
<file path=[Content_Types].xml><?xml version="1.0" encoding="utf-8"?>
<Types xmlns="http://schemas.openxmlformats.org/package/2006/content-types">
  <Default Extension="emf" ContentType="image/x-emf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4" r:id="rId4"/>
    <p:sldMasterId id="2147483648" r:id="rId5"/>
    <p:sldMasterId id="2147483683" r:id="rId6"/>
  </p:sldMasterIdLst>
  <p:notesMasterIdLst>
    <p:notesMasterId r:id="rId76"/>
  </p:notesMasterIdLst>
  <p:sldIdLst>
    <p:sldId id="406" r:id="rId7"/>
    <p:sldId id="414" r:id="rId8"/>
    <p:sldId id="557" r:id="rId9"/>
    <p:sldId id="526" r:id="rId10"/>
    <p:sldId id="527" r:id="rId11"/>
    <p:sldId id="528" r:id="rId12"/>
    <p:sldId id="529" r:id="rId13"/>
    <p:sldId id="549" r:id="rId14"/>
    <p:sldId id="530" r:id="rId15"/>
    <p:sldId id="545" r:id="rId16"/>
    <p:sldId id="547" r:id="rId17"/>
    <p:sldId id="592" r:id="rId18"/>
    <p:sldId id="503" r:id="rId19"/>
    <p:sldId id="382" r:id="rId20"/>
    <p:sldId id="593" r:id="rId21"/>
    <p:sldId id="400" r:id="rId22"/>
    <p:sldId id="594" r:id="rId23"/>
    <p:sldId id="595" r:id="rId24"/>
    <p:sldId id="596" r:id="rId25"/>
    <p:sldId id="597" r:id="rId26"/>
    <p:sldId id="552" r:id="rId27"/>
    <p:sldId id="553" r:id="rId28"/>
    <p:sldId id="554" r:id="rId29"/>
    <p:sldId id="555" r:id="rId30"/>
    <p:sldId id="559" r:id="rId31"/>
    <p:sldId id="560" r:id="rId32"/>
    <p:sldId id="563" r:id="rId33"/>
    <p:sldId id="562" r:id="rId34"/>
    <p:sldId id="564" r:id="rId35"/>
    <p:sldId id="566" r:id="rId36"/>
    <p:sldId id="561" r:id="rId37"/>
    <p:sldId id="565" r:id="rId38"/>
    <p:sldId id="567" r:id="rId39"/>
    <p:sldId id="570" r:id="rId40"/>
    <p:sldId id="568" r:id="rId41"/>
    <p:sldId id="569" r:id="rId42"/>
    <p:sldId id="572" r:id="rId43"/>
    <p:sldId id="571" r:id="rId44"/>
    <p:sldId id="573" r:id="rId45"/>
    <p:sldId id="574" r:id="rId46"/>
    <p:sldId id="577" r:id="rId47"/>
    <p:sldId id="576" r:id="rId48"/>
    <p:sldId id="575" r:id="rId49"/>
    <p:sldId id="580" r:id="rId50"/>
    <p:sldId id="581" r:id="rId51"/>
    <p:sldId id="579" r:id="rId52"/>
    <p:sldId id="578" r:id="rId53"/>
    <p:sldId id="586" r:id="rId54"/>
    <p:sldId id="583" r:id="rId55"/>
    <p:sldId id="588" r:id="rId56"/>
    <p:sldId id="587" r:id="rId57"/>
    <p:sldId id="585" r:id="rId58"/>
    <p:sldId id="584" r:id="rId59"/>
    <p:sldId id="542" r:id="rId60"/>
    <p:sldId id="589" r:id="rId61"/>
    <p:sldId id="543" r:id="rId62"/>
    <p:sldId id="590" r:id="rId63"/>
    <p:sldId id="403" r:id="rId64"/>
    <p:sldId id="404" r:id="rId65"/>
    <p:sldId id="405" r:id="rId66"/>
    <p:sldId id="440" r:id="rId67"/>
    <p:sldId id="441" r:id="rId68"/>
    <p:sldId id="409" r:id="rId69"/>
    <p:sldId id="411" r:id="rId70"/>
    <p:sldId id="442" r:id="rId71"/>
    <p:sldId id="591" r:id="rId72"/>
    <p:sldId id="544" r:id="rId73"/>
    <p:sldId id="548" r:id="rId74"/>
    <p:sldId id="407" r:id="rId75"/>
  </p:sldIdLst>
  <p:sldSz cx="12192000" cy="6858000"/>
  <p:notesSz cx="9918700" cy="68199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9760F05-E221-FB4A-740A-301FDAD78F6F}" name="Juliana Santiago Ortega" initials="JO" userId="S::jortega@sp.gov.br::29bf54be-7019-4d26-8e16-a1cabf32e255" providerId="AD"/>
  <p188:author id="{88ECCF07-0A0F-7B61-BD47-A82E4CF18071}" name="Helena de Queiroz Carrascosa Von Glehn" initials="HG" userId="S::hcarrascosa@sp.gov.br::62e21c0a-588c-4e44-ae73-7ec0e28d571c" providerId="AD"/>
  <p188:author id="{EFB742EE-6A19-7499-ACA7-8C1B945D06E5}" name="Alexandre" initials="A" userId="Alexandre" providerId="Non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ia Odeth Teixeira" initials="MOT" lastIdx="8" clrIdx="0">
    <p:extLst>
      <p:ext uri="{19B8F6BF-5375-455C-9EA6-DF929625EA0E}">
        <p15:presenceInfo xmlns:p15="http://schemas.microsoft.com/office/powerpoint/2012/main" userId="Maria Odeth Teixeira" providerId="None"/>
      </p:ext>
    </p:extLst>
  </p:cmAuthor>
  <p:cmAuthor id="2" name="Mariana Ferreti Lippi" initials="MFL" lastIdx="16" clrIdx="1">
    <p:extLst>
      <p:ext uri="{19B8F6BF-5375-455C-9EA6-DF929625EA0E}">
        <p15:presenceInfo xmlns:p15="http://schemas.microsoft.com/office/powerpoint/2012/main" userId="Mariana Ferreti Lippi" providerId="None"/>
      </p:ext>
    </p:extLst>
  </p:cmAuthor>
  <p:cmAuthor id="3" name="Wilson de Souza Ribeiro Junior" initials="WdSRJ" lastIdx="9" clrIdx="2">
    <p:extLst>
      <p:ext uri="{19B8F6BF-5375-455C-9EA6-DF929625EA0E}">
        <p15:presenceInfo xmlns:p15="http://schemas.microsoft.com/office/powerpoint/2012/main" userId="S::Wilsons.consult@fia.com.br::c113951f-f3fe-435c-892d-0f08df80432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99D0C"/>
    <a:srgbClr val="2A6C3A"/>
    <a:srgbClr val="49760C"/>
    <a:srgbClr val="3D044A"/>
    <a:srgbClr val="FFFFFF"/>
    <a:srgbClr val="56F127"/>
    <a:srgbClr val="49D40C"/>
    <a:srgbClr val="BFE2A8"/>
    <a:srgbClr val="70AD47"/>
    <a:srgbClr val="2A59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enhum Estilo, Nenhuma Grad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F5AB1C69-6EDB-4FF4-983F-18BD219EF322}" styleName="Estilo Médio 2 - Ênfase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Estilo Médio 2 - Ênfase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B9631B5-78F2-41C9-869B-9F39066F8104}" styleName="Estilo Médio 3 - Ênfase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202B0CA-FC54-4496-8BCA-5EF66A818D29}" styleName="Estilo Escuro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 snapToGrid="0">
      <p:cViewPr>
        <p:scale>
          <a:sx n="100" d="100"/>
          <a:sy n="100" d="100"/>
        </p:scale>
        <p:origin x="954" y="37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63" Type="http://schemas.openxmlformats.org/officeDocument/2006/relationships/slide" Target="slides/slide57.xml"/><Relationship Id="rId68" Type="http://schemas.openxmlformats.org/officeDocument/2006/relationships/slide" Target="slides/slide62.xml"/><Relationship Id="rId16" Type="http://schemas.openxmlformats.org/officeDocument/2006/relationships/slide" Target="slides/slide10.xml"/><Relationship Id="rId11" Type="http://schemas.openxmlformats.org/officeDocument/2006/relationships/slide" Target="slides/slide5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74" Type="http://schemas.openxmlformats.org/officeDocument/2006/relationships/slide" Target="slides/slide68.xml"/><Relationship Id="rId79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55.xml"/><Relationship Id="rId82" Type="http://schemas.microsoft.com/office/2018/10/relationships/authors" Target="authors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slide" Target="slides/slide58.xml"/><Relationship Id="rId69" Type="http://schemas.openxmlformats.org/officeDocument/2006/relationships/slide" Target="slides/slide63.xml"/><Relationship Id="rId77" Type="http://schemas.openxmlformats.org/officeDocument/2006/relationships/commentAuthors" Target="commentAuthors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slide" Target="slides/slide66.xml"/><Relationship Id="rId80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slide" Target="slides/slide6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openxmlformats.org/officeDocument/2006/relationships/slide" Target="slides/slide64.xml"/><Relationship Id="rId75" Type="http://schemas.openxmlformats.org/officeDocument/2006/relationships/slide" Target="slides/slide69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73" Type="http://schemas.openxmlformats.org/officeDocument/2006/relationships/slide" Target="slides/slide67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Relationship Id="rId34" Type="http://schemas.openxmlformats.org/officeDocument/2006/relationships/slide" Target="slides/slide28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71" Type="http://schemas.openxmlformats.org/officeDocument/2006/relationships/slide" Target="slides/slide65.xml"/><Relationship Id="rId2" Type="http://schemas.openxmlformats.org/officeDocument/2006/relationships/customXml" Target="../customXml/item2.xml"/><Relationship Id="rId29" Type="http://schemas.openxmlformats.org/officeDocument/2006/relationships/slide" Target="slides/slide23.xml"/><Relationship Id="rId24" Type="http://schemas.openxmlformats.org/officeDocument/2006/relationships/slide" Target="slides/slide18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66" Type="http://schemas.openxmlformats.org/officeDocument/2006/relationships/slide" Target="slides/slide6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298103" cy="34217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5618302" y="1"/>
            <a:ext cx="4298103" cy="34217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6DD971-D7D6-46BC-8C3D-4A54B339DFE0}" type="datetimeFigureOut">
              <a:t>23/04/2026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2913063" y="852488"/>
            <a:ext cx="4092575" cy="23018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991870" y="3282076"/>
            <a:ext cx="7934960" cy="268533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6477722"/>
            <a:ext cx="4298103" cy="34217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5618302" y="6477722"/>
            <a:ext cx="4298103" cy="34217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762895-9D52-4985-B55F-CE23A8E80FB9}" type="slidenum"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435552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859318-75FC-46EE-9962-59D73748F574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822625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859318-75FC-46EE-9962-59D73748F574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325576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31E7E0-E934-8235-B663-15E9418FA9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4CDEC808-24FB-5111-1066-152AAC2CE88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DE777642-B53D-A511-02AB-7130443727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76A4D3EA-92DD-8BBB-1141-3ACD44A8778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859318-75FC-46EE-9962-59D73748F574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738584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31E7E0-E934-8235-B663-15E9418FA9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4CDEC808-24FB-5111-1066-152AAC2CE88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DE777642-B53D-A511-02AB-7130443727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76A4D3EA-92DD-8BBB-1141-3ACD44A8778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859318-75FC-46EE-9962-59D73748F574}" type="slidenum">
              <a:rPr lang="pt-BR" smtClean="0"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523006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859318-75FC-46EE-9962-59D73748F574}" type="slidenum">
              <a:rPr lang="pt-BR" smtClean="0"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552312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602260-C115-E5FE-9289-1783EF4CAB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CBD8A176-8F95-FC2D-3210-93C8FB3DF8A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AF33BF94-18F7-A613-AF6C-A1A4A0A3D6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8FC6C69D-DC4A-61E0-A546-C6FE8382E5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859318-75FC-46EE-9962-59D73748F574}" type="slidenum">
              <a:rPr lang="pt-BR" smtClean="0"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909012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2FE79F-BAD4-B527-3947-F2413353D9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815E863B-1823-FB0F-0433-D4078881248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987151EB-4D88-E4BD-FD92-39CB3956E1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B83E118B-0D4A-3C75-7978-1E6DB84A26A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859318-75FC-46EE-9962-59D73748F574}" type="slidenum">
              <a:rPr lang="pt-BR" smtClean="0"/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422776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FFF2F4-C57C-5D1A-AC87-83CCD9BC93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B276B8B3-6731-ED29-88BD-CCD5973A3CB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18BC8ABC-5041-9B8D-BDEC-DF8E1D4CB35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B9C0E7EF-6609-951E-A362-01F9E07192C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859318-75FC-46EE-9962-59D73748F574}" type="slidenum">
              <a:rPr lang="pt-BR" smtClean="0"/>
              <a:t>21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796110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566E92-0830-EDDE-11E7-2B2345D1E4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AA527A13-41F2-CB65-6C8F-4242586913F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667D33EB-5900-991D-66AD-AB25B88969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EEAEFDDD-7DBB-B98A-C696-3213EC55A6E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859318-75FC-46EE-9962-59D73748F574}" type="slidenum">
              <a:rPr lang="pt-BR" smtClean="0"/>
              <a:t>22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8003468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B7C62D-5A39-F2D3-A505-C2A957D9C3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104969BA-94B2-C9BC-00CF-4E01E6E380B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A70765A2-6503-B78C-01CC-84ECEE58E8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3D73059C-ABE6-490C-E1CA-2D9346B5FB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859318-75FC-46EE-9962-59D73748F574}" type="slidenum">
              <a:rPr lang="pt-BR" smtClean="0"/>
              <a:t>23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047041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859318-75FC-46EE-9962-59D73748F574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1617084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1CE920-6EB9-9D09-70F5-6AE7E39BC6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F6CB80C4-115C-1FE3-533E-060C1BBB3CA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EEB4728F-5E98-E24A-59F8-431D910064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DF0F8728-ECB0-9F98-A89B-51584CA2AD5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859318-75FC-46EE-9962-59D73748F574}" type="slidenum">
              <a:rPr lang="pt-BR" smtClean="0"/>
              <a:t>24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1966027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1E337F-5A67-5562-C154-8AE42B4FBE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93C1AD11-E621-0BD3-FCA9-34008073E6E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4E5E45A3-1D73-7937-AF33-BB759B6761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F062D657-1E40-8404-0993-0353D4B728A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859318-75FC-46EE-9962-59D73748F574}" type="slidenum">
              <a:rPr lang="pt-BR" smtClean="0"/>
              <a:t>25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2838244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36E058-E0C0-0CF6-3015-3B3D5FA275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301115A7-54CB-92CB-33E4-CFEB221687E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12947B1A-4C6E-68AC-F1DF-374DE2717D0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0A6CBC7E-0E03-0AE5-9DCB-06F46E6029A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859318-75FC-46EE-9962-59D73748F574}" type="slidenum">
              <a:rPr lang="pt-BR" smtClean="0"/>
              <a:t>26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1417678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560062-D79F-EC7B-8894-3CA7D7E18F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C6D170E2-227F-F824-8B35-DE211F0DA56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B7A865C7-3BF7-8892-F019-D7C85255027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E49AD984-DE06-DBC8-E548-50A4A3F3F96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859318-75FC-46EE-9962-59D73748F574}" type="slidenum">
              <a:rPr lang="pt-BR" smtClean="0"/>
              <a:t>27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5467859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32A034-DABE-0E85-A1D2-397EC2BBD8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4D7270E4-3642-B649-D4DB-77D4984359F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CC58CABF-CF52-93EB-4797-A80687B52B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640C0195-5419-5AF6-FB9C-38D467DA07D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859318-75FC-46EE-9962-59D73748F574}" type="slidenum">
              <a:rPr lang="pt-BR" smtClean="0"/>
              <a:t>28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2158813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2BC278-062E-ED95-6B5F-B5D3763308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CD463DE7-DB2C-6FC2-5130-B2C2F481D07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304E3821-A967-7047-91E8-11264DDD67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666E8102-9611-1B81-978C-1D17ACA8490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859318-75FC-46EE-9962-59D73748F574}" type="slidenum">
              <a:rPr lang="pt-BR" smtClean="0"/>
              <a:t>29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7935366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1A11C6-658B-4F27-5A3B-50C94539E1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9554C579-76D6-0745-67B7-FBEAC6CE8D1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AA1D6C95-FD61-E05F-52BA-46A1B4B865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8B611CAB-AAA4-6D7B-9ACD-15DF3DCB65A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859318-75FC-46EE-9962-59D73748F574}" type="slidenum">
              <a:rPr lang="pt-BR" smtClean="0"/>
              <a:t>30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7420587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EBEED5-73C9-1D6E-66A5-64AB8C4142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0203B4D6-10C4-2BA6-DE3A-C2EDDFF6A18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399F5A49-FE2C-6B3E-BE13-13ACC253DC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FD7FD1FF-F53E-D54A-AD61-B6BBE48B6AD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859318-75FC-46EE-9962-59D73748F574}" type="slidenum">
              <a:rPr lang="pt-BR" smtClean="0"/>
              <a:t>31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3262174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F497DC-AE7D-8AA9-B3D4-C5A88EB287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EA4A8457-7885-89DD-BA0D-EC000C50110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86D6386F-9B6E-89CB-7487-9CF2A2384B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93C34D94-32E9-7884-A893-C6CF784F435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859318-75FC-46EE-9962-59D73748F574}" type="slidenum">
              <a:rPr lang="pt-BR" smtClean="0"/>
              <a:t>32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4589755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356096-84E6-1834-3F7B-C1D7463E51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DA525D51-3F8C-C529-AE8B-403CB7835D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A6FB607A-DC65-6280-9F45-A365976C90F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7F6CEBF2-FADC-F815-3B25-C054D9EACEF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859318-75FC-46EE-9962-59D73748F574}" type="slidenum">
              <a:rPr lang="pt-BR" smtClean="0"/>
              <a:t>33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430575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7815CD-2040-1468-69FB-853A6030C4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186D4AF8-2771-A0AC-A187-EA40C5659D5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0DEFF60C-87E0-38BB-0054-70FD432C25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80C75885-2614-3CD7-02DC-488291A319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859318-75FC-46EE-9962-59D73748F574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2965721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D2C09F-C041-512C-1DEB-E717A63990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F1B5CE29-73B7-E25C-ACF1-229325A8468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A06D90D4-7090-505E-051F-F1D7C865D5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030D7CAA-DB8E-985E-DC48-17D5A2041D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859318-75FC-46EE-9962-59D73748F574}" type="slidenum">
              <a:rPr lang="pt-BR" smtClean="0"/>
              <a:t>34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6300311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9A2C24-2817-5FAE-173F-FCC7E13575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33AB1D7E-3E74-8651-62B3-445CB4569AE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B220A34C-2AAD-6ED0-0E40-E25B665273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5B73FFC1-5CD2-D1BD-1383-DE2AE68A80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859318-75FC-46EE-9962-59D73748F574}" type="slidenum">
              <a:rPr lang="pt-BR" smtClean="0"/>
              <a:t>35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5885332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458BCD-2F7C-0F1F-2EAE-CBCCBD74DB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0C1676C7-AF53-FCD6-EB56-414C0DD1EBE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EB6914A8-4A15-0AA2-0CD1-7BEA21143D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2BF3B88A-1101-4573-F112-C72EC46E87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859318-75FC-46EE-9962-59D73748F574}" type="slidenum">
              <a:rPr lang="pt-BR" smtClean="0"/>
              <a:t>36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6598134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752948-32E7-B50B-2A58-8291DB6A68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2D3F0944-DBDB-DDB4-3A3B-EC15A1A7CC0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48FC059C-4D3D-53B3-49DA-3FBD14A7100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86672CB8-7A5D-25A2-5612-CEB59813D5C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859318-75FC-46EE-9962-59D73748F574}" type="slidenum">
              <a:rPr lang="pt-BR" smtClean="0"/>
              <a:t>37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9396570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52F8C7-0A3A-8118-7FD7-445D2344C4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4082C471-6B79-4CCB-12DF-110693490C5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3FF81AA3-4F27-CC1C-E119-A2FAEFAC74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298DB079-87AD-8B16-DB0D-9F06A025FB1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859318-75FC-46EE-9962-59D73748F574}" type="slidenum">
              <a:rPr lang="pt-BR" smtClean="0"/>
              <a:t>38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518917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68FF80-08D7-544E-71D2-C78495C42D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AF0B97B2-D6AF-B74A-1717-239D1998614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79610F68-8076-54E9-B43B-BAFA66A29E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395F1260-3C17-D527-B529-39D95BBDBD8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859318-75FC-46EE-9962-59D73748F574}" type="slidenum">
              <a:rPr lang="pt-BR" smtClean="0"/>
              <a:t>39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4222097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173381-EF68-B541-2D61-0AC785F42E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E0B14F89-0CF0-F124-6EBF-6ED339D7788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03EF3B61-C160-AFFB-04A3-6E53043363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FE724056-30E2-6523-B6AE-2232A33B2EC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859318-75FC-46EE-9962-59D73748F574}" type="slidenum">
              <a:rPr lang="pt-BR" smtClean="0"/>
              <a:t>40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6134373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81A778-2FBD-7F52-DF2E-F6AC8DF174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286B9474-371F-5B08-794E-BCFC6874131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D86334CA-03A7-FBD2-8B1D-5453903322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AEFCE11D-5EFC-3318-8287-7428BE40605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859318-75FC-46EE-9962-59D73748F574}" type="slidenum">
              <a:rPr lang="pt-BR" smtClean="0"/>
              <a:t>41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4878894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C848B4-8A7D-D5E6-B646-211507DC44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B53C1E88-17D4-02FA-93E2-FDA40BFE4D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BE04B5D9-254B-23B5-2393-62509A8A83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E59679CD-759F-29F6-457E-C484A65BF50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859318-75FC-46EE-9962-59D73748F574}" type="slidenum">
              <a:rPr lang="pt-BR" smtClean="0"/>
              <a:t>42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5510892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ED1B18-3038-8E07-00E4-56B97AA29A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63CA3CBC-F326-F5E6-3A4F-865D81F9AD1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3EA91080-5786-02F4-E7E2-386A183506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C57957C5-23BC-5B2E-8885-1873EB85907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859318-75FC-46EE-9962-59D73748F574}" type="slidenum">
              <a:rPr lang="pt-BR" smtClean="0"/>
              <a:t>43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116853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859318-75FC-46EE-9962-59D73748F574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023723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625B01-C379-80BB-3FB4-80C025C4D5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88876436-D322-0118-39AE-2B4DB6B66E6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5C5FC95B-7D56-A5AC-288E-F0EB30C7E8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25D680E3-BC2B-532F-54AC-1CF4FE91745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859318-75FC-46EE-9962-59D73748F574}" type="slidenum">
              <a:rPr lang="pt-BR" smtClean="0"/>
              <a:t>44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6737997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9929CD-E1DE-661E-A605-3EC4981686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A25226F0-E943-C513-09BE-9A79803F518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F036C07B-8590-F99D-5E99-20962D96BEF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2E6500AA-0938-48A2-C613-904BD6E4BFB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859318-75FC-46EE-9962-59D73748F574}" type="slidenum">
              <a:rPr lang="pt-BR" smtClean="0"/>
              <a:t>45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9029412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BD7E93-7397-B171-80CF-3F95BA6294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83586CFD-F6D7-6DBD-BB59-3B595A47F88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A583F16D-174C-2F4A-FE01-5DD91C95C1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E27AB3C7-0D77-A575-DC8C-4F8A4808EA3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859318-75FC-46EE-9962-59D73748F574}" type="slidenum">
              <a:rPr lang="pt-BR" smtClean="0"/>
              <a:t>46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1663589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9C2544-EF1E-83AA-C2F9-12DAEFFA08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6F25C94B-32E0-0336-CEF9-F1531B82E22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9EF0E8A0-09FB-6951-3744-785E2B8DF9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033BDAD0-364E-93F1-7F9C-2C6BFE6B2B2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859318-75FC-46EE-9962-59D73748F574}" type="slidenum">
              <a:rPr lang="pt-BR" smtClean="0"/>
              <a:t>47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9835400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FF3E23-1CC9-67FC-8E74-98D660BF24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3B732CA1-40CD-193D-795E-221342FED0D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F26834C1-0DCB-7D29-EC7E-37D91210AA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7F24A835-821D-3A80-9749-161059D28D1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859318-75FC-46EE-9962-59D73748F574}" type="slidenum">
              <a:rPr lang="pt-BR" smtClean="0"/>
              <a:t>48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9012476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E47CCD-6C65-16B2-5DE3-D0904E2E2D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2A2F05AA-4D1C-1405-70BA-7C6FF8C6C05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64C6A58B-0146-57CA-4050-A229CD1826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6FA04A10-E8C2-624A-8828-9A0924D46DE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859318-75FC-46EE-9962-59D73748F574}" type="slidenum">
              <a:rPr lang="pt-BR" smtClean="0"/>
              <a:t>49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6351704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E7F300-491A-43D4-67FB-6CDBD07A12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9AC27999-BE9F-6011-EB3F-C9D97896264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87072986-C13B-E990-159C-8DFF3B3CB8B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FF432EB2-F3CD-D764-1510-D983F36D2C8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859318-75FC-46EE-9962-59D73748F574}" type="slidenum">
              <a:rPr lang="pt-BR" smtClean="0"/>
              <a:t>50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6701029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1E277E-E426-ECFF-AF91-CEACB6B845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97DD3358-4C34-786C-EE39-3278DBD297F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CB062E3B-6F8F-FDCD-1C36-65D8F171AA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68B0CFC8-9AA6-4A4C-F4CD-A795742AC6A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859318-75FC-46EE-9962-59D73748F574}" type="slidenum">
              <a:rPr lang="pt-BR" smtClean="0"/>
              <a:t>51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7422243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C82E0E-CF62-B46E-2A3F-9DD32027A1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BA97B0CF-0B78-87D4-9D02-A8E9ED08475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DC816F80-F216-D8D4-DBF8-7C943674C3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69CCA9BF-1631-9FE9-F06B-0FA469909EB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859318-75FC-46EE-9962-59D73748F574}" type="slidenum">
              <a:rPr lang="pt-BR" smtClean="0"/>
              <a:t>52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9329407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71FF40-FC0B-F8DF-267E-3F34A80A3A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BA927F73-AB8E-F681-D071-EA96763E921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0B015C57-9994-1208-3668-10D99A0A72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3466ABF1-1119-BC18-8684-99E52DB4A82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859318-75FC-46EE-9962-59D73748F574}" type="slidenum">
              <a:rPr lang="pt-BR" smtClean="0"/>
              <a:t>53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337257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859318-75FC-46EE-9962-59D73748F574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2845863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859318-75FC-46EE-9962-59D73748F574}" type="slidenum">
              <a:rPr lang="pt-BR" smtClean="0"/>
              <a:t>54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6816041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621FF8-1794-ECBF-5471-EE182489EE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F243A229-81B9-4AA1-CEE9-B9CC935A244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519A8F2F-E3BC-EEE4-02BA-00C5C719B5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3E55A92E-179C-B282-3EDE-20A8603BC29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859318-75FC-46EE-9962-59D73748F574}" type="slidenum">
              <a:rPr lang="pt-BR" smtClean="0"/>
              <a:t>55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96866440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859318-75FC-46EE-9962-59D73748F574}" type="slidenum">
              <a:rPr lang="pt-BR" smtClean="0"/>
              <a:t>56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36604919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65DCE5-7864-7E35-0649-0FF2631813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4D395433-10BA-6331-4100-A4BE513633B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6C192462-CB26-DBA8-DF42-89EF3CA1166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4E9E81CF-11B2-56DB-BC1B-CC2F649D262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859318-75FC-46EE-9962-59D73748F574}" type="slidenum">
              <a:rPr lang="pt-BR" smtClean="0"/>
              <a:t>57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3013177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859318-75FC-46EE-9962-59D73748F574}" type="slidenum">
              <a:rPr lang="pt-BR" smtClean="0"/>
              <a:t>67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6144689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859318-75FC-46EE-9962-59D73748F574}" type="slidenum">
              <a:rPr lang="pt-BR" smtClean="0"/>
              <a:t>68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83705168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3" name="Google Shape;423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859318-75FC-46EE-9962-59D73748F574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706035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859318-75FC-46EE-9962-59D73748F574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511260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859318-75FC-46EE-9962-59D73748F574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775958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859318-75FC-46EE-9962-59D73748F574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405251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59855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mente Título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m Branco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údo com Legenda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1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21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m com Legenda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2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22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Texto Vertical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3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o e Título Vertical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4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4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o do Título"/>
          <p:cNvSpPr>
            <a:spLocks noGrp="1"/>
          </p:cNvSpPr>
          <p:nvPr>
            <p:ph type="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t>Texto do Título</a:t>
            </a:r>
          </a:p>
        </p:txBody>
      </p:sp>
      <p:sp>
        <p:nvSpPr>
          <p:cNvPr id="12" name="Nível de Corpo Um…"/>
          <p:cNvSpPr>
            <a:spLocks noGrp="1"/>
          </p:cNvSpPr>
          <p:nvPr>
            <p:ph type="body" sz="quarter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1pPr>
            <a:lvl2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2pPr>
            <a:lvl3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3pPr>
            <a:lvl4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4pPr>
            <a:lvl5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13" name="Número do Slide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o do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1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t>Texto do Título</a:t>
            </a:r>
          </a:p>
        </p:txBody>
      </p:sp>
      <p:sp>
        <p:nvSpPr>
          <p:cNvPr id="30" name="Nível de Corpo Um…"/>
          <p:cNvSpPr>
            <a:spLocks noGrp="1"/>
          </p:cNvSpPr>
          <p:nvPr>
            <p:ph type="body" sz="quarter" idx="1"/>
          </p:nvPr>
        </p:nvSpPr>
        <p:spPr>
          <a:xfrm>
            <a:off x="963084" y="2906714"/>
            <a:ext cx="10363201" cy="1500189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1pPr>
            <a:lvl2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2pPr>
            <a:lvl3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3pPr>
            <a:lvl4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4pPr>
            <a:lvl5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31" name="Número do Slide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o do Título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do Título</a:t>
            </a:r>
          </a:p>
        </p:txBody>
      </p:sp>
      <p:sp>
        <p:nvSpPr>
          <p:cNvPr id="39" name="Nível de Corpo Um…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8" indent="-320038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184400" indent="-355600">
              <a:spcBef>
                <a:spcPts val="600"/>
              </a:spcBef>
              <a:defRPr sz="2800"/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40" name="Número do Slide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o do Título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do Título</a:t>
            </a:r>
          </a:p>
        </p:txBody>
      </p:sp>
      <p:sp>
        <p:nvSpPr>
          <p:cNvPr id="48" name="Nível de Corpo Um…"/>
          <p:cNvSpPr>
            <a:spLocks noGrp="1"/>
          </p:cNvSpPr>
          <p:nvPr>
            <p:ph type="body" sz="quarter" idx="1"/>
          </p:nvPr>
        </p:nvSpPr>
        <p:spPr>
          <a:xfrm>
            <a:off x="609600" y="1535112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FontTx/>
              <a:buNone/>
              <a:defRPr sz="2400" b="1"/>
            </a:lvl1pPr>
            <a:lvl2pPr marL="0" indent="0">
              <a:spcBef>
                <a:spcPts val="500"/>
              </a:spcBef>
              <a:buSzTx/>
              <a:buFontTx/>
              <a:buNone/>
              <a:defRPr sz="2400" b="1"/>
            </a:lvl2pPr>
            <a:lvl3pPr marL="0" indent="0">
              <a:spcBef>
                <a:spcPts val="500"/>
              </a:spcBef>
              <a:buSzTx/>
              <a:buFontTx/>
              <a:buNone/>
              <a:defRPr sz="2400" b="1"/>
            </a:lvl3pPr>
            <a:lvl4pPr marL="0" indent="0">
              <a:spcBef>
                <a:spcPts val="500"/>
              </a:spcBef>
              <a:buSzTx/>
              <a:buFontTx/>
              <a:buNone/>
              <a:defRPr sz="2400" b="1"/>
            </a:lvl4pPr>
            <a:lvl5pPr marL="0" indent="0">
              <a:spcBef>
                <a:spcPts val="500"/>
              </a:spcBef>
              <a:buSzTx/>
              <a:buFontTx/>
              <a:buNone/>
              <a:defRPr sz="2400" b="1"/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49" name="Espaço Reservado para Texto 4"/>
          <p:cNvSpPr>
            <a:spLocks noGrp="1"/>
          </p:cNvSpPr>
          <p:nvPr>
            <p:ph type="body" sz="quarter" idx="13"/>
          </p:nvPr>
        </p:nvSpPr>
        <p:spPr>
          <a:xfrm>
            <a:off x="6193368" y="1535112"/>
            <a:ext cx="5389033" cy="639764"/>
          </a:xfrm>
          <a:prstGeom prst="rect">
            <a:avLst/>
          </a:prstGeom>
        </p:spPr>
        <p:txBody>
          <a:bodyPr anchor="b"/>
          <a:lstStyle/>
          <a:p>
            <a:endParaRPr/>
          </a:p>
        </p:txBody>
      </p:sp>
      <p:sp>
        <p:nvSpPr>
          <p:cNvPr id="50" name="Número do Slide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>
            <a:extLst>
              <a:ext uri="{FF2B5EF4-FFF2-40B4-BE49-F238E27FC236}">
                <a16:creationId xmlns:a16="http://schemas.microsoft.com/office/drawing/2014/main" id="{13166C7A-2093-D6C3-1015-7D2F617163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13" name="Imagem 12" descr="Ícone&#10;&#10;Descrição gerada automaticamente">
            <a:extLst>
              <a:ext uri="{FF2B5EF4-FFF2-40B4-BE49-F238E27FC236}">
                <a16:creationId xmlns:a16="http://schemas.microsoft.com/office/drawing/2014/main" id="{A316BF18-71C4-6DFB-3899-55975135C04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780" y="4186431"/>
            <a:ext cx="6006010" cy="245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7501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exto do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7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Texto do Título</a:t>
            </a:r>
          </a:p>
        </p:txBody>
      </p:sp>
      <p:sp>
        <p:nvSpPr>
          <p:cNvPr id="73" name="Nível de Corpo Um…"/>
          <p:cNvSpPr>
            <a:spLocks noGrp="1"/>
          </p:cNvSpPr>
          <p:nvPr>
            <p:ph type="body"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/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74" name="Espaço Reservado para Texto 3"/>
          <p:cNvSpPr>
            <a:spLocks noGrp="1"/>
          </p:cNvSpPr>
          <p:nvPr>
            <p:ph type="body" sz="half" idx="13"/>
          </p:nvPr>
        </p:nvSpPr>
        <p:spPr>
          <a:xfrm>
            <a:off x="609598" y="1435101"/>
            <a:ext cx="4011089" cy="4691063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5" name="Número do Slide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exto do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3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Texto do Título</a:t>
            </a:r>
          </a:p>
        </p:txBody>
      </p:sp>
      <p:sp>
        <p:nvSpPr>
          <p:cNvPr id="83" name="Espaço Reservado para Imagem 2"/>
          <p:cNvSpPr>
            <a:spLocks noGrp="1"/>
          </p:cNvSpPr>
          <p:nvPr>
            <p:ph type="pic" sz="half" idx="13"/>
          </p:nvPr>
        </p:nvSpPr>
        <p:spPr>
          <a:xfrm>
            <a:off x="2389717" y="612775"/>
            <a:ext cx="7315203" cy="4114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84" name="Nível de Corpo Um…"/>
          <p:cNvSpPr>
            <a:spLocks noGrp="1"/>
          </p:cNvSpPr>
          <p:nvPr>
            <p:ph type="body" sz="quarter" idx="1"/>
          </p:nvPr>
        </p:nvSpPr>
        <p:spPr>
          <a:xfrm>
            <a:off x="2389717" y="5367337"/>
            <a:ext cx="7315203" cy="80486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FontTx/>
              <a:buNone/>
              <a:defRPr sz="1400"/>
            </a:lvl1pPr>
            <a:lvl2pPr marL="0" indent="0">
              <a:spcBef>
                <a:spcPts val="300"/>
              </a:spcBef>
              <a:buSzTx/>
              <a:buFontTx/>
              <a:buNone/>
              <a:defRPr sz="1400"/>
            </a:lvl2pPr>
            <a:lvl3pPr marL="0" indent="0">
              <a:spcBef>
                <a:spcPts val="300"/>
              </a:spcBef>
              <a:buSzTx/>
              <a:buFontTx/>
              <a:buNone/>
              <a:defRPr sz="1400"/>
            </a:lvl3pPr>
            <a:lvl4pPr marL="0" indent="0">
              <a:spcBef>
                <a:spcPts val="300"/>
              </a:spcBef>
              <a:buSzTx/>
              <a:buFontTx/>
              <a:buNone/>
              <a:defRPr sz="1400"/>
            </a:lvl4pPr>
            <a:lvl5pPr marL="0" indent="0">
              <a:spcBef>
                <a:spcPts val="300"/>
              </a:spcBef>
              <a:buSzTx/>
              <a:buFontTx/>
              <a:buNone/>
              <a:defRPr sz="1400"/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85" name="Número do Slide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Texto do Título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do Título</a:t>
            </a:r>
          </a:p>
        </p:txBody>
      </p:sp>
      <p:sp>
        <p:nvSpPr>
          <p:cNvPr id="93" name="Nível de Corpo Um…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94" name="Número do Slide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o do Título"/>
          <p:cNvSpPr>
            <a:spLocks noGrp="1"/>
          </p:cNvSpPr>
          <p:nvPr>
            <p:ph type="title"/>
          </p:nvPr>
        </p:nvSpPr>
        <p:spPr>
          <a:xfrm>
            <a:off x="8839200" y="274639"/>
            <a:ext cx="2743200" cy="5851527"/>
          </a:xfrm>
          <a:prstGeom prst="rect">
            <a:avLst/>
          </a:prstGeom>
        </p:spPr>
        <p:txBody>
          <a:bodyPr/>
          <a:lstStyle/>
          <a:p>
            <a:r>
              <a:t>Texto do Título</a:t>
            </a:r>
          </a:p>
        </p:txBody>
      </p:sp>
      <p:sp>
        <p:nvSpPr>
          <p:cNvPr id="102" name="Nível de Corpo Um…"/>
          <p:cNvSpPr>
            <a:spLocks noGrp="1"/>
          </p:cNvSpPr>
          <p:nvPr>
            <p:ph type="body" idx="1"/>
          </p:nvPr>
        </p:nvSpPr>
        <p:spPr>
          <a:xfrm>
            <a:off x="609600" y="274639"/>
            <a:ext cx="8026400" cy="5851527"/>
          </a:xfrm>
          <a:prstGeom prst="rect">
            <a:avLst/>
          </a:prstGeom>
        </p:spPr>
        <p:txBody>
          <a:bodyPr/>
          <a:lstStyle/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103" name="Número do Slide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Texto do Título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do Título</a:t>
            </a:r>
          </a:p>
        </p:txBody>
      </p:sp>
      <p:sp>
        <p:nvSpPr>
          <p:cNvPr id="111" name="Nível de Corpo Um…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112" name="Número do Slide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Texto do Título"/>
          <p:cNvSpPr>
            <a:spLocks noGrp="1"/>
          </p:cNvSpPr>
          <p:nvPr>
            <p:ph type="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t>Texto do Título</a:t>
            </a:r>
          </a:p>
        </p:txBody>
      </p:sp>
      <p:sp>
        <p:nvSpPr>
          <p:cNvPr id="120" name="Nível de Corpo Um…"/>
          <p:cNvSpPr>
            <a:spLocks noGrp="1"/>
          </p:cNvSpPr>
          <p:nvPr>
            <p:ph type="body" sz="quarter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1pPr>
            <a:lvl2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2pPr>
            <a:lvl3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3pPr>
            <a:lvl4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4pPr>
            <a:lvl5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121" name="Número do Slide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Texto do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1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t>Texto do Título</a:t>
            </a:r>
          </a:p>
        </p:txBody>
      </p:sp>
      <p:sp>
        <p:nvSpPr>
          <p:cNvPr id="138" name="Nível de Corpo Um…"/>
          <p:cNvSpPr>
            <a:spLocks noGrp="1"/>
          </p:cNvSpPr>
          <p:nvPr>
            <p:ph type="body" sz="quarter" idx="1"/>
          </p:nvPr>
        </p:nvSpPr>
        <p:spPr>
          <a:xfrm>
            <a:off x="963084" y="2906714"/>
            <a:ext cx="10363201" cy="1500189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1pPr>
            <a:lvl2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2pPr>
            <a:lvl3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3pPr>
            <a:lvl4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4pPr>
            <a:lvl5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139" name="Número do Slide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Texto do Título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do Título</a:t>
            </a:r>
          </a:p>
        </p:txBody>
      </p:sp>
      <p:sp>
        <p:nvSpPr>
          <p:cNvPr id="147" name="Nível de Corpo Um…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8" indent="-320038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184400" indent="-355600">
              <a:spcBef>
                <a:spcPts val="600"/>
              </a:spcBef>
              <a:defRPr sz="2800"/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148" name="Número do Slide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Texto do Título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do Título</a:t>
            </a:r>
          </a:p>
        </p:txBody>
      </p:sp>
      <p:sp>
        <p:nvSpPr>
          <p:cNvPr id="156" name="Nível de Corpo Um…"/>
          <p:cNvSpPr>
            <a:spLocks noGrp="1"/>
          </p:cNvSpPr>
          <p:nvPr>
            <p:ph type="body" sz="quarter" idx="1"/>
          </p:nvPr>
        </p:nvSpPr>
        <p:spPr>
          <a:xfrm>
            <a:off x="609600" y="1535112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FontTx/>
              <a:buNone/>
              <a:defRPr sz="2400" b="1"/>
            </a:lvl1pPr>
            <a:lvl2pPr marL="0" indent="0">
              <a:spcBef>
                <a:spcPts val="500"/>
              </a:spcBef>
              <a:buSzTx/>
              <a:buFontTx/>
              <a:buNone/>
              <a:defRPr sz="2400" b="1"/>
            </a:lvl2pPr>
            <a:lvl3pPr marL="0" indent="0">
              <a:spcBef>
                <a:spcPts val="500"/>
              </a:spcBef>
              <a:buSzTx/>
              <a:buFontTx/>
              <a:buNone/>
              <a:defRPr sz="2400" b="1"/>
            </a:lvl3pPr>
            <a:lvl4pPr marL="0" indent="0">
              <a:spcBef>
                <a:spcPts val="500"/>
              </a:spcBef>
              <a:buSzTx/>
              <a:buFontTx/>
              <a:buNone/>
              <a:defRPr sz="2400" b="1"/>
            </a:lvl4pPr>
            <a:lvl5pPr marL="0" indent="0">
              <a:spcBef>
                <a:spcPts val="500"/>
              </a:spcBef>
              <a:buSzTx/>
              <a:buFontTx/>
              <a:buNone/>
              <a:defRPr sz="2400" b="1"/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157" name="Espaço Reservado para Texto 4"/>
          <p:cNvSpPr>
            <a:spLocks noGrp="1"/>
          </p:cNvSpPr>
          <p:nvPr>
            <p:ph type="body" sz="quarter" idx="13"/>
          </p:nvPr>
        </p:nvSpPr>
        <p:spPr>
          <a:xfrm>
            <a:off x="6193368" y="1535112"/>
            <a:ext cx="5389033" cy="639764"/>
          </a:xfrm>
          <a:prstGeom prst="rect">
            <a:avLst/>
          </a:prstGeom>
        </p:spPr>
        <p:txBody>
          <a:bodyPr anchor="b"/>
          <a:lstStyle/>
          <a:p>
            <a:endParaRPr/>
          </a:p>
        </p:txBody>
      </p:sp>
      <p:sp>
        <p:nvSpPr>
          <p:cNvPr id="158" name="Número do Slide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Texto do Título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do Título</a:t>
            </a:r>
          </a:p>
        </p:txBody>
      </p:sp>
      <p:sp>
        <p:nvSpPr>
          <p:cNvPr id="166" name="Número do Slide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50CD13B7-E76A-46CE-93DD-1ED300E8A89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2088" y="335471"/>
            <a:ext cx="11785600" cy="5603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>
                <a:latin typeface="Work Sans Black" pitchFamily="2" charset="0"/>
                <a:ea typeface="Malgun Gothic Semilight" panose="020B0502040204020203" pitchFamily="34" charset="-128"/>
                <a:cs typeface="Malgun Gothic Semilight" panose="020B0502040204020203" pitchFamily="34" charset="-128"/>
              </a:defRPr>
            </a:lvl1pPr>
          </a:lstStyle>
          <a:p>
            <a:pPr lvl="0"/>
            <a:r>
              <a:rPr lang="pt-BR" noProof="0"/>
              <a:t>Clique para editar os estilos de texto Mestres</a:t>
            </a:r>
          </a:p>
        </p:txBody>
      </p:sp>
      <p:sp>
        <p:nvSpPr>
          <p:cNvPr id="9" name="Espaço Reservado para Texto 8">
            <a:extLst>
              <a:ext uri="{FF2B5EF4-FFF2-40B4-BE49-F238E27FC236}">
                <a16:creationId xmlns:a16="http://schemas.microsoft.com/office/drawing/2014/main" id="{B5AAC604-EA93-48D6-9ACF-11DA03303A3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92088" y="1029928"/>
            <a:ext cx="11785600" cy="5418006"/>
          </a:xfrm>
          <a:prstGeom prst="rect">
            <a:avLst/>
          </a:prstGeom>
        </p:spPr>
        <p:txBody>
          <a:bodyPr/>
          <a:lstStyle>
            <a:lvl1pPr>
              <a:defRPr>
                <a:latin typeface="Work Sans" pitchFamily="2" charset="0"/>
              </a:defRPr>
            </a:lvl1pPr>
            <a:lvl2pPr>
              <a:defRPr>
                <a:latin typeface="Work Sans" pitchFamily="2" charset="0"/>
              </a:defRPr>
            </a:lvl2pPr>
            <a:lvl3pPr>
              <a:defRPr>
                <a:latin typeface="Work Sans" pitchFamily="2" charset="0"/>
              </a:defRPr>
            </a:lvl3pPr>
            <a:lvl4pPr>
              <a:defRPr>
                <a:latin typeface="Work Sans" pitchFamily="2" charset="0"/>
              </a:defRPr>
            </a:lvl4pPr>
            <a:lvl5pPr>
              <a:defRPr>
                <a:latin typeface="Work Sans" pitchFamily="2" charset="0"/>
              </a:defRPr>
            </a:lvl5pPr>
          </a:lstStyle>
          <a:p>
            <a:pPr lvl="0"/>
            <a:r>
              <a:rPr lang="pt-BR" noProof="0"/>
              <a:t>Clique para editar os estilos de texto Mestres</a:t>
            </a:r>
          </a:p>
          <a:p>
            <a:pPr lvl="1"/>
            <a:r>
              <a:rPr lang="pt-BR" noProof="0"/>
              <a:t>Segundo nível</a:t>
            </a:r>
          </a:p>
          <a:p>
            <a:pPr lvl="2"/>
            <a:r>
              <a:rPr lang="pt-BR" noProof="0"/>
              <a:t>Terceiro nível</a:t>
            </a:r>
          </a:p>
          <a:p>
            <a:pPr lvl="3"/>
            <a:r>
              <a:rPr lang="pt-BR" noProof="0"/>
              <a:t>Quarto nível</a:t>
            </a:r>
          </a:p>
          <a:p>
            <a:pPr lvl="4"/>
            <a:r>
              <a:rPr lang="pt-BR" noProof="0"/>
              <a:t>Quinto nível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0BC08C34-5F0E-7F88-079B-C1BA2C09D6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609540" y="112734"/>
            <a:ext cx="432148" cy="202979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4DC2EFEA-B26D-3D3A-8AF0-1C6CCDFD4AD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6710505"/>
            <a:ext cx="12192001" cy="145732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26165422-E854-ED7B-AED7-3D456FCE241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0312" y="112734"/>
            <a:ext cx="1876817" cy="88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74691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Texto do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7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Texto do Título</a:t>
            </a:r>
          </a:p>
        </p:txBody>
      </p:sp>
      <p:sp>
        <p:nvSpPr>
          <p:cNvPr id="181" name="Nível de Corpo Um…"/>
          <p:cNvSpPr>
            <a:spLocks noGrp="1"/>
          </p:cNvSpPr>
          <p:nvPr>
            <p:ph type="body"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/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182" name="Espaço Reservado para Texto 3"/>
          <p:cNvSpPr>
            <a:spLocks noGrp="1"/>
          </p:cNvSpPr>
          <p:nvPr>
            <p:ph type="body" sz="half" idx="13"/>
          </p:nvPr>
        </p:nvSpPr>
        <p:spPr>
          <a:xfrm>
            <a:off x="609598" y="1435101"/>
            <a:ext cx="4011089" cy="4691063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3" name="Número do Slide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Texto do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3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Texto do Título</a:t>
            </a:r>
          </a:p>
        </p:txBody>
      </p:sp>
      <p:sp>
        <p:nvSpPr>
          <p:cNvPr id="191" name="Espaço Reservado para Imagem 2"/>
          <p:cNvSpPr>
            <a:spLocks noGrp="1"/>
          </p:cNvSpPr>
          <p:nvPr>
            <p:ph type="pic" sz="half" idx="13"/>
          </p:nvPr>
        </p:nvSpPr>
        <p:spPr>
          <a:xfrm>
            <a:off x="2389717" y="612775"/>
            <a:ext cx="7315203" cy="4114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92" name="Nível de Corpo Um…"/>
          <p:cNvSpPr>
            <a:spLocks noGrp="1"/>
          </p:cNvSpPr>
          <p:nvPr>
            <p:ph type="body" sz="quarter" idx="1"/>
          </p:nvPr>
        </p:nvSpPr>
        <p:spPr>
          <a:xfrm>
            <a:off x="2389717" y="5367337"/>
            <a:ext cx="7315203" cy="80486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FontTx/>
              <a:buNone/>
              <a:defRPr sz="1400"/>
            </a:lvl1pPr>
            <a:lvl2pPr marL="0" indent="0">
              <a:spcBef>
                <a:spcPts val="300"/>
              </a:spcBef>
              <a:buSzTx/>
              <a:buFontTx/>
              <a:buNone/>
              <a:defRPr sz="1400"/>
            </a:lvl2pPr>
            <a:lvl3pPr marL="0" indent="0">
              <a:spcBef>
                <a:spcPts val="300"/>
              </a:spcBef>
              <a:buSzTx/>
              <a:buFontTx/>
              <a:buNone/>
              <a:defRPr sz="1400"/>
            </a:lvl3pPr>
            <a:lvl4pPr marL="0" indent="0">
              <a:spcBef>
                <a:spcPts val="300"/>
              </a:spcBef>
              <a:buSzTx/>
              <a:buFontTx/>
              <a:buNone/>
              <a:defRPr sz="1400"/>
            </a:lvl4pPr>
            <a:lvl5pPr marL="0" indent="0">
              <a:spcBef>
                <a:spcPts val="300"/>
              </a:spcBef>
              <a:buSzTx/>
              <a:buFontTx/>
              <a:buNone/>
              <a:defRPr sz="1400"/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193" name="Número do Slide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Texto do Título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do Título</a:t>
            </a:r>
          </a:p>
        </p:txBody>
      </p:sp>
      <p:sp>
        <p:nvSpPr>
          <p:cNvPr id="201" name="Nível de Corpo Um…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202" name="Número do Slide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Texto do Título"/>
          <p:cNvSpPr>
            <a:spLocks noGrp="1"/>
          </p:cNvSpPr>
          <p:nvPr>
            <p:ph type="title"/>
          </p:nvPr>
        </p:nvSpPr>
        <p:spPr>
          <a:xfrm>
            <a:off x="8839200" y="274639"/>
            <a:ext cx="2743200" cy="5851527"/>
          </a:xfrm>
          <a:prstGeom prst="rect">
            <a:avLst/>
          </a:prstGeom>
        </p:spPr>
        <p:txBody>
          <a:bodyPr/>
          <a:lstStyle/>
          <a:p>
            <a:r>
              <a:t>Texto do Título</a:t>
            </a:r>
          </a:p>
        </p:txBody>
      </p:sp>
      <p:sp>
        <p:nvSpPr>
          <p:cNvPr id="210" name="Nível de Corpo Um…"/>
          <p:cNvSpPr>
            <a:spLocks noGrp="1"/>
          </p:cNvSpPr>
          <p:nvPr>
            <p:ph type="body" idx="1"/>
          </p:nvPr>
        </p:nvSpPr>
        <p:spPr>
          <a:xfrm>
            <a:off x="609600" y="274639"/>
            <a:ext cx="8026400" cy="5851527"/>
          </a:xfrm>
          <a:prstGeom prst="rect">
            <a:avLst/>
          </a:prstGeom>
        </p:spPr>
        <p:txBody>
          <a:bodyPr/>
          <a:lstStyle/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211" name="Número do Slide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Texto do Título"/>
          <p:cNvSpPr>
            <a:spLocks noGrp="1"/>
          </p:cNvSpPr>
          <p:nvPr>
            <p:ph type="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t>Texto do Título</a:t>
            </a:r>
          </a:p>
        </p:txBody>
      </p:sp>
      <p:sp>
        <p:nvSpPr>
          <p:cNvPr id="219" name="Nível de Corpo Um…"/>
          <p:cNvSpPr>
            <a:spLocks noGrp="1"/>
          </p:cNvSpPr>
          <p:nvPr>
            <p:ph type="body" sz="quarter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1pPr>
            <a:lvl2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2pPr>
            <a:lvl3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3pPr>
            <a:lvl4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4pPr>
            <a:lvl5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220" name="Número do Slide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Texto do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1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t>Texto do Título</a:t>
            </a:r>
          </a:p>
        </p:txBody>
      </p:sp>
      <p:sp>
        <p:nvSpPr>
          <p:cNvPr id="237" name="Nível de Corpo Um…"/>
          <p:cNvSpPr>
            <a:spLocks noGrp="1"/>
          </p:cNvSpPr>
          <p:nvPr>
            <p:ph type="body" sz="quarter" idx="1"/>
          </p:nvPr>
        </p:nvSpPr>
        <p:spPr>
          <a:xfrm>
            <a:off x="963084" y="2906714"/>
            <a:ext cx="10363201" cy="1500189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1pPr>
            <a:lvl2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2pPr>
            <a:lvl3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3pPr>
            <a:lvl4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4pPr>
            <a:lvl5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238" name="Número do Slide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Texto do Título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do Título</a:t>
            </a:r>
          </a:p>
        </p:txBody>
      </p:sp>
      <p:sp>
        <p:nvSpPr>
          <p:cNvPr id="246" name="Nível de Corpo Um…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8" indent="-320038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184400" indent="-355600">
              <a:spcBef>
                <a:spcPts val="600"/>
              </a:spcBef>
              <a:defRPr sz="2800"/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247" name="Número do Slide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Texto do Título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do Título</a:t>
            </a:r>
          </a:p>
        </p:txBody>
      </p:sp>
      <p:sp>
        <p:nvSpPr>
          <p:cNvPr id="255" name="Nível de Corpo Um…"/>
          <p:cNvSpPr>
            <a:spLocks noGrp="1"/>
          </p:cNvSpPr>
          <p:nvPr>
            <p:ph type="body" sz="quarter" idx="1"/>
          </p:nvPr>
        </p:nvSpPr>
        <p:spPr>
          <a:xfrm>
            <a:off x="609600" y="1535112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FontTx/>
              <a:buNone/>
              <a:defRPr sz="2400" b="1"/>
            </a:lvl1pPr>
            <a:lvl2pPr marL="0" indent="0">
              <a:spcBef>
                <a:spcPts val="500"/>
              </a:spcBef>
              <a:buSzTx/>
              <a:buFontTx/>
              <a:buNone/>
              <a:defRPr sz="2400" b="1"/>
            </a:lvl2pPr>
            <a:lvl3pPr marL="0" indent="0">
              <a:spcBef>
                <a:spcPts val="500"/>
              </a:spcBef>
              <a:buSzTx/>
              <a:buFontTx/>
              <a:buNone/>
              <a:defRPr sz="2400" b="1"/>
            </a:lvl3pPr>
            <a:lvl4pPr marL="0" indent="0">
              <a:spcBef>
                <a:spcPts val="500"/>
              </a:spcBef>
              <a:buSzTx/>
              <a:buFontTx/>
              <a:buNone/>
              <a:defRPr sz="2400" b="1"/>
            </a:lvl4pPr>
            <a:lvl5pPr marL="0" indent="0">
              <a:spcBef>
                <a:spcPts val="500"/>
              </a:spcBef>
              <a:buSzTx/>
              <a:buFontTx/>
              <a:buNone/>
              <a:defRPr sz="2400" b="1"/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256" name="Espaço Reservado para Texto 4"/>
          <p:cNvSpPr>
            <a:spLocks noGrp="1"/>
          </p:cNvSpPr>
          <p:nvPr>
            <p:ph type="body" sz="quarter" idx="13"/>
          </p:nvPr>
        </p:nvSpPr>
        <p:spPr>
          <a:xfrm>
            <a:off x="6193368" y="1535112"/>
            <a:ext cx="5389033" cy="639764"/>
          </a:xfrm>
          <a:prstGeom prst="rect">
            <a:avLst/>
          </a:prstGeom>
        </p:spPr>
        <p:txBody>
          <a:bodyPr anchor="b"/>
          <a:lstStyle/>
          <a:p>
            <a:endParaRPr/>
          </a:p>
        </p:txBody>
      </p:sp>
      <p:sp>
        <p:nvSpPr>
          <p:cNvPr id="257" name="Número do Slide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Texto do Título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do Título</a:t>
            </a:r>
          </a:p>
        </p:txBody>
      </p:sp>
      <p:sp>
        <p:nvSpPr>
          <p:cNvPr id="265" name="Número do Slide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Texto do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7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Texto do Título</a:t>
            </a:r>
          </a:p>
        </p:txBody>
      </p:sp>
      <p:sp>
        <p:nvSpPr>
          <p:cNvPr id="280" name="Nível de Corpo Um…"/>
          <p:cNvSpPr>
            <a:spLocks noGrp="1"/>
          </p:cNvSpPr>
          <p:nvPr>
            <p:ph type="body"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/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281" name="Espaço Reservado para Texto 3"/>
          <p:cNvSpPr>
            <a:spLocks noGrp="1"/>
          </p:cNvSpPr>
          <p:nvPr>
            <p:ph type="body" sz="half" idx="13"/>
          </p:nvPr>
        </p:nvSpPr>
        <p:spPr>
          <a:xfrm>
            <a:off x="609598" y="1435101"/>
            <a:ext cx="4011089" cy="4691063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82" name="Número do Slide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709CC232-D3EB-DEAC-D4F6-28145673399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710505"/>
            <a:ext cx="12192001" cy="145732"/>
          </a:xfrm>
          <a:prstGeom prst="rect">
            <a:avLst/>
          </a:prstGeom>
        </p:spPr>
      </p:pic>
      <p:pic>
        <p:nvPicPr>
          <p:cNvPr id="4" name="Imagem 3" descr="Ícone&#10;&#10;Descrição gerada automaticamente">
            <a:extLst>
              <a:ext uri="{FF2B5EF4-FFF2-40B4-BE49-F238E27FC236}">
                <a16:creationId xmlns:a16="http://schemas.microsoft.com/office/drawing/2014/main" id="{77005AB1-27D9-0AF0-A364-55A4177135F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092995" y="1924406"/>
            <a:ext cx="6006010" cy="245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70789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Texto do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3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Texto do Título</a:t>
            </a:r>
          </a:p>
        </p:txBody>
      </p:sp>
      <p:sp>
        <p:nvSpPr>
          <p:cNvPr id="290" name="Espaço Reservado para Imagem 2"/>
          <p:cNvSpPr>
            <a:spLocks noGrp="1"/>
          </p:cNvSpPr>
          <p:nvPr>
            <p:ph type="pic" sz="half" idx="13"/>
          </p:nvPr>
        </p:nvSpPr>
        <p:spPr>
          <a:xfrm>
            <a:off x="2389717" y="612775"/>
            <a:ext cx="7315203" cy="4114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91" name="Nível de Corpo Um…"/>
          <p:cNvSpPr>
            <a:spLocks noGrp="1"/>
          </p:cNvSpPr>
          <p:nvPr>
            <p:ph type="body" sz="quarter" idx="1"/>
          </p:nvPr>
        </p:nvSpPr>
        <p:spPr>
          <a:xfrm>
            <a:off x="2389717" y="5367337"/>
            <a:ext cx="7315203" cy="80486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FontTx/>
              <a:buNone/>
              <a:defRPr sz="1400"/>
            </a:lvl1pPr>
            <a:lvl2pPr marL="0" indent="0">
              <a:spcBef>
                <a:spcPts val="300"/>
              </a:spcBef>
              <a:buSzTx/>
              <a:buFontTx/>
              <a:buNone/>
              <a:defRPr sz="1400"/>
            </a:lvl2pPr>
            <a:lvl3pPr marL="0" indent="0">
              <a:spcBef>
                <a:spcPts val="300"/>
              </a:spcBef>
              <a:buSzTx/>
              <a:buFontTx/>
              <a:buNone/>
              <a:defRPr sz="1400"/>
            </a:lvl3pPr>
            <a:lvl4pPr marL="0" indent="0">
              <a:spcBef>
                <a:spcPts val="300"/>
              </a:spcBef>
              <a:buSzTx/>
              <a:buFontTx/>
              <a:buNone/>
              <a:defRPr sz="1400"/>
            </a:lvl4pPr>
            <a:lvl5pPr marL="0" indent="0">
              <a:spcBef>
                <a:spcPts val="300"/>
              </a:spcBef>
              <a:buSzTx/>
              <a:buFontTx/>
              <a:buNone/>
              <a:defRPr sz="1400"/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292" name="Número do Slide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Texto do Título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do Título</a:t>
            </a:r>
          </a:p>
        </p:txBody>
      </p:sp>
      <p:sp>
        <p:nvSpPr>
          <p:cNvPr id="300" name="Nível de Corpo Um…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301" name="Número do Slide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Texto do Título"/>
          <p:cNvSpPr>
            <a:spLocks noGrp="1"/>
          </p:cNvSpPr>
          <p:nvPr>
            <p:ph type="title"/>
          </p:nvPr>
        </p:nvSpPr>
        <p:spPr>
          <a:xfrm>
            <a:off x="8839200" y="274639"/>
            <a:ext cx="2743200" cy="5851527"/>
          </a:xfrm>
          <a:prstGeom prst="rect">
            <a:avLst/>
          </a:prstGeom>
        </p:spPr>
        <p:txBody>
          <a:bodyPr/>
          <a:lstStyle/>
          <a:p>
            <a:r>
              <a:t>Texto do Título</a:t>
            </a:r>
          </a:p>
        </p:txBody>
      </p:sp>
      <p:sp>
        <p:nvSpPr>
          <p:cNvPr id="309" name="Nível de Corpo Um…"/>
          <p:cNvSpPr>
            <a:spLocks noGrp="1"/>
          </p:cNvSpPr>
          <p:nvPr>
            <p:ph type="body" idx="1"/>
          </p:nvPr>
        </p:nvSpPr>
        <p:spPr>
          <a:xfrm>
            <a:off x="609600" y="274639"/>
            <a:ext cx="8026400" cy="5851527"/>
          </a:xfrm>
          <a:prstGeom prst="rect">
            <a:avLst/>
          </a:prstGeom>
        </p:spPr>
        <p:txBody>
          <a:bodyPr/>
          <a:lstStyle/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310" name="Número do Slide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Título 10">
            <a:extLst>
              <a:ext uri="{FF2B5EF4-FFF2-40B4-BE49-F238E27FC236}">
                <a16:creationId xmlns:a16="http://schemas.microsoft.com/office/drawing/2014/main" id="{C5DB31DB-B1E4-4FD4-CF71-5ACB843288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457" y="365126"/>
            <a:ext cx="9444695" cy="13260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dirty="0"/>
              <a:t>Clique para editar o título Mestre</a:t>
            </a:r>
          </a:p>
        </p:txBody>
      </p:sp>
      <p:sp>
        <p:nvSpPr>
          <p:cNvPr id="6" name="Espaço Reservado para Texto 11">
            <a:extLst>
              <a:ext uri="{FF2B5EF4-FFF2-40B4-BE49-F238E27FC236}">
                <a16:creationId xmlns:a16="http://schemas.microsoft.com/office/drawing/2014/main" id="{93713C38-E3F6-D4DF-407A-AB9E089DED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457" y="1825625"/>
            <a:ext cx="10515087" cy="43518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33521764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de Título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beçalho da Seção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uas Partes de Conteúdo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1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ção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8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18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1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1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33.xml"/><Relationship Id="rId26" Type="http://schemas.openxmlformats.org/officeDocument/2006/relationships/slideLayout" Target="../slideLayouts/slideLayout41.xml"/><Relationship Id="rId3" Type="http://schemas.openxmlformats.org/officeDocument/2006/relationships/slideLayout" Target="../slideLayouts/slideLayout18.xml"/><Relationship Id="rId21" Type="http://schemas.openxmlformats.org/officeDocument/2006/relationships/slideLayout" Target="../slideLayouts/slideLayout36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32.xml"/><Relationship Id="rId25" Type="http://schemas.openxmlformats.org/officeDocument/2006/relationships/slideLayout" Target="../slideLayouts/slideLayout40.xml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20" Type="http://schemas.openxmlformats.org/officeDocument/2006/relationships/slideLayout" Target="../slideLayouts/slideLayout35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2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23" Type="http://schemas.openxmlformats.org/officeDocument/2006/relationships/slideLayout" Target="../slideLayouts/slideLayout38.xml"/><Relationship Id="rId28" Type="http://schemas.openxmlformats.org/officeDocument/2006/relationships/theme" Target="../theme/theme3.xml"/><Relationship Id="rId10" Type="http://schemas.openxmlformats.org/officeDocument/2006/relationships/slideLayout" Target="../slideLayouts/slideLayout25.xml"/><Relationship Id="rId19" Type="http://schemas.openxmlformats.org/officeDocument/2006/relationships/slideLayout" Target="../slideLayouts/slideLayout34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Relationship Id="rId22" Type="http://schemas.openxmlformats.org/officeDocument/2006/relationships/slideLayout" Target="../slideLayouts/slideLayout37.xml"/><Relationship Id="rId27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4269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2" r:id="rId2"/>
    <p:sldLayoutId id="2147483696" r:id="rId3"/>
    <p:sldLayoutId id="2147483693" r:id="rId4"/>
    <p:sldLayoutId id="2147483697" r:id="rId5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 do Título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 anchor="ctr">
            <a:normAutofit/>
          </a:bodyPr>
          <a:lstStyle/>
          <a:p>
            <a:r>
              <a:t>Texto do Título</a:t>
            </a:r>
          </a:p>
        </p:txBody>
      </p:sp>
      <p:sp>
        <p:nvSpPr>
          <p:cNvPr id="3" name="Nível de Corpo Um…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normAutofit/>
          </a:bodyPr>
          <a:lstStyle/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4" name="Número do Slide"/>
          <p:cNvSpPr>
            <a:spLocks noGrp="1"/>
          </p:cNvSpPr>
          <p:nvPr>
            <p:ph type="sldNum" sz="quarter" idx="2"/>
          </p:nvPr>
        </p:nvSpPr>
        <p:spPr>
          <a:xfrm>
            <a:off x="11238401" y="6400416"/>
            <a:ext cx="344001" cy="276995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60" r:id="rId9"/>
    <p:sldLayoutId id="2147483661" r:id="rId10"/>
    <p:sldLayoutId id="2147483663" r:id="rId11"/>
    <p:sldLayoutId id="2147483664" r:id="rId12"/>
    <p:sldLayoutId id="2147483665" r:id="rId13"/>
    <p:sldLayoutId id="2147483666" r:id="rId14"/>
    <p:sldLayoutId id="2147483668" r:id="rId15"/>
    <p:sldLayoutId id="2147483669" r:id="rId16"/>
    <p:sldLayoutId id="2147483670" r:id="rId17"/>
    <p:sldLayoutId id="2147483671" r:id="rId18"/>
    <p:sldLayoutId id="2147483672" r:id="rId19"/>
    <p:sldLayoutId id="2147483674" r:id="rId20"/>
    <p:sldLayoutId id="2147483675" r:id="rId21"/>
    <p:sldLayoutId id="2147483676" r:id="rId22"/>
    <p:sldLayoutId id="2147483677" r:id="rId23"/>
    <p:sldLayoutId id="2147483679" r:id="rId24"/>
    <p:sldLayoutId id="2147483680" r:id="rId25"/>
    <p:sldLayoutId id="2147483681" r:id="rId26"/>
    <p:sldLayoutId id="2147483682" r:id="rId27"/>
  </p:sldLayoutIdLst>
  <p:transition spd="med"/>
  <p:txStyles>
    <p:title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titleStyle>
    <p:bodyStyle>
      <a:lvl1pPr marL="342900" marR="0" indent="-3429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783771" marR="0" indent="-326571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1219200" marR="0" indent="-3048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17373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21945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»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26517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31089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35661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40233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://www.sigam.ambiente.sp.gov.br/" TargetMode="Externa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3.png"/><Relationship Id="rId4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7.png"/><Relationship Id="rId4" Type="http://schemas.openxmlformats.org/officeDocument/2006/relationships/image" Target="../media/image11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png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png"/><Relationship Id="rId4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94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5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8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png"/><Relationship Id="rId4" Type="http://schemas.openxmlformats.org/officeDocument/2006/relationships/image" Target="../media/image9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1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5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5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5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5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5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5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94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png"/><Relationship Id="rId4" Type="http://schemas.openxmlformats.org/officeDocument/2006/relationships/image" Target="../media/image1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" descr="Texto&#10;&#10;Descrição gerada automaticamente"/>
          <p:cNvPicPr preferRelativeResize="0"/>
          <p:nvPr/>
        </p:nvPicPr>
        <p:blipFill rotWithShape="1">
          <a:blip r:embed="rId3">
            <a:alphaModFix/>
          </a:blip>
          <a:srcRect b="36027"/>
          <a:stretch/>
        </p:blipFill>
        <p:spPr>
          <a:xfrm>
            <a:off x="0" y="-1190076"/>
            <a:ext cx="12192000" cy="4261884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782602" y="6346109"/>
            <a:ext cx="5409398" cy="39862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" name="Agrupar 7">
            <a:extLst>
              <a:ext uri="{FF2B5EF4-FFF2-40B4-BE49-F238E27FC236}">
                <a16:creationId xmlns:a16="http://schemas.microsoft.com/office/drawing/2014/main" id="{469D9659-C113-A29C-BCE0-3C6FBB1F028A}"/>
              </a:ext>
            </a:extLst>
          </p:cNvPr>
          <p:cNvGrpSpPr/>
          <p:nvPr/>
        </p:nvGrpSpPr>
        <p:grpSpPr>
          <a:xfrm>
            <a:off x="2621318" y="4509751"/>
            <a:ext cx="4620393" cy="1772277"/>
            <a:chOff x="-358589" y="3894539"/>
            <a:chExt cx="5396457" cy="1982449"/>
          </a:xfrm>
        </p:grpSpPr>
        <p:sp>
          <p:nvSpPr>
            <p:cNvPr id="9" name="CaixaDeTexto 8">
              <a:extLst>
                <a:ext uri="{FF2B5EF4-FFF2-40B4-BE49-F238E27FC236}">
                  <a16:creationId xmlns:a16="http://schemas.microsoft.com/office/drawing/2014/main" id="{49C7A17B-FCA5-4B92-86EC-E775E490975D}"/>
                </a:ext>
              </a:extLst>
            </p:cNvPr>
            <p:cNvSpPr txBox="1"/>
            <p:nvPr/>
          </p:nvSpPr>
          <p:spPr>
            <a:xfrm>
              <a:off x="1200972" y="3991941"/>
              <a:ext cx="3836896" cy="1631496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algn="ctr"/>
              <a:r>
                <a:rPr lang="pt-BR" sz="2800" b="1" dirty="0">
                  <a:latin typeface="Verdana"/>
                  <a:ea typeface="Verdana"/>
                </a:rPr>
                <a:t>PROGRAMA</a:t>
              </a:r>
              <a:endParaRPr lang="pt-BR" dirty="0">
                <a:latin typeface="Calibri" panose="020F0502020204030204"/>
                <a:ea typeface="Calibri" panose="020F0502020204030204"/>
                <a:cs typeface="Calibri" panose="020F0502020204030204"/>
              </a:endParaRPr>
            </a:p>
            <a:p>
              <a:pPr algn="ctr"/>
              <a:r>
                <a:rPr lang="pt-BR" sz="2800" b="1" dirty="0">
                  <a:latin typeface="Verdana"/>
                  <a:ea typeface="Verdana"/>
                </a:rPr>
                <a:t>MUNICÍPIO</a:t>
              </a:r>
              <a:endParaRPr lang="pt-BR" dirty="0">
                <a:ea typeface="Calibri"/>
                <a:cs typeface="Calibri"/>
              </a:endParaRPr>
            </a:p>
            <a:p>
              <a:pPr algn="ctr"/>
              <a:r>
                <a:rPr lang="pt-BR" sz="2800" b="1" dirty="0">
                  <a:solidFill>
                    <a:srgbClr val="A5CD39"/>
                  </a:solidFill>
                  <a:latin typeface="Verdana"/>
                  <a:ea typeface="Verdana"/>
                </a:rPr>
                <a:t>VERDE</a:t>
              </a:r>
              <a:r>
                <a:rPr lang="pt-BR" sz="2800" b="1" dirty="0">
                  <a:solidFill>
                    <a:srgbClr val="016EAF"/>
                  </a:solidFill>
                  <a:latin typeface="Verdana"/>
                  <a:ea typeface="Verdana"/>
                </a:rPr>
                <a:t>AZUL</a:t>
              </a:r>
              <a:endParaRPr lang="pt-BR" dirty="0"/>
            </a:p>
          </p:txBody>
        </p:sp>
        <p:pic>
          <p:nvPicPr>
            <p:cNvPr id="10" name="Imagem 3">
              <a:extLst>
                <a:ext uri="{FF2B5EF4-FFF2-40B4-BE49-F238E27FC236}">
                  <a16:creationId xmlns:a16="http://schemas.microsoft.com/office/drawing/2014/main" id="{5F635FBC-D747-1C4D-A746-11818ACEAF7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358589" y="3894539"/>
              <a:ext cx="1434353" cy="1982449"/>
            </a:xfrm>
            <a:prstGeom prst="rect">
              <a:avLst/>
            </a:prstGeom>
          </p:spPr>
        </p:pic>
      </p:grp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06BC3780-8D01-0FF0-C6BA-47941EA874C9}"/>
              </a:ext>
            </a:extLst>
          </p:cNvPr>
          <p:cNvSpPr txBox="1"/>
          <p:nvPr/>
        </p:nvSpPr>
        <p:spPr>
          <a:xfrm>
            <a:off x="0" y="3366853"/>
            <a:ext cx="12191999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1" dirty="0" err="1">
                <a:solidFill>
                  <a:srgbClr val="016EAF"/>
                </a:solidFill>
                <a:latin typeface="Verdana"/>
                <a:ea typeface="Verdana"/>
              </a:rPr>
              <a:t>Diretiva</a:t>
            </a:r>
            <a:r>
              <a:rPr lang="en-US" sz="2800" b="1" dirty="0">
                <a:solidFill>
                  <a:srgbClr val="016EAF"/>
                </a:solidFill>
                <a:latin typeface="Verdana"/>
                <a:ea typeface="Verdana"/>
              </a:rPr>
              <a:t> de </a:t>
            </a:r>
            <a:r>
              <a:rPr lang="en-US" sz="2800" b="1" dirty="0" err="1">
                <a:solidFill>
                  <a:srgbClr val="016EAF"/>
                </a:solidFill>
                <a:latin typeface="Verdana"/>
                <a:ea typeface="Verdana"/>
              </a:rPr>
              <a:t>Biodiversidade</a:t>
            </a:r>
            <a:endParaRPr lang="en-US" sz="2800" b="1" dirty="0">
              <a:solidFill>
                <a:srgbClr val="016EAF"/>
              </a:solidFill>
              <a:latin typeface="Verdana"/>
              <a:ea typeface="Verdana"/>
            </a:endParaRPr>
          </a:p>
          <a:p>
            <a:pPr algn="ctr"/>
            <a:r>
              <a:rPr lang="en-US" sz="2800" b="1" dirty="0">
                <a:solidFill>
                  <a:srgbClr val="016EAF"/>
                </a:solidFill>
                <a:latin typeface="Verdana"/>
                <a:ea typeface="Verdana"/>
              </a:rPr>
              <a:t>Sistema de </a:t>
            </a:r>
            <a:r>
              <a:rPr lang="en-US" sz="2800" b="1" dirty="0" err="1">
                <a:solidFill>
                  <a:srgbClr val="016EAF"/>
                </a:solidFill>
                <a:latin typeface="Verdana"/>
                <a:ea typeface="Verdana"/>
              </a:rPr>
              <a:t>Apoio</a:t>
            </a:r>
            <a:r>
              <a:rPr lang="en-US" sz="2800" b="1" dirty="0">
                <a:solidFill>
                  <a:srgbClr val="016EAF"/>
                </a:solidFill>
                <a:latin typeface="Verdana"/>
                <a:ea typeface="Verdana"/>
              </a:rPr>
              <a:t> à </a:t>
            </a:r>
            <a:r>
              <a:rPr lang="en-US" sz="2800" b="1" dirty="0" err="1">
                <a:solidFill>
                  <a:srgbClr val="016EAF"/>
                </a:solidFill>
                <a:latin typeface="Verdana"/>
                <a:ea typeface="Verdana"/>
              </a:rPr>
              <a:t>Restauração</a:t>
            </a:r>
            <a:r>
              <a:rPr lang="en-US" sz="2800" b="1" dirty="0">
                <a:solidFill>
                  <a:srgbClr val="016EAF"/>
                </a:solidFill>
                <a:latin typeface="Verdana"/>
                <a:ea typeface="Verdana"/>
              </a:rPr>
              <a:t> </a:t>
            </a:r>
            <a:r>
              <a:rPr lang="en-US" sz="2800" b="1" dirty="0" err="1">
                <a:solidFill>
                  <a:srgbClr val="016EAF"/>
                </a:solidFill>
                <a:latin typeface="Verdana"/>
                <a:ea typeface="Verdana"/>
              </a:rPr>
              <a:t>Ecológica</a:t>
            </a:r>
            <a:r>
              <a:rPr lang="en-US" sz="2800" b="1" dirty="0">
                <a:solidFill>
                  <a:srgbClr val="016EAF"/>
                </a:solidFill>
                <a:latin typeface="Verdana"/>
                <a:ea typeface="Verdana"/>
              </a:rPr>
              <a:t> -SARE</a:t>
            </a:r>
            <a:endParaRPr lang="en-US" sz="2800" dirty="0">
              <a:ea typeface="Calibri"/>
              <a:cs typeface="Calibri"/>
            </a:endParaRP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D3B4E1F8-0861-48CF-B03C-3957E104D0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AF3DBD78-14E8-4CA1-95CD-6246478BD0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id="{BD12E094-E147-45EB-91A8-2262E6E8BC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31825" y="4414284"/>
            <a:ext cx="2862106" cy="1579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9603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FA6A690E-20EE-43B3-B60F-90F8E0D6E26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" y="302814"/>
            <a:ext cx="12192000" cy="560388"/>
          </a:xfrm>
        </p:spPr>
        <p:txBody>
          <a:bodyPr lIns="91440" tIns="45720" rIns="91440" bIns="45720" anchor="t"/>
          <a:lstStyle/>
          <a:p>
            <a:pPr algn="ctr"/>
            <a:r>
              <a:rPr lang="pt-BR" dirty="0">
                <a:latin typeface="Work Sans Black"/>
                <a:ea typeface="Malgun Gothic Semilight"/>
                <a:cs typeface="Malgun Gothic Semilight"/>
              </a:rPr>
              <a:t>Painel Verde</a:t>
            </a:r>
            <a:endParaRPr lang="pt-BR" dirty="0"/>
          </a:p>
        </p:txBody>
      </p:sp>
      <p:pic>
        <p:nvPicPr>
          <p:cNvPr id="15" name="Google Shape;88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04584" y="6303285"/>
            <a:ext cx="5409398" cy="398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Imagem 24">
            <a:extLst>
              <a:ext uri="{FF2B5EF4-FFF2-40B4-BE49-F238E27FC236}">
                <a16:creationId xmlns:a16="http://schemas.microsoft.com/office/drawing/2014/main" id="{2AFE391F-4767-4F06-B951-F777495EB2E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471" r="9850"/>
          <a:stretch/>
        </p:blipFill>
        <p:spPr>
          <a:xfrm>
            <a:off x="58783" y="5955488"/>
            <a:ext cx="966652" cy="695594"/>
          </a:xfrm>
          <a:prstGeom prst="rect">
            <a:avLst/>
          </a:prstGeom>
        </p:spPr>
      </p:pic>
      <p:sp>
        <p:nvSpPr>
          <p:cNvPr id="7" name="Espaço Reservado para Conteúdo 18">
            <a:extLst>
              <a:ext uri="{FF2B5EF4-FFF2-40B4-BE49-F238E27FC236}">
                <a16:creationId xmlns:a16="http://schemas.microsoft.com/office/drawing/2014/main" id="{0CBBF473-5629-4400-96D9-B5D4823F28B9}"/>
              </a:ext>
            </a:extLst>
          </p:cNvPr>
          <p:cNvSpPr>
            <a:spLocks noGrp="1"/>
          </p:cNvSpPr>
          <p:nvPr/>
        </p:nvSpPr>
        <p:spPr>
          <a:xfrm>
            <a:off x="-1" y="759457"/>
            <a:ext cx="12192000" cy="2705051"/>
          </a:xfrm>
          <a:prstGeom prst="rect">
            <a:avLst/>
          </a:prstGeom>
        </p:spPr>
        <p:txBody>
          <a:bodyPr lIns="91440" tIns="45720" rIns="91440" bIns="45720" anchor="t"/>
          <a:lstStyle>
            <a:defPPr>
              <a:defRPr lang="pt-B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lvl="1" algn="ctr" eaLnBrk="1" fontAlgn="auto" hangingPunct="1">
              <a:spcBef>
                <a:spcPts val="600"/>
              </a:spcBef>
              <a:spcAft>
                <a:spcPts val="300"/>
              </a:spcAft>
              <a:buClr>
                <a:srgbClr val="000000"/>
              </a:buClr>
              <a:buSzPct val="110000"/>
              <a:defRPr/>
            </a:pPr>
            <a:r>
              <a:rPr lang="pt-BR" sz="2200" b="1" dirty="0">
                <a:latin typeface="Candara"/>
                <a:ea typeface="Arial Unicode MS"/>
                <a:cs typeface="Arial"/>
              </a:rPr>
              <a:t>Transparência e publicidade dos dados: painel dinâmico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8481C51F-5AF9-4F55-B78B-C8FE0029B7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5659" y="1319845"/>
            <a:ext cx="8920681" cy="47491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989363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FA6A690E-20EE-43B3-B60F-90F8E0D6E26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" y="302814"/>
            <a:ext cx="12192000" cy="560388"/>
          </a:xfrm>
        </p:spPr>
        <p:txBody>
          <a:bodyPr lIns="91440" tIns="45720" rIns="91440" bIns="45720" anchor="t"/>
          <a:lstStyle/>
          <a:p>
            <a:pPr algn="ctr"/>
            <a:r>
              <a:rPr lang="pt-BR" dirty="0">
                <a:latin typeface="Work Sans Black"/>
                <a:ea typeface="Malgun Gothic Semilight"/>
                <a:cs typeface="Malgun Gothic Semilight"/>
              </a:rPr>
              <a:t>PMVA</a:t>
            </a:r>
            <a:endParaRPr lang="pt-BR" dirty="0"/>
          </a:p>
        </p:txBody>
      </p:sp>
      <p:pic>
        <p:nvPicPr>
          <p:cNvPr id="15" name="Google Shape;88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04584" y="6303285"/>
            <a:ext cx="5409398" cy="398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Imagem 24">
            <a:extLst>
              <a:ext uri="{FF2B5EF4-FFF2-40B4-BE49-F238E27FC236}">
                <a16:creationId xmlns:a16="http://schemas.microsoft.com/office/drawing/2014/main" id="{2AFE391F-4767-4F06-B951-F777495EB2E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471" r="9850"/>
          <a:stretch/>
        </p:blipFill>
        <p:spPr>
          <a:xfrm>
            <a:off x="58783" y="5955488"/>
            <a:ext cx="966652" cy="695594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6BDFB5A4-5B23-44B1-8FFB-870F71AC5A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75995" y="1185549"/>
            <a:ext cx="7240010" cy="44869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B2DA9453-3814-493E-87AE-D0B114EF28E0}"/>
              </a:ext>
            </a:extLst>
          </p:cNvPr>
          <p:cNvSpPr/>
          <p:nvPr/>
        </p:nvSpPr>
        <p:spPr>
          <a:xfrm>
            <a:off x="2476500" y="2278380"/>
            <a:ext cx="7231885" cy="41909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194F2818-BBC4-43B8-9336-E903279E61FF}"/>
              </a:ext>
            </a:extLst>
          </p:cNvPr>
          <p:cNvSpPr/>
          <p:nvPr/>
        </p:nvSpPr>
        <p:spPr>
          <a:xfrm>
            <a:off x="2484120" y="4038600"/>
            <a:ext cx="7231885" cy="7315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0" name="Espaço Reservado para Conteúdo 18">
            <a:extLst>
              <a:ext uri="{FF2B5EF4-FFF2-40B4-BE49-F238E27FC236}">
                <a16:creationId xmlns:a16="http://schemas.microsoft.com/office/drawing/2014/main" id="{0D89E273-1325-4FBD-9DAF-99BFE4A433F0}"/>
              </a:ext>
            </a:extLst>
          </p:cNvPr>
          <p:cNvSpPr>
            <a:spLocks noGrp="1"/>
          </p:cNvSpPr>
          <p:nvPr/>
        </p:nvSpPr>
        <p:spPr>
          <a:xfrm>
            <a:off x="1025434" y="2288616"/>
            <a:ext cx="6663949" cy="398625"/>
          </a:xfrm>
          <a:prstGeom prst="rect">
            <a:avLst/>
          </a:prstGeom>
        </p:spPr>
        <p:txBody>
          <a:bodyPr lIns="91440" tIns="45720" rIns="91440" bIns="45720" anchor="t"/>
          <a:lstStyle>
            <a:defPPr>
              <a:defRPr lang="pt-B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lvl="1" eaLnBrk="1" fontAlgn="auto" hangingPunct="1">
              <a:spcBef>
                <a:spcPts val="600"/>
              </a:spcBef>
              <a:spcAft>
                <a:spcPts val="300"/>
              </a:spcAft>
              <a:buClr>
                <a:srgbClr val="000000"/>
              </a:buClr>
              <a:buSzPct val="110000"/>
              <a:defRPr/>
            </a:pPr>
            <a:r>
              <a:rPr lang="pt-BR" sz="2200" b="1" dirty="0">
                <a:solidFill>
                  <a:srgbClr val="FF0000"/>
                </a:solidFill>
                <a:latin typeface="Candara"/>
                <a:ea typeface="Arial Unicode MS"/>
                <a:cs typeface="Arial"/>
              </a:rPr>
              <a:t>BIO2</a:t>
            </a:r>
          </a:p>
        </p:txBody>
      </p:sp>
      <p:sp>
        <p:nvSpPr>
          <p:cNvPr id="11" name="Espaço Reservado para Conteúdo 18">
            <a:extLst>
              <a:ext uri="{FF2B5EF4-FFF2-40B4-BE49-F238E27FC236}">
                <a16:creationId xmlns:a16="http://schemas.microsoft.com/office/drawing/2014/main" id="{C45C8D46-ACEA-46D7-B4F5-6C73EEC92333}"/>
              </a:ext>
            </a:extLst>
          </p:cNvPr>
          <p:cNvSpPr>
            <a:spLocks noGrp="1"/>
          </p:cNvSpPr>
          <p:nvPr/>
        </p:nvSpPr>
        <p:spPr>
          <a:xfrm>
            <a:off x="1025435" y="4201002"/>
            <a:ext cx="6663949" cy="419099"/>
          </a:xfrm>
          <a:prstGeom prst="rect">
            <a:avLst/>
          </a:prstGeom>
        </p:spPr>
        <p:txBody>
          <a:bodyPr lIns="91440" tIns="45720" rIns="91440" bIns="45720" anchor="t"/>
          <a:lstStyle>
            <a:defPPr>
              <a:defRPr lang="pt-B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lvl="1" eaLnBrk="1" fontAlgn="auto" hangingPunct="1">
              <a:spcBef>
                <a:spcPts val="600"/>
              </a:spcBef>
              <a:spcAft>
                <a:spcPts val="300"/>
              </a:spcAft>
              <a:buClr>
                <a:srgbClr val="000000"/>
              </a:buClr>
              <a:buSzPct val="110000"/>
              <a:defRPr/>
            </a:pPr>
            <a:r>
              <a:rPr lang="pt-BR" sz="2200" b="1" dirty="0">
                <a:solidFill>
                  <a:srgbClr val="FF0000"/>
                </a:solidFill>
                <a:latin typeface="Candara"/>
                <a:ea typeface="Arial Unicode MS"/>
                <a:cs typeface="Arial"/>
              </a:rPr>
              <a:t>BIO5</a:t>
            </a:r>
          </a:p>
        </p:txBody>
      </p:sp>
    </p:spTree>
    <p:extLst>
      <p:ext uri="{BB962C8B-B14F-4D97-AF65-F5344CB8AC3E}">
        <p14:creationId xmlns:p14="http://schemas.microsoft.com/office/powerpoint/2010/main" val="35048603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0E5B91-5158-8B9D-95E4-0F683F1FC4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88;p1">
            <a:extLst>
              <a:ext uri="{FF2B5EF4-FFF2-40B4-BE49-F238E27FC236}">
                <a16:creationId xmlns:a16="http://schemas.microsoft.com/office/drawing/2014/main" id="{D3E4446B-B1CA-B600-99E2-1A286AEA8F2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04584" y="6303285"/>
            <a:ext cx="5409398" cy="398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Imagem 24">
            <a:extLst>
              <a:ext uri="{FF2B5EF4-FFF2-40B4-BE49-F238E27FC236}">
                <a16:creationId xmlns:a16="http://schemas.microsoft.com/office/drawing/2014/main" id="{385B2409-4422-0B03-0F69-249883E25FF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471" r="9850"/>
          <a:stretch/>
        </p:blipFill>
        <p:spPr>
          <a:xfrm>
            <a:off x="58783" y="5955488"/>
            <a:ext cx="966652" cy="695594"/>
          </a:xfrm>
          <a:prstGeom prst="rect">
            <a:avLst/>
          </a:prstGeom>
        </p:spPr>
      </p:pic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20B650B9-8BB5-39AE-7965-B5322A8105E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783" y="3280688"/>
            <a:ext cx="12014598" cy="695593"/>
          </a:xfrm>
        </p:spPr>
        <p:txBody>
          <a:bodyPr/>
          <a:lstStyle/>
          <a:p>
            <a:pPr algn="ctr"/>
            <a:r>
              <a:rPr lang="pt-BR" sz="4000" dirty="0">
                <a:solidFill>
                  <a:srgbClr val="499D0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Sistema Ambiental de Cadastro de Imóveis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2F926F2E-8939-4CA9-9EE7-FC48E2B397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7529" y="1386688"/>
            <a:ext cx="1467055" cy="1486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5737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BCA2CC5A-E613-4254-B3C7-2762A8DE7436}"/>
              </a:ext>
            </a:extLst>
          </p:cNvPr>
          <p:cNvSpPr txBox="1"/>
          <p:nvPr/>
        </p:nvSpPr>
        <p:spPr>
          <a:xfrm>
            <a:off x="184728" y="424104"/>
            <a:ext cx="10196945" cy="2714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64" b="1" dirty="0">
                <a:solidFill>
                  <a:srgbClr val="FFFFFF"/>
                </a:solidFill>
                <a:latin typeface="Arial" panose="020B0604020202020204" pitchFamily="34" charset="0"/>
              </a:rPr>
              <a:t>SACI - Sistema Ambiental de Cadastro de Imóveis</a:t>
            </a:r>
            <a:endParaRPr lang="pt-BR" sz="1164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E1CBFF56-5CE0-4940-811B-8F3EF78FBE65}"/>
              </a:ext>
            </a:extLst>
          </p:cNvPr>
          <p:cNvSpPr txBox="1"/>
          <p:nvPr/>
        </p:nvSpPr>
        <p:spPr>
          <a:xfrm>
            <a:off x="504921" y="560184"/>
            <a:ext cx="9014691" cy="5500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974" b="1" dirty="0">
                <a:solidFill>
                  <a:srgbClr val="055C2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SACI - Sistema Ambiental de Cadastro de Imóveis</a:t>
            </a:r>
            <a:endParaRPr lang="pt-BR" sz="2974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6CCF5E1E-8849-463E-9C1D-F89AB795E03A}"/>
              </a:ext>
            </a:extLst>
          </p:cNvPr>
          <p:cNvSpPr txBox="1"/>
          <p:nvPr/>
        </p:nvSpPr>
        <p:spPr>
          <a:xfrm>
            <a:off x="504921" y="1214970"/>
            <a:ext cx="4531976" cy="8085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9475" indent="-369475">
              <a:buFont typeface="Arial" panose="020B0604020202020204" pitchFamily="34" charset="0"/>
              <a:buChar char="•"/>
            </a:pPr>
            <a:r>
              <a:rPr lang="pt-BR" sz="2327" dirty="0">
                <a:solidFill>
                  <a:srgbClr val="1F1F1F"/>
                </a:solidFill>
                <a:latin typeface="Inter" panose="020B0604020202020204" charset="0"/>
                <a:ea typeface="Inter" panose="020B0604020202020204" charset="0"/>
              </a:rPr>
              <a:t>Até 2021 – SICAR-SP</a:t>
            </a:r>
          </a:p>
          <a:p>
            <a:pPr marL="369475" indent="-369475">
              <a:buFont typeface="Arial" panose="020B0604020202020204" pitchFamily="34" charset="0"/>
              <a:buChar char="•"/>
            </a:pPr>
            <a:r>
              <a:rPr lang="pt-BR" sz="2327" dirty="0">
                <a:solidFill>
                  <a:srgbClr val="1F1F1F"/>
                </a:solidFill>
                <a:latin typeface="Inter" panose="020B0604020202020204" charset="0"/>
                <a:ea typeface="Inter" panose="020B0604020202020204" charset="0"/>
              </a:rPr>
              <a:t>Em 2023 -  SACI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2BE3D5FB-DEC5-49F2-8817-7ACBE70E3B03}"/>
              </a:ext>
            </a:extLst>
          </p:cNvPr>
          <p:cNvSpPr txBox="1"/>
          <p:nvPr/>
        </p:nvSpPr>
        <p:spPr>
          <a:xfrm>
            <a:off x="400550" y="2051587"/>
            <a:ext cx="10250517" cy="8085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327" dirty="0">
                <a:latin typeface="Inter" panose="020B0604020202020204" charset="0"/>
                <a:ea typeface="Inter" panose="020B0604020202020204" charset="0"/>
              </a:rPr>
              <a:t>O acesso ao SACI de dá a partir do Sistema Integrado de Gestão Ambiental - SIGAM disponível em</a:t>
            </a:r>
            <a:r>
              <a:rPr lang="pt-BR" sz="2327" i="1" dirty="0">
                <a:solidFill>
                  <a:srgbClr val="1F487C"/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 </a:t>
            </a:r>
            <a:r>
              <a:rPr lang="pt-BR" sz="2327" dirty="0">
                <a:solidFill>
                  <a:srgbClr val="0000FF"/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  <a:hlinkClick r:id="rId2"/>
              </a:rPr>
              <a:t>www.sigam.ambiente.sp.gov.br/</a:t>
            </a:r>
            <a:r>
              <a:rPr lang="pt-BR" sz="2327" dirty="0">
                <a:latin typeface="Inter" panose="020B0604020202020204" charset="0"/>
                <a:ea typeface="Inter" panose="020B0604020202020204" charset="0"/>
              </a:rPr>
              <a:t> </a:t>
            </a: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50F919F8-CCAE-4F87-BD06-33A3A849A3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617"/>
          <a:stretch/>
        </p:blipFill>
        <p:spPr>
          <a:xfrm>
            <a:off x="885767" y="2813636"/>
            <a:ext cx="9765300" cy="3596024"/>
          </a:xfrm>
          <a:prstGeom prst="rect">
            <a:avLst/>
          </a:prstGeom>
        </p:spPr>
      </p:pic>
      <p:sp>
        <p:nvSpPr>
          <p:cNvPr id="14" name="Seta: para Baixo 13">
            <a:extLst>
              <a:ext uri="{FF2B5EF4-FFF2-40B4-BE49-F238E27FC236}">
                <a16:creationId xmlns:a16="http://schemas.microsoft.com/office/drawing/2014/main" id="{AA6FAACD-0321-42F4-9376-FE3A783ACB9D}"/>
              </a:ext>
            </a:extLst>
          </p:cNvPr>
          <p:cNvSpPr/>
          <p:nvPr/>
        </p:nvSpPr>
        <p:spPr>
          <a:xfrm>
            <a:off x="5768417" y="3403692"/>
            <a:ext cx="147782" cy="197042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164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F5DBE9BA-4C26-4F9E-A474-DAA6003F73A1}"/>
              </a:ext>
            </a:extLst>
          </p:cNvPr>
          <p:cNvSpPr/>
          <p:nvPr/>
        </p:nvSpPr>
        <p:spPr>
          <a:xfrm>
            <a:off x="8460509" y="3429000"/>
            <a:ext cx="1059103" cy="68964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164"/>
          </a:p>
        </p:txBody>
      </p:sp>
      <p:sp>
        <p:nvSpPr>
          <p:cNvPr id="16" name="Seta: para Baixo 15">
            <a:extLst>
              <a:ext uri="{FF2B5EF4-FFF2-40B4-BE49-F238E27FC236}">
                <a16:creationId xmlns:a16="http://schemas.microsoft.com/office/drawing/2014/main" id="{DEC6BD9D-532B-430F-AAC4-0342C622E6EA}"/>
              </a:ext>
            </a:extLst>
          </p:cNvPr>
          <p:cNvSpPr/>
          <p:nvPr/>
        </p:nvSpPr>
        <p:spPr>
          <a:xfrm>
            <a:off x="3288145" y="4520087"/>
            <a:ext cx="147782" cy="197042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164"/>
          </a:p>
        </p:txBody>
      </p:sp>
    </p:spTree>
    <p:extLst>
      <p:ext uri="{BB962C8B-B14F-4D97-AF65-F5344CB8AC3E}">
        <p14:creationId xmlns:p14="http://schemas.microsoft.com/office/powerpoint/2010/main" val="38243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4" grpId="0" animBg="1"/>
      <p:bldP spid="2" grpId="0" animBg="1"/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BCA2CC5A-E613-4254-B3C7-2762A8DE7436}"/>
              </a:ext>
            </a:extLst>
          </p:cNvPr>
          <p:cNvSpPr txBox="1"/>
          <p:nvPr/>
        </p:nvSpPr>
        <p:spPr>
          <a:xfrm>
            <a:off x="184728" y="424104"/>
            <a:ext cx="10196945" cy="2714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64" b="1" dirty="0">
                <a:solidFill>
                  <a:srgbClr val="FFFFFF"/>
                </a:solidFill>
                <a:latin typeface="Arial" panose="020B0604020202020204" pitchFamily="34" charset="0"/>
              </a:rPr>
              <a:t>SACI - Sistema Ambiental de Cadastro de Imóveis</a:t>
            </a:r>
            <a:endParaRPr lang="pt-BR" sz="1164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E1CBFF56-5CE0-4940-811B-8F3EF78FBE65}"/>
              </a:ext>
            </a:extLst>
          </p:cNvPr>
          <p:cNvSpPr txBox="1"/>
          <p:nvPr/>
        </p:nvSpPr>
        <p:spPr>
          <a:xfrm>
            <a:off x="404351" y="530222"/>
            <a:ext cx="9014691" cy="5500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974" b="1" dirty="0">
                <a:solidFill>
                  <a:srgbClr val="055C2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SACI - Sistema Ambiental de Cadastro de Imóveis</a:t>
            </a:r>
            <a:endParaRPr lang="pt-BR" sz="2974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15" name="Imagem 14"/>
          <p:cNvPicPr>
            <a:picLocks noChangeAspect="1"/>
          </p:cNvPicPr>
          <p:nvPr/>
        </p:nvPicPr>
        <p:blipFill rotWithShape="1">
          <a:blip r:embed="rId2"/>
          <a:srcRect t="34013" r="503"/>
          <a:stretch/>
        </p:blipFill>
        <p:spPr>
          <a:xfrm>
            <a:off x="412014" y="1983711"/>
            <a:ext cx="9742372" cy="1871903"/>
          </a:xfrm>
          <a:prstGeom prst="rect">
            <a:avLst/>
          </a:prstGeom>
        </p:spPr>
      </p:pic>
      <p:sp>
        <p:nvSpPr>
          <p:cNvPr id="29" name="Seta para Baixo 28"/>
          <p:cNvSpPr/>
          <p:nvPr/>
        </p:nvSpPr>
        <p:spPr>
          <a:xfrm>
            <a:off x="874376" y="2837873"/>
            <a:ext cx="68144" cy="147782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164"/>
          </a:p>
        </p:txBody>
      </p:sp>
      <p:sp>
        <p:nvSpPr>
          <p:cNvPr id="8" name="CaixaDeTexto 7"/>
          <p:cNvSpPr txBox="1"/>
          <p:nvPr/>
        </p:nvSpPr>
        <p:spPr>
          <a:xfrm>
            <a:off x="395416" y="1218806"/>
            <a:ext cx="10180628" cy="8085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327" b="1" dirty="0">
                <a:solidFill>
                  <a:srgbClr val="00B05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Cadastro de Nova Propriedade</a:t>
            </a:r>
          </a:p>
          <a:p>
            <a:endParaRPr lang="pt-BR" sz="2327" dirty="0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D7E9D1C7-E267-4D1C-ADE1-FB866BB21E4D}"/>
              </a:ext>
            </a:extLst>
          </p:cNvPr>
          <p:cNvSpPr/>
          <p:nvPr/>
        </p:nvSpPr>
        <p:spPr>
          <a:xfrm>
            <a:off x="7228994" y="2591570"/>
            <a:ext cx="1921164" cy="24630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164"/>
          </a:p>
        </p:txBody>
      </p:sp>
      <p:grpSp>
        <p:nvGrpSpPr>
          <p:cNvPr id="11" name="Grupo 16">
            <a:extLst>
              <a:ext uri="{FF2B5EF4-FFF2-40B4-BE49-F238E27FC236}">
                <a16:creationId xmlns:a16="http://schemas.microsoft.com/office/drawing/2014/main" id="{16C8B250-4A10-419D-99C7-43F238951DA3}"/>
              </a:ext>
            </a:extLst>
          </p:cNvPr>
          <p:cNvGrpSpPr/>
          <p:nvPr/>
        </p:nvGrpSpPr>
        <p:grpSpPr>
          <a:xfrm>
            <a:off x="624584" y="4217169"/>
            <a:ext cx="5323634" cy="2315249"/>
            <a:chOff x="360258" y="1708639"/>
            <a:chExt cx="6480719" cy="2664297"/>
          </a:xfrm>
        </p:grpSpPr>
        <p:grpSp>
          <p:nvGrpSpPr>
            <p:cNvPr id="12" name="Grupo 14">
              <a:extLst>
                <a:ext uri="{FF2B5EF4-FFF2-40B4-BE49-F238E27FC236}">
                  <a16:creationId xmlns:a16="http://schemas.microsoft.com/office/drawing/2014/main" id="{9B241655-72D3-4842-A191-F3ADFC626626}"/>
                </a:ext>
              </a:extLst>
            </p:cNvPr>
            <p:cNvGrpSpPr/>
            <p:nvPr/>
          </p:nvGrpSpPr>
          <p:grpSpPr>
            <a:xfrm>
              <a:off x="360258" y="1708639"/>
              <a:ext cx="6480719" cy="2664297"/>
              <a:chOff x="611561" y="1700808"/>
              <a:chExt cx="6192688" cy="2448272"/>
            </a:xfrm>
          </p:grpSpPr>
          <p:grpSp>
            <p:nvGrpSpPr>
              <p:cNvPr id="16" name="Grupo 3">
                <a:extLst>
                  <a:ext uri="{FF2B5EF4-FFF2-40B4-BE49-F238E27FC236}">
                    <a16:creationId xmlns:a16="http://schemas.microsoft.com/office/drawing/2014/main" id="{97C30DDF-F8AB-4A44-84C5-52A4E48A0C61}"/>
                  </a:ext>
                </a:extLst>
              </p:cNvPr>
              <p:cNvGrpSpPr/>
              <p:nvPr/>
            </p:nvGrpSpPr>
            <p:grpSpPr>
              <a:xfrm>
                <a:off x="611561" y="1700808"/>
                <a:ext cx="6192687" cy="2448272"/>
                <a:chOff x="611561" y="2924944"/>
                <a:chExt cx="3797029" cy="1706356"/>
              </a:xfrm>
            </p:grpSpPr>
            <p:pic>
              <p:nvPicPr>
                <p:cNvPr id="18" name="Picture 7">
                  <a:extLst>
                    <a:ext uri="{FF2B5EF4-FFF2-40B4-BE49-F238E27FC236}">
                      <a16:creationId xmlns:a16="http://schemas.microsoft.com/office/drawing/2014/main" id="{096BC518-E7F4-4B5C-9400-61C12DDDF69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50348"/>
                <a:stretch/>
              </p:blipFill>
              <p:spPr bwMode="auto">
                <a:xfrm>
                  <a:off x="611561" y="2924944"/>
                  <a:ext cx="3797029" cy="81838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9" name="Picture 8">
                  <a:extLst>
                    <a:ext uri="{FF2B5EF4-FFF2-40B4-BE49-F238E27FC236}">
                      <a16:creationId xmlns:a16="http://schemas.microsoft.com/office/drawing/2014/main" id="{B3835F63-9411-438F-A86F-B72CF8D4119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16471" y="3645024"/>
                  <a:ext cx="792088" cy="98627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20" name="Picture 9">
                  <a:extLst>
                    <a:ext uri="{FF2B5EF4-FFF2-40B4-BE49-F238E27FC236}">
                      <a16:creationId xmlns:a16="http://schemas.microsoft.com/office/drawing/2014/main" id="{4AD1FF70-9778-4771-880B-A0A81817B89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885900" y="3645022"/>
                  <a:ext cx="559545" cy="92275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21" name="Picture 10">
                  <a:extLst>
                    <a:ext uri="{FF2B5EF4-FFF2-40B4-BE49-F238E27FC236}">
                      <a16:creationId xmlns:a16="http://schemas.microsoft.com/office/drawing/2014/main" id="{47A181B0-F5E3-4178-9F7D-92A58253504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58152" y="3645024"/>
                  <a:ext cx="147638" cy="13811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cxnSp>
            <p:nvCxnSpPr>
              <p:cNvPr id="17" name="Conector reto 16">
                <a:extLst>
                  <a:ext uri="{FF2B5EF4-FFF2-40B4-BE49-F238E27FC236}">
                    <a16:creationId xmlns:a16="http://schemas.microsoft.com/office/drawing/2014/main" id="{AD41E14F-1D58-4C1E-9F8E-EAB923A4DF0A}"/>
                  </a:ext>
                </a:extLst>
              </p:cNvPr>
              <p:cNvCxnSpPr/>
              <p:nvPr/>
            </p:nvCxnSpPr>
            <p:spPr>
              <a:xfrm flipH="1">
                <a:off x="6804248" y="1977311"/>
                <a:ext cx="1" cy="844218"/>
              </a:xfrm>
              <a:prstGeom prst="line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" name="Retângulo 12">
              <a:extLst>
                <a:ext uri="{FF2B5EF4-FFF2-40B4-BE49-F238E27FC236}">
                  <a16:creationId xmlns:a16="http://schemas.microsoft.com/office/drawing/2014/main" id="{25242F85-0D35-43A7-A730-67D79B6D99E3}"/>
                </a:ext>
              </a:extLst>
            </p:cNvPr>
            <p:cNvSpPr/>
            <p:nvPr/>
          </p:nvSpPr>
          <p:spPr>
            <a:xfrm>
              <a:off x="416084" y="1724025"/>
              <a:ext cx="699532" cy="192807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 sz="1164"/>
            </a:p>
          </p:txBody>
        </p:sp>
        <p:sp>
          <p:nvSpPr>
            <p:cNvPr id="14" name="Retângulo 13">
              <a:extLst>
                <a:ext uri="{FF2B5EF4-FFF2-40B4-BE49-F238E27FC236}">
                  <a16:creationId xmlns:a16="http://schemas.microsoft.com/office/drawing/2014/main" id="{4EB2957C-B5F9-4A36-B713-84D25EE76BB8}"/>
                </a:ext>
              </a:extLst>
            </p:cNvPr>
            <p:cNvSpPr/>
            <p:nvPr/>
          </p:nvSpPr>
          <p:spPr>
            <a:xfrm>
              <a:off x="5724128" y="2594488"/>
              <a:ext cx="554400" cy="186440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 sz="1164"/>
            </a:p>
          </p:txBody>
        </p:sp>
      </p:grpSp>
    </p:spTree>
    <p:extLst>
      <p:ext uri="{BB962C8B-B14F-4D97-AF65-F5344CB8AC3E}">
        <p14:creationId xmlns:p14="http://schemas.microsoft.com/office/powerpoint/2010/main" val="1772957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BCA2CC5A-E613-4254-B3C7-2762A8DE7436}"/>
              </a:ext>
            </a:extLst>
          </p:cNvPr>
          <p:cNvSpPr txBox="1"/>
          <p:nvPr/>
        </p:nvSpPr>
        <p:spPr>
          <a:xfrm>
            <a:off x="184728" y="424104"/>
            <a:ext cx="10196945" cy="2714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64" b="1" dirty="0">
                <a:solidFill>
                  <a:srgbClr val="FFFFFF"/>
                </a:solidFill>
                <a:latin typeface="Arial" panose="020B0604020202020204" pitchFamily="34" charset="0"/>
              </a:rPr>
              <a:t>SACI - Sistema Ambiental de Cadastro de Imóveis</a:t>
            </a:r>
            <a:endParaRPr lang="pt-BR" sz="1164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E1CBFF56-5CE0-4940-811B-8F3EF78FBE65}"/>
              </a:ext>
            </a:extLst>
          </p:cNvPr>
          <p:cNvSpPr txBox="1"/>
          <p:nvPr/>
        </p:nvSpPr>
        <p:spPr>
          <a:xfrm>
            <a:off x="404351" y="530222"/>
            <a:ext cx="9014691" cy="5500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974" b="1" dirty="0">
                <a:solidFill>
                  <a:srgbClr val="055C2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SACI - Sistema Ambiental de Cadastro de Imóveis</a:t>
            </a:r>
            <a:endParaRPr lang="pt-BR" sz="2974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15" name="Imagem 14"/>
          <p:cNvPicPr>
            <a:picLocks noChangeAspect="1"/>
          </p:cNvPicPr>
          <p:nvPr/>
        </p:nvPicPr>
        <p:blipFill rotWithShape="1">
          <a:blip r:embed="rId2"/>
          <a:srcRect t="34013" r="503"/>
          <a:stretch/>
        </p:blipFill>
        <p:spPr>
          <a:xfrm>
            <a:off x="412014" y="1983711"/>
            <a:ext cx="9742372" cy="1871903"/>
          </a:xfrm>
          <a:prstGeom prst="rect">
            <a:avLst/>
          </a:prstGeom>
        </p:spPr>
      </p:pic>
      <p:sp>
        <p:nvSpPr>
          <p:cNvPr id="29" name="Seta para Baixo 28"/>
          <p:cNvSpPr/>
          <p:nvPr/>
        </p:nvSpPr>
        <p:spPr>
          <a:xfrm>
            <a:off x="874376" y="2837873"/>
            <a:ext cx="68144" cy="147782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164"/>
          </a:p>
        </p:txBody>
      </p:sp>
      <p:sp>
        <p:nvSpPr>
          <p:cNvPr id="8" name="CaixaDeTexto 7"/>
          <p:cNvSpPr txBox="1"/>
          <p:nvPr/>
        </p:nvSpPr>
        <p:spPr>
          <a:xfrm>
            <a:off x="395416" y="1218806"/>
            <a:ext cx="10180628" cy="8085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327" b="1" dirty="0">
                <a:solidFill>
                  <a:srgbClr val="00B05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Cadastro de Nova Propriedade</a:t>
            </a:r>
          </a:p>
          <a:p>
            <a:endParaRPr lang="pt-BR" sz="2327" dirty="0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D7E9D1C7-E267-4D1C-ADE1-FB866BB21E4D}"/>
              </a:ext>
            </a:extLst>
          </p:cNvPr>
          <p:cNvSpPr/>
          <p:nvPr/>
        </p:nvSpPr>
        <p:spPr>
          <a:xfrm>
            <a:off x="7228994" y="2591570"/>
            <a:ext cx="1921164" cy="24630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164"/>
          </a:p>
        </p:txBody>
      </p:sp>
      <p:grpSp>
        <p:nvGrpSpPr>
          <p:cNvPr id="11" name="Grupo 16">
            <a:extLst>
              <a:ext uri="{FF2B5EF4-FFF2-40B4-BE49-F238E27FC236}">
                <a16:creationId xmlns:a16="http://schemas.microsoft.com/office/drawing/2014/main" id="{16C8B250-4A10-419D-99C7-43F238951DA3}"/>
              </a:ext>
            </a:extLst>
          </p:cNvPr>
          <p:cNvGrpSpPr/>
          <p:nvPr/>
        </p:nvGrpSpPr>
        <p:grpSpPr>
          <a:xfrm>
            <a:off x="624584" y="4217169"/>
            <a:ext cx="5323634" cy="2315249"/>
            <a:chOff x="360258" y="1708639"/>
            <a:chExt cx="6480719" cy="2664297"/>
          </a:xfrm>
        </p:grpSpPr>
        <p:grpSp>
          <p:nvGrpSpPr>
            <p:cNvPr id="12" name="Grupo 14">
              <a:extLst>
                <a:ext uri="{FF2B5EF4-FFF2-40B4-BE49-F238E27FC236}">
                  <a16:creationId xmlns:a16="http://schemas.microsoft.com/office/drawing/2014/main" id="{9B241655-72D3-4842-A191-F3ADFC626626}"/>
                </a:ext>
              </a:extLst>
            </p:cNvPr>
            <p:cNvGrpSpPr/>
            <p:nvPr/>
          </p:nvGrpSpPr>
          <p:grpSpPr>
            <a:xfrm>
              <a:off x="360258" y="1708639"/>
              <a:ext cx="6480719" cy="2664297"/>
              <a:chOff x="611561" y="1700808"/>
              <a:chExt cx="6192688" cy="2448272"/>
            </a:xfrm>
          </p:grpSpPr>
          <p:grpSp>
            <p:nvGrpSpPr>
              <p:cNvPr id="16" name="Grupo 3">
                <a:extLst>
                  <a:ext uri="{FF2B5EF4-FFF2-40B4-BE49-F238E27FC236}">
                    <a16:creationId xmlns:a16="http://schemas.microsoft.com/office/drawing/2014/main" id="{97C30DDF-F8AB-4A44-84C5-52A4E48A0C61}"/>
                  </a:ext>
                </a:extLst>
              </p:cNvPr>
              <p:cNvGrpSpPr/>
              <p:nvPr/>
            </p:nvGrpSpPr>
            <p:grpSpPr>
              <a:xfrm>
                <a:off x="611561" y="1700808"/>
                <a:ext cx="6192687" cy="2448272"/>
                <a:chOff x="611561" y="2924944"/>
                <a:chExt cx="3797029" cy="1706356"/>
              </a:xfrm>
            </p:grpSpPr>
            <p:pic>
              <p:nvPicPr>
                <p:cNvPr id="18" name="Picture 7">
                  <a:extLst>
                    <a:ext uri="{FF2B5EF4-FFF2-40B4-BE49-F238E27FC236}">
                      <a16:creationId xmlns:a16="http://schemas.microsoft.com/office/drawing/2014/main" id="{096BC518-E7F4-4B5C-9400-61C12DDDF69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50348"/>
                <a:stretch/>
              </p:blipFill>
              <p:spPr bwMode="auto">
                <a:xfrm>
                  <a:off x="611561" y="2924944"/>
                  <a:ext cx="3797029" cy="81838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9" name="Picture 8">
                  <a:extLst>
                    <a:ext uri="{FF2B5EF4-FFF2-40B4-BE49-F238E27FC236}">
                      <a16:creationId xmlns:a16="http://schemas.microsoft.com/office/drawing/2014/main" id="{B3835F63-9411-438F-A86F-B72CF8D4119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16471" y="3645024"/>
                  <a:ext cx="792088" cy="98627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20" name="Picture 9">
                  <a:extLst>
                    <a:ext uri="{FF2B5EF4-FFF2-40B4-BE49-F238E27FC236}">
                      <a16:creationId xmlns:a16="http://schemas.microsoft.com/office/drawing/2014/main" id="{4AD1FF70-9778-4771-880B-A0A81817B89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885900" y="3645022"/>
                  <a:ext cx="559545" cy="92275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21" name="Picture 10">
                  <a:extLst>
                    <a:ext uri="{FF2B5EF4-FFF2-40B4-BE49-F238E27FC236}">
                      <a16:creationId xmlns:a16="http://schemas.microsoft.com/office/drawing/2014/main" id="{47A181B0-F5E3-4178-9F7D-92A58253504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58152" y="3645024"/>
                  <a:ext cx="147638" cy="13811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cxnSp>
            <p:nvCxnSpPr>
              <p:cNvPr id="17" name="Conector reto 16">
                <a:extLst>
                  <a:ext uri="{FF2B5EF4-FFF2-40B4-BE49-F238E27FC236}">
                    <a16:creationId xmlns:a16="http://schemas.microsoft.com/office/drawing/2014/main" id="{AD41E14F-1D58-4C1E-9F8E-EAB923A4DF0A}"/>
                  </a:ext>
                </a:extLst>
              </p:cNvPr>
              <p:cNvCxnSpPr/>
              <p:nvPr/>
            </p:nvCxnSpPr>
            <p:spPr>
              <a:xfrm flipH="1">
                <a:off x="6804248" y="1977311"/>
                <a:ext cx="1" cy="844218"/>
              </a:xfrm>
              <a:prstGeom prst="line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" name="Retângulo 12">
              <a:extLst>
                <a:ext uri="{FF2B5EF4-FFF2-40B4-BE49-F238E27FC236}">
                  <a16:creationId xmlns:a16="http://schemas.microsoft.com/office/drawing/2014/main" id="{25242F85-0D35-43A7-A730-67D79B6D99E3}"/>
                </a:ext>
              </a:extLst>
            </p:cNvPr>
            <p:cNvSpPr/>
            <p:nvPr/>
          </p:nvSpPr>
          <p:spPr>
            <a:xfrm>
              <a:off x="416084" y="1724025"/>
              <a:ext cx="699532" cy="192807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 sz="1164"/>
            </a:p>
          </p:txBody>
        </p:sp>
        <p:sp>
          <p:nvSpPr>
            <p:cNvPr id="14" name="Retângulo 13">
              <a:extLst>
                <a:ext uri="{FF2B5EF4-FFF2-40B4-BE49-F238E27FC236}">
                  <a16:creationId xmlns:a16="http://schemas.microsoft.com/office/drawing/2014/main" id="{4EB2957C-B5F9-4A36-B713-84D25EE76BB8}"/>
                </a:ext>
              </a:extLst>
            </p:cNvPr>
            <p:cNvSpPr/>
            <p:nvPr/>
          </p:nvSpPr>
          <p:spPr>
            <a:xfrm>
              <a:off x="5724128" y="2594488"/>
              <a:ext cx="554400" cy="186440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 sz="1164"/>
            </a:p>
          </p:txBody>
        </p:sp>
      </p:grpSp>
    </p:spTree>
    <p:extLst>
      <p:ext uri="{BB962C8B-B14F-4D97-AF65-F5344CB8AC3E}">
        <p14:creationId xmlns:p14="http://schemas.microsoft.com/office/powerpoint/2010/main" val="4015276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BCA2CC5A-E613-4254-B3C7-2762A8DE7436}"/>
              </a:ext>
            </a:extLst>
          </p:cNvPr>
          <p:cNvSpPr txBox="1"/>
          <p:nvPr/>
        </p:nvSpPr>
        <p:spPr>
          <a:xfrm>
            <a:off x="184728" y="424104"/>
            <a:ext cx="10196945" cy="2714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64" b="1" dirty="0">
                <a:solidFill>
                  <a:srgbClr val="FFFFFF"/>
                </a:solidFill>
                <a:latin typeface="Arial" panose="020B0604020202020204" pitchFamily="34" charset="0"/>
              </a:rPr>
              <a:t>SACI - Sistema Ambiental de Cadastro de Imóveis</a:t>
            </a:r>
            <a:endParaRPr lang="pt-BR" sz="1164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E1CBFF56-5CE0-4940-811B-8F3EF78FBE65}"/>
              </a:ext>
            </a:extLst>
          </p:cNvPr>
          <p:cNvSpPr txBox="1"/>
          <p:nvPr/>
        </p:nvSpPr>
        <p:spPr>
          <a:xfrm>
            <a:off x="529551" y="370673"/>
            <a:ext cx="9014691" cy="5500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974" b="1" dirty="0">
                <a:solidFill>
                  <a:srgbClr val="055C2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SACI - Sistema Ambiental de Cadastro de Imóveis</a:t>
            </a:r>
            <a:endParaRPr lang="pt-BR" sz="2974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22" name="Imagem 21">
            <a:extLst>
              <a:ext uri="{FF2B5EF4-FFF2-40B4-BE49-F238E27FC236}">
                <a16:creationId xmlns:a16="http://schemas.microsoft.com/office/drawing/2014/main" id="{81519923-5120-4CBA-B651-EB0AB87B32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02" y="2598809"/>
            <a:ext cx="12192000" cy="2864430"/>
          </a:xfrm>
          <a:prstGeom prst="rect">
            <a:avLst/>
          </a:prstGeom>
        </p:spPr>
      </p:pic>
      <p:pic>
        <p:nvPicPr>
          <p:cNvPr id="25" name="Imagem 24">
            <a:extLst>
              <a:ext uri="{FF2B5EF4-FFF2-40B4-BE49-F238E27FC236}">
                <a16:creationId xmlns:a16="http://schemas.microsoft.com/office/drawing/2014/main" id="{7ED3D7AE-22BD-4A5C-8E3A-4449C55192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02" y="1007911"/>
            <a:ext cx="12192000" cy="1671026"/>
          </a:xfrm>
          <a:prstGeom prst="rect">
            <a:avLst/>
          </a:prstGeom>
        </p:spPr>
      </p:pic>
      <p:pic>
        <p:nvPicPr>
          <p:cNvPr id="28" name="Imagem 27">
            <a:extLst>
              <a:ext uri="{FF2B5EF4-FFF2-40B4-BE49-F238E27FC236}">
                <a16:creationId xmlns:a16="http://schemas.microsoft.com/office/drawing/2014/main" id="{CC85E7E0-78E9-42A4-B4BC-4A38C76EA8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098934"/>
            <a:ext cx="12192000" cy="1720099"/>
          </a:xfrm>
          <a:prstGeom prst="rect">
            <a:avLst/>
          </a:prstGeom>
        </p:spPr>
      </p:pic>
      <p:sp>
        <p:nvSpPr>
          <p:cNvPr id="29" name="Seta: para Baixo 28">
            <a:extLst>
              <a:ext uri="{FF2B5EF4-FFF2-40B4-BE49-F238E27FC236}">
                <a16:creationId xmlns:a16="http://schemas.microsoft.com/office/drawing/2014/main" id="{2ED23687-5E2A-4470-95B8-CC92699C27EE}"/>
              </a:ext>
            </a:extLst>
          </p:cNvPr>
          <p:cNvSpPr/>
          <p:nvPr/>
        </p:nvSpPr>
        <p:spPr>
          <a:xfrm>
            <a:off x="3020208" y="6034394"/>
            <a:ext cx="195288" cy="213483"/>
          </a:xfrm>
          <a:prstGeom prst="down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0" name="Seta: para Baixo 29">
            <a:extLst>
              <a:ext uri="{FF2B5EF4-FFF2-40B4-BE49-F238E27FC236}">
                <a16:creationId xmlns:a16="http://schemas.microsoft.com/office/drawing/2014/main" id="{1F136957-403D-4033-B1FF-BD4458B0116C}"/>
              </a:ext>
            </a:extLst>
          </p:cNvPr>
          <p:cNvSpPr/>
          <p:nvPr/>
        </p:nvSpPr>
        <p:spPr>
          <a:xfrm>
            <a:off x="6773058" y="6433896"/>
            <a:ext cx="195288" cy="213483"/>
          </a:xfrm>
          <a:prstGeom prst="down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1" name="Seta: para Baixo 30">
            <a:extLst>
              <a:ext uri="{FF2B5EF4-FFF2-40B4-BE49-F238E27FC236}">
                <a16:creationId xmlns:a16="http://schemas.microsoft.com/office/drawing/2014/main" id="{211943D2-BC6F-4AB6-8EE1-E795AFAD486F}"/>
              </a:ext>
            </a:extLst>
          </p:cNvPr>
          <p:cNvSpPr/>
          <p:nvPr/>
        </p:nvSpPr>
        <p:spPr>
          <a:xfrm>
            <a:off x="5283200" y="4527779"/>
            <a:ext cx="195288" cy="213483"/>
          </a:xfrm>
          <a:prstGeom prst="down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52697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0E5B91-5158-8B9D-95E4-0F683F1FC4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88;p1">
            <a:extLst>
              <a:ext uri="{FF2B5EF4-FFF2-40B4-BE49-F238E27FC236}">
                <a16:creationId xmlns:a16="http://schemas.microsoft.com/office/drawing/2014/main" id="{D3E4446B-B1CA-B600-99E2-1A286AEA8F2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04584" y="6303285"/>
            <a:ext cx="5409398" cy="398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Imagem 24">
            <a:extLst>
              <a:ext uri="{FF2B5EF4-FFF2-40B4-BE49-F238E27FC236}">
                <a16:creationId xmlns:a16="http://schemas.microsoft.com/office/drawing/2014/main" id="{385B2409-4422-0B03-0F69-249883E25FF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471" r="9850"/>
          <a:stretch/>
        </p:blipFill>
        <p:spPr>
          <a:xfrm>
            <a:off x="58783" y="5955488"/>
            <a:ext cx="966652" cy="695594"/>
          </a:xfrm>
          <a:prstGeom prst="rect">
            <a:avLst/>
          </a:prstGeom>
        </p:spPr>
      </p:pic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20B650B9-8BB5-39AE-7965-B5322A8105E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783" y="3280688"/>
            <a:ext cx="12014598" cy="695593"/>
          </a:xfrm>
        </p:spPr>
        <p:txBody>
          <a:bodyPr/>
          <a:lstStyle/>
          <a:p>
            <a:pPr algn="ctr"/>
            <a:r>
              <a:rPr lang="pt-BR" sz="40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Cadastro de Projetos </a:t>
            </a:r>
          </a:p>
          <a:p>
            <a:pPr algn="ctr"/>
            <a:r>
              <a:rPr lang="pt-BR" sz="40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Aba Cadastro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D557B1A0-64C4-F8B3-B31E-680C3A005A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7751" y="1301481"/>
            <a:ext cx="2862106" cy="1579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3966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FA6A690E-20EE-43B3-B60F-90F8E0D6E26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" y="302814"/>
            <a:ext cx="12192000" cy="560388"/>
          </a:xfrm>
        </p:spPr>
        <p:txBody>
          <a:bodyPr lIns="91440" tIns="45720" rIns="91440" bIns="45720" anchor="t"/>
          <a:lstStyle/>
          <a:p>
            <a:pPr algn="ctr"/>
            <a:r>
              <a:rPr lang="pt-BR" dirty="0">
                <a:latin typeface="Work Sans Black"/>
                <a:ea typeface="Malgun Gothic Semilight"/>
                <a:cs typeface="Malgun Gothic Semilight"/>
              </a:rPr>
              <a:t>Cadastro de projetos do SARE</a:t>
            </a:r>
            <a:endParaRPr lang="pt-BR" dirty="0"/>
          </a:p>
        </p:txBody>
      </p:sp>
      <p:pic>
        <p:nvPicPr>
          <p:cNvPr id="15" name="Google Shape;88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61734" y="6322335"/>
            <a:ext cx="5409398" cy="398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Imagem 24">
            <a:extLst>
              <a:ext uri="{FF2B5EF4-FFF2-40B4-BE49-F238E27FC236}">
                <a16:creationId xmlns:a16="http://schemas.microsoft.com/office/drawing/2014/main" id="{2AFE391F-4767-4F06-B951-F777495EB2E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471" r="9850"/>
          <a:stretch/>
        </p:blipFill>
        <p:spPr>
          <a:xfrm>
            <a:off x="115933" y="5974538"/>
            <a:ext cx="966652" cy="695594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2CF5F0B5-0F89-3920-D426-0DEB7E4DAA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5255" y="702817"/>
            <a:ext cx="11351304" cy="170112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794FCF9F-7CB1-8B3C-F6A1-0885D5CAD1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37957" y="2495774"/>
            <a:ext cx="7635448" cy="3826561"/>
          </a:xfrm>
          <a:prstGeom prst="rect">
            <a:avLst/>
          </a:prstGeom>
        </p:spPr>
      </p:pic>
      <p:sp>
        <p:nvSpPr>
          <p:cNvPr id="8" name="Seta para Baixo 5">
            <a:extLst>
              <a:ext uri="{FF2B5EF4-FFF2-40B4-BE49-F238E27FC236}">
                <a16:creationId xmlns:a16="http://schemas.microsoft.com/office/drawing/2014/main" id="{77C90635-F0DC-7C37-1BD5-2133294CEAE3}"/>
              </a:ext>
            </a:extLst>
          </p:cNvPr>
          <p:cNvSpPr/>
          <p:nvPr/>
        </p:nvSpPr>
        <p:spPr>
          <a:xfrm>
            <a:off x="6984286" y="4409054"/>
            <a:ext cx="233630" cy="345971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37457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AE11BD-BF7B-C092-43E2-1A42135AB1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12F30989-5FA7-C877-483D-42A690220FD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" y="302814"/>
            <a:ext cx="12192000" cy="560388"/>
          </a:xfrm>
        </p:spPr>
        <p:txBody>
          <a:bodyPr lIns="91440" tIns="45720" rIns="91440" bIns="45720" anchor="t"/>
          <a:lstStyle/>
          <a:p>
            <a:pPr algn="ctr"/>
            <a:r>
              <a:rPr lang="pt-BR" dirty="0">
                <a:latin typeface="Work Sans Black"/>
                <a:ea typeface="Malgun Gothic Semilight"/>
                <a:cs typeface="Malgun Gothic Semilight"/>
              </a:rPr>
              <a:t>Cadastro de projetos no SARE</a:t>
            </a:r>
            <a:endParaRPr lang="pt-BR" dirty="0"/>
          </a:p>
        </p:txBody>
      </p:sp>
      <p:pic>
        <p:nvPicPr>
          <p:cNvPr id="15" name="Google Shape;88;p1">
            <a:extLst>
              <a:ext uri="{FF2B5EF4-FFF2-40B4-BE49-F238E27FC236}">
                <a16:creationId xmlns:a16="http://schemas.microsoft.com/office/drawing/2014/main" id="{C8A32F7C-4950-C264-07BB-B618CADEDB1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04584" y="6303285"/>
            <a:ext cx="5409398" cy="398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Imagem 24">
            <a:extLst>
              <a:ext uri="{FF2B5EF4-FFF2-40B4-BE49-F238E27FC236}">
                <a16:creationId xmlns:a16="http://schemas.microsoft.com/office/drawing/2014/main" id="{4A06DB5C-D28E-78DA-98DC-B3DCB71DB4F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471" r="9850"/>
          <a:stretch/>
        </p:blipFill>
        <p:spPr>
          <a:xfrm>
            <a:off x="58783" y="5955488"/>
            <a:ext cx="966652" cy="695594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30607664-8A11-2E77-38CF-5ABA8EC716E2}"/>
              </a:ext>
            </a:extLst>
          </p:cNvPr>
          <p:cNvSpPr txBox="1"/>
          <p:nvPr/>
        </p:nvSpPr>
        <p:spPr>
          <a:xfrm>
            <a:off x="819150" y="1028700"/>
            <a:ext cx="1095503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solidFill>
                  <a:srgbClr val="055C2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SARE- Sistema Informatizado de Apoio a Restauração Ecológica</a:t>
            </a:r>
            <a:endParaRPr lang="pt-BR" sz="4000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7FBF4123-BA7E-478B-5E9E-0ADB6098D0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7816" y="1975048"/>
            <a:ext cx="10190038" cy="2177581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01C59181-52BE-7873-DA16-B2D695D6CA9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-12201" t="2384" r="39574" b="-2384"/>
          <a:stretch>
            <a:fillRect/>
          </a:stretch>
        </p:blipFill>
        <p:spPr>
          <a:xfrm>
            <a:off x="3251481" y="3527183"/>
            <a:ext cx="8501223" cy="2400300"/>
          </a:xfrm>
          <a:prstGeom prst="rect">
            <a:avLst/>
          </a:prstGeom>
        </p:spPr>
      </p:pic>
      <p:sp>
        <p:nvSpPr>
          <p:cNvPr id="10" name="Seta: para Baixo 9">
            <a:extLst>
              <a:ext uri="{FF2B5EF4-FFF2-40B4-BE49-F238E27FC236}">
                <a16:creationId xmlns:a16="http://schemas.microsoft.com/office/drawing/2014/main" id="{B862C865-98F1-B60C-5C73-253E9DEF8AE6}"/>
              </a:ext>
            </a:extLst>
          </p:cNvPr>
          <p:cNvSpPr/>
          <p:nvPr/>
        </p:nvSpPr>
        <p:spPr>
          <a:xfrm>
            <a:off x="2946681" y="2463498"/>
            <a:ext cx="304800" cy="457200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Seta: para Baixo 11">
            <a:extLst>
              <a:ext uri="{FF2B5EF4-FFF2-40B4-BE49-F238E27FC236}">
                <a16:creationId xmlns:a16="http://schemas.microsoft.com/office/drawing/2014/main" id="{2BAE8B7D-CE9C-8C4F-EF95-231C57F076F4}"/>
              </a:ext>
            </a:extLst>
          </p:cNvPr>
          <p:cNvSpPr/>
          <p:nvPr/>
        </p:nvSpPr>
        <p:spPr>
          <a:xfrm>
            <a:off x="5791200" y="3695429"/>
            <a:ext cx="304800" cy="457200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72522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88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04584" y="6303285"/>
            <a:ext cx="5409398" cy="398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Imagem 24">
            <a:extLst>
              <a:ext uri="{FF2B5EF4-FFF2-40B4-BE49-F238E27FC236}">
                <a16:creationId xmlns:a16="http://schemas.microsoft.com/office/drawing/2014/main" id="{2AFE391F-4767-4F06-B951-F777495EB2E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471" r="9850"/>
          <a:stretch/>
        </p:blipFill>
        <p:spPr>
          <a:xfrm>
            <a:off x="58783" y="5955488"/>
            <a:ext cx="966652" cy="695594"/>
          </a:xfrm>
          <a:prstGeom prst="rect">
            <a:avLst/>
          </a:prstGeom>
        </p:spPr>
      </p:pic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AA23DBF7-811C-12C7-06F6-10EF94D62E8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783" y="3280688"/>
            <a:ext cx="12014598" cy="695593"/>
          </a:xfrm>
        </p:spPr>
        <p:txBody>
          <a:bodyPr/>
          <a:lstStyle/>
          <a:p>
            <a:pPr algn="ctr"/>
            <a:r>
              <a:rPr lang="pt-BR" sz="40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Introdução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371FA87B-6D1A-D818-6D48-5CCF117E5D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7751" y="1301481"/>
            <a:ext cx="2862106" cy="1579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9373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4C4967-780B-297A-149E-18A49904DB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ço Reservado para Conteúdo 18">
            <a:extLst>
              <a:ext uri="{FF2B5EF4-FFF2-40B4-BE49-F238E27FC236}">
                <a16:creationId xmlns:a16="http://schemas.microsoft.com/office/drawing/2014/main" id="{F0DF763B-FDA1-5A02-B9FA-910E92518252}"/>
              </a:ext>
            </a:extLst>
          </p:cNvPr>
          <p:cNvSpPr>
            <a:spLocks noGrp="1"/>
          </p:cNvSpPr>
          <p:nvPr/>
        </p:nvSpPr>
        <p:spPr>
          <a:xfrm>
            <a:off x="5528051" y="2298322"/>
            <a:ext cx="6663949" cy="2261355"/>
          </a:xfrm>
          <a:prstGeom prst="rect">
            <a:avLst/>
          </a:prstGeom>
        </p:spPr>
        <p:txBody>
          <a:bodyPr lIns="91440" tIns="45720" rIns="91440" bIns="45720" anchor="t"/>
          <a:lstStyle>
            <a:defPPr>
              <a:defRPr lang="pt-B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342900" lvl="1" indent="-342900" eaLnBrk="1" fontAlgn="auto" hangingPunct="1">
              <a:spcBef>
                <a:spcPts val="600"/>
              </a:spcBef>
              <a:spcAft>
                <a:spcPts val="300"/>
              </a:spcAft>
              <a:buClr>
                <a:srgbClr val="000000"/>
              </a:buClr>
              <a:buSzPct val="110000"/>
              <a:buFont typeface="Arial" panose="020B0604020202020204" pitchFamily="34" charset="0"/>
              <a:buChar char="•"/>
              <a:defRPr/>
            </a:pPr>
            <a:r>
              <a:rPr lang="pt-BR" sz="2200" b="1" dirty="0">
                <a:latin typeface="Candara"/>
                <a:ea typeface="Arial Unicode MS"/>
                <a:cs typeface="Arial"/>
              </a:rPr>
              <a:t>Cadastro de um projeto:</a:t>
            </a:r>
          </a:p>
          <a:p>
            <a:pPr marL="342900" lvl="1" indent="-342900" eaLnBrk="1" fontAlgn="auto" hangingPunct="1">
              <a:spcBef>
                <a:spcPts val="600"/>
              </a:spcBef>
              <a:spcAft>
                <a:spcPts val="300"/>
              </a:spcAft>
              <a:buClr>
                <a:srgbClr val="000000"/>
              </a:buClr>
              <a:buSzPct val="110000"/>
              <a:buFont typeface="Arial" panose="020B0604020202020204" pitchFamily="34" charset="0"/>
              <a:buChar char="•"/>
              <a:defRPr/>
            </a:pPr>
            <a:endParaRPr lang="pt-BR" sz="2200" b="1" dirty="0">
              <a:latin typeface="Candara"/>
              <a:ea typeface="Arial Unicode MS"/>
              <a:cs typeface="Arial"/>
            </a:endParaRPr>
          </a:p>
          <a:p>
            <a:pPr lvl="1" indent="-457200" eaLnBrk="1" fontAlgn="auto" hangingPunct="1">
              <a:spcBef>
                <a:spcPts val="600"/>
              </a:spcBef>
              <a:spcAft>
                <a:spcPts val="300"/>
              </a:spcAft>
              <a:buClr>
                <a:srgbClr val="000000"/>
              </a:buClr>
              <a:buSzPct val="110000"/>
              <a:buFont typeface="+mj-lt"/>
              <a:buAutoNum type="arabicPeriod"/>
              <a:defRPr/>
            </a:pPr>
            <a:r>
              <a:rPr lang="pt-BR" sz="2200" b="1" dirty="0">
                <a:latin typeface="Candara"/>
                <a:ea typeface="Arial Unicode MS"/>
                <a:cs typeface="Arial"/>
              </a:rPr>
              <a:t>Vinculado a um imóvel;</a:t>
            </a:r>
          </a:p>
          <a:p>
            <a:pPr lvl="1" indent="-457200" eaLnBrk="1" fontAlgn="auto" hangingPunct="1">
              <a:spcBef>
                <a:spcPts val="600"/>
              </a:spcBef>
              <a:spcAft>
                <a:spcPts val="300"/>
              </a:spcAft>
              <a:buClr>
                <a:srgbClr val="000000"/>
              </a:buClr>
              <a:buSzPct val="110000"/>
              <a:buFont typeface="+mj-lt"/>
              <a:buAutoNum type="arabicPeriod"/>
              <a:defRPr/>
            </a:pPr>
            <a:endParaRPr lang="pt-BR" sz="2200" b="1" dirty="0">
              <a:latin typeface="Candara"/>
              <a:ea typeface="Arial Unicode MS"/>
              <a:cs typeface="Arial"/>
            </a:endParaRPr>
          </a:p>
          <a:p>
            <a:pPr lvl="1" indent="-457200" eaLnBrk="1" fontAlgn="auto" hangingPunct="1">
              <a:spcBef>
                <a:spcPts val="600"/>
              </a:spcBef>
              <a:spcAft>
                <a:spcPts val="300"/>
              </a:spcAft>
              <a:buClr>
                <a:srgbClr val="000000"/>
              </a:buClr>
              <a:buSzPct val="110000"/>
              <a:buFont typeface="+mj-lt"/>
              <a:buAutoNum type="arabicPeriod"/>
              <a:defRPr/>
            </a:pPr>
            <a:r>
              <a:rPr lang="pt-BR" sz="2200" b="1" dirty="0">
                <a:latin typeface="Candara"/>
                <a:ea typeface="Arial Unicode MS"/>
                <a:cs typeface="Arial"/>
              </a:rPr>
              <a:t>Projeto em Unidade de Conservação.</a:t>
            </a:r>
          </a:p>
        </p:txBody>
      </p:sp>
      <p:pic>
        <p:nvPicPr>
          <p:cNvPr id="15" name="Google Shape;88;p1">
            <a:extLst>
              <a:ext uri="{FF2B5EF4-FFF2-40B4-BE49-F238E27FC236}">
                <a16:creationId xmlns:a16="http://schemas.microsoft.com/office/drawing/2014/main" id="{D4104040-D826-587D-9C1A-C6AAF2E519A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04584" y="6303285"/>
            <a:ext cx="5409398" cy="398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Imagem 24">
            <a:extLst>
              <a:ext uri="{FF2B5EF4-FFF2-40B4-BE49-F238E27FC236}">
                <a16:creationId xmlns:a16="http://schemas.microsoft.com/office/drawing/2014/main" id="{B02C2BD9-1E3C-12DC-2858-5A49FCDA7D1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471" r="9850"/>
          <a:stretch/>
        </p:blipFill>
        <p:spPr>
          <a:xfrm>
            <a:off x="58783" y="5955488"/>
            <a:ext cx="966652" cy="695594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71FFD1A4-C13D-8ABA-B79B-D474ECA6A8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2109" y="2285839"/>
            <a:ext cx="4486901" cy="22863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Espaço Reservado para Texto 1">
            <a:extLst>
              <a:ext uri="{FF2B5EF4-FFF2-40B4-BE49-F238E27FC236}">
                <a16:creationId xmlns:a16="http://schemas.microsoft.com/office/drawing/2014/main" id="{5E456727-C0C5-7A60-29C1-EEDA717F99B2}"/>
              </a:ext>
            </a:extLst>
          </p:cNvPr>
          <p:cNvSpPr txBox="1">
            <a:spLocks/>
          </p:cNvSpPr>
          <p:nvPr/>
        </p:nvSpPr>
        <p:spPr>
          <a:xfrm>
            <a:off x="0" y="622315"/>
            <a:ext cx="12192000" cy="560388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000" b="1" kern="1200">
                <a:solidFill>
                  <a:schemeClr val="tx1"/>
                </a:solidFill>
                <a:latin typeface="Work Sans Black" pitchFamily="2" charset="0"/>
                <a:ea typeface="Malgun Gothic Semilight" panose="020B0502040204020203" pitchFamily="34" charset="-128"/>
                <a:cs typeface="Malgun Gothic Semilight" panose="020B0502040204020203" pitchFamily="34" charset="-128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dirty="0">
                <a:latin typeface="Work Sans Black"/>
                <a:ea typeface="Malgun Gothic Semilight"/>
                <a:cs typeface="Malgun Gothic Semilight"/>
              </a:rPr>
              <a:t>Cadastro de projetos do SARE</a:t>
            </a:r>
            <a:endParaRPr lang="pt-BR" dirty="0"/>
          </a:p>
        </p:txBody>
      </p:sp>
      <p:sp>
        <p:nvSpPr>
          <p:cNvPr id="7" name="Seta: para Baixo 6">
            <a:extLst>
              <a:ext uri="{FF2B5EF4-FFF2-40B4-BE49-F238E27FC236}">
                <a16:creationId xmlns:a16="http://schemas.microsoft.com/office/drawing/2014/main" id="{6FEBF495-D39C-2D0E-D443-7BDC2AD0EB9C}"/>
              </a:ext>
            </a:extLst>
          </p:cNvPr>
          <p:cNvSpPr/>
          <p:nvPr/>
        </p:nvSpPr>
        <p:spPr>
          <a:xfrm>
            <a:off x="1479479" y="1979824"/>
            <a:ext cx="534256" cy="640086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722885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DC002A-F704-21DD-1641-A8E0A13C0B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88;p1">
            <a:extLst>
              <a:ext uri="{FF2B5EF4-FFF2-40B4-BE49-F238E27FC236}">
                <a16:creationId xmlns:a16="http://schemas.microsoft.com/office/drawing/2014/main" id="{724A4A64-C04B-CA61-1FA5-BF01EE01A11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04584" y="6303285"/>
            <a:ext cx="5409398" cy="398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Imagem 24">
            <a:extLst>
              <a:ext uri="{FF2B5EF4-FFF2-40B4-BE49-F238E27FC236}">
                <a16:creationId xmlns:a16="http://schemas.microsoft.com/office/drawing/2014/main" id="{2B99A238-3733-2CE2-3603-51EAB803B29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471" r="9850"/>
          <a:stretch/>
        </p:blipFill>
        <p:spPr>
          <a:xfrm>
            <a:off x="58783" y="5955488"/>
            <a:ext cx="966652" cy="695594"/>
          </a:xfrm>
          <a:prstGeom prst="rect">
            <a:avLst/>
          </a:prstGeom>
        </p:spPr>
      </p:pic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B721DEF7-BC44-9FAA-A9F1-BF41264F5CF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>
                <a:latin typeface="Work Sans Black"/>
                <a:ea typeface="Malgun Gothic Semilight"/>
                <a:cs typeface="Malgun Gothic Semilight"/>
              </a:rPr>
              <a:t>Cadastro de projetos do SARE</a:t>
            </a:r>
            <a:endParaRPr lang="pt-BR" dirty="0"/>
          </a:p>
          <a:p>
            <a:endParaRPr lang="pt-BR"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1C47729D-D5A8-8EE6-852C-4102625549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8934" y="1270089"/>
            <a:ext cx="11983066" cy="2057506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345CDCC1-9854-7B24-1D63-FAF576EB25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877" y="3554900"/>
            <a:ext cx="11887811" cy="2521080"/>
          </a:xfrm>
          <a:prstGeom prst="rect">
            <a:avLst/>
          </a:prstGeom>
        </p:spPr>
      </p:pic>
      <p:sp>
        <p:nvSpPr>
          <p:cNvPr id="10" name="Retângulo 9">
            <a:extLst>
              <a:ext uri="{FF2B5EF4-FFF2-40B4-BE49-F238E27FC236}">
                <a16:creationId xmlns:a16="http://schemas.microsoft.com/office/drawing/2014/main" id="{B68CCE78-2932-44C3-CF8E-0E2EF9449850}"/>
              </a:ext>
            </a:extLst>
          </p:cNvPr>
          <p:cNvSpPr/>
          <p:nvPr/>
        </p:nvSpPr>
        <p:spPr>
          <a:xfrm>
            <a:off x="58783" y="3565133"/>
            <a:ext cx="12074434" cy="255826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Seta: para Baixo 10">
            <a:extLst>
              <a:ext uri="{FF2B5EF4-FFF2-40B4-BE49-F238E27FC236}">
                <a16:creationId xmlns:a16="http://schemas.microsoft.com/office/drawing/2014/main" id="{78CC89D3-5C71-2FD5-DF49-066A6112C52A}"/>
              </a:ext>
            </a:extLst>
          </p:cNvPr>
          <p:cNvSpPr/>
          <p:nvPr/>
        </p:nvSpPr>
        <p:spPr>
          <a:xfrm>
            <a:off x="328773" y="4931596"/>
            <a:ext cx="184935" cy="318498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406815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326132-31ED-39E7-0FF2-90000E9BF7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88;p1">
            <a:extLst>
              <a:ext uri="{FF2B5EF4-FFF2-40B4-BE49-F238E27FC236}">
                <a16:creationId xmlns:a16="http://schemas.microsoft.com/office/drawing/2014/main" id="{D4CBC3B1-5863-C243-93A2-5B9CB3C485A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04584" y="6303285"/>
            <a:ext cx="5409398" cy="398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Imagem 24">
            <a:extLst>
              <a:ext uri="{FF2B5EF4-FFF2-40B4-BE49-F238E27FC236}">
                <a16:creationId xmlns:a16="http://schemas.microsoft.com/office/drawing/2014/main" id="{0B22666E-A3DE-531F-3D8A-8FF72CD23FD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471" r="9850"/>
          <a:stretch/>
        </p:blipFill>
        <p:spPr>
          <a:xfrm>
            <a:off x="58783" y="5955488"/>
            <a:ext cx="966652" cy="695594"/>
          </a:xfrm>
          <a:prstGeom prst="rect">
            <a:avLst/>
          </a:prstGeom>
        </p:spPr>
      </p:pic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99255771-08C4-076D-A158-592CDD4FC67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>
                <a:latin typeface="Work Sans Black"/>
                <a:ea typeface="Malgun Gothic Semilight"/>
                <a:cs typeface="Malgun Gothic Semilight"/>
              </a:rPr>
              <a:t>Cadastro de projetos do SARE</a:t>
            </a:r>
            <a:endParaRPr lang="pt-BR" dirty="0"/>
          </a:p>
          <a:p>
            <a:endParaRPr lang="pt-BR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347206AF-E4E6-2A13-F3BA-6B4B68C4B4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288" y="1257188"/>
            <a:ext cx="11887811" cy="2171812"/>
          </a:xfrm>
          <a:prstGeom prst="rect">
            <a:avLst/>
          </a:prstGeom>
        </p:spPr>
      </p:pic>
      <p:sp>
        <p:nvSpPr>
          <p:cNvPr id="4" name="Seta: para Baixo 3">
            <a:extLst>
              <a:ext uri="{FF2B5EF4-FFF2-40B4-BE49-F238E27FC236}">
                <a16:creationId xmlns:a16="http://schemas.microsoft.com/office/drawing/2014/main" id="{502CB62A-E41A-BCFF-9BCA-21C9A5A54734}"/>
              </a:ext>
            </a:extLst>
          </p:cNvPr>
          <p:cNvSpPr/>
          <p:nvPr/>
        </p:nvSpPr>
        <p:spPr>
          <a:xfrm>
            <a:off x="10942282" y="1878188"/>
            <a:ext cx="184935" cy="318498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55FD4539-03F7-6C69-9597-8E17A5458B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00491" y="3515492"/>
            <a:ext cx="10408185" cy="2787793"/>
          </a:xfrm>
          <a:prstGeom prst="rect">
            <a:avLst/>
          </a:prstGeom>
        </p:spPr>
      </p:pic>
      <p:sp>
        <p:nvSpPr>
          <p:cNvPr id="12" name="Retângulo: Único Canto Recortado 11">
            <a:extLst>
              <a:ext uri="{FF2B5EF4-FFF2-40B4-BE49-F238E27FC236}">
                <a16:creationId xmlns:a16="http://schemas.microsoft.com/office/drawing/2014/main" id="{8DB56D1A-7024-E246-EDD1-56B627832C26}"/>
              </a:ext>
            </a:extLst>
          </p:cNvPr>
          <p:cNvSpPr/>
          <p:nvPr/>
        </p:nvSpPr>
        <p:spPr>
          <a:xfrm>
            <a:off x="1232899" y="3544584"/>
            <a:ext cx="636998" cy="349322"/>
          </a:xfrm>
          <a:prstGeom prst="snip1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Seta: para a Direita 12">
            <a:extLst>
              <a:ext uri="{FF2B5EF4-FFF2-40B4-BE49-F238E27FC236}">
                <a16:creationId xmlns:a16="http://schemas.microsoft.com/office/drawing/2014/main" id="{FEFC6881-1738-33D0-5D5B-F981521CAA33}"/>
              </a:ext>
            </a:extLst>
          </p:cNvPr>
          <p:cNvSpPr/>
          <p:nvPr/>
        </p:nvSpPr>
        <p:spPr>
          <a:xfrm>
            <a:off x="2321960" y="5600812"/>
            <a:ext cx="513707" cy="15271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Seta: para a Direita 13">
            <a:extLst>
              <a:ext uri="{FF2B5EF4-FFF2-40B4-BE49-F238E27FC236}">
                <a16:creationId xmlns:a16="http://schemas.microsoft.com/office/drawing/2014/main" id="{B8FFB4E9-F633-5F05-22E2-3616C910BD3C}"/>
              </a:ext>
            </a:extLst>
          </p:cNvPr>
          <p:cNvSpPr/>
          <p:nvPr/>
        </p:nvSpPr>
        <p:spPr>
          <a:xfrm>
            <a:off x="1960652" y="5887090"/>
            <a:ext cx="513707" cy="15271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21261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B34CD7-EAE4-B3F4-5FCF-35CDADA8CA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925ACC06-AE13-64CC-51A3-F28628C110F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>
                <a:latin typeface="Work Sans Black"/>
                <a:ea typeface="Malgun Gothic Semilight"/>
                <a:cs typeface="Malgun Gothic Semilight"/>
              </a:rPr>
              <a:t>Cadastro de projetos do SARE</a:t>
            </a:r>
            <a:endParaRPr lang="pt-BR" dirty="0"/>
          </a:p>
          <a:p>
            <a:endParaRPr lang="pt-BR" dirty="0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E9A824BB-6671-001F-896B-52BC7DCB5C2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888" t="-2631" r="12060"/>
          <a:stretch>
            <a:fillRect/>
          </a:stretch>
        </p:blipFill>
        <p:spPr>
          <a:xfrm>
            <a:off x="40105" y="1197225"/>
            <a:ext cx="12111789" cy="1173078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54AD03DB-D9BC-46EA-577C-F5E6674D9E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5887" y="1890709"/>
            <a:ext cx="10591801" cy="3076582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4899CA23-227B-2A11-3B80-D5C8CC46FC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70464" y="3750754"/>
            <a:ext cx="6335486" cy="2771775"/>
          </a:xfrm>
          <a:prstGeom prst="rect">
            <a:avLst/>
          </a:prstGeom>
        </p:spPr>
      </p:pic>
      <p:sp>
        <p:nvSpPr>
          <p:cNvPr id="9" name="Retângulo 8">
            <a:extLst>
              <a:ext uri="{FF2B5EF4-FFF2-40B4-BE49-F238E27FC236}">
                <a16:creationId xmlns:a16="http://schemas.microsoft.com/office/drawing/2014/main" id="{EB6C2018-8C5C-2100-AFA1-DFDB498A2069}"/>
              </a:ext>
            </a:extLst>
          </p:cNvPr>
          <p:cNvSpPr/>
          <p:nvPr/>
        </p:nvSpPr>
        <p:spPr>
          <a:xfrm>
            <a:off x="3170464" y="3703129"/>
            <a:ext cx="6629400" cy="28194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20328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D60770-B9F8-8EC3-FF0B-0DA13AB5E1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1ADCAFF4-1CEA-E96C-BA82-DA1893554B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520" y="895859"/>
            <a:ext cx="11260438" cy="2074659"/>
          </a:xfrm>
          <a:prstGeom prst="rect">
            <a:avLst/>
          </a:prstGeom>
        </p:spPr>
      </p:pic>
      <p:sp>
        <p:nvSpPr>
          <p:cNvPr id="8" name="Seta: para Baixo 7">
            <a:extLst>
              <a:ext uri="{FF2B5EF4-FFF2-40B4-BE49-F238E27FC236}">
                <a16:creationId xmlns:a16="http://schemas.microsoft.com/office/drawing/2014/main" id="{D1E34ABE-9134-5564-2A87-DD3E7CF3986C}"/>
              </a:ext>
            </a:extLst>
          </p:cNvPr>
          <p:cNvSpPr/>
          <p:nvPr/>
        </p:nvSpPr>
        <p:spPr>
          <a:xfrm>
            <a:off x="10834578" y="1892594"/>
            <a:ext cx="292640" cy="304091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CF05C785-AB1D-1DA0-16DC-1E6A75C20D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088" y="3175486"/>
            <a:ext cx="10255777" cy="1187511"/>
          </a:xfrm>
          <a:prstGeom prst="rect">
            <a:avLst/>
          </a:prstGeom>
        </p:spPr>
      </p:pic>
      <p:sp>
        <p:nvSpPr>
          <p:cNvPr id="12" name="Seta: para Baixo 11">
            <a:extLst>
              <a:ext uri="{FF2B5EF4-FFF2-40B4-BE49-F238E27FC236}">
                <a16:creationId xmlns:a16="http://schemas.microsoft.com/office/drawing/2014/main" id="{1C95C27A-19A7-A19D-D35F-A378D6A64D88}"/>
              </a:ext>
            </a:extLst>
          </p:cNvPr>
          <p:cNvSpPr/>
          <p:nvPr/>
        </p:nvSpPr>
        <p:spPr>
          <a:xfrm>
            <a:off x="5436934" y="3118311"/>
            <a:ext cx="292640" cy="304091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BBBD5F10-D752-5E4B-053D-3AD4DFC414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7354" y="2970518"/>
            <a:ext cx="9735876" cy="2726045"/>
          </a:xfrm>
          <a:prstGeom prst="rect">
            <a:avLst/>
          </a:prstGeom>
        </p:spPr>
      </p:pic>
      <p:sp>
        <p:nvSpPr>
          <p:cNvPr id="17" name="Espaço Reservado para Texto 4">
            <a:extLst>
              <a:ext uri="{FF2B5EF4-FFF2-40B4-BE49-F238E27FC236}">
                <a16:creationId xmlns:a16="http://schemas.microsoft.com/office/drawing/2014/main" id="{F1816E1C-F156-6EBB-22B8-9C81DFCE9AC6}"/>
              </a:ext>
            </a:extLst>
          </p:cNvPr>
          <p:cNvSpPr txBox="1">
            <a:spLocks/>
          </p:cNvSpPr>
          <p:nvPr/>
        </p:nvSpPr>
        <p:spPr>
          <a:xfrm>
            <a:off x="344488" y="487871"/>
            <a:ext cx="11785600" cy="56038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000" b="1" kern="1200">
                <a:solidFill>
                  <a:schemeClr val="tx1"/>
                </a:solidFill>
                <a:latin typeface="Work Sans Black" pitchFamily="2" charset="0"/>
                <a:ea typeface="Malgun Gothic Semilight" panose="020B0502040204020203" pitchFamily="34" charset="-128"/>
                <a:cs typeface="Malgun Gothic Semilight" panose="020B0502040204020203" pitchFamily="34" charset="-128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>
                <a:latin typeface="Work Sans Black"/>
                <a:ea typeface="Malgun Gothic Semilight"/>
                <a:cs typeface="Malgun Gothic Semilight"/>
              </a:rPr>
              <a:t>Cadastro de projetos do SARE – Processos vinculados</a:t>
            </a:r>
            <a:endParaRPr lang="pt-BR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390729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84EAE7-2273-59AB-A784-EA82D0A18E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5E24DEEA-1510-9C4D-3D39-0E96A3FFE2D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>
                <a:latin typeface="Work Sans Black"/>
                <a:ea typeface="Malgun Gothic Semilight"/>
                <a:cs typeface="Malgun Gothic Semilight"/>
              </a:rPr>
              <a:t>Cadastro de projetos do SARE – Processos vinculados</a:t>
            </a:r>
            <a:endParaRPr lang="pt-BR" dirty="0"/>
          </a:p>
          <a:p>
            <a:endParaRPr lang="pt-BR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39F671B6-EF56-7E3E-0C8E-3976C888CD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312" y="895859"/>
            <a:ext cx="11312380" cy="3259785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9B85B6D4-359B-FCBD-398D-04089F7C85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312" y="4393424"/>
            <a:ext cx="11785600" cy="1794723"/>
          </a:xfrm>
          <a:prstGeom prst="rect">
            <a:avLst/>
          </a:prstGeom>
        </p:spPr>
      </p:pic>
      <p:sp>
        <p:nvSpPr>
          <p:cNvPr id="13" name="Seta: para Baixo 12">
            <a:extLst>
              <a:ext uri="{FF2B5EF4-FFF2-40B4-BE49-F238E27FC236}">
                <a16:creationId xmlns:a16="http://schemas.microsoft.com/office/drawing/2014/main" id="{2C5BB6E4-51ED-2179-F0B0-6D4E9BA51140}"/>
              </a:ext>
            </a:extLst>
          </p:cNvPr>
          <p:cNvSpPr/>
          <p:nvPr/>
        </p:nvSpPr>
        <p:spPr>
          <a:xfrm>
            <a:off x="2668773" y="4716032"/>
            <a:ext cx="244548" cy="291903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5ED9E5E7-946D-C622-E004-85C1C402D55C}"/>
              </a:ext>
            </a:extLst>
          </p:cNvPr>
          <p:cNvSpPr/>
          <p:nvPr/>
        </p:nvSpPr>
        <p:spPr>
          <a:xfrm>
            <a:off x="4295553" y="5167423"/>
            <a:ext cx="2413591" cy="42530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Seta: para Baixo 16">
            <a:extLst>
              <a:ext uri="{FF2B5EF4-FFF2-40B4-BE49-F238E27FC236}">
                <a16:creationId xmlns:a16="http://schemas.microsoft.com/office/drawing/2014/main" id="{0EA32EAA-66ED-40FF-5191-891EB1697460}"/>
              </a:ext>
            </a:extLst>
          </p:cNvPr>
          <p:cNvSpPr/>
          <p:nvPr/>
        </p:nvSpPr>
        <p:spPr>
          <a:xfrm>
            <a:off x="11282144" y="5446774"/>
            <a:ext cx="244548" cy="291903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246620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23C3D7-49C3-22C6-00E2-0B5C779CBE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C7C8B82D-567D-605E-A872-C4E0082314D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>
                <a:latin typeface="Work Sans Black"/>
                <a:ea typeface="Malgun Gothic Semilight"/>
                <a:cs typeface="Malgun Gothic Semilight"/>
              </a:rPr>
              <a:t>Cadastro de projetos do SARE – Programas </a:t>
            </a:r>
            <a:r>
              <a:rPr lang="pt-BR" dirty="0" err="1">
                <a:latin typeface="Work Sans Black"/>
                <a:ea typeface="Malgun Gothic Semilight"/>
                <a:cs typeface="Malgun Gothic Semilight"/>
              </a:rPr>
              <a:t>Semil</a:t>
            </a:r>
            <a:endParaRPr lang="pt-BR" dirty="0"/>
          </a:p>
          <a:p>
            <a:endParaRPr lang="pt-BR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F1EBEA52-C5A3-C57D-8F73-156CE136EA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007" y="1039972"/>
            <a:ext cx="11733016" cy="1101996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370B5AEB-F389-D7CB-2C92-24C0E4BAEB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814" y="2141968"/>
            <a:ext cx="8425176" cy="1733499"/>
          </a:xfrm>
          <a:prstGeom prst="rect">
            <a:avLst/>
          </a:prstGeom>
        </p:spPr>
      </p:pic>
      <p:sp>
        <p:nvSpPr>
          <p:cNvPr id="14" name="Seta: para Baixo 13">
            <a:extLst>
              <a:ext uri="{FF2B5EF4-FFF2-40B4-BE49-F238E27FC236}">
                <a16:creationId xmlns:a16="http://schemas.microsoft.com/office/drawing/2014/main" id="{E2DEF961-FECC-4525-5C99-359000FF2CCC}"/>
              </a:ext>
            </a:extLst>
          </p:cNvPr>
          <p:cNvSpPr/>
          <p:nvPr/>
        </p:nvSpPr>
        <p:spPr>
          <a:xfrm>
            <a:off x="5460817" y="3137097"/>
            <a:ext cx="244548" cy="291903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5D955886-3E3B-C0E9-185F-647C17B230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402" y="4258000"/>
            <a:ext cx="11996075" cy="1983311"/>
          </a:xfrm>
          <a:prstGeom prst="rect">
            <a:avLst/>
          </a:prstGeom>
        </p:spPr>
      </p:pic>
      <p:sp>
        <p:nvSpPr>
          <p:cNvPr id="19" name="Seta: para Baixo 18">
            <a:extLst>
              <a:ext uri="{FF2B5EF4-FFF2-40B4-BE49-F238E27FC236}">
                <a16:creationId xmlns:a16="http://schemas.microsoft.com/office/drawing/2014/main" id="{310CB58C-9219-6C01-615A-4FC0E624A9F7}"/>
              </a:ext>
            </a:extLst>
          </p:cNvPr>
          <p:cNvSpPr/>
          <p:nvPr/>
        </p:nvSpPr>
        <p:spPr>
          <a:xfrm>
            <a:off x="11376064" y="5297502"/>
            <a:ext cx="244548" cy="291903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Seta: para Baixo 19">
            <a:extLst>
              <a:ext uri="{FF2B5EF4-FFF2-40B4-BE49-F238E27FC236}">
                <a16:creationId xmlns:a16="http://schemas.microsoft.com/office/drawing/2014/main" id="{3C95DB2B-DF2D-0C0C-9937-05B48E4A7509}"/>
              </a:ext>
            </a:extLst>
          </p:cNvPr>
          <p:cNvSpPr/>
          <p:nvPr/>
        </p:nvSpPr>
        <p:spPr>
          <a:xfrm>
            <a:off x="477692" y="5672076"/>
            <a:ext cx="244548" cy="291903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681169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4D4DD4-3A82-5BC4-6ACD-AE39E3CA08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40982CD1-A4A4-5BC7-BBE2-8D441C8CB7D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7692" y="336495"/>
            <a:ext cx="11785600" cy="560388"/>
          </a:xfrm>
        </p:spPr>
        <p:txBody>
          <a:bodyPr/>
          <a:lstStyle/>
          <a:p>
            <a:r>
              <a:rPr lang="pt-BR" dirty="0">
                <a:latin typeface="Work Sans Black"/>
                <a:ea typeface="Malgun Gothic Semilight"/>
                <a:cs typeface="Malgun Gothic Semilight"/>
              </a:rPr>
              <a:t>Cadastro de projetos do SARE – Aba Pessoas</a:t>
            </a:r>
            <a:endParaRPr lang="pt-BR" dirty="0"/>
          </a:p>
          <a:p>
            <a:endParaRPr lang="pt-BR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27CCCEC8-BE05-F3B8-66CD-34DF965381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691" y="1106104"/>
            <a:ext cx="11113271" cy="2126194"/>
          </a:xfrm>
          <a:prstGeom prst="rect">
            <a:avLst/>
          </a:prstGeom>
        </p:spPr>
      </p:pic>
      <p:sp>
        <p:nvSpPr>
          <p:cNvPr id="4" name="Seta: para Baixo 3">
            <a:extLst>
              <a:ext uri="{FF2B5EF4-FFF2-40B4-BE49-F238E27FC236}">
                <a16:creationId xmlns:a16="http://schemas.microsoft.com/office/drawing/2014/main" id="{CF0473ED-74BD-77B5-81A8-329A22773543}"/>
              </a:ext>
            </a:extLst>
          </p:cNvPr>
          <p:cNvSpPr/>
          <p:nvPr/>
        </p:nvSpPr>
        <p:spPr>
          <a:xfrm>
            <a:off x="7544896" y="1680436"/>
            <a:ext cx="244548" cy="291903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Seta: para Baixo 5">
            <a:extLst>
              <a:ext uri="{FF2B5EF4-FFF2-40B4-BE49-F238E27FC236}">
                <a16:creationId xmlns:a16="http://schemas.microsoft.com/office/drawing/2014/main" id="{480B4FCE-4D13-D054-5D4A-263E54714683}"/>
              </a:ext>
            </a:extLst>
          </p:cNvPr>
          <p:cNvSpPr/>
          <p:nvPr/>
        </p:nvSpPr>
        <p:spPr>
          <a:xfrm rot="5400000">
            <a:off x="9373599" y="2764959"/>
            <a:ext cx="244548" cy="291903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35A082D3-95BD-E0B3-AAB6-EF8BC4DB4D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691" y="3771829"/>
            <a:ext cx="11650417" cy="2875331"/>
          </a:xfrm>
          <a:prstGeom prst="rect">
            <a:avLst/>
          </a:prstGeom>
        </p:spPr>
      </p:pic>
      <p:sp>
        <p:nvSpPr>
          <p:cNvPr id="11" name="Seta: para Baixo 10">
            <a:extLst>
              <a:ext uri="{FF2B5EF4-FFF2-40B4-BE49-F238E27FC236}">
                <a16:creationId xmlns:a16="http://schemas.microsoft.com/office/drawing/2014/main" id="{FC868929-D02B-4C1D-7444-7E6C544C2A75}"/>
              </a:ext>
            </a:extLst>
          </p:cNvPr>
          <p:cNvSpPr/>
          <p:nvPr/>
        </p:nvSpPr>
        <p:spPr>
          <a:xfrm>
            <a:off x="701073" y="5751896"/>
            <a:ext cx="244548" cy="291903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065261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DCF7BB-67F7-66F5-CB49-2397946D0A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DFC191F8-A8B1-18E9-FFF9-249189BCFA3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7692" y="336495"/>
            <a:ext cx="11785600" cy="560388"/>
          </a:xfrm>
        </p:spPr>
        <p:txBody>
          <a:bodyPr/>
          <a:lstStyle/>
          <a:p>
            <a:r>
              <a:rPr lang="pt-BR" dirty="0">
                <a:latin typeface="Work Sans Black"/>
                <a:ea typeface="Malgun Gothic Semilight"/>
                <a:cs typeface="Malgun Gothic Semilight"/>
              </a:rPr>
              <a:t>Cadastro de projetos do SARE – Aba Pessoas</a:t>
            </a:r>
            <a:endParaRPr lang="pt-BR" dirty="0"/>
          </a:p>
          <a:p>
            <a:endParaRPr lang="pt-BR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C3135403-601D-9BD3-A9D8-68375333C3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010" y="1093672"/>
            <a:ext cx="10740141" cy="3892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1561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98CF28-8157-8372-44F2-45E6291925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13925633-9077-86B4-3E5B-2D5C77408D4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7692" y="336495"/>
            <a:ext cx="11785600" cy="560388"/>
          </a:xfrm>
        </p:spPr>
        <p:txBody>
          <a:bodyPr/>
          <a:lstStyle/>
          <a:p>
            <a:r>
              <a:rPr lang="pt-BR" dirty="0">
                <a:latin typeface="Work Sans Black"/>
                <a:ea typeface="Malgun Gothic Semilight"/>
                <a:cs typeface="Malgun Gothic Semilight"/>
              </a:rPr>
              <a:t>Cadastro de projetos do SARE – Aba Pessoas</a:t>
            </a:r>
            <a:endParaRPr lang="pt-BR" dirty="0"/>
          </a:p>
          <a:p>
            <a:endParaRPr lang="pt-BR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4483F7B2-182E-B45D-E76D-0B7E19CA13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248" y="1102867"/>
            <a:ext cx="10649468" cy="1847674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B6316233-D582-66FE-51B3-EF22C1535C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271" y="3556589"/>
            <a:ext cx="11559457" cy="2326133"/>
          </a:xfrm>
          <a:prstGeom prst="rect">
            <a:avLst/>
          </a:prstGeom>
        </p:spPr>
      </p:pic>
      <p:sp>
        <p:nvSpPr>
          <p:cNvPr id="8" name="Seta: para Baixo 7">
            <a:extLst>
              <a:ext uri="{FF2B5EF4-FFF2-40B4-BE49-F238E27FC236}">
                <a16:creationId xmlns:a16="http://schemas.microsoft.com/office/drawing/2014/main" id="{983FFF1C-2DF3-EF34-9838-E2D33793F648}"/>
              </a:ext>
            </a:extLst>
          </p:cNvPr>
          <p:cNvSpPr/>
          <p:nvPr/>
        </p:nvSpPr>
        <p:spPr>
          <a:xfrm>
            <a:off x="803854" y="5221078"/>
            <a:ext cx="244548" cy="291903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458959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29884A-9A58-F065-FBC3-5A0B423204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56881823-B584-D070-BAD3-799AB82041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90685" y="302814"/>
            <a:ext cx="5210629" cy="560388"/>
          </a:xfrm>
        </p:spPr>
        <p:txBody>
          <a:bodyPr lIns="91440" tIns="45720" rIns="91440" bIns="45720" anchor="t"/>
          <a:lstStyle/>
          <a:p>
            <a:pPr algn="ctr"/>
            <a:r>
              <a:rPr lang="pt-BR" dirty="0">
                <a:latin typeface="Work Sans Black"/>
                <a:ea typeface="Malgun Gothic Semilight"/>
                <a:cs typeface="Malgun Gothic Semilight"/>
              </a:rPr>
              <a:t>Restauração Ecológica</a:t>
            </a:r>
            <a:endParaRPr lang="pt-BR" dirty="0"/>
          </a:p>
        </p:txBody>
      </p:sp>
      <p:sp>
        <p:nvSpPr>
          <p:cNvPr id="14" name="Espaço Reservado para Conteúdo 18">
            <a:extLst>
              <a:ext uri="{FF2B5EF4-FFF2-40B4-BE49-F238E27FC236}">
                <a16:creationId xmlns:a16="http://schemas.microsoft.com/office/drawing/2014/main" id="{CA63E056-6598-16D8-74A3-1E3329BE1BCC}"/>
              </a:ext>
            </a:extLst>
          </p:cNvPr>
          <p:cNvSpPr>
            <a:spLocks noGrp="1"/>
          </p:cNvSpPr>
          <p:nvPr/>
        </p:nvSpPr>
        <p:spPr>
          <a:xfrm>
            <a:off x="2800816" y="1501419"/>
            <a:ext cx="6590365" cy="490668"/>
          </a:xfrm>
          <a:prstGeom prst="rect">
            <a:avLst/>
          </a:prstGeom>
        </p:spPr>
        <p:txBody>
          <a:bodyPr lIns="91440" tIns="45720" rIns="91440" bIns="45720" anchor="t"/>
          <a:lstStyle>
            <a:defPPr>
              <a:defRPr lang="pt-B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342900" lvl="1" indent="-342900" algn="ctr" eaLnBrk="1" fontAlgn="auto" hangingPunct="1">
              <a:spcBef>
                <a:spcPts val="600"/>
              </a:spcBef>
              <a:spcAft>
                <a:spcPts val="300"/>
              </a:spcAft>
              <a:buClr>
                <a:srgbClr val="000000"/>
              </a:buClr>
              <a:buSzPct val="110000"/>
              <a:buFont typeface="Arial" panose="020B0604020202020204" pitchFamily="34" charset="0"/>
              <a:buChar char="•"/>
              <a:defRPr/>
            </a:pPr>
            <a:r>
              <a:rPr lang="pt-BR" sz="2400" b="1" dirty="0">
                <a:latin typeface="Candara"/>
                <a:ea typeface="Arial Unicode MS"/>
                <a:cs typeface="Arial"/>
              </a:rPr>
              <a:t>Ecossistemas degradados ou destruídos;</a:t>
            </a:r>
          </a:p>
          <a:p>
            <a:pPr marL="0" lvl="1" algn="ctr" eaLnBrk="1" fontAlgn="auto" hangingPunct="1">
              <a:spcBef>
                <a:spcPts val="600"/>
              </a:spcBef>
              <a:spcAft>
                <a:spcPts val="300"/>
              </a:spcAft>
              <a:buClr>
                <a:srgbClr val="000000"/>
              </a:buClr>
              <a:buSzPct val="110000"/>
              <a:defRPr/>
            </a:pPr>
            <a:endParaRPr lang="pt-BR" sz="2400" b="1" dirty="0">
              <a:latin typeface="Candara"/>
              <a:ea typeface="Arial Unicode MS"/>
              <a:cs typeface="Arial"/>
            </a:endParaRPr>
          </a:p>
        </p:txBody>
      </p:sp>
      <p:sp>
        <p:nvSpPr>
          <p:cNvPr id="16" name="Espaço Reservado para Conteúdo 18">
            <a:extLst>
              <a:ext uri="{FF2B5EF4-FFF2-40B4-BE49-F238E27FC236}">
                <a16:creationId xmlns:a16="http://schemas.microsoft.com/office/drawing/2014/main" id="{013E49A0-E2E0-A70A-6856-48182C930F32}"/>
              </a:ext>
            </a:extLst>
          </p:cNvPr>
          <p:cNvSpPr>
            <a:spLocks noGrp="1"/>
          </p:cNvSpPr>
          <p:nvPr/>
        </p:nvSpPr>
        <p:spPr>
          <a:xfrm>
            <a:off x="4185402" y="2965903"/>
            <a:ext cx="3821189" cy="423320"/>
          </a:xfrm>
          <a:prstGeom prst="rect">
            <a:avLst/>
          </a:prstGeom>
        </p:spPr>
        <p:txBody>
          <a:bodyPr lIns="91440" tIns="45720" rIns="91440" bIns="45720" anchor="t"/>
          <a:lstStyle>
            <a:defPPr>
              <a:defRPr lang="pt-B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lvl="1" algn="ctr" eaLnBrk="1" fontAlgn="auto" hangingPunct="1">
              <a:spcBef>
                <a:spcPts val="600"/>
              </a:spcBef>
              <a:spcAft>
                <a:spcPts val="300"/>
              </a:spcAft>
              <a:buClr>
                <a:srgbClr val="000000"/>
              </a:buClr>
              <a:buSzPct val="110000"/>
              <a:defRPr/>
            </a:pPr>
            <a:r>
              <a:rPr lang="pt-BR" sz="2400" b="1" dirty="0">
                <a:latin typeface="Candara"/>
                <a:cs typeface="Arial"/>
              </a:rPr>
              <a:t>Restauração Ecológica</a:t>
            </a:r>
            <a:endParaRPr lang="pt-BR" dirty="0">
              <a:latin typeface="Candara"/>
            </a:endParaRPr>
          </a:p>
        </p:txBody>
      </p:sp>
      <p:pic>
        <p:nvPicPr>
          <p:cNvPr id="18" name="Gráfico 17" descr="Seta de linha: curva no sentido anti-horário com preenchimento sólido">
            <a:extLst>
              <a:ext uri="{FF2B5EF4-FFF2-40B4-BE49-F238E27FC236}">
                <a16:creationId xmlns:a16="http://schemas.microsoft.com/office/drawing/2014/main" id="{50DA45C1-6105-2FDF-330A-9AA93278BB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>
            <a:off x="5701875" y="2089370"/>
            <a:ext cx="788244" cy="781078"/>
          </a:xfrm>
          <a:prstGeom prst="rect">
            <a:avLst/>
          </a:prstGeom>
        </p:spPr>
      </p:pic>
      <p:pic>
        <p:nvPicPr>
          <p:cNvPr id="15" name="Google Shape;88;p1">
            <a:extLst>
              <a:ext uri="{FF2B5EF4-FFF2-40B4-BE49-F238E27FC236}">
                <a16:creationId xmlns:a16="http://schemas.microsoft.com/office/drawing/2014/main" id="{8E1CF375-E968-15D5-E631-8A7B6E7F6A4C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504584" y="6303285"/>
            <a:ext cx="5409398" cy="398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ráfico 22" descr="Seta de linha: curva no sentido anti-horário com preenchimento sólido">
            <a:extLst>
              <a:ext uri="{FF2B5EF4-FFF2-40B4-BE49-F238E27FC236}">
                <a16:creationId xmlns:a16="http://schemas.microsoft.com/office/drawing/2014/main" id="{ED8EF4BE-BC7D-683B-AA05-EBD72463C3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>
            <a:off x="5701874" y="3484678"/>
            <a:ext cx="788244" cy="781078"/>
          </a:xfrm>
          <a:prstGeom prst="rect">
            <a:avLst/>
          </a:prstGeom>
        </p:spPr>
      </p:pic>
      <p:sp>
        <p:nvSpPr>
          <p:cNvPr id="24" name="CaixaDeTexto 23">
            <a:extLst>
              <a:ext uri="{FF2B5EF4-FFF2-40B4-BE49-F238E27FC236}">
                <a16:creationId xmlns:a16="http://schemas.microsoft.com/office/drawing/2014/main" id="{03B6E027-9536-BF71-74DF-BA0487AF7D4E}"/>
              </a:ext>
            </a:extLst>
          </p:cNvPr>
          <p:cNvSpPr txBox="1"/>
          <p:nvPr/>
        </p:nvSpPr>
        <p:spPr>
          <a:xfrm>
            <a:off x="2121825" y="4361211"/>
            <a:ext cx="794833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1" indent="-342900" algn="ctr" eaLnBrk="1" fontAlgn="auto" hangingPunct="1">
              <a:spcBef>
                <a:spcPts val="600"/>
              </a:spcBef>
              <a:spcAft>
                <a:spcPts val="300"/>
              </a:spcAft>
              <a:buClr>
                <a:srgbClr val="000000"/>
              </a:buClr>
              <a:buSzPct val="110000"/>
              <a:buFont typeface="Arial" panose="020B0604020202020204" pitchFamily="34" charset="0"/>
              <a:buChar char="•"/>
              <a:defRPr/>
            </a:pPr>
            <a:r>
              <a:rPr lang="pt-BR" sz="2400" b="1" dirty="0">
                <a:latin typeface="Candara"/>
                <a:ea typeface="Arial Unicode MS"/>
                <a:cs typeface="Arial"/>
              </a:rPr>
              <a:t>Restabelecer e recuperar a estrutura, função e biodiversidade dos ecossistemas;</a:t>
            </a:r>
          </a:p>
        </p:txBody>
      </p:sp>
      <p:pic>
        <p:nvPicPr>
          <p:cNvPr id="25" name="Imagem 24">
            <a:extLst>
              <a:ext uri="{FF2B5EF4-FFF2-40B4-BE49-F238E27FC236}">
                <a16:creationId xmlns:a16="http://schemas.microsoft.com/office/drawing/2014/main" id="{B59C79AC-E0E5-6476-539C-1161EBE1CF7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3471" r="9850"/>
          <a:stretch/>
        </p:blipFill>
        <p:spPr>
          <a:xfrm>
            <a:off x="58783" y="5955488"/>
            <a:ext cx="966652" cy="695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47240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8258D4-3C50-7388-DCBD-7C908CA554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5F7C38E9-85EB-97C0-E5DE-1941A298114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7692" y="336495"/>
            <a:ext cx="11785600" cy="560388"/>
          </a:xfrm>
        </p:spPr>
        <p:txBody>
          <a:bodyPr/>
          <a:lstStyle/>
          <a:p>
            <a:r>
              <a:rPr lang="pt-BR" dirty="0">
                <a:latin typeface="Work Sans Black"/>
                <a:ea typeface="Malgun Gothic Semilight"/>
                <a:cs typeface="Malgun Gothic Semilight"/>
              </a:rPr>
              <a:t>Cadastro de projetos do SARE – Aba Pessoas</a:t>
            </a:r>
            <a:endParaRPr lang="pt-BR" dirty="0"/>
          </a:p>
          <a:p>
            <a:endParaRPr lang="pt-BR" dirty="0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D339A181-63E5-AB74-67BF-022A9DDEE7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262" y="985188"/>
            <a:ext cx="11467226" cy="4147584"/>
          </a:xfrm>
          <a:prstGeom prst="rect">
            <a:avLst/>
          </a:prstGeom>
        </p:spPr>
      </p:pic>
      <p:sp>
        <p:nvSpPr>
          <p:cNvPr id="3" name="Seta: para Baixo 2">
            <a:extLst>
              <a:ext uri="{FF2B5EF4-FFF2-40B4-BE49-F238E27FC236}">
                <a16:creationId xmlns:a16="http://schemas.microsoft.com/office/drawing/2014/main" id="{BE3C7BAD-0090-9FC8-9615-71C72736C247}"/>
              </a:ext>
            </a:extLst>
          </p:cNvPr>
          <p:cNvSpPr/>
          <p:nvPr/>
        </p:nvSpPr>
        <p:spPr>
          <a:xfrm>
            <a:off x="1402822" y="985188"/>
            <a:ext cx="244548" cy="291903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974395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55EA30-FED0-A0A9-34BB-79934895AF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88;p1">
            <a:extLst>
              <a:ext uri="{FF2B5EF4-FFF2-40B4-BE49-F238E27FC236}">
                <a16:creationId xmlns:a16="http://schemas.microsoft.com/office/drawing/2014/main" id="{FCF28C61-FAF4-3F1E-C2E0-F0B120ADF6F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04584" y="6303285"/>
            <a:ext cx="5409398" cy="398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Imagem 24">
            <a:extLst>
              <a:ext uri="{FF2B5EF4-FFF2-40B4-BE49-F238E27FC236}">
                <a16:creationId xmlns:a16="http://schemas.microsoft.com/office/drawing/2014/main" id="{14EB9D6E-F95A-9FB3-2A21-1EE2B43C687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471" r="9850"/>
          <a:stretch/>
        </p:blipFill>
        <p:spPr>
          <a:xfrm>
            <a:off x="58783" y="5955488"/>
            <a:ext cx="966652" cy="695594"/>
          </a:xfrm>
          <a:prstGeom prst="rect">
            <a:avLst/>
          </a:prstGeom>
        </p:spPr>
      </p:pic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A0BCC5A3-D3AA-A892-55BB-FA38C3AC733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783" y="3280688"/>
            <a:ext cx="12014598" cy="695593"/>
          </a:xfrm>
        </p:spPr>
        <p:txBody>
          <a:bodyPr/>
          <a:lstStyle/>
          <a:p>
            <a:pPr algn="ctr"/>
            <a:r>
              <a:rPr lang="pt-BR" sz="40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Cadastro de Projetos </a:t>
            </a:r>
          </a:p>
          <a:p>
            <a:pPr algn="ctr"/>
            <a:r>
              <a:rPr lang="pt-BR" sz="40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Aba Áreas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8F32C5F9-4028-B6D0-7BF6-F815175F95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7751" y="1301481"/>
            <a:ext cx="2862106" cy="1579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66184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37F85B-872D-50EF-93C0-8FEFCCCAEE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02735C20-DC8C-2D6A-1575-82A9C5F0DAA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7692" y="336495"/>
            <a:ext cx="11785600" cy="560388"/>
          </a:xfrm>
        </p:spPr>
        <p:txBody>
          <a:bodyPr/>
          <a:lstStyle/>
          <a:p>
            <a:r>
              <a:rPr lang="pt-BR" dirty="0">
                <a:latin typeface="Work Sans Black"/>
                <a:ea typeface="Malgun Gothic Semilight"/>
                <a:cs typeface="Malgun Gothic Semilight"/>
              </a:rPr>
              <a:t>Cadastro de projetos do SARE – Aba Áreas</a:t>
            </a:r>
            <a:endParaRPr lang="pt-BR" dirty="0"/>
          </a:p>
          <a:p>
            <a:endParaRPr lang="pt-BR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A9E8616E-3C69-8B24-07A4-B6C87A2489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539" y="1051395"/>
            <a:ext cx="11562339" cy="1978884"/>
          </a:xfrm>
          <a:prstGeom prst="rect">
            <a:avLst/>
          </a:prstGeom>
        </p:spPr>
      </p:pic>
      <p:sp>
        <p:nvSpPr>
          <p:cNvPr id="6" name="Seta: para Baixo 5">
            <a:extLst>
              <a:ext uri="{FF2B5EF4-FFF2-40B4-BE49-F238E27FC236}">
                <a16:creationId xmlns:a16="http://schemas.microsoft.com/office/drawing/2014/main" id="{058B4462-182E-894D-E907-CFFB0AF7159A}"/>
              </a:ext>
            </a:extLst>
          </p:cNvPr>
          <p:cNvSpPr/>
          <p:nvPr/>
        </p:nvSpPr>
        <p:spPr>
          <a:xfrm>
            <a:off x="756008" y="1302488"/>
            <a:ext cx="244548" cy="291903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802C3D82-6ED8-9AD6-576F-F111462138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692" y="2869905"/>
            <a:ext cx="17109288" cy="3286584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DC22F8C6-861E-D175-7515-BC93C615CC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9583" y="5186029"/>
            <a:ext cx="9916909" cy="1834148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65732607-3A93-09D9-E079-224B1E2FCB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01478" y="3479505"/>
            <a:ext cx="9955014" cy="1600423"/>
          </a:xfrm>
          <a:prstGeom prst="rect">
            <a:avLst/>
          </a:prstGeom>
        </p:spPr>
      </p:pic>
      <p:sp>
        <p:nvSpPr>
          <p:cNvPr id="12" name="Seta: para Baixo 11">
            <a:extLst>
              <a:ext uri="{FF2B5EF4-FFF2-40B4-BE49-F238E27FC236}">
                <a16:creationId xmlns:a16="http://schemas.microsoft.com/office/drawing/2014/main" id="{F787A06E-2AAC-6EFF-145A-018B82D96B67}"/>
              </a:ext>
            </a:extLst>
          </p:cNvPr>
          <p:cNvSpPr/>
          <p:nvPr/>
        </p:nvSpPr>
        <p:spPr>
          <a:xfrm>
            <a:off x="2843738" y="5536905"/>
            <a:ext cx="165357" cy="304800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4160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7B923F-FB80-8677-0EF9-1EA1073B4C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0A1F387C-FC6D-A739-9528-0AFC445E65A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7692" y="336495"/>
            <a:ext cx="11785600" cy="560388"/>
          </a:xfrm>
        </p:spPr>
        <p:txBody>
          <a:bodyPr/>
          <a:lstStyle/>
          <a:p>
            <a:r>
              <a:rPr lang="pt-BR" dirty="0">
                <a:latin typeface="Work Sans Black"/>
                <a:ea typeface="Malgun Gothic Semilight"/>
                <a:cs typeface="Malgun Gothic Semilight"/>
              </a:rPr>
              <a:t>Cadastro de projetos do SARE – Aba Áreas</a:t>
            </a:r>
            <a:endParaRPr lang="pt-BR" dirty="0"/>
          </a:p>
          <a:p>
            <a:endParaRPr lang="pt-BR" dirty="0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B5DA0130-7FEF-34AF-B65F-DE668A1FC1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95" y="1005663"/>
            <a:ext cx="11785600" cy="2610214"/>
          </a:xfrm>
          <a:prstGeom prst="rect">
            <a:avLst/>
          </a:prstGeom>
        </p:spPr>
      </p:pic>
      <p:sp>
        <p:nvSpPr>
          <p:cNvPr id="4" name="Seta: para Baixo 3">
            <a:extLst>
              <a:ext uri="{FF2B5EF4-FFF2-40B4-BE49-F238E27FC236}">
                <a16:creationId xmlns:a16="http://schemas.microsoft.com/office/drawing/2014/main" id="{9181BDCB-A3C0-8F2F-FF96-A1B4F265E07C}"/>
              </a:ext>
            </a:extLst>
          </p:cNvPr>
          <p:cNvSpPr/>
          <p:nvPr/>
        </p:nvSpPr>
        <p:spPr>
          <a:xfrm>
            <a:off x="2365094" y="2453463"/>
            <a:ext cx="228600" cy="228600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D75E8BBA-1893-34AA-89A2-FB65E9BE40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3930044"/>
            <a:ext cx="11963400" cy="2267266"/>
          </a:xfrm>
          <a:prstGeom prst="rect">
            <a:avLst/>
          </a:prstGeom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2BED14D8-F921-B90A-EEA1-272EC3349CFE}"/>
              </a:ext>
            </a:extLst>
          </p:cNvPr>
          <p:cNvSpPr/>
          <p:nvPr/>
        </p:nvSpPr>
        <p:spPr>
          <a:xfrm>
            <a:off x="79094" y="5577663"/>
            <a:ext cx="12184198" cy="27467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3" name="Seta: para Baixo 12">
            <a:extLst>
              <a:ext uri="{FF2B5EF4-FFF2-40B4-BE49-F238E27FC236}">
                <a16:creationId xmlns:a16="http://schemas.microsoft.com/office/drawing/2014/main" id="{FC51675E-9755-EE24-78CA-5A27967612E6}"/>
              </a:ext>
            </a:extLst>
          </p:cNvPr>
          <p:cNvSpPr/>
          <p:nvPr/>
        </p:nvSpPr>
        <p:spPr>
          <a:xfrm>
            <a:off x="477692" y="4253870"/>
            <a:ext cx="228600" cy="228600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Seta: para Baixo 13">
            <a:extLst>
              <a:ext uri="{FF2B5EF4-FFF2-40B4-BE49-F238E27FC236}">
                <a16:creationId xmlns:a16="http://schemas.microsoft.com/office/drawing/2014/main" id="{CDEB559F-3D65-AF72-F03D-582A1139CDCE}"/>
              </a:ext>
            </a:extLst>
          </p:cNvPr>
          <p:cNvSpPr/>
          <p:nvPr/>
        </p:nvSpPr>
        <p:spPr>
          <a:xfrm>
            <a:off x="381000" y="5295900"/>
            <a:ext cx="228600" cy="281763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11307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13" grpId="0" animBg="1"/>
      <p:bldP spid="1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599A1D-439F-250B-7123-F8A1D012DA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FB14E7BE-3DC0-224A-6DF1-5A4469A584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7692" y="336495"/>
            <a:ext cx="11785600" cy="560388"/>
          </a:xfrm>
        </p:spPr>
        <p:txBody>
          <a:bodyPr/>
          <a:lstStyle/>
          <a:p>
            <a:r>
              <a:rPr lang="pt-BR" dirty="0">
                <a:latin typeface="Work Sans Black"/>
                <a:ea typeface="Malgun Gothic Semilight"/>
                <a:cs typeface="Malgun Gothic Semilight"/>
              </a:rPr>
              <a:t>Cadastro de projetos do SARE – Aba Áreas</a:t>
            </a:r>
            <a:endParaRPr lang="pt-BR" dirty="0"/>
          </a:p>
          <a:p>
            <a:endParaRPr lang="pt-BR" dirty="0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AA9DE422-D3AB-3395-659F-DDABD9BEB9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58200"/>
            <a:ext cx="12090400" cy="4010700"/>
          </a:xfrm>
          <a:prstGeom prst="rect">
            <a:avLst/>
          </a:prstGeom>
        </p:spPr>
      </p:pic>
      <p:sp>
        <p:nvSpPr>
          <p:cNvPr id="3" name="Seta: para Baixo 2">
            <a:extLst>
              <a:ext uri="{FF2B5EF4-FFF2-40B4-BE49-F238E27FC236}">
                <a16:creationId xmlns:a16="http://schemas.microsoft.com/office/drawing/2014/main" id="{1EFB01C7-0C0B-CA8E-3921-0E3C2A8FFFD6}"/>
              </a:ext>
            </a:extLst>
          </p:cNvPr>
          <p:cNvSpPr/>
          <p:nvPr/>
        </p:nvSpPr>
        <p:spPr>
          <a:xfrm>
            <a:off x="894103" y="2827174"/>
            <a:ext cx="228600" cy="228600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11465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06531-8D60-ABAE-5446-0664322272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9AB73351-A7B2-6A57-2B7B-11B65050F2F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7692" y="336495"/>
            <a:ext cx="11785600" cy="560388"/>
          </a:xfrm>
        </p:spPr>
        <p:txBody>
          <a:bodyPr/>
          <a:lstStyle/>
          <a:p>
            <a:r>
              <a:rPr lang="pt-BR" dirty="0">
                <a:latin typeface="Work Sans Black"/>
                <a:ea typeface="Malgun Gothic Semilight"/>
                <a:cs typeface="Malgun Gothic Semilight"/>
              </a:rPr>
              <a:t>Cadastro de projetos do SARE – Aba Áreas</a:t>
            </a:r>
            <a:endParaRPr lang="pt-BR" dirty="0"/>
          </a:p>
          <a:p>
            <a:endParaRPr lang="pt-BR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E63D549B-0F5A-AB4E-6C24-C9D3027DF9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342" y="1049982"/>
            <a:ext cx="11615315" cy="5471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51863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C8A6E2-38E7-E17B-C9C1-7EF62091F6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A9CB2B5F-8E77-4651-3D35-B0ECAD023BA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7692" y="336495"/>
            <a:ext cx="11785600" cy="560388"/>
          </a:xfrm>
        </p:spPr>
        <p:txBody>
          <a:bodyPr/>
          <a:lstStyle/>
          <a:p>
            <a:r>
              <a:rPr lang="pt-BR" dirty="0">
                <a:latin typeface="Work Sans Black"/>
                <a:ea typeface="Malgun Gothic Semilight"/>
                <a:cs typeface="Malgun Gothic Semilight"/>
              </a:rPr>
              <a:t>Cadastro de projetos do SARE – Aba Áreas</a:t>
            </a:r>
            <a:endParaRPr lang="pt-BR" dirty="0"/>
          </a:p>
          <a:p>
            <a:endParaRPr lang="pt-BR" dirty="0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B1D28F3C-C522-EF7F-AC79-4EC1A20FB2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50" y="992444"/>
            <a:ext cx="5502739" cy="5253747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7B6E8BF9-9423-8F18-B51D-253A16F12F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5218" y="219730"/>
            <a:ext cx="3502498" cy="1668251"/>
          </a:xfrm>
          <a:prstGeom prst="rect">
            <a:avLst/>
          </a:prstGeom>
        </p:spPr>
      </p:pic>
      <p:sp>
        <p:nvSpPr>
          <p:cNvPr id="4" name="Seta: para Baixo 3">
            <a:extLst>
              <a:ext uri="{FF2B5EF4-FFF2-40B4-BE49-F238E27FC236}">
                <a16:creationId xmlns:a16="http://schemas.microsoft.com/office/drawing/2014/main" id="{1AF482FB-1E08-2E33-2C1B-7CFC068C349D}"/>
              </a:ext>
            </a:extLst>
          </p:cNvPr>
          <p:cNvSpPr/>
          <p:nvPr/>
        </p:nvSpPr>
        <p:spPr>
          <a:xfrm>
            <a:off x="5124450" y="3276600"/>
            <a:ext cx="174648" cy="464722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Seta: para Baixo 5">
            <a:extLst>
              <a:ext uri="{FF2B5EF4-FFF2-40B4-BE49-F238E27FC236}">
                <a16:creationId xmlns:a16="http://schemas.microsoft.com/office/drawing/2014/main" id="{C07D9D0D-F6B6-F40A-80D6-66FF57724F9F}"/>
              </a:ext>
            </a:extLst>
          </p:cNvPr>
          <p:cNvSpPr/>
          <p:nvPr/>
        </p:nvSpPr>
        <p:spPr>
          <a:xfrm>
            <a:off x="4591050" y="3884543"/>
            <a:ext cx="174648" cy="464722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7F58328D-E7F2-915C-F5DB-90FFFDB88B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10251" y="962556"/>
            <a:ext cx="5884529" cy="5253747"/>
          </a:xfrm>
          <a:prstGeom prst="rect">
            <a:avLst/>
          </a:prstGeom>
        </p:spPr>
      </p:pic>
      <p:sp>
        <p:nvSpPr>
          <p:cNvPr id="8" name="Seta: para Baixo 7">
            <a:extLst>
              <a:ext uri="{FF2B5EF4-FFF2-40B4-BE49-F238E27FC236}">
                <a16:creationId xmlns:a16="http://schemas.microsoft.com/office/drawing/2014/main" id="{5A1B7542-A1EB-C800-7060-98F874F2CED8}"/>
              </a:ext>
            </a:extLst>
          </p:cNvPr>
          <p:cNvSpPr/>
          <p:nvPr/>
        </p:nvSpPr>
        <p:spPr>
          <a:xfrm>
            <a:off x="16478250" y="3024809"/>
            <a:ext cx="174648" cy="464722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619107EB-50E5-B181-FC48-05CE00D900C0}"/>
              </a:ext>
            </a:extLst>
          </p:cNvPr>
          <p:cNvSpPr/>
          <p:nvPr/>
        </p:nvSpPr>
        <p:spPr>
          <a:xfrm>
            <a:off x="5810251" y="5727700"/>
            <a:ext cx="1688267" cy="50130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17B06981-2871-C7BF-8CFD-0ADF439EFF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17684" y="1041161"/>
            <a:ext cx="5884529" cy="1568654"/>
          </a:xfrm>
          <a:prstGeom prst="rect">
            <a:avLst/>
          </a:prstGeom>
        </p:spPr>
      </p:pic>
      <p:sp>
        <p:nvSpPr>
          <p:cNvPr id="11" name="Seta: para Baixo 10">
            <a:extLst>
              <a:ext uri="{FF2B5EF4-FFF2-40B4-BE49-F238E27FC236}">
                <a16:creationId xmlns:a16="http://schemas.microsoft.com/office/drawing/2014/main" id="{80BB73BC-4208-BFE5-63AF-0ADB674D555F}"/>
              </a:ext>
            </a:extLst>
          </p:cNvPr>
          <p:cNvSpPr/>
          <p:nvPr/>
        </p:nvSpPr>
        <p:spPr>
          <a:xfrm>
            <a:off x="13354050" y="962556"/>
            <a:ext cx="116432" cy="157211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Seta: para Baixo 11">
            <a:extLst>
              <a:ext uri="{FF2B5EF4-FFF2-40B4-BE49-F238E27FC236}">
                <a16:creationId xmlns:a16="http://schemas.microsoft.com/office/drawing/2014/main" id="{EE2D3FEE-F63A-3F2E-234C-F6BAD760E8C7}"/>
              </a:ext>
            </a:extLst>
          </p:cNvPr>
          <p:cNvSpPr/>
          <p:nvPr/>
        </p:nvSpPr>
        <p:spPr>
          <a:xfrm>
            <a:off x="12844934" y="581556"/>
            <a:ext cx="116432" cy="157211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86542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8" grpId="0" animBg="1"/>
      <p:bldP spid="9" grpId="0" animBg="1"/>
      <p:bldP spid="11" grpId="0" animBg="1"/>
      <p:bldP spid="1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448FF6-D1B6-B169-4240-3D6D10640A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6FE1CD88-E2CF-845B-FE5F-2E515F7AAB4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7692" y="336495"/>
            <a:ext cx="11785600" cy="560388"/>
          </a:xfrm>
        </p:spPr>
        <p:txBody>
          <a:bodyPr/>
          <a:lstStyle/>
          <a:p>
            <a:r>
              <a:rPr lang="pt-BR" dirty="0">
                <a:latin typeface="Work Sans Black"/>
                <a:ea typeface="Malgun Gothic Semilight"/>
                <a:cs typeface="Malgun Gothic Semilight"/>
              </a:rPr>
              <a:t>Cadastro de projetos do SARE – Aba Áreas</a:t>
            </a:r>
            <a:endParaRPr lang="pt-BR" dirty="0"/>
          </a:p>
          <a:p>
            <a:endParaRPr lang="pt-BR" dirty="0"/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CFDD4E6A-CFBD-E4FE-D32E-1AC51B19CC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550" y="934983"/>
            <a:ext cx="11982450" cy="3635395"/>
          </a:xfrm>
          <a:prstGeom prst="rect">
            <a:avLst/>
          </a:prstGeom>
        </p:spPr>
      </p:pic>
      <p:sp>
        <p:nvSpPr>
          <p:cNvPr id="12" name="Seta: para a Direita 11">
            <a:extLst>
              <a:ext uri="{FF2B5EF4-FFF2-40B4-BE49-F238E27FC236}">
                <a16:creationId xmlns:a16="http://schemas.microsoft.com/office/drawing/2014/main" id="{D2EF9327-1B66-89FA-19FE-20CB8C3F76CF}"/>
              </a:ext>
            </a:extLst>
          </p:cNvPr>
          <p:cNvSpPr/>
          <p:nvPr/>
        </p:nvSpPr>
        <p:spPr>
          <a:xfrm>
            <a:off x="2101850" y="3853973"/>
            <a:ext cx="571500" cy="1524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Seta: para a Direita 12">
            <a:extLst>
              <a:ext uri="{FF2B5EF4-FFF2-40B4-BE49-F238E27FC236}">
                <a16:creationId xmlns:a16="http://schemas.microsoft.com/office/drawing/2014/main" id="{C4998CF8-5C3B-CB19-AD69-44D3F2394393}"/>
              </a:ext>
            </a:extLst>
          </p:cNvPr>
          <p:cNvSpPr/>
          <p:nvPr/>
        </p:nvSpPr>
        <p:spPr>
          <a:xfrm rot="10800000">
            <a:off x="4457700" y="4006373"/>
            <a:ext cx="381000" cy="15841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37635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779359-76F0-CCCC-56DA-27F8A7769A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A65ECC72-3A92-A13B-4DFA-FBF949C24FE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7692" y="336495"/>
            <a:ext cx="11785600" cy="560388"/>
          </a:xfrm>
        </p:spPr>
        <p:txBody>
          <a:bodyPr/>
          <a:lstStyle/>
          <a:p>
            <a:r>
              <a:rPr lang="pt-BR" dirty="0">
                <a:latin typeface="Work Sans Black"/>
                <a:ea typeface="Malgun Gothic Semilight"/>
                <a:cs typeface="Malgun Gothic Semilight"/>
              </a:rPr>
              <a:t>Cadastro de projetos do SARE – Aba Áreas</a:t>
            </a:r>
            <a:endParaRPr lang="pt-BR" dirty="0"/>
          </a:p>
          <a:p>
            <a:endParaRPr lang="pt-BR" dirty="0"/>
          </a:p>
        </p:txBody>
      </p:sp>
      <p:pic>
        <p:nvPicPr>
          <p:cNvPr id="21" name="Imagem 20">
            <a:extLst>
              <a:ext uri="{FF2B5EF4-FFF2-40B4-BE49-F238E27FC236}">
                <a16:creationId xmlns:a16="http://schemas.microsoft.com/office/drawing/2014/main" id="{DD8ACC1F-61C5-A23D-5B7F-FF2197AB80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488" y="1099948"/>
            <a:ext cx="11905023" cy="3776852"/>
          </a:xfrm>
          <a:prstGeom prst="rect">
            <a:avLst/>
          </a:prstGeom>
        </p:spPr>
      </p:pic>
      <p:sp>
        <p:nvSpPr>
          <p:cNvPr id="22" name="Retângulo 21">
            <a:extLst>
              <a:ext uri="{FF2B5EF4-FFF2-40B4-BE49-F238E27FC236}">
                <a16:creationId xmlns:a16="http://schemas.microsoft.com/office/drawing/2014/main" id="{C8F7718E-EF49-DE50-C688-FB13A1C5C8D4}"/>
              </a:ext>
            </a:extLst>
          </p:cNvPr>
          <p:cNvSpPr/>
          <p:nvPr/>
        </p:nvSpPr>
        <p:spPr>
          <a:xfrm>
            <a:off x="6827692" y="2324818"/>
            <a:ext cx="4416716" cy="30408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34A4B6AA-59C0-882C-0E7E-F415BC761066}"/>
              </a:ext>
            </a:extLst>
          </p:cNvPr>
          <p:cNvSpPr/>
          <p:nvPr/>
        </p:nvSpPr>
        <p:spPr>
          <a:xfrm>
            <a:off x="1379392" y="1328548"/>
            <a:ext cx="582970" cy="38595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" name="Seta: para Baixo 23">
            <a:extLst>
              <a:ext uri="{FF2B5EF4-FFF2-40B4-BE49-F238E27FC236}">
                <a16:creationId xmlns:a16="http://schemas.microsoft.com/office/drawing/2014/main" id="{B9ED36B2-25FD-995B-C257-E1311388D18B}"/>
              </a:ext>
            </a:extLst>
          </p:cNvPr>
          <p:cNvSpPr/>
          <p:nvPr/>
        </p:nvSpPr>
        <p:spPr>
          <a:xfrm>
            <a:off x="2103292" y="1099948"/>
            <a:ext cx="102830" cy="228600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5" name="Imagem 24">
            <a:extLst>
              <a:ext uri="{FF2B5EF4-FFF2-40B4-BE49-F238E27FC236}">
                <a16:creationId xmlns:a16="http://schemas.microsoft.com/office/drawing/2014/main" id="{292D6A36-1B5C-4D69-8930-C72FC445E8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7692" y="2324818"/>
            <a:ext cx="4416716" cy="1296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293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28156C-BB06-F747-9317-388CEDFBA1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773EFC62-9128-4040-669C-95108A05C16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7692" y="336495"/>
            <a:ext cx="11785600" cy="560388"/>
          </a:xfrm>
        </p:spPr>
        <p:txBody>
          <a:bodyPr/>
          <a:lstStyle/>
          <a:p>
            <a:r>
              <a:rPr lang="pt-BR" dirty="0">
                <a:latin typeface="Work Sans Black"/>
                <a:ea typeface="Malgun Gothic Semilight"/>
                <a:cs typeface="Malgun Gothic Semilight"/>
              </a:rPr>
              <a:t>Cadastro de projetos do SARE – Aba Áreas</a:t>
            </a:r>
            <a:endParaRPr lang="pt-BR" dirty="0"/>
          </a:p>
          <a:p>
            <a:endParaRPr lang="pt-BR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A56DEF7B-8255-ADE2-E823-170CC37383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49301"/>
            <a:ext cx="11789717" cy="2921058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A58FDAA3-0623-D69C-1EF3-9E52F4D9E7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7176" y="3822759"/>
            <a:ext cx="10162416" cy="2851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9974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FA6A690E-20EE-43B3-B60F-90F8E0D6E26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90685" y="302814"/>
            <a:ext cx="5210629" cy="560388"/>
          </a:xfrm>
        </p:spPr>
        <p:txBody>
          <a:bodyPr lIns="91440" tIns="45720" rIns="91440" bIns="45720" anchor="t"/>
          <a:lstStyle/>
          <a:p>
            <a:pPr algn="ctr"/>
            <a:r>
              <a:rPr lang="pt-BR" dirty="0">
                <a:latin typeface="Work Sans Black"/>
                <a:ea typeface="Malgun Gothic Semilight"/>
                <a:cs typeface="Malgun Gothic Semilight"/>
              </a:rPr>
              <a:t>Restauração Ecológica</a:t>
            </a:r>
            <a:endParaRPr lang="pt-BR" dirty="0"/>
          </a:p>
        </p:txBody>
      </p:sp>
      <p:sp>
        <p:nvSpPr>
          <p:cNvPr id="14" name="Espaço Reservado para Conteúdo 18">
            <a:extLst>
              <a:ext uri="{FF2B5EF4-FFF2-40B4-BE49-F238E27FC236}">
                <a16:creationId xmlns:a16="http://schemas.microsoft.com/office/drawing/2014/main" id="{02817DCF-E646-AE76-A996-EEF2BEB01D21}"/>
              </a:ext>
            </a:extLst>
          </p:cNvPr>
          <p:cNvSpPr>
            <a:spLocks noGrp="1"/>
          </p:cNvSpPr>
          <p:nvPr/>
        </p:nvSpPr>
        <p:spPr>
          <a:xfrm>
            <a:off x="5855164" y="2217013"/>
            <a:ext cx="6590365" cy="2423971"/>
          </a:xfrm>
          <a:prstGeom prst="rect">
            <a:avLst/>
          </a:prstGeom>
        </p:spPr>
        <p:txBody>
          <a:bodyPr lIns="91440" tIns="45720" rIns="91440" bIns="45720" anchor="t"/>
          <a:lstStyle>
            <a:defPPr>
              <a:defRPr lang="pt-B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342900" lvl="1" indent="-342900" eaLnBrk="1" fontAlgn="auto" hangingPunct="1">
              <a:spcBef>
                <a:spcPts val="600"/>
              </a:spcBef>
              <a:spcAft>
                <a:spcPts val="300"/>
              </a:spcAft>
              <a:buClr>
                <a:srgbClr val="000000"/>
              </a:buClr>
              <a:buSzPct val="110000"/>
              <a:buFont typeface="Arial" panose="020B0604020202020204" pitchFamily="34" charset="0"/>
              <a:buChar char="•"/>
              <a:defRPr/>
            </a:pPr>
            <a:r>
              <a:rPr lang="pt-BR" sz="2400" b="1" dirty="0">
                <a:latin typeface="Candara"/>
                <a:ea typeface="Arial Unicode MS"/>
                <a:cs typeface="Arial"/>
              </a:rPr>
              <a:t>Vulnerabilidade a eventos climáticos;</a:t>
            </a:r>
          </a:p>
          <a:p>
            <a:pPr marL="0" lvl="1" eaLnBrk="1" fontAlgn="auto" hangingPunct="1">
              <a:spcBef>
                <a:spcPts val="600"/>
              </a:spcBef>
              <a:spcAft>
                <a:spcPts val="300"/>
              </a:spcAft>
              <a:buClr>
                <a:srgbClr val="000000"/>
              </a:buClr>
              <a:buSzPct val="110000"/>
              <a:defRPr/>
            </a:pPr>
            <a:endParaRPr lang="pt-BR" sz="2400" b="1" dirty="0">
              <a:latin typeface="Candara"/>
              <a:ea typeface="Arial Unicode MS"/>
              <a:cs typeface="Arial"/>
            </a:endParaRPr>
          </a:p>
          <a:p>
            <a:pPr marL="342900" lvl="1" indent="-342900" eaLnBrk="1" fontAlgn="auto" hangingPunct="1">
              <a:spcBef>
                <a:spcPts val="600"/>
              </a:spcBef>
              <a:spcAft>
                <a:spcPts val="300"/>
              </a:spcAft>
              <a:buClr>
                <a:srgbClr val="000000"/>
              </a:buClr>
              <a:buSzPct val="110000"/>
              <a:buFont typeface="Arial" panose="020B0604020202020204" pitchFamily="34" charset="0"/>
              <a:buChar char="•"/>
              <a:defRPr/>
            </a:pPr>
            <a:r>
              <a:rPr lang="pt-BR" sz="2400" b="1" dirty="0">
                <a:latin typeface="Candara"/>
                <a:ea typeface="Arial Unicode MS"/>
                <a:cs typeface="Arial"/>
              </a:rPr>
              <a:t>Prejuízos em serviços ecossistêmicos;</a:t>
            </a:r>
          </a:p>
          <a:p>
            <a:pPr marL="0" lvl="1" eaLnBrk="1" fontAlgn="auto" hangingPunct="1">
              <a:spcBef>
                <a:spcPts val="600"/>
              </a:spcBef>
              <a:spcAft>
                <a:spcPts val="300"/>
              </a:spcAft>
              <a:buClr>
                <a:srgbClr val="000000"/>
              </a:buClr>
              <a:buSzPct val="110000"/>
              <a:defRPr/>
            </a:pPr>
            <a:endParaRPr lang="pt-BR" sz="2400" b="1" dirty="0">
              <a:latin typeface="Candara"/>
              <a:ea typeface="Arial Unicode MS"/>
              <a:cs typeface="Arial"/>
            </a:endParaRPr>
          </a:p>
          <a:p>
            <a:pPr marL="342900" lvl="1" indent="-342900" eaLnBrk="1" fontAlgn="auto" hangingPunct="1">
              <a:spcBef>
                <a:spcPts val="600"/>
              </a:spcBef>
              <a:spcAft>
                <a:spcPts val="300"/>
              </a:spcAft>
              <a:buClr>
                <a:srgbClr val="000000"/>
              </a:buClr>
              <a:buSzPct val="110000"/>
              <a:buFont typeface="Arial" panose="020B0604020202020204" pitchFamily="34" charset="0"/>
              <a:buChar char="•"/>
              <a:defRPr/>
            </a:pPr>
            <a:r>
              <a:rPr lang="pt-BR" sz="2400" b="1" dirty="0">
                <a:latin typeface="Candara"/>
                <a:ea typeface="Arial Unicode MS"/>
                <a:cs typeface="Arial"/>
              </a:rPr>
              <a:t>Perdas na biodiversidade;</a:t>
            </a:r>
          </a:p>
          <a:p>
            <a:pPr marL="0" lvl="1" algn="ctr" eaLnBrk="1" fontAlgn="auto" hangingPunct="1">
              <a:spcBef>
                <a:spcPts val="600"/>
              </a:spcBef>
              <a:spcAft>
                <a:spcPts val="300"/>
              </a:spcAft>
              <a:buClr>
                <a:srgbClr val="000000"/>
              </a:buClr>
              <a:buSzPct val="110000"/>
              <a:defRPr/>
            </a:pPr>
            <a:endParaRPr lang="pt-BR" sz="2400" b="1" dirty="0">
              <a:latin typeface="Candara"/>
              <a:ea typeface="Arial Unicode MS"/>
              <a:cs typeface="Arial"/>
            </a:endParaRPr>
          </a:p>
        </p:txBody>
      </p:sp>
      <p:pic>
        <p:nvPicPr>
          <p:cNvPr id="15" name="Google Shape;88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04584" y="6303285"/>
            <a:ext cx="5409398" cy="398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Imagem 24">
            <a:extLst>
              <a:ext uri="{FF2B5EF4-FFF2-40B4-BE49-F238E27FC236}">
                <a16:creationId xmlns:a16="http://schemas.microsoft.com/office/drawing/2014/main" id="{2AFE391F-4767-4F06-B951-F777495EB2E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471" r="9850"/>
          <a:stretch/>
        </p:blipFill>
        <p:spPr>
          <a:xfrm>
            <a:off x="58783" y="5955488"/>
            <a:ext cx="966652" cy="695594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457A7578-9610-C258-78E7-3E3E618E0A44}"/>
              </a:ext>
            </a:extLst>
          </p:cNvPr>
          <p:cNvSpPr txBox="1"/>
          <p:nvPr/>
        </p:nvSpPr>
        <p:spPr>
          <a:xfrm>
            <a:off x="542109" y="1355441"/>
            <a:ext cx="62210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eaLnBrk="1" fontAlgn="auto" hangingPunct="1">
              <a:spcBef>
                <a:spcPts val="600"/>
              </a:spcBef>
              <a:spcAft>
                <a:spcPts val="300"/>
              </a:spcAft>
              <a:buClr>
                <a:srgbClr val="000000"/>
              </a:buClr>
              <a:buSzPct val="110000"/>
              <a:defRPr/>
            </a:pPr>
            <a:r>
              <a:rPr lang="pt-BR" sz="1800" b="1" dirty="0">
                <a:latin typeface="Candara"/>
                <a:ea typeface="Arial Unicode MS"/>
                <a:cs typeface="Arial"/>
              </a:rPr>
              <a:t>ÁREA DEGRADADA: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FEC89A78-78E9-4583-A50C-67C19D2010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625" y="1724773"/>
            <a:ext cx="4050973" cy="4622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56221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4B0AE5-544A-EF12-080E-B95AE3021E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96019A3E-398E-6659-DA10-29744628AC2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7692" y="336495"/>
            <a:ext cx="11785600" cy="560388"/>
          </a:xfrm>
        </p:spPr>
        <p:txBody>
          <a:bodyPr/>
          <a:lstStyle/>
          <a:p>
            <a:r>
              <a:rPr lang="pt-BR" dirty="0">
                <a:latin typeface="Work Sans Black"/>
                <a:ea typeface="Malgun Gothic Semilight"/>
                <a:cs typeface="Malgun Gothic Semilight"/>
              </a:rPr>
              <a:t>Cadastro de projetos do SARE – Aba Áreas</a:t>
            </a:r>
            <a:endParaRPr lang="pt-BR" dirty="0"/>
          </a:p>
          <a:p>
            <a:endParaRPr lang="pt-BR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DCF92C5E-835D-4837-3F8B-98C9D4625B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22258"/>
            <a:ext cx="11714307" cy="5276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41037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100F7F-B289-F551-7530-E48BFCB3C6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75CB921D-CAB2-9466-3122-A4C4A1D28E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7692" y="336495"/>
            <a:ext cx="11785600" cy="560388"/>
          </a:xfrm>
        </p:spPr>
        <p:txBody>
          <a:bodyPr/>
          <a:lstStyle/>
          <a:p>
            <a:r>
              <a:rPr lang="pt-BR" dirty="0">
                <a:latin typeface="Work Sans Black"/>
                <a:ea typeface="Malgun Gothic Semilight"/>
                <a:cs typeface="Malgun Gothic Semilight"/>
              </a:rPr>
              <a:t>Cadastro de projetos do SARE – Aba Áreas/Diagnóstico</a:t>
            </a:r>
            <a:endParaRPr lang="pt-BR" dirty="0"/>
          </a:p>
          <a:p>
            <a:endParaRPr lang="pt-BR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116A8BE0-FAE2-75BC-55C6-2386DAAE5A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12784"/>
            <a:ext cx="12069691" cy="5199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20614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0B0623-90F4-3A23-073F-FEB295FA30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A56760F1-8433-CD3C-6217-70BD9CC8E8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7692" y="336495"/>
            <a:ext cx="11785600" cy="560388"/>
          </a:xfrm>
        </p:spPr>
        <p:txBody>
          <a:bodyPr/>
          <a:lstStyle/>
          <a:p>
            <a:r>
              <a:rPr lang="pt-BR" dirty="0">
                <a:latin typeface="Work Sans Black"/>
                <a:ea typeface="Malgun Gothic Semilight"/>
                <a:cs typeface="Malgun Gothic Semilight"/>
              </a:rPr>
              <a:t>Cadastro de projetos do SARE – Aba Áreas</a:t>
            </a:r>
            <a:endParaRPr lang="pt-BR" dirty="0"/>
          </a:p>
          <a:p>
            <a:endParaRPr lang="pt-BR" dirty="0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185D2516-AFCD-8769-3DD7-491DA54A6C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950" y="1181100"/>
            <a:ext cx="11785600" cy="290830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9EE0B648-22B9-7FB2-C08E-ACBF5F9F65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301" y="4504390"/>
            <a:ext cx="12040699" cy="1388410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1F639DFA-479F-138A-ED54-4952BF69275E}"/>
              </a:ext>
            </a:extLst>
          </p:cNvPr>
          <p:cNvSpPr/>
          <p:nvPr/>
        </p:nvSpPr>
        <p:spPr>
          <a:xfrm>
            <a:off x="1720850" y="4661638"/>
            <a:ext cx="4886470" cy="28913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Seta: para Baixo 5">
            <a:extLst>
              <a:ext uri="{FF2B5EF4-FFF2-40B4-BE49-F238E27FC236}">
                <a16:creationId xmlns:a16="http://schemas.microsoft.com/office/drawing/2014/main" id="{7725A2F1-9015-A772-02C8-D77CDEE83E5A}"/>
              </a:ext>
            </a:extLst>
          </p:cNvPr>
          <p:cNvSpPr/>
          <p:nvPr/>
        </p:nvSpPr>
        <p:spPr>
          <a:xfrm>
            <a:off x="598905" y="4844303"/>
            <a:ext cx="174517" cy="304800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93879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E4EED9-6C93-37D3-0A1C-8A578402B1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B78C1C7B-5A8A-290D-18D8-C0FEFE14216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7692" y="336495"/>
            <a:ext cx="11785600" cy="560388"/>
          </a:xfrm>
        </p:spPr>
        <p:txBody>
          <a:bodyPr/>
          <a:lstStyle/>
          <a:p>
            <a:r>
              <a:rPr lang="pt-BR" dirty="0">
                <a:latin typeface="Work Sans Black"/>
                <a:ea typeface="Malgun Gothic Semilight"/>
                <a:cs typeface="Malgun Gothic Semilight"/>
              </a:rPr>
              <a:t>Cadastro de projetos do SARE – Aba Áreas</a:t>
            </a:r>
            <a:endParaRPr lang="pt-BR" dirty="0"/>
          </a:p>
          <a:p>
            <a:endParaRPr lang="pt-BR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D9EEA45B-C3FA-8970-3AB2-E452CEF28E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112" y="1447800"/>
            <a:ext cx="11785600" cy="1656637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DA8A2BEA-22CB-B645-9611-B9EDFDD5F9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9050" y="2235200"/>
            <a:ext cx="9054075" cy="4286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193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505F3B-5417-17F7-0AC7-5CBE0DC5DA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3CD5A52B-69C4-18D7-54B1-D86893631A8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7692" y="336495"/>
            <a:ext cx="11785600" cy="560388"/>
          </a:xfrm>
        </p:spPr>
        <p:txBody>
          <a:bodyPr/>
          <a:lstStyle/>
          <a:p>
            <a:r>
              <a:rPr lang="pt-BR" dirty="0">
                <a:latin typeface="Work Sans Black"/>
                <a:ea typeface="Malgun Gothic Semilight"/>
                <a:cs typeface="Malgun Gothic Semilight"/>
              </a:rPr>
              <a:t>Cadastro de projetos do SARE – Aba Áreas</a:t>
            </a:r>
            <a:endParaRPr lang="pt-BR" dirty="0"/>
          </a:p>
          <a:p>
            <a:endParaRPr lang="pt-BR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F3EAD18C-E16E-0F2E-BCDB-09191698B9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663" y="896883"/>
            <a:ext cx="11509860" cy="5478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39733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B31313-6A77-F883-1744-160ECB7013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876374CA-2789-D5A6-1917-04A3609B00F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7692" y="336495"/>
            <a:ext cx="11785600" cy="560388"/>
          </a:xfrm>
        </p:spPr>
        <p:txBody>
          <a:bodyPr/>
          <a:lstStyle/>
          <a:p>
            <a:r>
              <a:rPr lang="pt-BR" dirty="0">
                <a:latin typeface="Work Sans Black"/>
                <a:ea typeface="Malgun Gothic Semilight"/>
                <a:cs typeface="Malgun Gothic Semilight"/>
              </a:rPr>
              <a:t>Cadastro de projetos do SARE – Aba Áreas</a:t>
            </a:r>
            <a:endParaRPr lang="pt-BR" dirty="0"/>
          </a:p>
          <a:p>
            <a:endParaRPr lang="pt-BR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9E6DEEE5-1E53-1791-EDC0-F55E0DF0B6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600" y="871483"/>
            <a:ext cx="11387912" cy="2585234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737F3818-7E1D-E32B-DB0E-C2C30C0424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112" y="3633787"/>
            <a:ext cx="8970136" cy="2887717"/>
          </a:xfrm>
          <a:prstGeom prst="rect">
            <a:avLst/>
          </a:prstGeom>
        </p:spPr>
      </p:pic>
      <p:pic>
        <p:nvPicPr>
          <p:cNvPr id="9" name="Imagem 8" descr="Uma imagem contendo machado, homem, mesa, segurando&#10;&#10;Descrição gerada automaticamente">
            <a:extLst>
              <a:ext uri="{FF2B5EF4-FFF2-40B4-BE49-F238E27FC236}">
                <a16:creationId xmlns:a16="http://schemas.microsoft.com/office/drawing/2014/main" id="{87ADC35F-4C4C-CBE5-7769-A18363A6890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2612" y="2904312"/>
            <a:ext cx="3839388" cy="3839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775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BFBC5C-2AA1-201E-24CB-497670A316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A28A8040-2EA9-3616-C1AA-731B35133B9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7692" y="336495"/>
            <a:ext cx="11785600" cy="560388"/>
          </a:xfrm>
        </p:spPr>
        <p:txBody>
          <a:bodyPr/>
          <a:lstStyle/>
          <a:p>
            <a:r>
              <a:rPr lang="pt-BR" dirty="0">
                <a:latin typeface="Work Sans Black"/>
                <a:ea typeface="Malgun Gothic Semilight"/>
                <a:cs typeface="Malgun Gothic Semilight"/>
              </a:rPr>
              <a:t>Cadastro de projetos do SARE – Aba Áreas</a:t>
            </a:r>
            <a:endParaRPr lang="pt-BR" dirty="0"/>
          </a:p>
          <a:p>
            <a:endParaRPr lang="pt-BR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ABD2B730-3C67-BA76-88A9-F4D080B8FA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687" y="896883"/>
            <a:ext cx="12137606" cy="5008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31485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9ACFF3-F5D9-DF9F-BC42-28768C9C99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6DB58365-BF84-D5C9-4FB5-60B8ABC8294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7692" y="336495"/>
            <a:ext cx="11785600" cy="560388"/>
          </a:xfrm>
        </p:spPr>
        <p:txBody>
          <a:bodyPr/>
          <a:lstStyle/>
          <a:p>
            <a:r>
              <a:rPr lang="pt-BR" dirty="0">
                <a:latin typeface="Work Sans Black"/>
                <a:ea typeface="Malgun Gothic Semilight"/>
                <a:cs typeface="Malgun Gothic Semilight"/>
              </a:rPr>
              <a:t>Cadastro de projetos do SARE – Aba Áreas</a:t>
            </a:r>
            <a:endParaRPr lang="pt-BR" dirty="0"/>
          </a:p>
          <a:p>
            <a:endParaRPr lang="pt-BR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E42034D0-B124-D08C-8F15-9F518DB7EA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374" y="1181100"/>
            <a:ext cx="11862668" cy="494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60336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B398DD-9E52-07ED-D2F3-C8FC160224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88;p1">
            <a:extLst>
              <a:ext uri="{FF2B5EF4-FFF2-40B4-BE49-F238E27FC236}">
                <a16:creationId xmlns:a16="http://schemas.microsoft.com/office/drawing/2014/main" id="{897E0CD6-4796-05C4-5B93-8CCCD5684D2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04584" y="6303285"/>
            <a:ext cx="5409398" cy="398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Imagem 24">
            <a:extLst>
              <a:ext uri="{FF2B5EF4-FFF2-40B4-BE49-F238E27FC236}">
                <a16:creationId xmlns:a16="http://schemas.microsoft.com/office/drawing/2014/main" id="{D8D80B75-AEE8-AD25-87A8-7F069A2B934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471" r="9850"/>
          <a:stretch/>
        </p:blipFill>
        <p:spPr>
          <a:xfrm>
            <a:off x="58783" y="5955488"/>
            <a:ext cx="966652" cy="695594"/>
          </a:xfrm>
          <a:prstGeom prst="rect">
            <a:avLst/>
          </a:prstGeom>
        </p:spPr>
      </p:pic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857BDCB7-409B-4F5C-C011-FFDE64E18F5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783" y="3280688"/>
            <a:ext cx="12014598" cy="695593"/>
          </a:xfrm>
        </p:spPr>
        <p:txBody>
          <a:bodyPr/>
          <a:lstStyle/>
          <a:p>
            <a:pPr algn="ctr"/>
            <a:r>
              <a:rPr lang="pt-BR" sz="40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Cadastro de Projetos </a:t>
            </a:r>
          </a:p>
          <a:p>
            <a:pPr algn="ctr"/>
            <a:r>
              <a:rPr lang="pt-BR" sz="40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Aba Cronograma e Anexos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10C2B09B-94B3-FCAB-4DC9-1A69B8F3AC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7751" y="1301481"/>
            <a:ext cx="2862106" cy="1579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03860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5C7912-5C76-D2A2-CE6C-7980C13337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8A234410-CD2F-3C04-BC7F-38A6424AF37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7692" y="336495"/>
            <a:ext cx="11785600" cy="560388"/>
          </a:xfrm>
        </p:spPr>
        <p:txBody>
          <a:bodyPr/>
          <a:lstStyle/>
          <a:p>
            <a:r>
              <a:rPr lang="pt-BR" dirty="0">
                <a:latin typeface="Work Sans Black"/>
                <a:ea typeface="Malgun Gothic Semilight"/>
                <a:cs typeface="Malgun Gothic Semilight"/>
              </a:rPr>
              <a:t>Cadastro de projetos do SARE – Aba Cronograma</a:t>
            </a:r>
            <a:endParaRPr lang="pt-BR" dirty="0"/>
          </a:p>
          <a:p>
            <a:endParaRPr lang="pt-BR" dirty="0"/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7F77DF50-D63D-55B1-F8EC-A04818EA39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915" y="1171088"/>
            <a:ext cx="11785600" cy="4086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7624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FA6A690E-20EE-43B3-B60F-90F8E0D6E26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90685" y="302814"/>
            <a:ext cx="5210629" cy="560388"/>
          </a:xfrm>
        </p:spPr>
        <p:txBody>
          <a:bodyPr lIns="91440" tIns="45720" rIns="91440" bIns="45720" anchor="t"/>
          <a:lstStyle/>
          <a:p>
            <a:pPr algn="ctr"/>
            <a:r>
              <a:rPr lang="pt-BR" dirty="0">
                <a:latin typeface="Work Sans Black"/>
                <a:ea typeface="Malgun Gothic Semilight"/>
                <a:cs typeface="Malgun Gothic Semilight"/>
              </a:rPr>
              <a:t>Restauração Ecológica</a:t>
            </a:r>
            <a:endParaRPr lang="pt-BR" dirty="0"/>
          </a:p>
        </p:txBody>
      </p:sp>
      <p:sp>
        <p:nvSpPr>
          <p:cNvPr id="14" name="Espaço Reservado para Conteúdo 18">
            <a:extLst>
              <a:ext uri="{FF2B5EF4-FFF2-40B4-BE49-F238E27FC236}">
                <a16:creationId xmlns:a16="http://schemas.microsoft.com/office/drawing/2014/main" id="{02817DCF-E646-AE76-A996-EEF2BEB01D21}"/>
              </a:ext>
            </a:extLst>
          </p:cNvPr>
          <p:cNvSpPr>
            <a:spLocks noGrp="1"/>
          </p:cNvSpPr>
          <p:nvPr/>
        </p:nvSpPr>
        <p:spPr>
          <a:xfrm>
            <a:off x="5752180" y="2217012"/>
            <a:ext cx="6590365" cy="2423971"/>
          </a:xfrm>
          <a:prstGeom prst="rect">
            <a:avLst/>
          </a:prstGeom>
        </p:spPr>
        <p:txBody>
          <a:bodyPr lIns="91440" tIns="45720" rIns="91440" bIns="45720" anchor="t"/>
          <a:lstStyle>
            <a:defPPr>
              <a:defRPr lang="pt-B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342900" lvl="1" indent="-342900" eaLnBrk="1" fontAlgn="auto" hangingPunct="1">
              <a:spcBef>
                <a:spcPts val="600"/>
              </a:spcBef>
              <a:spcAft>
                <a:spcPts val="300"/>
              </a:spcAft>
              <a:buClr>
                <a:srgbClr val="000000"/>
              </a:buClr>
              <a:buSzPct val="110000"/>
              <a:buFont typeface="Arial" panose="020B0604020202020204" pitchFamily="34" charset="0"/>
              <a:buChar char="•"/>
              <a:defRPr/>
            </a:pPr>
            <a:r>
              <a:rPr lang="pt-BR" sz="2400" b="1" dirty="0">
                <a:latin typeface="Candara"/>
                <a:ea typeface="Arial Unicode MS"/>
                <a:cs typeface="Arial"/>
              </a:rPr>
              <a:t>Resiliência ambiental;</a:t>
            </a:r>
          </a:p>
          <a:p>
            <a:pPr marL="0" lvl="1" eaLnBrk="1" fontAlgn="auto" hangingPunct="1">
              <a:spcBef>
                <a:spcPts val="600"/>
              </a:spcBef>
              <a:spcAft>
                <a:spcPts val="300"/>
              </a:spcAft>
              <a:buClr>
                <a:srgbClr val="000000"/>
              </a:buClr>
              <a:buSzPct val="110000"/>
              <a:defRPr/>
            </a:pPr>
            <a:endParaRPr lang="pt-BR" sz="2400" b="1" dirty="0">
              <a:latin typeface="Candara"/>
              <a:ea typeface="Arial Unicode MS"/>
              <a:cs typeface="Arial"/>
            </a:endParaRPr>
          </a:p>
          <a:p>
            <a:pPr marL="342900" lvl="1" indent="-342900" eaLnBrk="1" fontAlgn="auto" hangingPunct="1">
              <a:spcBef>
                <a:spcPts val="600"/>
              </a:spcBef>
              <a:spcAft>
                <a:spcPts val="300"/>
              </a:spcAft>
              <a:buClr>
                <a:srgbClr val="000000"/>
              </a:buClr>
              <a:buSzPct val="110000"/>
              <a:buFont typeface="Arial" panose="020B0604020202020204" pitchFamily="34" charset="0"/>
              <a:buChar char="•"/>
              <a:defRPr/>
            </a:pPr>
            <a:r>
              <a:rPr lang="pt-BR" sz="2400" b="1" dirty="0">
                <a:latin typeface="Candara"/>
                <a:ea typeface="Arial Unicode MS"/>
                <a:cs typeface="Arial"/>
              </a:rPr>
              <a:t>Provisão de serviços ecossistêmicos;</a:t>
            </a:r>
          </a:p>
          <a:p>
            <a:pPr marL="0" lvl="1" eaLnBrk="1" fontAlgn="auto" hangingPunct="1">
              <a:spcBef>
                <a:spcPts val="600"/>
              </a:spcBef>
              <a:spcAft>
                <a:spcPts val="300"/>
              </a:spcAft>
              <a:buClr>
                <a:srgbClr val="000000"/>
              </a:buClr>
              <a:buSzPct val="110000"/>
              <a:defRPr/>
            </a:pPr>
            <a:endParaRPr lang="pt-BR" sz="2400" b="1" dirty="0">
              <a:latin typeface="Candara"/>
              <a:ea typeface="Arial Unicode MS"/>
              <a:cs typeface="Arial"/>
            </a:endParaRPr>
          </a:p>
          <a:p>
            <a:pPr marL="342900" lvl="1" indent="-342900" eaLnBrk="1" fontAlgn="auto" hangingPunct="1">
              <a:spcBef>
                <a:spcPts val="600"/>
              </a:spcBef>
              <a:spcAft>
                <a:spcPts val="300"/>
              </a:spcAft>
              <a:buClr>
                <a:srgbClr val="000000"/>
              </a:buClr>
              <a:buSzPct val="110000"/>
              <a:buFont typeface="Arial" panose="020B0604020202020204" pitchFamily="34" charset="0"/>
              <a:buChar char="•"/>
              <a:defRPr/>
            </a:pPr>
            <a:r>
              <a:rPr lang="pt-BR" sz="2400" b="1" dirty="0">
                <a:latin typeface="Candara"/>
                <a:ea typeface="Arial Unicode MS"/>
                <a:cs typeface="Arial"/>
              </a:rPr>
              <a:t>Mitigação das mudanças climáticas;</a:t>
            </a:r>
          </a:p>
          <a:p>
            <a:pPr marL="0" lvl="1" algn="ctr" eaLnBrk="1" fontAlgn="auto" hangingPunct="1">
              <a:spcBef>
                <a:spcPts val="600"/>
              </a:spcBef>
              <a:spcAft>
                <a:spcPts val="300"/>
              </a:spcAft>
              <a:buClr>
                <a:srgbClr val="000000"/>
              </a:buClr>
              <a:buSzPct val="110000"/>
              <a:defRPr/>
            </a:pPr>
            <a:endParaRPr lang="pt-BR" sz="2400" b="1" dirty="0">
              <a:latin typeface="Candara"/>
              <a:ea typeface="Arial Unicode MS"/>
              <a:cs typeface="Arial"/>
            </a:endParaRPr>
          </a:p>
        </p:txBody>
      </p:sp>
      <p:pic>
        <p:nvPicPr>
          <p:cNvPr id="15" name="Google Shape;88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04584" y="6303285"/>
            <a:ext cx="5409398" cy="398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Imagem 24">
            <a:extLst>
              <a:ext uri="{FF2B5EF4-FFF2-40B4-BE49-F238E27FC236}">
                <a16:creationId xmlns:a16="http://schemas.microsoft.com/office/drawing/2014/main" id="{2AFE391F-4767-4F06-B951-F777495EB2E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471" r="9850"/>
          <a:stretch/>
        </p:blipFill>
        <p:spPr>
          <a:xfrm>
            <a:off x="58783" y="5955488"/>
            <a:ext cx="966652" cy="695594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CF37441C-FC41-485D-9B91-4971E26C27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053" y="990952"/>
            <a:ext cx="4348840" cy="496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76584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645163-13C2-0703-09AA-5728CFB9CC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EC8C5F1F-49E2-6446-72B1-33D8BABE3A8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7692" y="336495"/>
            <a:ext cx="11785600" cy="560388"/>
          </a:xfrm>
        </p:spPr>
        <p:txBody>
          <a:bodyPr/>
          <a:lstStyle/>
          <a:p>
            <a:r>
              <a:rPr lang="pt-BR" dirty="0">
                <a:latin typeface="Work Sans Black"/>
                <a:ea typeface="Malgun Gothic Semilight"/>
                <a:cs typeface="Malgun Gothic Semilight"/>
              </a:rPr>
              <a:t>Cadastro de projetos do SARE – Aba Cronograma</a:t>
            </a:r>
            <a:endParaRPr lang="pt-BR" dirty="0"/>
          </a:p>
          <a:p>
            <a:endParaRPr lang="pt-BR"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6AD46F8F-C501-1F5C-F076-885C5D2A2E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615" y="1155700"/>
            <a:ext cx="11785600" cy="825630"/>
          </a:xfrm>
          <a:prstGeom prst="rect">
            <a:avLst/>
          </a:prstGeom>
        </p:spPr>
      </p:pic>
      <p:sp>
        <p:nvSpPr>
          <p:cNvPr id="8" name="Seta: para Baixo 7">
            <a:extLst>
              <a:ext uri="{FF2B5EF4-FFF2-40B4-BE49-F238E27FC236}">
                <a16:creationId xmlns:a16="http://schemas.microsoft.com/office/drawing/2014/main" id="{67A34AA9-75D3-0525-1BC5-4ABAF214BDAC}"/>
              </a:ext>
            </a:extLst>
          </p:cNvPr>
          <p:cNvSpPr/>
          <p:nvPr/>
        </p:nvSpPr>
        <p:spPr>
          <a:xfrm>
            <a:off x="787400" y="1258934"/>
            <a:ext cx="215900" cy="577880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663F8F58-26DD-A160-33CC-38B56B1D92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615" y="2487897"/>
            <a:ext cx="11366785" cy="3781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670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3B8D19-E97D-BFE4-8345-366EB68BD7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88;p1">
            <a:extLst>
              <a:ext uri="{FF2B5EF4-FFF2-40B4-BE49-F238E27FC236}">
                <a16:creationId xmlns:a16="http://schemas.microsoft.com/office/drawing/2014/main" id="{A8FA7D11-A1B6-95FD-3D98-BA83669D47F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04584" y="6303285"/>
            <a:ext cx="5409398" cy="398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Imagem 24">
            <a:extLst>
              <a:ext uri="{FF2B5EF4-FFF2-40B4-BE49-F238E27FC236}">
                <a16:creationId xmlns:a16="http://schemas.microsoft.com/office/drawing/2014/main" id="{CB33A098-C80B-2C02-E4E1-E74139104A5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471" r="9850"/>
          <a:stretch/>
        </p:blipFill>
        <p:spPr>
          <a:xfrm>
            <a:off x="58783" y="5955488"/>
            <a:ext cx="966652" cy="695594"/>
          </a:xfrm>
          <a:prstGeom prst="rect">
            <a:avLst/>
          </a:prstGeom>
        </p:spPr>
      </p:pic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CF640F88-A6AA-9556-507D-0BF39D58AEB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783" y="3280688"/>
            <a:ext cx="12014598" cy="695593"/>
          </a:xfrm>
        </p:spPr>
        <p:txBody>
          <a:bodyPr/>
          <a:lstStyle/>
          <a:p>
            <a:pPr algn="ctr"/>
            <a:r>
              <a:rPr lang="pt-BR" sz="40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Cadastro de Projetos </a:t>
            </a:r>
          </a:p>
          <a:p>
            <a:pPr algn="ctr"/>
            <a:r>
              <a:rPr lang="pt-BR" sz="40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Aba Finalizar / Concluir 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BAA3121E-039B-15DD-61B7-57517CB0B6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7751" y="1301481"/>
            <a:ext cx="2862106" cy="1579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24368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A7BE29-9365-4427-0E33-724B4E4E38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473B8129-ABE8-482B-256A-E5FDEEFDE8D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7692" y="336495"/>
            <a:ext cx="11785600" cy="560388"/>
          </a:xfrm>
        </p:spPr>
        <p:txBody>
          <a:bodyPr/>
          <a:lstStyle/>
          <a:p>
            <a:r>
              <a:rPr lang="pt-BR" dirty="0">
                <a:latin typeface="Work Sans Black"/>
                <a:ea typeface="Malgun Gothic Semilight"/>
                <a:cs typeface="Malgun Gothic Semilight"/>
              </a:rPr>
              <a:t>Cadastro de projetos do SARE – Aba Áreas</a:t>
            </a:r>
            <a:endParaRPr lang="pt-BR" dirty="0"/>
          </a:p>
          <a:p>
            <a:endParaRPr lang="pt-BR" dirty="0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7635AA5F-85CC-6DB5-D5A4-D58593570E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025" y="1193864"/>
            <a:ext cx="11981950" cy="488704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7D9E8A63-A7D1-B7E8-5483-6130F34520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6150" y="336495"/>
            <a:ext cx="4220164" cy="1714739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2ACA79F1-D218-AB9E-5FEE-C942749A6B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0049" y="4944120"/>
            <a:ext cx="11128857" cy="1913880"/>
          </a:xfrm>
          <a:prstGeom prst="rect">
            <a:avLst/>
          </a:prstGeom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DE79C220-BFB6-D413-7B3B-013B3421F56B}"/>
              </a:ext>
            </a:extLst>
          </p:cNvPr>
          <p:cNvSpPr/>
          <p:nvPr/>
        </p:nvSpPr>
        <p:spPr>
          <a:xfrm>
            <a:off x="10896600" y="1587500"/>
            <a:ext cx="1206500" cy="8001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3574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C93F6F-9FAC-5704-6D37-2259E5FD81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E3D32567-3F59-4D6D-DF34-DEA68FE3F3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7692" y="336495"/>
            <a:ext cx="11785600" cy="560388"/>
          </a:xfrm>
        </p:spPr>
        <p:txBody>
          <a:bodyPr/>
          <a:lstStyle/>
          <a:p>
            <a:r>
              <a:rPr lang="pt-BR" dirty="0">
                <a:latin typeface="Work Sans Black"/>
                <a:ea typeface="Malgun Gothic Semilight"/>
                <a:cs typeface="Malgun Gothic Semilight"/>
              </a:rPr>
              <a:t>Cadastro de projetos do SARE – Aba Áreas</a:t>
            </a:r>
            <a:endParaRPr lang="pt-BR" dirty="0"/>
          </a:p>
          <a:p>
            <a:endParaRPr lang="pt-BR" dirty="0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81EDE565-047B-71E3-2075-06242496B4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517" y="1100083"/>
            <a:ext cx="11640965" cy="4335517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FB3D422C-1F77-8147-F131-3D12CA0C18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3550" y="5638800"/>
            <a:ext cx="3142042" cy="411379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C48F50CF-5E49-7884-EA77-ABD9696577C0}"/>
              </a:ext>
            </a:extLst>
          </p:cNvPr>
          <p:cNvSpPr/>
          <p:nvPr/>
        </p:nvSpPr>
        <p:spPr>
          <a:xfrm>
            <a:off x="1416050" y="1739901"/>
            <a:ext cx="641350" cy="25471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Seta: para Baixo 5">
            <a:extLst>
              <a:ext uri="{FF2B5EF4-FFF2-40B4-BE49-F238E27FC236}">
                <a16:creationId xmlns:a16="http://schemas.microsoft.com/office/drawing/2014/main" id="{2CFCD2CB-FC56-40FC-8D31-C1E63B8E8B58}"/>
              </a:ext>
            </a:extLst>
          </p:cNvPr>
          <p:cNvSpPr/>
          <p:nvPr/>
        </p:nvSpPr>
        <p:spPr>
          <a:xfrm>
            <a:off x="11449050" y="4262382"/>
            <a:ext cx="76276" cy="308534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6159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FA6A690E-20EE-43B3-B60F-90F8E0D6E26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" y="302814"/>
            <a:ext cx="12192000" cy="560388"/>
          </a:xfrm>
        </p:spPr>
        <p:txBody>
          <a:bodyPr lIns="91440" tIns="45720" rIns="91440" bIns="45720" anchor="t"/>
          <a:lstStyle/>
          <a:p>
            <a:pPr algn="ctr"/>
            <a:r>
              <a:rPr lang="pt-BR" dirty="0">
                <a:latin typeface="Work Sans Black"/>
                <a:ea typeface="Malgun Gothic Semilight"/>
                <a:cs typeface="Malgun Gothic Semilight"/>
              </a:rPr>
              <a:t>Após o cadastro: fluxo de situações</a:t>
            </a:r>
            <a:endParaRPr lang="pt-BR" dirty="0"/>
          </a:p>
        </p:txBody>
      </p:sp>
      <p:pic>
        <p:nvPicPr>
          <p:cNvPr id="15" name="Google Shape;88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04584" y="6303285"/>
            <a:ext cx="5409398" cy="398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Imagem 24">
            <a:extLst>
              <a:ext uri="{FF2B5EF4-FFF2-40B4-BE49-F238E27FC236}">
                <a16:creationId xmlns:a16="http://schemas.microsoft.com/office/drawing/2014/main" id="{2AFE391F-4767-4F06-B951-F777495EB2E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471" r="9850"/>
          <a:stretch/>
        </p:blipFill>
        <p:spPr>
          <a:xfrm>
            <a:off x="58783" y="5955488"/>
            <a:ext cx="966652" cy="695594"/>
          </a:xfrm>
          <a:prstGeom prst="rect">
            <a:avLst/>
          </a:prstGeom>
        </p:spPr>
      </p:pic>
      <p:sp>
        <p:nvSpPr>
          <p:cNvPr id="13" name="Espaço Reservado para Conteúdo 18">
            <a:extLst>
              <a:ext uri="{FF2B5EF4-FFF2-40B4-BE49-F238E27FC236}">
                <a16:creationId xmlns:a16="http://schemas.microsoft.com/office/drawing/2014/main" id="{14E82CFA-33CA-4E5A-A493-0FAE036D3C22}"/>
              </a:ext>
            </a:extLst>
          </p:cNvPr>
          <p:cNvSpPr>
            <a:spLocks noGrp="1"/>
          </p:cNvSpPr>
          <p:nvPr/>
        </p:nvSpPr>
        <p:spPr>
          <a:xfrm>
            <a:off x="656028" y="1643693"/>
            <a:ext cx="6674735" cy="3570613"/>
          </a:xfrm>
          <a:prstGeom prst="rect">
            <a:avLst/>
          </a:prstGeom>
        </p:spPr>
        <p:txBody>
          <a:bodyPr lIns="91440" tIns="45720" rIns="91440" bIns="45720" anchor="t"/>
          <a:lstStyle>
            <a:defPPr>
              <a:defRPr lang="pt-B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342900" lvl="1" indent="-342900" eaLnBrk="1" fontAlgn="auto" hangingPunct="1">
              <a:spcBef>
                <a:spcPts val="600"/>
              </a:spcBef>
              <a:spcAft>
                <a:spcPts val="300"/>
              </a:spcAft>
              <a:buClr>
                <a:srgbClr val="000000"/>
              </a:buClr>
              <a:buSzPct val="110000"/>
              <a:buFont typeface="Arial" panose="020B0604020202020204" pitchFamily="34" charset="0"/>
              <a:buChar char="•"/>
              <a:defRPr/>
            </a:pPr>
            <a:r>
              <a:rPr lang="pt-BR" sz="2200" b="1" dirty="0">
                <a:latin typeface="Candara"/>
                <a:ea typeface="Arial Unicode MS"/>
                <a:cs typeface="Arial"/>
              </a:rPr>
              <a:t>Após o cadastro, a depender da motivação, o projeto será analisado pela área competente;</a:t>
            </a:r>
          </a:p>
          <a:p>
            <a:pPr marL="342900" lvl="1" indent="-342900" eaLnBrk="1" fontAlgn="auto" hangingPunct="1">
              <a:spcBef>
                <a:spcPts val="600"/>
              </a:spcBef>
              <a:spcAft>
                <a:spcPts val="300"/>
              </a:spcAft>
              <a:buClr>
                <a:srgbClr val="000000"/>
              </a:buClr>
              <a:buSzPct val="110000"/>
              <a:buFont typeface="Arial" panose="020B0604020202020204" pitchFamily="34" charset="0"/>
              <a:buChar char="•"/>
              <a:defRPr/>
            </a:pPr>
            <a:endParaRPr lang="pt-BR" sz="2200" b="1" dirty="0">
              <a:latin typeface="Candara"/>
              <a:ea typeface="Arial Unicode MS"/>
              <a:cs typeface="Arial"/>
            </a:endParaRPr>
          </a:p>
          <a:p>
            <a:pPr marL="342900" lvl="1" indent="-342900" eaLnBrk="1" fontAlgn="auto" hangingPunct="1">
              <a:spcBef>
                <a:spcPts val="600"/>
              </a:spcBef>
              <a:spcAft>
                <a:spcPts val="300"/>
              </a:spcAft>
              <a:buClr>
                <a:srgbClr val="000000"/>
              </a:buClr>
              <a:buSzPct val="110000"/>
              <a:buFont typeface="Arial" panose="020B0604020202020204" pitchFamily="34" charset="0"/>
              <a:buChar char="•"/>
              <a:defRPr/>
            </a:pPr>
            <a:r>
              <a:rPr lang="pt-BR" sz="2200" b="1" dirty="0">
                <a:latin typeface="Candara"/>
                <a:ea typeface="Arial Unicode MS"/>
                <a:cs typeface="Arial"/>
              </a:rPr>
              <a:t>Após análise, podem ser solicitadas complementações;</a:t>
            </a:r>
          </a:p>
          <a:p>
            <a:pPr marL="342900" lvl="1" indent="-342900" eaLnBrk="1" fontAlgn="auto" hangingPunct="1">
              <a:spcBef>
                <a:spcPts val="600"/>
              </a:spcBef>
              <a:spcAft>
                <a:spcPts val="300"/>
              </a:spcAft>
              <a:buClr>
                <a:srgbClr val="000000"/>
              </a:buClr>
              <a:buSzPct val="110000"/>
              <a:buFont typeface="Arial" panose="020B0604020202020204" pitchFamily="34" charset="0"/>
              <a:buChar char="•"/>
              <a:defRPr/>
            </a:pPr>
            <a:endParaRPr lang="pt-BR" sz="2200" b="1" dirty="0">
              <a:latin typeface="Candara"/>
              <a:ea typeface="Arial Unicode MS"/>
              <a:cs typeface="Arial"/>
            </a:endParaRPr>
          </a:p>
          <a:p>
            <a:pPr marL="342900" lvl="1" indent="-342900" eaLnBrk="1" fontAlgn="auto" hangingPunct="1">
              <a:spcBef>
                <a:spcPts val="600"/>
              </a:spcBef>
              <a:spcAft>
                <a:spcPts val="300"/>
              </a:spcAft>
              <a:buClr>
                <a:srgbClr val="000000"/>
              </a:buClr>
              <a:buSzPct val="110000"/>
              <a:buFont typeface="Arial" panose="020B0604020202020204" pitchFamily="34" charset="0"/>
              <a:buChar char="•"/>
              <a:defRPr/>
            </a:pPr>
            <a:r>
              <a:rPr lang="pt-BR" sz="2200" b="1" dirty="0">
                <a:latin typeface="Candara"/>
                <a:ea typeface="Arial Unicode MS"/>
                <a:cs typeface="Arial"/>
              </a:rPr>
              <a:t>Não havendo pendências, o projeto entra na situação “Em execução”, marcando o início da implantação do projeto.</a:t>
            </a:r>
          </a:p>
        </p:txBody>
      </p:sp>
      <p:pic>
        <p:nvPicPr>
          <p:cNvPr id="9" name="Gráfico 8" descr="Seta de linha: curva no sentido anti-horário com preenchimento sólido">
            <a:extLst>
              <a:ext uri="{FF2B5EF4-FFF2-40B4-BE49-F238E27FC236}">
                <a16:creationId xmlns:a16="http://schemas.microsoft.com/office/drawing/2014/main" id="{AD57DD7E-0CFC-4C08-BF12-C514441998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7262267">
            <a:off x="6348788" y="5025889"/>
            <a:ext cx="788244" cy="781078"/>
          </a:xfrm>
          <a:prstGeom prst="rect">
            <a:avLst/>
          </a:prstGeom>
        </p:spPr>
      </p:pic>
      <p:sp>
        <p:nvSpPr>
          <p:cNvPr id="10" name="Espaço Reservado para Conteúdo 18">
            <a:extLst>
              <a:ext uri="{FF2B5EF4-FFF2-40B4-BE49-F238E27FC236}">
                <a16:creationId xmlns:a16="http://schemas.microsoft.com/office/drawing/2014/main" id="{748553A3-AA8E-4C1C-AFC7-FFB0FB1E880D}"/>
              </a:ext>
            </a:extLst>
          </p:cNvPr>
          <p:cNvSpPr>
            <a:spLocks noGrp="1"/>
          </p:cNvSpPr>
          <p:nvPr/>
        </p:nvSpPr>
        <p:spPr>
          <a:xfrm>
            <a:off x="7475763" y="4966933"/>
            <a:ext cx="3725840" cy="898993"/>
          </a:xfrm>
          <a:prstGeom prst="rect">
            <a:avLst/>
          </a:prstGeom>
        </p:spPr>
        <p:txBody>
          <a:bodyPr lIns="91440" tIns="45720" rIns="91440" bIns="45720" anchor="t"/>
          <a:lstStyle>
            <a:defPPr>
              <a:defRPr lang="pt-B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lvl="1" algn="ctr" eaLnBrk="1" fontAlgn="auto" hangingPunct="1">
              <a:spcBef>
                <a:spcPts val="600"/>
              </a:spcBef>
              <a:spcAft>
                <a:spcPts val="300"/>
              </a:spcAft>
              <a:buClr>
                <a:srgbClr val="000000"/>
              </a:buClr>
              <a:buSzPct val="110000"/>
              <a:defRPr/>
            </a:pPr>
            <a:r>
              <a:rPr lang="pt-BR" b="1" dirty="0">
                <a:latin typeface="Candara"/>
                <a:ea typeface="Arial Unicode MS"/>
                <a:cs typeface="Arial"/>
              </a:rPr>
              <a:t>Com base nesse momento são calculados os prazos de monitoramento</a:t>
            </a:r>
          </a:p>
        </p:txBody>
      </p:sp>
      <p:pic>
        <p:nvPicPr>
          <p:cNvPr id="11" name="Gráfico 10" descr="Seta de linha: curva no sentido anti-horário com preenchimento sólido">
            <a:extLst>
              <a:ext uri="{FF2B5EF4-FFF2-40B4-BE49-F238E27FC236}">
                <a16:creationId xmlns:a16="http://schemas.microsoft.com/office/drawing/2014/main" id="{C3299F9D-64D3-4BBA-91FA-F4AC360F38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7262267">
            <a:off x="6239713" y="2330936"/>
            <a:ext cx="788244" cy="781078"/>
          </a:xfrm>
          <a:prstGeom prst="rect">
            <a:avLst/>
          </a:prstGeom>
        </p:spPr>
      </p:pic>
      <p:sp>
        <p:nvSpPr>
          <p:cNvPr id="12" name="Espaço Reservado para Conteúdo 18">
            <a:extLst>
              <a:ext uri="{FF2B5EF4-FFF2-40B4-BE49-F238E27FC236}">
                <a16:creationId xmlns:a16="http://schemas.microsoft.com/office/drawing/2014/main" id="{60880BDE-F2B4-46DB-9EB8-7E89225F6DEF}"/>
              </a:ext>
            </a:extLst>
          </p:cNvPr>
          <p:cNvSpPr>
            <a:spLocks noGrp="1"/>
          </p:cNvSpPr>
          <p:nvPr/>
        </p:nvSpPr>
        <p:spPr>
          <a:xfrm>
            <a:off x="7475763" y="2510351"/>
            <a:ext cx="3725840" cy="898993"/>
          </a:xfrm>
          <a:prstGeom prst="rect">
            <a:avLst/>
          </a:prstGeom>
        </p:spPr>
        <p:txBody>
          <a:bodyPr lIns="91440" tIns="45720" rIns="91440" bIns="45720" anchor="t"/>
          <a:lstStyle>
            <a:defPPr>
              <a:defRPr lang="pt-B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lvl="1" algn="ctr" eaLnBrk="1" fontAlgn="auto" hangingPunct="1">
              <a:spcBef>
                <a:spcPts val="600"/>
              </a:spcBef>
              <a:spcAft>
                <a:spcPts val="300"/>
              </a:spcAft>
              <a:buClr>
                <a:srgbClr val="000000"/>
              </a:buClr>
              <a:buSzPct val="110000"/>
              <a:defRPr/>
            </a:pPr>
            <a:r>
              <a:rPr lang="pt-BR" sz="1200" b="1" dirty="0">
                <a:latin typeface="Candara"/>
                <a:ea typeface="Arial Unicode MS"/>
                <a:cs typeface="Arial"/>
              </a:rPr>
              <a:t>Projetos voluntários não são objeto de análise obrigatória. São analisados somente sob demanda.</a:t>
            </a:r>
          </a:p>
        </p:txBody>
      </p:sp>
    </p:spTree>
    <p:extLst>
      <p:ext uri="{BB962C8B-B14F-4D97-AF65-F5344CB8AC3E}">
        <p14:creationId xmlns:p14="http://schemas.microsoft.com/office/powerpoint/2010/main" val="82361674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4B68FA-ECBA-0A33-FA94-59C0C66DEC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88;p1">
            <a:extLst>
              <a:ext uri="{FF2B5EF4-FFF2-40B4-BE49-F238E27FC236}">
                <a16:creationId xmlns:a16="http://schemas.microsoft.com/office/drawing/2014/main" id="{CA8EEEB0-64F5-CD89-083A-4565D7CEF81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04584" y="6303285"/>
            <a:ext cx="5409398" cy="398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Imagem 24">
            <a:extLst>
              <a:ext uri="{FF2B5EF4-FFF2-40B4-BE49-F238E27FC236}">
                <a16:creationId xmlns:a16="http://schemas.microsoft.com/office/drawing/2014/main" id="{A78534DC-A2EE-2C3A-9546-66F5AC3CCAA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471" r="9850"/>
          <a:stretch/>
        </p:blipFill>
        <p:spPr>
          <a:xfrm>
            <a:off x="58783" y="5955488"/>
            <a:ext cx="966652" cy="695594"/>
          </a:xfrm>
          <a:prstGeom prst="rect">
            <a:avLst/>
          </a:prstGeom>
        </p:spPr>
      </p:pic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89A3FD9E-A0FA-CF52-C1F5-C0259D7A68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783" y="3280688"/>
            <a:ext cx="12014598" cy="695593"/>
          </a:xfrm>
        </p:spPr>
        <p:txBody>
          <a:bodyPr/>
          <a:lstStyle/>
          <a:p>
            <a:pPr algn="ctr"/>
            <a:r>
              <a:rPr lang="pt-BR" sz="40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Cadastro de Projetos </a:t>
            </a:r>
          </a:p>
          <a:p>
            <a:pPr algn="ctr"/>
            <a:r>
              <a:rPr lang="pt-BR" sz="40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Aba Monitoramento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B59F9ED1-D883-A733-9B7B-043A7A242F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7751" y="1301481"/>
            <a:ext cx="2862106" cy="1579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03918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FA6A690E-20EE-43B3-B60F-90F8E0D6E26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" y="302814"/>
            <a:ext cx="12192000" cy="560388"/>
          </a:xfrm>
        </p:spPr>
        <p:txBody>
          <a:bodyPr lIns="91440" tIns="45720" rIns="91440" bIns="45720" anchor="t"/>
          <a:lstStyle/>
          <a:p>
            <a:pPr algn="ctr"/>
            <a:r>
              <a:rPr lang="pt-BR" dirty="0">
                <a:latin typeface="Work Sans Black"/>
                <a:ea typeface="Malgun Gothic Semilight"/>
                <a:cs typeface="Malgun Gothic Semilight"/>
              </a:rPr>
              <a:t>Monitoramento</a:t>
            </a:r>
            <a:endParaRPr lang="pt-BR" dirty="0"/>
          </a:p>
        </p:txBody>
      </p:sp>
      <p:pic>
        <p:nvPicPr>
          <p:cNvPr id="15" name="Google Shape;88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04584" y="6303285"/>
            <a:ext cx="5409398" cy="398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Imagem 24">
            <a:extLst>
              <a:ext uri="{FF2B5EF4-FFF2-40B4-BE49-F238E27FC236}">
                <a16:creationId xmlns:a16="http://schemas.microsoft.com/office/drawing/2014/main" id="{2AFE391F-4767-4F06-B951-F777495EB2E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471" r="9850"/>
          <a:stretch/>
        </p:blipFill>
        <p:spPr>
          <a:xfrm>
            <a:off x="58783" y="5955488"/>
            <a:ext cx="966652" cy="695594"/>
          </a:xfrm>
          <a:prstGeom prst="rect">
            <a:avLst/>
          </a:prstGeom>
        </p:spPr>
      </p:pic>
      <p:sp>
        <p:nvSpPr>
          <p:cNvPr id="13" name="Espaço Reservado para Conteúdo 18">
            <a:extLst>
              <a:ext uri="{FF2B5EF4-FFF2-40B4-BE49-F238E27FC236}">
                <a16:creationId xmlns:a16="http://schemas.microsoft.com/office/drawing/2014/main" id="{14E82CFA-33CA-4E5A-A493-0FAE036D3C22}"/>
              </a:ext>
            </a:extLst>
          </p:cNvPr>
          <p:cNvSpPr>
            <a:spLocks noGrp="1"/>
          </p:cNvSpPr>
          <p:nvPr/>
        </p:nvSpPr>
        <p:spPr>
          <a:xfrm>
            <a:off x="3375311" y="1328562"/>
            <a:ext cx="8119482" cy="2254681"/>
          </a:xfrm>
          <a:prstGeom prst="rect">
            <a:avLst/>
          </a:prstGeom>
        </p:spPr>
        <p:txBody>
          <a:bodyPr lIns="91440" tIns="45720" rIns="91440" bIns="45720" anchor="t"/>
          <a:lstStyle>
            <a:defPPr>
              <a:defRPr lang="pt-B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342900" lvl="1" indent="-342900" eaLnBrk="1" fontAlgn="auto" hangingPunct="1">
              <a:spcBef>
                <a:spcPts val="600"/>
              </a:spcBef>
              <a:spcAft>
                <a:spcPts val="300"/>
              </a:spcAft>
              <a:buClr>
                <a:srgbClr val="000000"/>
              </a:buClr>
              <a:buSzPct val="110000"/>
              <a:buFont typeface="Arial" panose="020B0604020202020204" pitchFamily="34" charset="0"/>
              <a:buChar char="•"/>
              <a:defRPr/>
            </a:pPr>
            <a:r>
              <a:rPr lang="pt-BR" sz="2200" b="1" dirty="0">
                <a:latin typeface="Candara"/>
                <a:ea typeface="Arial Unicode MS"/>
                <a:cs typeface="Arial"/>
              </a:rPr>
              <a:t>Aba habilitada somente após o projeto entrar “Em execução”;</a:t>
            </a:r>
          </a:p>
          <a:p>
            <a:pPr marL="342900" lvl="1" indent="-342900" eaLnBrk="1" fontAlgn="auto" hangingPunct="1">
              <a:spcBef>
                <a:spcPts val="600"/>
              </a:spcBef>
              <a:spcAft>
                <a:spcPts val="300"/>
              </a:spcAft>
              <a:buClr>
                <a:srgbClr val="000000"/>
              </a:buClr>
              <a:buSzPct val="110000"/>
              <a:buFont typeface="Arial" panose="020B0604020202020204" pitchFamily="34" charset="0"/>
              <a:buChar char="•"/>
              <a:defRPr/>
            </a:pPr>
            <a:endParaRPr lang="pt-BR" sz="2200" b="1" dirty="0">
              <a:latin typeface="Candara"/>
              <a:ea typeface="Arial Unicode MS"/>
              <a:cs typeface="Arial"/>
            </a:endParaRPr>
          </a:p>
          <a:p>
            <a:pPr marL="342900" lvl="1" indent="-342900" eaLnBrk="1" fontAlgn="auto" hangingPunct="1">
              <a:spcBef>
                <a:spcPts val="600"/>
              </a:spcBef>
              <a:spcAft>
                <a:spcPts val="300"/>
              </a:spcAft>
              <a:buClr>
                <a:srgbClr val="000000"/>
              </a:buClr>
              <a:buSzPct val="110000"/>
              <a:buFont typeface="Arial" panose="020B0604020202020204" pitchFamily="34" charset="0"/>
              <a:buChar char="•"/>
              <a:defRPr/>
            </a:pPr>
            <a:r>
              <a:rPr lang="pt-BR" sz="2200" b="1" dirty="0">
                <a:latin typeface="Candara"/>
                <a:ea typeface="Arial Unicode MS"/>
                <a:cs typeface="Arial"/>
              </a:rPr>
              <a:t>Prazos estabelecidos pela Res. SMA 32/2014;</a:t>
            </a:r>
          </a:p>
          <a:p>
            <a:pPr marL="342900" lvl="1" indent="-342900" eaLnBrk="1" fontAlgn="auto" hangingPunct="1">
              <a:spcBef>
                <a:spcPts val="600"/>
              </a:spcBef>
              <a:spcAft>
                <a:spcPts val="300"/>
              </a:spcAft>
              <a:buClr>
                <a:srgbClr val="000000"/>
              </a:buClr>
              <a:buSzPct val="110000"/>
              <a:buFont typeface="Arial" panose="020B0604020202020204" pitchFamily="34" charset="0"/>
              <a:buChar char="•"/>
              <a:defRPr/>
            </a:pPr>
            <a:endParaRPr lang="pt-BR" sz="2200" b="1" dirty="0">
              <a:latin typeface="Candara"/>
              <a:ea typeface="Arial Unicode MS"/>
              <a:cs typeface="Arial"/>
            </a:endParaRPr>
          </a:p>
          <a:p>
            <a:pPr marL="342900" lvl="1" indent="-342900" eaLnBrk="1" fontAlgn="auto" hangingPunct="1">
              <a:spcBef>
                <a:spcPts val="600"/>
              </a:spcBef>
              <a:spcAft>
                <a:spcPts val="300"/>
              </a:spcAft>
              <a:buClr>
                <a:srgbClr val="000000"/>
              </a:buClr>
              <a:buSzPct val="110000"/>
              <a:buFont typeface="Arial" panose="020B0604020202020204" pitchFamily="34" charset="0"/>
              <a:buChar char="•"/>
              <a:defRPr/>
            </a:pPr>
            <a:r>
              <a:rPr lang="pt-BR" sz="2200" b="1" dirty="0">
                <a:latin typeface="Candara"/>
                <a:ea typeface="Arial Unicode MS"/>
                <a:cs typeface="Arial"/>
              </a:rPr>
              <a:t>Indicadores e critérios para atestar o andamento do projeto (CBRN 01/2015);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A5FDD55F-B619-40C0-A071-AA2FAFDA8E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1526" y="4244255"/>
            <a:ext cx="5618329" cy="15889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A2BCDCDE-398C-4505-9BB5-2A95BDB8FD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61908" y="4272830"/>
            <a:ext cx="5618329" cy="153182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FC736B7F-8AE2-4F98-A34E-7FFBF3F3C7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3213" y="1792468"/>
            <a:ext cx="2078504" cy="1326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68291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C22028-4C03-A06B-0950-98476DACC8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5D6986CF-492E-64C5-CDFD-341BE42B6D6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5908" y="423381"/>
            <a:ext cx="12192000" cy="560388"/>
          </a:xfrm>
        </p:spPr>
        <p:txBody>
          <a:bodyPr lIns="91440" tIns="45720" rIns="91440" bIns="45720" anchor="t"/>
          <a:lstStyle/>
          <a:p>
            <a:pPr algn="ctr"/>
            <a:r>
              <a:rPr lang="pt-BR" dirty="0">
                <a:latin typeface="Work Sans Black"/>
                <a:ea typeface="Malgun Gothic Semilight"/>
                <a:cs typeface="Malgun Gothic Semilight"/>
              </a:rPr>
              <a:t>Monitoramento</a:t>
            </a:r>
            <a:endParaRPr lang="pt-BR" dirty="0"/>
          </a:p>
        </p:txBody>
      </p:sp>
      <p:pic>
        <p:nvPicPr>
          <p:cNvPr id="25" name="Imagem 24">
            <a:extLst>
              <a:ext uri="{FF2B5EF4-FFF2-40B4-BE49-F238E27FC236}">
                <a16:creationId xmlns:a16="http://schemas.microsoft.com/office/drawing/2014/main" id="{B24841B4-1C97-C712-2731-8EB29BD37C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471" r="9850"/>
          <a:stretch/>
        </p:blipFill>
        <p:spPr>
          <a:xfrm>
            <a:off x="58783" y="5955488"/>
            <a:ext cx="966652" cy="695594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6FA96E62-C09D-6AE2-F85F-31526D6B5B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8783" y="983769"/>
            <a:ext cx="12192000" cy="5621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39223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BCA2CC5A-E613-4254-B3C7-2762A8DE7436}"/>
              </a:ext>
            </a:extLst>
          </p:cNvPr>
          <p:cNvSpPr txBox="1"/>
          <p:nvPr/>
        </p:nvSpPr>
        <p:spPr>
          <a:xfrm>
            <a:off x="184728" y="424104"/>
            <a:ext cx="10196945" cy="2714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64" b="1" dirty="0">
                <a:solidFill>
                  <a:srgbClr val="FFFFFF"/>
                </a:solidFill>
                <a:latin typeface="Arial" panose="020B0604020202020204" pitchFamily="34" charset="0"/>
              </a:rPr>
              <a:t>SACI - Sistema Ambiental de Cadastro de Imóveis</a:t>
            </a:r>
            <a:endParaRPr lang="pt-BR" sz="1164"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CBA0A9CF-14A5-4B2F-A907-E5DBE10ED1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031" y="1327864"/>
            <a:ext cx="9491220" cy="1854833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125D8312-B862-47CF-A44C-9E73FD44D3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722" y="3440780"/>
            <a:ext cx="9393762" cy="1958644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52568E59-6DCF-46BD-9FAF-3FBD463A93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722" y="5530137"/>
            <a:ext cx="6206375" cy="608197"/>
          </a:xfrm>
          <a:prstGeom prst="rect">
            <a:avLst/>
          </a:prstGeom>
        </p:spPr>
      </p:pic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0E47FCFF-356D-5CD9-C94A-F00BDE51BCE1}"/>
              </a:ext>
            </a:extLst>
          </p:cNvPr>
          <p:cNvSpPr txBox="1">
            <a:spLocks/>
          </p:cNvSpPr>
          <p:nvPr/>
        </p:nvSpPr>
        <p:spPr>
          <a:xfrm>
            <a:off x="165908" y="423381"/>
            <a:ext cx="12192000" cy="560388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BR" dirty="0">
                <a:latin typeface="Work Sans Black"/>
                <a:ea typeface="Malgun Gothic Semilight"/>
                <a:cs typeface="Malgun Gothic Semilight"/>
              </a:rPr>
              <a:t>Monitoramento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30389930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BCA2CC5A-E613-4254-B3C7-2762A8DE7436}"/>
              </a:ext>
            </a:extLst>
          </p:cNvPr>
          <p:cNvSpPr txBox="1"/>
          <p:nvPr/>
        </p:nvSpPr>
        <p:spPr>
          <a:xfrm>
            <a:off x="184728" y="424104"/>
            <a:ext cx="10196945" cy="2714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64" b="1" dirty="0">
                <a:solidFill>
                  <a:srgbClr val="FFFFFF"/>
                </a:solidFill>
                <a:latin typeface="Arial" panose="020B0604020202020204" pitchFamily="34" charset="0"/>
              </a:rPr>
              <a:t>SACI - Sistema Ambiental de Cadastro de Imóveis</a:t>
            </a:r>
            <a:endParaRPr lang="pt-BR" sz="1164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BAB4CD12-8ACD-4143-9951-9192229D15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031" y="1323581"/>
            <a:ext cx="9034424" cy="2420265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BDF9A842-FA6B-4E01-BB91-07DCA49F84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984" y="3330479"/>
            <a:ext cx="9071375" cy="1835214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AF1FB91E-5242-4166-8BA3-60E1AF683C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030" y="5266505"/>
            <a:ext cx="5462532" cy="1428757"/>
          </a:xfrm>
          <a:prstGeom prst="rect">
            <a:avLst/>
          </a:prstGeom>
        </p:spPr>
      </p:pic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A98870E9-1E1E-72D0-E5EB-B002BCD9FA7C}"/>
              </a:ext>
            </a:extLst>
          </p:cNvPr>
          <p:cNvSpPr txBox="1">
            <a:spLocks/>
          </p:cNvSpPr>
          <p:nvPr/>
        </p:nvSpPr>
        <p:spPr>
          <a:xfrm>
            <a:off x="165908" y="423381"/>
            <a:ext cx="12192000" cy="560388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BR" dirty="0">
                <a:latin typeface="Work Sans Black"/>
                <a:ea typeface="Malgun Gothic Semilight"/>
                <a:cs typeface="Malgun Gothic Semilight"/>
              </a:rPr>
              <a:t>Monitoramento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9226672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FA6A690E-20EE-43B3-B60F-90F8E0D6E26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90685" y="302814"/>
            <a:ext cx="5210629" cy="560388"/>
          </a:xfrm>
        </p:spPr>
        <p:txBody>
          <a:bodyPr lIns="91440" tIns="45720" rIns="91440" bIns="45720" anchor="t"/>
          <a:lstStyle/>
          <a:p>
            <a:pPr algn="ctr"/>
            <a:r>
              <a:rPr lang="pt-BR" dirty="0">
                <a:latin typeface="Work Sans Black"/>
                <a:ea typeface="Malgun Gothic Semilight"/>
                <a:cs typeface="Malgun Gothic Semilight"/>
              </a:rPr>
              <a:t>Resolução SMA 32/2014</a:t>
            </a:r>
            <a:endParaRPr lang="pt-BR" dirty="0"/>
          </a:p>
        </p:txBody>
      </p:sp>
      <p:sp>
        <p:nvSpPr>
          <p:cNvPr id="14" name="Espaço Reservado para Conteúdo 18">
            <a:extLst>
              <a:ext uri="{FF2B5EF4-FFF2-40B4-BE49-F238E27FC236}">
                <a16:creationId xmlns:a16="http://schemas.microsoft.com/office/drawing/2014/main" id="{02817DCF-E646-AE76-A996-EEF2BEB01D21}"/>
              </a:ext>
            </a:extLst>
          </p:cNvPr>
          <p:cNvSpPr>
            <a:spLocks noGrp="1"/>
          </p:cNvSpPr>
          <p:nvPr/>
        </p:nvSpPr>
        <p:spPr>
          <a:xfrm>
            <a:off x="5406131" y="1348334"/>
            <a:ext cx="6590365" cy="4372610"/>
          </a:xfrm>
          <a:prstGeom prst="rect">
            <a:avLst/>
          </a:prstGeom>
        </p:spPr>
        <p:txBody>
          <a:bodyPr lIns="91440" tIns="45720" rIns="91440" bIns="45720" anchor="t"/>
          <a:lstStyle>
            <a:defPPr>
              <a:defRPr lang="pt-B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342900" lvl="1" indent="-342900" eaLnBrk="1" fontAlgn="auto" hangingPunct="1">
              <a:spcBef>
                <a:spcPts val="600"/>
              </a:spcBef>
              <a:spcAft>
                <a:spcPts val="300"/>
              </a:spcAft>
              <a:buClr>
                <a:srgbClr val="000000"/>
              </a:buClr>
              <a:buSzPct val="110000"/>
              <a:buFont typeface="Arial" panose="020B0604020202020204" pitchFamily="34" charset="0"/>
              <a:buChar char="•"/>
              <a:defRPr/>
            </a:pPr>
            <a:r>
              <a:rPr lang="pt-BR" sz="2200" b="1" dirty="0">
                <a:latin typeface="Candara"/>
                <a:ea typeface="Arial Unicode MS"/>
                <a:cs typeface="Arial"/>
              </a:rPr>
              <a:t>Publicada em abril de 2014;</a:t>
            </a:r>
          </a:p>
          <a:p>
            <a:pPr marL="342900" lvl="1" indent="-342900" eaLnBrk="1" fontAlgn="auto" hangingPunct="1">
              <a:spcBef>
                <a:spcPts val="600"/>
              </a:spcBef>
              <a:spcAft>
                <a:spcPts val="300"/>
              </a:spcAft>
              <a:buClr>
                <a:srgbClr val="000000"/>
              </a:buClr>
              <a:buSzPct val="110000"/>
              <a:buFont typeface="Arial" panose="020B0604020202020204" pitchFamily="34" charset="0"/>
              <a:buChar char="•"/>
              <a:defRPr/>
            </a:pPr>
            <a:endParaRPr lang="pt-BR" sz="2200" b="1" dirty="0">
              <a:latin typeface="Candara"/>
              <a:ea typeface="Arial Unicode MS"/>
              <a:cs typeface="Arial"/>
            </a:endParaRPr>
          </a:p>
          <a:p>
            <a:pPr marL="342900" lvl="1" indent="-342900" eaLnBrk="1" fontAlgn="auto" hangingPunct="1">
              <a:spcBef>
                <a:spcPts val="600"/>
              </a:spcBef>
              <a:spcAft>
                <a:spcPts val="300"/>
              </a:spcAft>
              <a:buClr>
                <a:srgbClr val="000000"/>
              </a:buClr>
              <a:buSzPct val="110000"/>
              <a:buFont typeface="Arial" panose="020B0604020202020204" pitchFamily="34" charset="0"/>
              <a:buChar char="•"/>
              <a:defRPr/>
            </a:pPr>
            <a:r>
              <a:rPr lang="pt-BR" sz="2200" b="1" dirty="0">
                <a:latin typeface="Candara"/>
                <a:ea typeface="Arial Unicode MS"/>
                <a:cs typeface="Arial"/>
              </a:rPr>
              <a:t>Orienta e estabelece diretrizes e critérios para a restauração ecológica no Estado de SP;</a:t>
            </a:r>
          </a:p>
          <a:p>
            <a:pPr marL="342900" lvl="1" indent="-342900" eaLnBrk="1" fontAlgn="auto" hangingPunct="1">
              <a:spcBef>
                <a:spcPts val="600"/>
              </a:spcBef>
              <a:spcAft>
                <a:spcPts val="300"/>
              </a:spcAft>
              <a:buClr>
                <a:srgbClr val="000000"/>
              </a:buClr>
              <a:buSzPct val="110000"/>
              <a:buFont typeface="Arial" panose="020B0604020202020204" pitchFamily="34" charset="0"/>
              <a:buChar char="•"/>
              <a:defRPr/>
            </a:pPr>
            <a:endParaRPr lang="pt-BR" sz="2200" b="1" dirty="0">
              <a:latin typeface="Candara"/>
              <a:ea typeface="Arial Unicode MS"/>
              <a:cs typeface="Arial"/>
            </a:endParaRPr>
          </a:p>
          <a:p>
            <a:pPr marL="342900" lvl="1" indent="-342900" eaLnBrk="1" fontAlgn="auto" hangingPunct="1">
              <a:spcBef>
                <a:spcPts val="600"/>
              </a:spcBef>
              <a:spcAft>
                <a:spcPts val="300"/>
              </a:spcAft>
              <a:buClr>
                <a:srgbClr val="000000"/>
              </a:buClr>
              <a:buSzPct val="110000"/>
              <a:buFont typeface="Arial" panose="020B0604020202020204" pitchFamily="34" charset="0"/>
              <a:buChar char="•"/>
              <a:defRPr/>
            </a:pPr>
            <a:r>
              <a:rPr lang="pt-BR" sz="2200" b="1" dirty="0">
                <a:latin typeface="Candara"/>
                <a:ea typeface="Arial Unicode MS"/>
                <a:cs typeface="Arial"/>
              </a:rPr>
              <a:t>Legislação pioneira no Brasil;</a:t>
            </a:r>
          </a:p>
          <a:p>
            <a:pPr marL="342900" lvl="1" indent="-342900" eaLnBrk="1" fontAlgn="auto" hangingPunct="1">
              <a:spcBef>
                <a:spcPts val="600"/>
              </a:spcBef>
              <a:spcAft>
                <a:spcPts val="300"/>
              </a:spcAft>
              <a:buClr>
                <a:srgbClr val="000000"/>
              </a:buClr>
              <a:buSzPct val="110000"/>
              <a:buFont typeface="Arial" panose="020B0604020202020204" pitchFamily="34" charset="0"/>
              <a:buChar char="•"/>
              <a:defRPr/>
            </a:pPr>
            <a:endParaRPr lang="pt-BR" sz="2200" b="1" dirty="0">
              <a:latin typeface="Candara"/>
              <a:ea typeface="Arial Unicode MS"/>
              <a:cs typeface="Arial"/>
            </a:endParaRPr>
          </a:p>
          <a:p>
            <a:pPr marL="342900" lvl="1" indent="-342900" eaLnBrk="1" fontAlgn="auto" hangingPunct="1">
              <a:spcBef>
                <a:spcPts val="600"/>
              </a:spcBef>
              <a:spcAft>
                <a:spcPts val="300"/>
              </a:spcAft>
              <a:buClr>
                <a:srgbClr val="000000"/>
              </a:buClr>
              <a:buSzPct val="110000"/>
              <a:buFont typeface="Arial" panose="020B0604020202020204" pitchFamily="34" charset="0"/>
              <a:buChar char="•"/>
              <a:defRPr/>
            </a:pPr>
            <a:r>
              <a:rPr lang="pt-BR" sz="2200" b="1" dirty="0">
                <a:latin typeface="Candara"/>
                <a:ea typeface="Arial Unicode MS"/>
                <a:cs typeface="Arial"/>
              </a:rPr>
              <a:t>Padroniza o monitoramento da restauração;</a:t>
            </a:r>
          </a:p>
          <a:p>
            <a:pPr marL="342900" lvl="1" indent="-342900" eaLnBrk="1" fontAlgn="auto" hangingPunct="1">
              <a:spcBef>
                <a:spcPts val="600"/>
              </a:spcBef>
              <a:spcAft>
                <a:spcPts val="300"/>
              </a:spcAft>
              <a:buClr>
                <a:srgbClr val="000000"/>
              </a:buClr>
              <a:buSzPct val="110000"/>
              <a:buFont typeface="Arial" panose="020B0604020202020204" pitchFamily="34" charset="0"/>
              <a:buChar char="•"/>
              <a:defRPr/>
            </a:pPr>
            <a:endParaRPr lang="pt-BR" sz="2200" b="1" dirty="0">
              <a:latin typeface="Candara"/>
              <a:ea typeface="Arial Unicode MS"/>
              <a:cs typeface="Arial"/>
            </a:endParaRPr>
          </a:p>
          <a:p>
            <a:pPr marL="342900" lvl="1" indent="-342900" eaLnBrk="1" fontAlgn="auto" hangingPunct="1">
              <a:spcBef>
                <a:spcPts val="600"/>
              </a:spcBef>
              <a:spcAft>
                <a:spcPts val="300"/>
              </a:spcAft>
              <a:buClr>
                <a:srgbClr val="000000"/>
              </a:buClr>
              <a:buSzPct val="110000"/>
              <a:buFont typeface="Arial" panose="020B0604020202020204" pitchFamily="34" charset="0"/>
              <a:buChar char="•"/>
              <a:defRPr/>
            </a:pPr>
            <a:r>
              <a:rPr lang="pt-BR" sz="2200" b="1" dirty="0">
                <a:latin typeface="Candara"/>
                <a:ea typeface="Arial Unicode MS"/>
                <a:cs typeface="Arial"/>
              </a:rPr>
              <a:t>Estabelece o sistema SARE.</a:t>
            </a:r>
          </a:p>
        </p:txBody>
      </p:sp>
      <p:pic>
        <p:nvPicPr>
          <p:cNvPr id="15" name="Google Shape;88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04584" y="6303285"/>
            <a:ext cx="5409398" cy="398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Imagem 24">
            <a:extLst>
              <a:ext uri="{FF2B5EF4-FFF2-40B4-BE49-F238E27FC236}">
                <a16:creationId xmlns:a16="http://schemas.microsoft.com/office/drawing/2014/main" id="{2AFE391F-4767-4F06-B951-F777495EB2E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471" r="9850"/>
          <a:stretch/>
        </p:blipFill>
        <p:spPr>
          <a:xfrm>
            <a:off x="58783" y="5955488"/>
            <a:ext cx="966652" cy="695594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A6C5CC8A-67FA-4CB6-93C5-A3204D2A95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7510" y="1536609"/>
            <a:ext cx="4118843" cy="399605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9959548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BCA2CC5A-E613-4254-B3C7-2762A8DE7436}"/>
              </a:ext>
            </a:extLst>
          </p:cNvPr>
          <p:cNvSpPr txBox="1"/>
          <p:nvPr/>
        </p:nvSpPr>
        <p:spPr>
          <a:xfrm>
            <a:off x="184728" y="424104"/>
            <a:ext cx="10196945" cy="2714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64" b="1" dirty="0">
                <a:solidFill>
                  <a:srgbClr val="FFFFFF"/>
                </a:solidFill>
                <a:latin typeface="Arial" panose="020B0604020202020204" pitchFamily="34" charset="0"/>
              </a:rPr>
              <a:t>SACI - Sistema Ambiental de Cadastro de Imóveis</a:t>
            </a:r>
            <a:endParaRPr lang="pt-BR" sz="1164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BAB4CD12-8ACD-4143-9951-9192229D15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031" y="1323581"/>
            <a:ext cx="9034424" cy="2420265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BDF9A842-FA6B-4E01-BB91-07DCA49F84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984" y="3330479"/>
            <a:ext cx="9071375" cy="1835214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AF1FB91E-5242-4166-8BA3-60E1AF683C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030" y="5165692"/>
            <a:ext cx="5847968" cy="1529570"/>
          </a:xfrm>
          <a:prstGeom prst="rect">
            <a:avLst/>
          </a:prstGeom>
        </p:spPr>
      </p:pic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0F556013-080F-4EE4-84CF-4BB1F77F2D79}"/>
              </a:ext>
            </a:extLst>
          </p:cNvPr>
          <p:cNvSpPr/>
          <p:nvPr/>
        </p:nvSpPr>
        <p:spPr>
          <a:xfrm>
            <a:off x="4174836" y="6039812"/>
            <a:ext cx="1921164" cy="14778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164"/>
          </a:p>
        </p:txBody>
      </p:sp>
      <p:sp>
        <p:nvSpPr>
          <p:cNvPr id="6" name="Espaço Reservado para Texto 1">
            <a:extLst>
              <a:ext uri="{FF2B5EF4-FFF2-40B4-BE49-F238E27FC236}">
                <a16:creationId xmlns:a16="http://schemas.microsoft.com/office/drawing/2014/main" id="{682E34DC-2F43-4E7A-B1F7-AD72D582E037}"/>
              </a:ext>
            </a:extLst>
          </p:cNvPr>
          <p:cNvSpPr txBox="1">
            <a:spLocks/>
          </p:cNvSpPr>
          <p:nvPr/>
        </p:nvSpPr>
        <p:spPr>
          <a:xfrm>
            <a:off x="165908" y="423381"/>
            <a:ext cx="12192000" cy="560388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BR" dirty="0">
                <a:latin typeface="Work Sans Black"/>
                <a:ea typeface="Malgun Gothic Semilight"/>
                <a:cs typeface="Malgun Gothic Semilight"/>
              </a:rPr>
              <a:t>Monitoramento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4223518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03C05A-B4F0-8906-746B-766949F3E1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F276335D-5458-90F1-CB88-122D7A7769BF}"/>
              </a:ext>
            </a:extLst>
          </p:cNvPr>
          <p:cNvSpPr txBox="1"/>
          <p:nvPr/>
        </p:nvSpPr>
        <p:spPr>
          <a:xfrm>
            <a:off x="184728" y="424104"/>
            <a:ext cx="10196945" cy="2714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64" b="1" dirty="0">
                <a:solidFill>
                  <a:srgbClr val="FFFFFF"/>
                </a:solidFill>
                <a:latin typeface="Arial" panose="020B0604020202020204" pitchFamily="34" charset="0"/>
              </a:rPr>
              <a:t>SACI - Sistema Ambiental de Cadastro de Imóveis</a:t>
            </a:r>
            <a:endParaRPr lang="pt-BR" sz="1164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87CAE6EA-8256-F2F6-8B11-EB35C6095F40}"/>
              </a:ext>
            </a:extLst>
          </p:cNvPr>
          <p:cNvSpPr txBox="1"/>
          <p:nvPr/>
        </p:nvSpPr>
        <p:spPr>
          <a:xfrm>
            <a:off x="781037" y="406739"/>
            <a:ext cx="9014691" cy="975068"/>
          </a:xfrm>
          <a:prstGeom prst="rect">
            <a:avLst/>
          </a:prstGeom>
          <a:noFill/>
        </p:spPr>
        <p:txBody>
          <a:bodyPr wrap="square" lIns="59113" tIns="29556" rIns="59113" bIns="29556" rtlCol="0" anchor="t">
            <a:spAutoFit/>
          </a:bodyPr>
          <a:lstStyle/>
          <a:p>
            <a:r>
              <a:rPr lang="pt-BR" sz="2974" b="1" dirty="0">
                <a:solidFill>
                  <a:srgbClr val="055C20"/>
                </a:solidFill>
                <a:latin typeface="Roboto"/>
                <a:ea typeface="Roboto"/>
                <a:cs typeface="Roboto"/>
              </a:rPr>
              <a:t>Monitoramento: Quando o projeto é considerado concluído?</a:t>
            </a:r>
            <a:endParaRPr lang="pt-BR" sz="2974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6" name="Espaço Reservado para Conteúdo 2">
            <a:extLst>
              <a:ext uri="{FF2B5EF4-FFF2-40B4-BE49-F238E27FC236}">
                <a16:creationId xmlns:a16="http://schemas.microsoft.com/office/drawing/2014/main" id="{9D37CD7C-3CBF-4177-7AB9-5277F5F44B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552" y="1509205"/>
            <a:ext cx="9507297" cy="811307"/>
          </a:xfrm>
        </p:spPr>
        <p:txBody>
          <a:bodyPr vert="horz" lIns="59113" tIns="29556" rIns="59113" bIns="29556" rtlCol="0" anchor="t">
            <a:normAutofit fontScale="85000" lnSpcReduction="1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pt-BR" b="1" dirty="0">
                <a:latin typeface="Inter"/>
                <a:ea typeface="Inter"/>
              </a:rPr>
              <a:t>Quando a área atinge os indicadores de recomposição indicados no anexo II da Res. SMA 32/2014</a:t>
            </a:r>
          </a:p>
          <a:p>
            <a:pPr>
              <a:buFont typeface="Wingdings" panose="05000000000000000000" pitchFamily="2" charset="2"/>
              <a:buChar char="Ø"/>
            </a:pPr>
            <a:endParaRPr lang="pt-BR" b="1" dirty="0">
              <a:latin typeface="Inter"/>
              <a:ea typeface="Inter"/>
            </a:endParaRPr>
          </a:p>
          <a:p>
            <a:pPr>
              <a:buFont typeface="Wingdings" panose="05000000000000000000" pitchFamily="2" charset="2"/>
              <a:buChar char="Ø"/>
            </a:pPr>
            <a:endParaRPr lang="pt-BR" b="1" dirty="0">
              <a:latin typeface="Inter"/>
              <a:ea typeface="Inter"/>
            </a:endParaRPr>
          </a:p>
          <a:p>
            <a:pPr>
              <a:buFont typeface="Wingdings" panose="05000000000000000000" pitchFamily="2" charset="2"/>
              <a:buChar char="Ø"/>
            </a:pPr>
            <a:endParaRPr lang="pt-BR" dirty="0"/>
          </a:p>
          <a:p>
            <a:pPr>
              <a:buFont typeface="Wingdings" pitchFamily="34" charset="0"/>
              <a:buChar char="Ø"/>
            </a:pPr>
            <a:endParaRPr lang="pt-BR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AAF0EC6C-ADCA-4336-96DE-5A5B72AC0C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334" y="2591570"/>
            <a:ext cx="11034537" cy="3108373"/>
          </a:xfrm>
          <a:prstGeom prst="rect">
            <a:avLst/>
          </a:prstGeom>
        </p:spPr>
      </p:pic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CAE8FDCD-0B25-495C-88E1-3DD7589D1153}"/>
              </a:ext>
            </a:extLst>
          </p:cNvPr>
          <p:cNvSpPr/>
          <p:nvPr/>
        </p:nvSpPr>
        <p:spPr>
          <a:xfrm>
            <a:off x="7327515" y="4217170"/>
            <a:ext cx="3448242" cy="81130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164"/>
          </a:p>
        </p:txBody>
      </p:sp>
    </p:spTree>
    <p:extLst>
      <p:ext uri="{BB962C8B-B14F-4D97-AF65-F5344CB8AC3E}">
        <p14:creationId xmlns:p14="http://schemas.microsoft.com/office/powerpoint/2010/main" val="209589658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03C05A-B4F0-8906-746B-766949F3E1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F276335D-5458-90F1-CB88-122D7A7769BF}"/>
              </a:ext>
            </a:extLst>
          </p:cNvPr>
          <p:cNvSpPr txBox="1"/>
          <p:nvPr/>
        </p:nvSpPr>
        <p:spPr>
          <a:xfrm>
            <a:off x="184728" y="424104"/>
            <a:ext cx="10196945" cy="2714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64" b="1" dirty="0">
                <a:solidFill>
                  <a:srgbClr val="FFFFFF"/>
                </a:solidFill>
                <a:latin typeface="Arial" panose="020B0604020202020204" pitchFamily="34" charset="0"/>
              </a:rPr>
              <a:t>SACI - Sistema Ambiental de Cadastro de Imóveis</a:t>
            </a:r>
            <a:endParaRPr lang="pt-BR" sz="1164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87CAE6EA-8256-F2F6-8B11-EB35C6095F40}"/>
              </a:ext>
            </a:extLst>
          </p:cNvPr>
          <p:cNvSpPr txBox="1"/>
          <p:nvPr/>
        </p:nvSpPr>
        <p:spPr>
          <a:xfrm>
            <a:off x="781037" y="406739"/>
            <a:ext cx="9014691" cy="975068"/>
          </a:xfrm>
          <a:prstGeom prst="rect">
            <a:avLst/>
          </a:prstGeom>
          <a:noFill/>
        </p:spPr>
        <p:txBody>
          <a:bodyPr wrap="square" lIns="59113" tIns="29556" rIns="59113" bIns="29556" rtlCol="0" anchor="t">
            <a:spAutoFit/>
          </a:bodyPr>
          <a:lstStyle/>
          <a:p>
            <a:r>
              <a:rPr lang="pt-BR" sz="2974" b="1" dirty="0">
                <a:solidFill>
                  <a:srgbClr val="055C20"/>
                </a:solidFill>
                <a:latin typeface="Roboto"/>
                <a:ea typeface="Roboto"/>
                <a:cs typeface="Roboto"/>
              </a:rPr>
              <a:t>Monitoramento: Quando o projeto é considerado concluído?</a:t>
            </a:r>
            <a:endParaRPr lang="pt-BR" sz="2974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6" name="Espaço Reservado para Conteúdo 2">
            <a:extLst>
              <a:ext uri="{FF2B5EF4-FFF2-40B4-BE49-F238E27FC236}">
                <a16:creationId xmlns:a16="http://schemas.microsoft.com/office/drawing/2014/main" id="{9D37CD7C-3CBF-4177-7AB9-5277F5F44B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552" y="1509205"/>
            <a:ext cx="9507297" cy="811307"/>
          </a:xfrm>
        </p:spPr>
        <p:txBody>
          <a:bodyPr vert="horz" lIns="59113" tIns="29556" rIns="59113" bIns="29556" rtlCol="0" anchor="t">
            <a:normAutofit fontScale="85000" lnSpcReduction="1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pt-BR" b="1" dirty="0">
                <a:latin typeface="Inter"/>
                <a:ea typeface="Inter"/>
              </a:rPr>
              <a:t>Quando a área atinge os indicadores de recomposição indicados no anexo II da Res. SMA 32/2014</a:t>
            </a:r>
          </a:p>
          <a:p>
            <a:pPr>
              <a:buFont typeface="Wingdings" panose="05000000000000000000" pitchFamily="2" charset="2"/>
              <a:buChar char="Ø"/>
            </a:pPr>
            <a:endParaRPr lang="pt-BR" b="1" dirty="0">
              <a:latin typeface="Inter"/>
              <a:ea typeface="Inter"/>
            </a:endParaRPr>
          </a:p>
          <a:p>
            <a:pPr>
              <a:buFont typeface="Wingdings" panose="05000000000000000000" pitchFamily="2" charset="2"/>
              <a:buChar char="Ø"/>
            </a:pPr>
            <a:endParaRPr lang="pt-BR" b="1" dirty="0">
              <a:latin typeface="Inter"/>
              <a:ea typeface="Inter"/>
            </a:endParaRPr>
          </a:p>
          <a:p>
            <a:pPr>
              <a:buFont typeface="Wingdings" panose="05000000000000000000" pitchFamily="2" charset="2"/>
              <a:buChar char="Ø"/>
            </a:pPr>
            <a:endParaRPr lang="pt-BR" dirty="0"/>
          </a:p>
          <a:p>
            <a:pPr>
              <a:buFont typeface="Wingdings" pitchFamily="34" charset="0"/>
              <a:buChar char="Ø"/>
            </a:pPr>
            <a:endParaRPr lang="pt-BR"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73248F8D-BDC3-49C3-BE07-635A60A73A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7537" y="2431978"/>
            <a:ext cx="8461690" cy="2377156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8E03C9C4-E5D2-4F72-BE13-6801BD400D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551" y="4827339"/>
            <a:ext cx="11288412" cy="1361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89522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19BC7E-CFCF-9C04-E3D4-77AE978655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0BFAB7B4-12F7-6C9D-8E22-CF3572236946}"/>
              </a:ext>
            </a:extLst>
          </p:cNvPr>
          <p:cNvSpPr txBox="1"/>
          <p:nvPr/>
        </p:nvSpPr>
        <p:spPr>
          <a:xfrm>
            <a:off x="184728" y="424104"/>
            <a:ext cx="10196945" cy="2714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64" b="1" dirty="0">
                <a:solidFill>
                  <a:srgbClr val="FFFFFF"/>
                </a:solidFill>
                <a:latin typeface="Arial" panose="020B0604020202020204" pitchFamily="34" charset="0"/>
              </a:rPr>
              <a:t>SACI - Sistema Ambiental de Cadastro de Imóveis</a:t>
            </a:r>
            <a:endParaRPr lang="pt-BR" sz="1164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DC1EA87A-95F8-4025-5526-3E5B3482AA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030" y="1289312"/>
            <a:ext cx="8589207" cy="1400779"/>
          </a:xfrm>
          <a:prstGeom prst="rect">
            <a:avLst/>
          </a:prstGeom>
        </p:spPr>
      </p:pic>
      <p:pic>
        <p:nvPicPr>
          <p:cNvPr id="2" name="Imagem 1" descr="Interface gráfica do usuário, Texto, Aplicativo&#10;&#10;O conteúdo gerado por IA pode estar incorreto.">
            <a:extLst>
              <a:ext uri="{FF2B5EF4-FFF2-40B4-BE49-F238E27FC236}">
                <a16:creationId xmlns:a16="http://schemas.microsoft.com/office/drawing/2014/main" id="{83A6FCAD-CA08-E08A-4E1B-B938730178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8885" y="3281219"/>
            <a:ext cx="4820719" cy="1853430"/>
          </a:xfrm>
          <a:prstGeom prst="rect">
            <a:avLst/>
          </a:prstGeom>
        </p:spPr>
      </p:pic>
      <p:sp>
        <p:nvSpPr>
          <p:cNvPr id="5" name="Espaço Reservado para Texto 1">
            <a:extLst>
              <a:ext uri="{FF2B5EF4-FFF2-40B4-BE49-F238E27FC236}">
                <a16:creationId xmlns:a16="http://schemas.microsoft.com/office/drawing/2014/main" id="{DBCA67B8-21D0-1C1A-FDE2-D79BC583FBEF}"/>
              </a:ext>
            </a:extLst>
          </p:cNvPr>
          <p:cNvSpPr txBox="1">
            <a:spLocks/>
          </p:cNvSpPr>
          <p:nvPr/>
        </p:nvSpPr>
        <p:spPr>
          <a:xfrm>
            <a:off x="107254" y="377610"/>
            <a:ext cx="7881697" cy="362271"/>
          </a:xfrm>
          <a:prstGeom prst="rect">
            <a:avLst/>
          </a:prstGeom>
        </p:spPr>
        <p:txBody>
          <a:bodyPr lIns="59113" tIns="29556" rIns="59113" bIns="29556" anchor="t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BR" sz="2069" dirty="0">
                <a:latin typeface="Work Sans Black"/>
                <a:ea typeface="Malgun Gothic Semilight"/>
                <a:cs typeface="Malgun Gothic Semilight"/>
              </a:rPr>
              <a:t>Monitoramento</a:t>
            </a:r>
            <a:endParaRPr lang="pt-BR" sz="2069" dirty="0"/>
          </a:p>
        </p:txBody>
      </p:sp>
    </p:spTree>
    <p:extLst>
      <p:ext uri="{BB962C8B-B14F-4D97-AF65-F5344CB8AC3E}">
        <p14:creationId xmlns:p14="http://schemas.microsoft.com/office/powerpoint/2010/main" val="371636197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E20F95-EA8B-AFB2-1528-E0E882FB90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090EEB55-2D68-6645-51CF-538DD766BF87}"/>
              </a:ext>
            </a:extLst>
          </p:cNvPr>
          <p:cNvSpPr txBox="1"/>
          <p:nvPr/>
        </p:nvSpPr>
        <p:spPr>
          <a:xfrm>
            <a:off x="184728" y="424104"/>
            <a:ext cx="10196945" cy="2714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64" b="1" dirty="0">
                <a:solidFill>
                  <a:srgbClr val="FFFFFF"/>
                </a:solidFill>
                <a:latin typeface="Arial" panose="020B0604020202020204" pitchFamily="34" charset="0"/>
              </a:rPr>
              <a:t>SACI - Sistema Ambiental de Cadastro de Imóveis</a:t>
            </a:r>
            <a:endParaRPr lang="pt-BR" sz="1164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40AAFDF3-8A63-0466-3D98-1B706144BD9D}"/>
              </a:ext>
            </a:extLst>
          </p:cNvPr>
          <p:cNvSpPr txBox="1"/>
          <p:nvPr/>
        </p:nvSpPr>
        <p:spPr>
          <a:xfrm>
            <a:off x="431030" y="607153"/>
            <a:ext cx="9014691" cy="5500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974" b="1" dirty="0">
                <a:solidFill>
                  <a:srgbClr val="055C2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SARE – ABA Monitoramento</a:t>
            </a:r>
            <a:endParaRPr lang="pt-BR" sz="2974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5" name="Imagem 4" descr="Mapa&#10;&#10;O conteúdo gerado por IA pode estar incorreto.">
            <a:extLst>
              <a:ext uri="{FF2B5EF4-FFF2-40B4-BE49-F238E27FC236}">
                <a16:creationId xmlns:a16="http://schemas.microsoft.com/office/drawing/2014/main" id="{CB5B9598-3BFB-21F1-7434-BDF6E3CF49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6279" y="2117544"/>
            <a:ext cx="6281006" cy="4498880"/>
          </a:xfrm>
          <a:prstGeom prst="rect">
            <a:avLst/>
          </a:prstGeom>
        </p:spPr>
      </p:pic>
      <p:pic>
        <p:nvPicPr>
          <p:cNvPr id="7" name="Imagem 6" descr="Forma, Retângulo&#10;&#10;O conteúdo gerado por IA pode estar incorreto.">
            <a:extLst>
              <a:ext uri="{FF2B5EF4-FFF2-40B4-BE49-F238E27FC236}">
                <a16:creationId xmlns:a16="http://schemas.microsoft.com/office/drawing/2014/main" id="{24654211-0CCF-4506-2D3F-FCFE35218F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845" y="1413797"/>
            <a:ext cx="9793758" cy="618242"/>
          </a:xfrm>
          <a:prstGeom prst="rect">
            <a:avLst/>
          </a:prstGeom>
        </p:spPr>
      </p:pic>
      <p:sp>
        <p:nvSpPr>
          <p:cNvPr id="2" name="Seta: para Baixo 1">
            <a:extLst>
              <a:ext uri="{FF2B5EF4-FFF2-40B4-BE49-F238E27FC236}">
                <a16:creationId xmlns:a16="http://schemas.microsoft.com/office/drawing/2014/main" id="{9D6505C9-0B70-401D-B85D-0A5E27AD0E34}"/>
              </a:ext>
            </a:extLst>
          </p:cNvPr>
          <p:cNvSpPr/>
          <p:nvPr/>
        </p:nvSpPr>
        <p:spPr>
          <a:xfrm>
            <a:off x="9150158" y="1232746"/>
            <a:ext cx="197042" cy="394085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164"/>
          </a:p>
        </p:txBody>
      </p:sp>
      <p:sp>
        <p:nvSpPr>
          <p:cNvPr id="8" name="Seta: para Baixo 7">
            <a:extLst>
              <a:ext uri="{FF2B5EF4-FFF2-40B4-BE49-F238E27FC236}">
                <a16:creationId xmlns:a16="http://schemas.microsoft.com/office/drawing/2014/main" id="{DFE76C31-BC25-4FD3-81B4-E4EBBD78D2FD}"/>
              </a:ext>
            </a:extLst>
          </p:cNvPr>
          <p:cNvSpPr/>
          <p:nvPr/>
        </p:nvSpPr>
        <p:spPr>
          <a:xfrm>
            <a:off x="480291" y="1259455"/>
            <a:ext cx="197042" cy="394085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164"/>
          </a:p>
        </p:txBody>
      </p:sp>
    </p:spTree>
    <p:extLst>
      <p:ext uri="{BB962C8B-B14F-4D97-AF65-F5344CB8AC3E}">
        <p14:creationId xmlns:p14="http://schemas.microsoft.com/office/powerpoint/2010/main" val="109796963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03C05A-B4F0-8906-746B-766949F3E1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F276335D-5458-90F1-CB88-122D7A7769BF}"/>
              </a:ext>
            </a:extLst>
          </p:cNvPr>
          <p:cNvSpPr txBox="1"/>
          <p:nvPr/>
        </p:nvSpPr>
        <p:spPr>
          <a:xfrm>
            <a:off x="184728" y="424104"/>
            <a:ext cx="10196945" cy="2714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64" b="1" dirty="0">
                <a:solidFill>
                  <a:srgbClr val="FFFFFF"/>
                </a:solidFill>
                <a:latin typeface="Arial" panose="020B0604020202020204" pitchFamily="34" charset="0"/>
              </a:rPr>
              <a:t>SACI - Sistema Ambiental de Cadastro de Imóveis</a:t>
            </a:r>
            <a:endParaRPr lang="pt-BR" sz="1164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87CAE6EA-8256-F2F6-8B11-EB35C6095F40}"/>
              </a:ext>
            </a:extLst>
          </p:cNvPr>
          <p:cNvSpPr txBox="1"/>
          <p:nvPr/>
        </p:nvSpPr>
        <p:spPr>
          <a:xfrm>
            <a:off x="781037" y="406739"/>
            <a:ext cx="9014691" cy="975068"/>
          </a:xfrm>
          <a:prstGeom prst="rect">
            <a:avLst/>
          </a:prstGeom>
          <a:noFill/>
        </p:spPr>
        <p:txBody>
          <a:bodyPr wrap="square" lIns="59113" tIns="29556" rIns="59113" bIns="29556" rtlCol="0" anchor="t">
            <a:spAutoFit/>
          </a:bodyPr>
          <a:lstStyle/>
          <a:p>
            <a:r>
              <a:rPr lang="pt-BR" sz="2974" b="1" dirty="0">
                <a:solidFill>
                  <a:srgbClr val="055C20"/>
                </a:solidFill>
                <a:latin typeface="Roboto"/>
                <a:ea typeface="Roboto"/>
                <a:cs typeface="Roboto"/>
              </a:rPr>
              <a:t>Monitoramento: Quando o projeto é considerado concluído?</a:t>
            </a:r>
            <a:endParaRPr lang="pt-BR" sz="2974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596D2A0A-61F6-4561-A031-091A921690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640" y="1704879"/>
            <a:ext cx="10932579" cy="2561552"/>
          </a:xfrm>
          <a:prstGeom prst="rect">
            <a:avLst/>
          </a:prstGeom>
        </p:spPr>
      </p:pic>
      <p:sp>
        <p:nvSpPr>
          <p:cNvPr id="9" name="Espaço Reservado para Conteúdo 2">
            <a:extLst>
              <a:ext uri="{FF2B5EF4-FFF2-40B4-BE49-F238E27FC236}">
                <a16:creationId xmlns:a16="http://schemas.microsoft.com/office/drawing/2014/main" id="{7134B0AB-A72A-4FD4-AE7C-E13FBB6C90D3}"/>
              </a:ext>
            </a:extLst>
          </p:cNvPr>
          <p:cNvSpPr txBox="1">
            <a:spLocks/>
          </p:cNvSpPr>
          <p:nvPr/>
        </p:nvSpPr>
        <p:spPr>
          <a:xfrm>
            <a:off x="781037" y="4835030"/>
            <a:ext cx="10210504" cy="1451085"/>
          </a:xfrm>
          <a:prstGeom prst="rect">
            <a:avLst/>
          </a:prstGeom>
        </p:spPr>
        <p:txBody>
          <a:bodyPr vert="horz" lIns="59113" tIns="29556" rIns="59113" bIns="29556" rtlCol="0" anchor="t"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000" kern="1200">
                <a:solidFill>
                  <a:schemeClr val="tx1"/>
                </a:solidFill>
                <a:latin typeface="Inter" panose="020B0604020202020204" charset="0"/>
                <a:ea typeface="Inter" panose="020B0604020202020204" charset="0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600" kern="1200">
                <a:solidFill>
                  <a:schemeClr val="tx1"/>
                </a:solidFill>
                <a:latin typeface="Inter" panose="020B0604020202020204" charset="0"/>
                <a:ea typeface="Inter" panose="020B0604020202020204" charset="0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Inter" panose="020B0604020202020204" charset="0"/>
                <a:ea typeface="Inter" panose="020B0604020202020204" charset="0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Inter" panose="020B0604020202020204" charset="0"/>
                <a:ea typeface="Inter" panose="020B0604020202020204" charset="0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800" kern="1200">
                <a:solidFill>
                  <a:schemeClr val="tx1"/>
                </a:solidFill>
                <a:latin typeface="Inter" panose="020B0604020202020204" charset="0"/>
                <a:ea typeface="Inter" panose="020B0604020202020204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70000"/>
              </a:lnSpc>
              <a:buFont typeface="Wingdings" panose="05000000000000000000" pitchFamily="2" charset="2"/>
              <a:buChar char="Ø"/>
            </a:pPr>
            <a:r>
              <a:rPr lang="pt-BR" sz="2586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Neste caso o projeto está com o status </a:t>
            </a:r>
            <a:r>
              <a:rPr lang="pt-BR" sz="2586" b="1" dirty="0">
                <a:solidFill>
                  <a:schemeClr val="accent6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“cumprindo regularmente”</a:t>
            </a:r>
            <a:r>
              <a:rPr lang="pt-BR" sz="2586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porque atingiu os indicadores do período de 3 anos, do anexo I, mas </a:t>
            </a:r>
            <a:r>
              <a:rPr lang="pt-BR" sz="2586" b="1" dirty="0">
                <a:solidFill>
                  <a:schemeClr val="accent6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não atingiu ainda os indicadores de recomposição do anexo II</a:t>
            </a:r>
            <a:r>
              <a:rPr lang="pt-BR" sz="2586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 Então não pode ser considerado Concluído!</a:t>
            </a:r>
          </a:p>
          <a:p>
            <a:pPr>
              <a:lnSpc>
                <a:spcPct val="170000"/>
              </a:lnSpc>
              <a:buFont typeface="Wingdings" panose="05000000000000000000" pitchFamily="2" charset="2"/>
              <a:buChar char="Ø"/>
            </a:pPr>
            <a:endParaRPr lang="pt-BR" sz="2586" b="1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>
              <a:lnSpc>
                <a:spcPct val="170000"/>
              </a:lnSpc>
              <a:buFont typeface="Wingdings" panose="05000000000000000000" pitchFamily="2" charset="2"/>
              <a:buChar char="Ø"/>
            </a:pPr>
            <a:endParaRPr lang="pt-BR" sz="2586" b="1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>
              <a:lnSpc>
                <a:spcPct val="170000"/>
              </a:lnSpc>
              <a:buFont typeface="Wingdings" panose="05000000000000000000" pitchFamily="2" charset="2"/>
              <a:buChar char="Ø"/>
            </a:pPr>
            <a:endParaRPr lang="pt-BR" sz="2586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>
              <a:lnSpc>
                <a:spcPct val="170000"/>
              </a:lnSpc>
              <a:buFont typeface="Wingdings" pitchFamily="34" charset="0"/>
              <a:buChar char="Ø"/>
            </a:pPr>
            <a:endParaRPr lang="pt-BR" sz="2586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91EB0B27-ACDD-4616-AF5B-AF8B5049E500}"/>
              </a:ext>
            </a:extLst>
          </p:cNvPr>
          <p:cNvSpPr/>
          <p:nvPr/>
        </p:nvSpPr>
        <p:spPr>
          <a:xfrm>
            <a:off x="8460509" y="3034915"/>
            <a:ext cx="1871903" cy="689648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164"/>
          </a:p>
        </p:txBody>
      </p:sp>
    </p:spTree>
    <p:extLst>
      <p:ext uri="{BB962C8B-B14F-4D97-AF65-F5344CB8AC3E}">
        <p14:creationId xmlns:p14="http://schemas.microsoft.com/office/powerpoint/2010/main" val="126272074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03C05A-B4F0-8906-746B-766949F3E1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F276335D-5458-90F1-CB88-122D7A7769BF}"/>
              </a:ext>
            </a:extLst>
          </p:cNvPr>
          <p:cNvSpPr txBox="1"/>
          <p:nvPr/>
        </p:nvSpPr>
        <p:spPr>
          <a:xfrm>
            <a:off x="184728" y="424104"/>
            <a:ext cx="10196945" cy="2714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64" b="1" dirty="0">
                <a:solidFill>
                  <a:srgbClr val="FFFFFF"/>
                </a:solidFill>
                <a:latin typeface="Arial" panose="020B0604020202020204" pitchFamily="34" charset="0"/>
              </a:rPr>
              <a:t>SACI - Sistema Ambiental de Cadastro de Imóveis</a:t>
            </a:r>
            <a:endParaRPr lang="pt-BR" sz="1164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87CAE6EA-8256-F2F6-8B11-EB35C6095F40}"/>
              </a:ext>
            </a:extLst>
          </p:cNvPr>
          <p:cNvSpPr txBox="1"/>
          <p:nvPr/>
        </p:nvSpPr>
        <p:spPr>
          <a:xfrm>
            <a:off x="781037" y="406739"/>
            <a:ext cx="9014691" cy="975068"/>
          </a:xfrm>
          <a:prstGeom prst="rect">
            <a:avLst/>
          </a:prstGeom>
          <a:noFill/>
        </p:spPr>
        <p:txBody>
          <a:bodyPr wrap="square" lIns="59113" tIns="29556" rIns="59113" bIns="29556" rtlCol="0" anchor="t">
            <a:spAutoFit/>
          </a:bodyPr>
          <a:lstStyle/>
          <a:p>
            <a:r>
              <a:rPr lang="pt-BR" sz="2974" b="1" dirty="0">
                <a:solidFill>
                  <a:srgbClr val="055C20"/>
                </a:solidFill>
                <a:latin typeface="Roboto"/>
                <a:ea typeface="Roboto"/>
                <a:cs typeface="Roboto"/>
              </a:rPr>
              <a:t>Monitoramento: Quando o projeto é considerado concluído?</a:t>
            </a:r>
            <a:endParaRPr lang="pt-BR" sz="2974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6" name="Espaço Reservado para Conteúdo 2">
            <a:extLst>
              <a:ext uri="{FF2B5EF4-FFF2-40B4-BE49-F238E27FC236}">
                <a16:creationId xmlns:a16="http://schemas.microsoft.com/office/drawing/2014/main" id="{9D37CD7C-3CBF-4177-7AB9-5277F5F44B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552" y="1509205"/>
            <a:ext cx="9507297" cy="811307"/>
          </a:xfrm>
        </p:spPr>
        <p:txBody>
          <a:bodyPr vert="horz" lIns="59113" tIns="29556" rIns="59113" bIns="29556" rtlCol="0" anchor="t">
            <a:normAutofit fontScale="85000" lnSpcReduction="1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pt-BR" b="1" dirty="0">
                <a:latin typeface="Inter"/>
                <a:ea typeface="Inter"/>
              </a:rPr>
              <a:t>Quando a área atinge os indicadores de recomposição indicados no anexo II da Res. SMA 32/2014</a:t>
            </a:r>
          </a:p>
          <a:p>
            <a:pPr>
              <a:buFont typeface="Wingdings" panose="05000000000000000000" pitchFamily="2" charset="2"/>
              <a:buChar char="Ø"/>
            </a:pPr>
            <a:endParaRPr lang="pt-BR" b="1" dirty="0">
              <a:latin typeface="Inter"/>
              <a:ea typeface="Inter"/>
            </a:endParaRPr>
          </a:p>
          <a:p>
            <a:pPr>
              <a:buFont typeface="Wingdings" panose="05000000000000000000" pitchFamily="2" charset="2"/>
              <a:buChar char="Ø"/>
            </a:pPr>
            <a:endParaRPr lang="pt-BR" b="1" dirty="0">
              <a:latin typeface="Inter"/>
              <a:ea typeface="Inter"/>
            </a:endParaRPr>
          </a:p>
          <a:p>
            <a:pPr>
              <a:buFont typeface="Wingdings" panose="05000000000000000000" pitchFamily="2" charset="2"/>
              <a:buChar char="Ø"/>
            </a:pPr>
            <a:endParaRPr lang="pt-BR" dirty="0"/>
          </a:p>
          <a:p>
            <a:pPr>
              <a:buFont typeface="Wingdings" pitchFamily="34" charset="0"/>
              <a:buChar char="Ø"/>
            </a:pPr>
            <a:endParaRPr lang="pt-BR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AAF0EC6C-ADCA-4336-96DE-5A5B72AC0C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334" y="2591570"/>
            <a:ext cx="11034537" cy="3108373"/>
          </a:xfrm>
          <a:prstGeom prst="rect">
            <a:avLst/>
          </a:prstGeom>
        </p:spPr>
      </p:pic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CAE8FDCD-0B25-495C-88E1-3DD7589D1153}"/>
              </a:ext>
            </a:extLst>
          </p:cNvPr>
          <p:cNvSpPr/>
          <p:nvPr/>
        </p:nvSpPr>
        <p:spPr>
          <a:xfrm>
            <a:off x="7327515" y="4217170"/>
            <a:ext cx="3448242" cy="81130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164"/>
          </a:p>
        </p:txBody>
      </p:sp>
    </p:spTree>
    <p:extLst>
      <p:ext uri="{BB962C8B-B14F-4D97-AF65-F5344CB8AC3E}">
        <p14:creationId xmlns:p14="http://schemas.microsoft.com/office/powerpoint/2010/main" val="71816820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FA6A690E-20EE-43B3-B60F-90F8E0D6E26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" y="302814"/>
            <a:ext cx="12192000" cy="560388"/>
          </a:xfrm>
        </p:spPr>
        <p:txBody>
          <a:bodyPr lIns="91440" tIns="45720" rIns="91440" bIns="45720" anchor="t"/>
          <a:lstStyle/>
          <a:p>
            <a:pPr algn="ctr"/>
            <a:r>
              <a:rPr lang="pt-BR" dirty="0">
                <a:latin typeface="Work Sans Black"/>
                <a:ea typeface="Malgun Gothic Semilight"/>
                <a:cs typeface="Malgun Gothic Semilight"/>
              </a:rPr>
              <a:t>Conclusão do projeto</a:t>
            </a:r>
            <a:endParaRPr lang="pt-BR" dirty="0"/>
          </a:p>
        </p:txBody>
      </p:sp>
      <p:pic>
        <p:nvPicPr>
          <p:cNvPr id="15" name="Google Shape;88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04584" y="6303285"/>
            <a:ext cx="5409398" cy="398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Imagem 24">
            <a:extLst>
              <a:ext uri="{FF2B5EF4-FFF2-40B4-BE49-F238E27FC236}">
                <a16:creationId xmlns:a16="http://schemas.microsoft.com/office/drawing/2014/main" id="{2AFE391F-4767-4F06-B951-F777495EB2E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471" r="9850"/>
          <a:stretch/>
        </p:blipFill>
        <p:spPr>
          <a:xfrm>
            <a:off x="58783" y="5955488"/>
            <a:ext cx="966652" cy="695594"/>
          </a:xfrm>
          <a:prstGeom prst="rect">
            <a:avLst/>
          </a:prstGeom>
        </p:spPr>
      </p:pic>
      <p:sp>
        <p:nvSpPr>
          <p:cNvPr id="13" name="Espaço Reservado para Conteúdo 18">
            <a:extLst>
              <a:ext uri="{FF2B5EF4-FFF2-40B4-BE49-F238E27FC236}">
                <a16:creationId xmlns:a16="http://schemas.microsoft.com/office/drawing/2014/main" id="{14E82CFA-33CA-4E5A-A493-0FAE036D3C22}"/>
              </a:ext>
            </a:extLst>
          </p:cNvPr>
          <p:cNvSpPr>
            <a:spLocks noGrp="1"/>
          </p:cNvSpPr>
          <p:nvPr/>
        </p:nvSpPr>
        <p:spPr>
          <a:xfrm>
            <a:off x="3375311" y="1328562"/>
            <a:ext cx="8119482" cy="2254681"/>
          </a:xfrm>
          <a:prstGeom prst="rect">
            <a:avLst/>
          </a:prstGeom>
        </p:spPr>
        <p:txBody>
          <a:bodyPr lIns="91440" tIns="45720" rIns="91440" bIns="45720" anchor="t"/>
          <a:lstStyle>
            <a:defPPr>
              <a:defRPr lang="pt-B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342900" lvl="1" indent="-342900" eaLnBrk="1" fontAlgn="auto" hangingPunct="1">
              <a:spcBef>
                <a:spcPts val="600"/>
              </a:spcBef>
              <a:spcAft>
                <a:spcPts val="300"/>
              </a:spcAft>
              <a:buClr>
                <a:srgbClr val="000000"/>
              </a:buClr>
              <a:buSzPct val="110000"/>
              <a:buFont typeface="Arial" panose="020B0604020202020204" pitchFamily="34" charset="0"/>
              <a:buChar char="•"/>
              <a:defRPr/>
            </a:pPr>
            <a:r>
              <a:rPr lang="pt-BR" sz="2200" b="1" dirty="0">
                <a:latin typeface="Candara"/>
                <a:ea typeface="Arial Unicode MS"/>
                <a:cs typeface="Arial"/>
              </a:rPr>
              <a:t>Vinculado ao atingimento dos níveis de indicadores correspondentes ao prazo de 20 anos;</a:t>
            </a:r>
          </a:p>
          <a:p>
            <a:pPr marL="342900" lvl="1" indent="-342900" eaLnBrk="1" fontAlgn="auto" hangingPunct="1">
              <a:spcBef>
                <a:spcPts val="600"/>
              </a:spcBef>
              <a:spcAft>
                <a:spcPts val="300"/>
              </a:spcAft>
              <a:buClr>
                <a:srgbClr val="000000"/>
              </a:buClr>
              <a:buSzPct val="110000"/>
              <a:buFont typeface="Arial" panose="020B0604020202020204" pitchFamily="34" charset="0"/>
              <a:buChar char="•"/>
              <a:defRPr/>
            </a:pPr>
            <a:endParaRPr lang="pt-BR" sz="2200" b="1" dirty="0">
              <a:latin typeface="Candara"/>
              <a:ea typeface="Arial Unicode MS"/>
              <a:cs typeface="Arial"/>
            </a:endParaRPr>
          </a:p>
          <a:p>
            <a:pPr marL="342900" lvl="1" indent="-342900" eaLnBrk="1" fontAlgn="auto" hangingPunct="1">
              <a:spcBef>
                <a:spcPts val="600"/>
              </a:spcBef>
              <a:spcAft>
                <a:spcPts val="300"/>
              </a:spcAft>
              <a:buClr>
                <a:srgbClr val="000000"/>
              </a:buClr>
              <a:buSzPct val="110000"/>
              <a:buFont typeface="Arial" panose="020B0604020202020204" pitchFamily="34" charset="0"/>
              <a:buChar char="•"/>
              <a:defRPr/>
            </a:pPr>
            <a:r>
              <a:rPr lang="pt-BR" sz="2200" b="1" dirty="0">
                <a:latin typeface="Candara"/>
                <a:ea typeface="Arial Unicode MS"/>
                <a:cs typeface="Arial"/>
              </a:rPr>
              <a:t>Pode ocorrer antes desse prazo, caso os indicadores sejam compatíveis.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A5FDD55F-B619-40C0-A071-AA2FAFDA8EE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39" t="75031" r="604" b="3308"/>
          <a:stretch/>
        </p:blipFill>
        <p:spPr>
          <a:xfrm>
            <a:off x="1484270" y="5204255"/>
            <a:ext cx="9147253" cy="56684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A2BCDCDE-398C-4505-9BB5-2A95BDB8FD4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88" t="74681" r="397" b="3092"/>
          <a:stretch/>
        </p:blipFill>
        <p:spPr>
          <a:xfrm>
            <a:off x="1522373" y="4157090"/>
            <a:ext cx="9147253" cy="5603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FC736B7F-8AE2-4F98-A34E-7FFBF3F3C7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5593" y="1792468"/>
            <a:ext cx="2078504" cy="1326868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007DB6F6-E10B-40B9-8F3B-E01F28F0592E}"/>
              </a:ext>
            </a:extLst>
          </p:cNvPr>
          <p:cNvSpPr/>
          <p:nvPr/>
        </p:nvSpPr>
        <p:spPr>
          <a:xfrm>
            <a:off x="1958340" y="2773681"/>
            <a:ext cx="925757" cy="17526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Espaço Reservado para Conteúdo 18">
            <a:extLst>
              <a:ext uri="{FF2B5EF4-FFF2-40B4-BE49-F238E27FC236}">
                <a16:creationId xmlns:a16="http://schemas.microsoft.com/office/drawing/2014/main" id="{EF087019-0FF9-4BD3-94C9-5056C63F2D16}"/>
              </a:ext>
            </a:extLst>
          </p:cNvPr>
          <p:cNvSpPr>
            <a:spLocks noGrp="1"/>
          </p:cNvSpPr>
          <p:nvPr/>
        </p:nvSpPr>
        <p:spPr>
          <a:xfrm>
            <a:off x="1522373" y="3815924"/>
            <a:ext cx="8119482" cy="2254681"/>
          </a:xfrm>
          <a:prstGeom prst="rect">
            <a:avLst/>
          </a:prstGeom>
        </p:spPr>
        <p:txBody>
          <a:bodyPr lIns="91440" tIns="45720" rIns="91440" bIns="45720" anchor="t"/>
          <a:lstStyle>
            <a:defPPr>
              <a:defRPr lang="pt-B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342900" lvl="1" indent="-342900" eaLnBrk="1" fontAlgn="auto" hangingPunct="1">
              <a:spcBef>
                <a:spcPts val="600"/>
              </a:spcBef>
              <a:spcAft>
                <a:spcPts val="300"/>
              </a:spcAft>
              <a:buClr>
                <a:srgbClr val="000000"/>
              </a:buClr>
              <a:buSzPct val="110000"/>
              <a:buFont typeface="Arial" panose="020B0604020202020204" pitchFamily="34" charset="0"/>
              <a:buChar char="•"/>
              <a:defRPr/>
            </a:pPr>
            <a:r>
              <a:rPr lang="pt-BR" sz="1400" b="1" dirty="0">
                <a:latin typeface="Candara"/>
                <a:ea typeface="Arial Unicode MS"/>
                <a:cs typeface="Arial"/>
              </a:rPr>
              <a:t>Cerradão ou Cerrado stricto sensu</a:t>
            </a:r>
          </a:p>
        </p:txBody>
      </p:sp>
      <p:sp>
        <p:nvSpPr>
          <p:cNvPr id="16" name="Espaço Reservado para Conteúdo 18">
            <a:extLst>
              <a:ext uri="{FF2B5EF4-FFF2-40B4-BE49-F238E27FC236}">
                <a16:creationId xmlns:a16="http://schemas.microsoft.com/office/drawing/2014/main" id="{43051FA3-0058-4651-8DD3-015E470F9095}"/>
              </a:ext>
            </a:extLst>
          </p:cNvPr>
          <p:cNvSpPr>
            <a:spLocks noGrp="1"/>
          </p:cNvSpPr>
          <p:nvPr/>
        </p:nvSpPr>
        <p:spPr>
          <a:xfrm>
            <a:off x="1522373" y="4828147"/>
            <a:ext cx="9972420" cy="2254681"/>
          </a:xfrm>
          <a:prstGeom prst="rect">
            <a:avLst/>
          </a:prstGeom>
        </p:spPr>
        <p:txBody>
          <a:bodyPr lIns="91440" tIns="45720" rIns="91440" bIns="45720" anchor="t"/>
          <a:lstStyle>
            <a:defPPr>
              <a:defRPr lang="pt-B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342900" lvl="1" indent="-342900" eaLnBrk="1" fontAlgn="auto" hangingPunct="1">
              <a:spcBef>
                <a:spcPts val="600"/>
              </a:spcBef>
              <a:spcAft>
                <a:spcPts val="300"/>
              </a:spcAft>
              <a:buClr>
                <a:srgbClr val="000000"/>
              </a:buClr>
              <a:buSzPct val="110000"/>
              <a:buFont typeface="Arial" panose="020B0604020202020204" pitchFamily="34" charset="0"/>
              <a:buChar char="•"/>
              <a:defRPr/>
            </a:pPr>
            <a:r>
              <a:rPr lang="pt-BR" sz="1400" b="1" dirty="0">
                <a:latin typeface="Candara"/>
                <a:ea typeface="Arial Unicode MS"/>
                <a:cs typeface="Arial"/>
              </a:rPr>
              <a:t>Florestas Ombrófilas e Estacionais ** / Restinga Florestal ** / Mata Ciliar em região de Cerrado **</a:t>
            </a:r>
          </a:p>
        </p:txBody>
      </p:sp>
    </p:spTree>
    <p:extLst>
      <p:ext uri="{BB962C8B-B14F-4D97-AF65-F5344CB8AC3E}">
        <p14:creationId xmlns:p14="http://schemas.microsoft.com/office/powerpoint/2010/main" val="241450297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FA6A690E-20EE-43B3-B60F-90F8E0D6E26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" y="302814"/>
            <a:ext cx="12192000" cy="560388"/>
          </a:xfrm>
        </p:spPr>
        <p:txBody>
          <a:bodyPr lIns="91440" tIns="45720" rIns="91440" bIns="45720" anchor="t"/>
          <a:lstStyle/>
          <a:p>
            <a:pPr algn="ctr"/>
            <a:r>
              <a:rPr lang="pt-BR" dirty="0">
                <a:latin typeface="Work Sans Black"/>
                <a:ea typeface="Malgun Gothic Semilight"/>
                <a:cs typeface="Malgun Gothic Semilight"/>
              </a:rPr>
              <a:t>Conclusões</a:t>
            </a:r>
            <a:endParaRPr lang="pt-BR" dirty="0"/>
          </a:p>
        </p:txBody>
      </p:sp>
      <p:pic>
        <p:nvPicPr>
          <p:cNvPr id="15" name="Google Shape;88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04584" y="6303285"/>
            <a:ext cx="5409398" cy="398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Imagem 24">
            <a:extLst>
              <a:ext uri="{FF2B5EF4-FFF2-40B4-BE49-F238E27FC236}">
                <a16:creationId xmlns:a16="http://schemas.microsoft.com/office/drawing/2014/main" id="{2AFE391F-4767-4F06-B951-F777495EB2E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471" r="9850"/>
          <a:stretch/>
        </p:blipFill>
        <p:spPr>
          <a:xfrm>
            <a:off x="58783" y="5955488"/>
            <a:ext cx="966652" cy="695594"/>
          </a:xfrm>
          <a:prstGeom prst="rect">
            <a:avLst/>
          </a:prstGeom>
        </p:spPr>
      </p:pic>
      <p:sp>
        <p:nvSpPr>
          <p:cNvPr id="13" name="Espaço Reservado para Conteúdo 18">
            <a:extLst>
              <a:ext uri="{FF2B5EF4-FFF2-40B4-BE49-F238E27FC236}">
                <a16:creationId xmlns:a16="http://schemas.microsoft.com/office/drawing/2014/main" id="{14E82CFA-33CA-4E5A-A493-0FAE036D3C22}"/>
              </a:ext>
            </a:extLst>
          </p:cNvPr>
          <p:cNvSpPr>
            <a:spLocks noGrp="1"/>
          </p:cNvSpPr>
          <p:nvPr/>
        </p:nvSpPr>
        <p:spPr>
          <a:xfrm>
            <a:off x="2036259" y="1541922"/>
            <a:ext cx="8119482" cy="2254681"/>
          </a:xfrm>
          <a:prstGeom prst="rect">
            <a:avLst/>
          </a:prstGeom>
        </p:spPr>
        <p:txBody>
          <a:bodyPr lIns="91440" tIns="45720" rIns="91440" bIns="45720" anchor="t"/>
          <a:lstStyle>
            <a:defPPr>
              <a:defRPr lang="pt-B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342900" lvl="1" indent="-342900" eaLnBrk="1" fontAlgn="auto" hangingPunct="1">
              <a:spcBef>
                <a:spcPts val="600"/>
              </a:spcBef>
              <a:spcAft>
                <a:spcPts val="300"/>
              </a:spcAft>
              <a:buClr>
                <a:srgbClr val="000000"/>
              </a:buClr>
              <a:buSzPct val="110000"/>
              <a:buFont typeface="Arial" panose="020B0604020202020204" pitchFamily="34" charset="0"/>
              <a:buChar char="•"/>
              <a:defRPr/>
            </a:pPr>
            <a:r>
              <a:rPr lang="pt-BR" sz="2200" b="1" dirty="0">
                <a:latin typeface="Candara"/>
                <a:ea typeface="Arial Unicode MS"/>
                <a:cs typeface="Arial"/>
              </a:rPr>
              <a:t>Importância da restauração ecológica para o meio ambiente e sociedade;</a:t>
            </a:r>
          </a:p>
          <a:p>
            <a:pPr marL="342900" lvl="1" indent="-342900" eaLnBrk="1" fontAlgn="auto" hangingPunct="1">
              <a:spcBef>
                <a:spcPts val="600"/>
              </a:spcBef>
              <a:spcAft>
                <a:spcPts val="300"/>
              </a:spcAft>
              <a:buClr>
                <a:srgbClr val="000000"/>
              </a:buClr>
              <a:buSzPct val="110000"/>
              <a:buFont typeface="Arial" panose="020B0604020202020204" pitchFamily="34" charset="0"/>
              <a:buChar char="•"/>
              <a:defRPr/>
            </a:pPr>
            <a:endParaRPr lang="pt-BR" sz="2200" b="1" dirty="0">
              <a:latin typeface="Candara"/>
              <a:ea typeface="Arial Unicode MS"/>
              <a:cs typeface="Arial"/>
            </a:endParaRPr>
          </a:p>
          <a:p>
            <a:pPr marL="342900" lvl="1" indent="-342900" eaLnBrk="1" fontAlgn="auto" hangingPunct="1">
              <a:spcBef>
                <a:spcPts val="600"/>
              </a:spcBef>
              <a:spcAft>
                <a:spcPts val="300"/>
              </a:spcAft>
              <a:buClr>
                <a:srgbClr val="000000"/>
              </a:buClr>
              <a:buSzPct val="110000"/>
              <a:buFont typeface="Arial" panose="020B0604020202020204" pitchFamily="34" charset="0"/>
              <a:buChar char="•"/>
              <a:defRPr/>
            </a:pPr>
            <a:r>
              <a:rPr lang="pt-BR" sz="2200" b="1" dirty="0">
                <a:latin typeface="Candara"/>
                <a:ea typeface="Arial Unicode MS"/>
                <a:cs typeface="Arial"/>
              </a:rPr>
              <a:t>Pioneirismo e importância da Res. SMA 32/2014 nesse contexto;</a:t>
            </a:r>
          </a:p>
          <a:p>
            <a:pPr marL="342900" lvl="1" indent="-342900" eaLnBrk="1" fontAlgn="auto" hangingPunct="1">
              <a:spcBef>
                <a:spcPts val="600"/>
              </a:spcBef>
              <a:spcAft>
                <a:spcPts val="300"/>
              </a:spcAft>
              <a:buClr>
                <a:srgbClr val="000000"/>
              </a:buClr>
              <a:buSzPct val="110000"/>
              <a:buFont typeface="Arial" panose="020B0604020202020204" pitchFamily="34" charset="0"/>
              <a:buChar char="•"/>
              <a:defRPr/>
            </a:pPr>
            <a:endParaRPr lang="pt-BR" sz="2200" b="1" dirty="0">
              <a:latin typeface="Candara"/>
              <a:ea typeface="Arial Unicode MS"/>
              <a:cs typeface="Arial"/>
            </a:endParaRPr>
          </a:p>
          <a:p>
            <a:pPr marL="342900" lvl="1" indent="-342900" eaLnBrk="1" fontAlgn="auto" hangingPunct="1">
              <a:spcBef>
                <a:spcPts val="600"/>
              </a:spcBef>
              <a:spcAft>
                <a:spcPts val="300"/>
              </a:spcAft>
              <a:buClr>
                <a:srgbClr val="000000"/>
              </a:buClr>
              <a:buSzPct val="110000"/>
              <a:buFont typeface="Arial" panose="020B0604020202020204" pitchFamily="34" charset="0"/>
              <a:buChar char="•"/>
              <a:defRPr/>
            </a:pPr>
            <a:r>
              <a:rPr lang="pt-BR" sz="2200" b="1" dirty="0">
                <a:latin typeface="Candara"/>
                <a:ea typeface="Arial Unicode MS"/>
                <a:cs typeface="Arial"/>
              </a:rPr>
              <a:t>SARE como ferramenta significativa para gestão e monitoramento;</a:t>
            </a:r>
          </a:p>
          <a:p>
            <a:pPr marL="342900" lvl="1" indent="-342900" eaLnBrk="1" fontAlgn="auto" hangingPunct="1">
              <a:spcBef>
                <a:spcPts val="600"/>
              </a:spcBef>
              <a:spcAft>
                <a:spcPts val="300"/>
              </a:spcAft>
              <a:buClr>
                <a:srgbClr val="000000"/>
              </a:buClr>
              <a:buSzPct val="110000"/>
              <a:buFont typeface="Arial" panose="020B0604020202020204" pitchFamily="34" charset="0"/>
              <a:buChar char="•"/>
              <a:defRPr/>
            </a:pPr>
            <a:endParaRPr lang="pt-BR" sz="2200" b="1" dirty="0">
              <a:latin typeface="Candara"/>
              <a:ea typeface="Arial Unicode MS"/>
              <a:cs typeface="Arial"/>
            </a:endParaRPr>
          </a:p>
          <a:p>
            <a:pPr marL="342900" lvl="1" indent="-342900" eaLnBrk="1" fontAlgn="auto" hangingPunct="1">
              <a:spcBef>
                <a:spcPts val="600"/>
              </a:spcBef>
              <a:spcAft>
                <a:spcPts val="300"/>
              </a:spcAft>
              <a:buClr>
                <a:srgbClr val="000000"/>
              </a:buClr>
              <a:buSzPct val="110000"/>
              <a:buFont typeface="Arial" panose="020B0604020202020204" pitchFamily="34" charset="0"/>
              <a:buChar char="•"/>
              <a:defRPr/>
            </a:pPr>
            <a:r>
              <a:rPr lang="pt-BR" sz="2200" b="1" dirty="0">
                <a:latin typeface="Candara"/>
                <a:ea typeface="Arial Unicode MS"/>
                <a:cs typeface="Arial"/>
              </a:rPr>
              <a:t>Relevância de ações que fomentem e incentivem a restauração.</a:t>
            </a:r>
          </a:p>
        </p:txBody>
      </p:sp>
    </p:spTree>
    <p:extLst>
      <p:ext uri="{BB962C8B-B14F-4D97-AF65-F5344CB8AC3E}">
        <p14:creationId xmlns:p14="http://schemas.microsoft.com/office/powerpoint/2010/main" val="412424202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5" name="Google Shape;425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20777" y="4725824"/>
            <a:ext cx="8950444" cy="659567"/>
          </a:xfrm>
          <a:prstGeom prst="rect">
            <a:avLst/>
          </a:prstGeom>
          <a:noFill/>
          <a:ln>
            <a:noFill/>
          </a:ln>
        </p:spPr>
      </p:pic>
      <p:pic>
        <p:nvPicPr>
          <p:cNvPr id="426" name="Google Shape;426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6710505"/>
            <a:ext cx="12192001" cy="14573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427;p12">
            <a:extLst>
              <a:ext uri="{FF2B5EF4-FFF2-40B4-BE49-F238E27FC236}">
                <a16:creationId xmlns:a16="http://schemas.microsoft.com/office/drawing/2014/main" id="{F7A60150-D23B-0729-D4FF-C0636156A5B4}"/>
              </a:ext>
            </a:extLst>
          </p:cNvPr>
          <p:cNvSpPr txBox="1"/>
          <p:nvPr/>
        </p:nvSpPr>
        <p:spPr>
          <a:xfrm>
            <a:off x="850900" y="748567"/>
            <a:ext cx="10858500" cy="26521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 lnSpcReduction="10000"/>
          </a:bodyPr>
          <a:lstStyle/>
          <a:p>
            <a:pPr algn="ctr">
              <a:lnSpc>
                <a:spcPct val="90000"/>
              </a:lnSpc>
            </a:pPr>
            <a:r>
              <a:rPr lang="pt-BR" b="1" dirty="0">
                <a:solidFill>
                  <a:schemeClr val="dk1"/>
                </a:solidFill>
                <a:latin typeface="Montserrat"/>
              </a:rPr>
              <a:t>OBRIGADA!</a:t>
            </a:r>
          </a:p>
          <a:p>
            <a:pPr algn="ctr">
              <a:lnSpc>
                <a:spcPct val="90000"/>
              </a:lnSpc>
            </a:pPr>
            <a:endParaRPr lang="pt-BR" b="1" dirty="0">
              <a:solidFill>
                <a:schemeClr val="dk1"/>
              </a:solidFill>
              <a:latin typeface="Montserrat"/>
            </a:endParaRPr>
          </a:p>
          <a:p>
            <a:pPr algn="ctr">
              <a:lnSpc>
                <a:spcPct val="90000"/>
              </a:lnSpc>
            </a:pPr>
            <a:r>
              <a:rPr lang="pt-BR" b="1" dirty="0">
                <a:solidFill>
                  <a:schemeClr val="dk1"/>
                </a:solidFill>
                <a:latin typeface="Montserrat"/>
              </a:rPr>
              <a:t>Rosilene Dias</a:t>
            </a:r>
          </a:p>
          <a:p>
            <a:pPr algn="ctr">
              <a:lnSpc>
                <a:spcPct val="90000"/>
              </a:lnSpc>
            </a:pPr>
            <a:r>
              <a:rPr lang="pt-BR" b="1" dirty="0">
                <a:solidFill>
                  <a:schemeClr val="dk1"/>
                </a:solidFill>
                <a:latin typeface="Montserrat"/>
              </a:rPr>
              <a:t>Departamento de Restauração  e Monitoramento</a:t>
            </a:r>
          </a:p>
          <a:p>
            <a:pPr algn="ctr">
              <a:lnSpc>
                <a:spcPct val="90000"/>
              </a:lnSpc>
            </a:pPr>
            <a:endParaRPr lang="pt-BR" b="1" dirty="0">
              <a:solidFill>
                <a:schemeClr val="dk1"/>
              </a:solidFill>
              <a:latin typeface="Montserrat"/>
            </a:endParaRPr>
          </a:p>
          <a:p>
            <a:pPr algn="ctr">
              <a:lnSpc>
                <a:spcPct val="90000"/>
              </a:lnSpc>
            </a:pPr>
            <a:endParaRPr lang="pt-BR" b="1" dirty="0">
              <a:solidFill>
                <a:schemeClr val="dk1"/>
              </a:solidFill>
              <a:latin typeface="Montserrat"/>
            </a:endParaRPr>
          </a:p>
          <a:p>
            <a:pPr algn="ctr">
              <a:lnSpc>
                <a:spcPct val="90000"/>
              </a:lnSpc>
            </a:pPr>
            <a:endParaRPr lang="pt-BR" b="1" dirty="0">
              <a:solidFill>
                <a:schemeClr val="dk1"/>
              </a:solidFill>
              <a:latin typeface="Montserrat"/>
            </a:endParaRPr>
          </a:p>
          <a:p>
            <a:pPr algn="ctr">
              <a:lnSpc>
                <a:spcPct val="90000"/>
              </a:lnSpc>
            </a:pPr>
            <a:endParaRPr lang="pt-BR" b="1" dirty="0">
              <a:solidFill>
                <a:schemeClr val="dk1"/>
              </a:solidFill>
              <a:latin typeface="Montserrat"/>
            </a:endParaRPr>
          </a:p>
          <a:p>
            <a:pPr algn="ctr">
              <a:lnSpc>
                <a:spcPct val="90000"/>
              </a:lnSpc>
            </a:pPr>
            <a:r>
              <a:rPr lang="pt-BR" b="1" dirty="0">
                <a:solidFill>
                  <a:schemeClr val="dk1"/>
                </a:solidFill>
                <a:latin typeface="Montserrat"/>
              </a:rPr>
              <a:t>Contato:</a:t>
            </a:r>
          </a:p>
          <a:p>
            <a:pPr algn="ctr">
              <a:lnSpc>
                <a:spcPct val="90000"/>
              </a:lnSpc>
            </a:pPr>
            <a:endParaRPr lang="pt-BR" b="1" dirty="0">
              <a:solidFill>
                <a:schemeClr val="dk1"/>
              </a:solidFill>
              <a:latin typeface="Montserrat"/>
            </a:endParaRPr>
          </a:p>
          <a:p>
            <a:pPr algn="ctr">
              <a:lnSpc>
                <a:spcPct val="90000"/>
              </a:lnSpc>
            </a:pPr>
            <a:r>
              <a:rPr lang="pt-BR" b="1" dirty="0">
                <a:solidFill>
                  <a:schemeClr val="dk1"/>
                </a:solidFill>
                <a:latin typeface="Montserrat"/>
              </a:rPr>
              <a:t>sare@sp.gov.br</a:t>
            </a:r>
          </a:p>
          <a:p>
            <a:pPr algn="ctr">
              <a:lnSpc>
                <a:spcPct val="90000"/>
              </a:lnSpc>
            </a:pPr>
            <a:endParaRPr lang="pt-BR" b="1" dirty="0">
              <a:solidFill>
                <a:schemeClr val="dk1"/>
              </a:solidFill>
              <a:latin typeface="Montserrat"/>
            </a:endParaRPr>
          </a:p>
          <a:p>
            <a:pPr algn="ctr">
              <a:lnSpc>
                <a:spcPct val="90000"/>
              </a:lnSpc>
            </a:pPr>
            <a:r>
              <a:rPr lang="pt-BR" b="1" dirty="0">
                <a:solidFill>
                  <a:schemeClr val="dk1"/>
                </a:solidFill>
                <a:latin typeface="Montserrat"/>
              </a:rPr>
              <a:t>(11) 3133-4121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31009FBF-4DD1-4DC1-A6D3-4E47D4FB51C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471" r="9850"/>
          <a:stretch/>
        </p:blipFill>
        <p:spPr>
          <a:xfrm>
            <a:off x="5385707" y="5561834"/>
            <a:ext cx="1420585" cy="1022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0502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FA6A690E-20EE-43B3-B60F-90F8E0D6E26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90685" y="302814"/>
            <a:ext cx="5210629" cy="560388"/>
          </a:xfrm>
        </p:spPr>
        <p:txBody>
          <a:bodyPr lIns="91440" tIns="45720" rIns="91440" bIns="45720" anchor="t"/>
          <a:lstStyle/>
          <a:p>
            <a:pPr algn="ctr"/>
            <a:r>
              <a:rPr lang="pt-BR" dirty="0">
                <a:latin typeface="Work Sans Black"/>
                <a:ea typeface="Malgun Gothic Semilight"/>
                <a:cs typeface="Malgun Gothic Semilight"/>
              </a:rPr>
              <a:t>Resolução SMA 32/2014</a:t>
            </a:r>
            <a:endParaRPr lang="pt-BR" dirty="0"/>
          </a:p>
        </p:txBody>
      </p:sp>
      <p:sp>
        <p:nvSpPr>
          <p:cNvPr id="14" name="Espaço Reservado para Conteúdo 18">
            <a:extLst>
              <a:ext uri="{FF2B5EF4-FFF2-40B4-BE49-F238E27FC236}">
                <a16:creationId xmlns:a16="http://schemas.microsoft.com/office/drawing/2014/main" id="{02817DCF-E646-AE76-A996-EEF2BEB01D21}"/>
              </a:ext>
            </a:extLst>
          </p:cNvPr>
          <p:cNvSpPr>
            <a:spLocks noGrp="1"/>
          </p:cNvSpPr>
          <p:nvPr/>
        </p:nvSpPr>
        <p:spPr>
          <a:xfrm>
            <a:off x="5406131" y="1348334"/>
            <a:ext cx="6663949" cy="4372610"/>
          </a:xfrm>
          <a:prstGeom prst="rect">
            <a:avLst/>
          </a:prstGeom>
        </p:spPr>
        <p:txBody>
          <a:bodyPr lIns="91440" tIns="45720" rIns="91440" bIns="45720" anchor="t"/>
          <a:lstStyle>
            <a:defPPr>
              <a:defRPr lang="pt-B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342900" lvl="1" indent="-342900" eaLnBrk="1" fontAlgn="auto" hangingPunct="1">
              <a:spcBef>
                <a:spcPts val="600"/>
              </a:spcBef>
              <a:spcAft>
                <a:spcPts val="300"/>
              </a:spcAft>
              <a:buClr>
                <a:srgbClr val="000000"/>
              </a:buClr>
              <a:buSzPct val="110000"/>
              <a:buFont typeface="Arial" panose="020B0604020202020204" pitchFamily="34" charset="0"/>
              <a:buChar char="•"/>
              <a:defRPr/>
            </a:pPr>
            <a:r>
              <a:rPr lang="pt-BR" sz="2200" b="1" dirty="0">
                <a:latin typeface="Candara"/>
                <a:ea typeface="Arial Unicode MS"/>
                <a:cs typeface="Arial"/>
              </a:rPr>
              <a:t>Estabelece as etapas de um projeto de restauração:</a:t>
            </a:r>
          </a:p>
          <a:p>
            <a:pPr marL="342900" lvl="1" indent="-342900" eaLnBrk="1" fontAlgn="auto" hangingPunct="1">
              <a:spcBef>
                <a:spcPts val="600"/>
              </a:spcBef>
              <a:spcAft>
                <a:spcPts val="300"/>
              </a:spcAft>
              <a:buClr>
                <a:srgbClr val="000000"/>
              </a:buClr>
              <a:buSzPct val="110000"/>
              <a:buFont typeface="Arial" panose="020B0604020202020204" pitchFamily="34" charset="0"/>
              <a:buChar char="•"/>
              <a:defRPr/>
            </a:pPr>
            <a:endParaRPr lang="pt-BR" sz="2200" b="1" dirty="0">
              <a:latin typeface="Candara"/>
              <a:ea typeface="Arial Unicode MS"/>
              <a:cs typeface="Arial"/>
            </a:endParaRPr>
          </a:p>
          <a:p>
            <a:pPr marL="342900" lvl="1" indent="-342900" eaLnBrk="1" fontAlgn="auto" hangingPunct="1">
              <a:spcBef>
                <a:spcPts val="600"/>
              </a:spcBef>
              <a:spcAft>
                <a:spcPts val="300"/>
              </a:spcAft>
              <a:buClr>
                <a:srgbClr val="000000"/>
              </a:buClr>
              <a:buSzPct val="110000"/>
              <a:buFont typeface="Arial" panose="020B0604020202020204" pitchFamily="34" charset="0"/>
              <a:buChar char="•"/>
              <a:defRPr/>
            </a:pPr>
            <a:r>
              <a:rPr lang="pt-BR" sz="2200" b="1" dirty="0">
                <a:latin typeface="Candara"/>
                <a:ea typeface="Arial Unicode MS"/>
                <a:cs typeface="Arial"/>
              </a:rPr>
              <a:t>I - diagnóstico da área objeto da restauração;</a:t>
            </a:r>
          </a:p>
          <a:p>
            <a:pPr marL="342900" lvl="1" indent="-342900" eaLnBrk="1" fontAlgn="auto" hangingPunct="1">
              <a:spcBef>
                <a:spcPts val="600"/>
              </a:spcBef>
              <a:spcAft>
                <a:spcPts val="300"/>
              </a:spcAft>
              <a:buClr>
                <a:srgbClr val="000000"/>
              </a:buClr>
              <a:buSzPct val="110000"/>
              <a:buFont typeface="Arial" panose="020B0604020202020204" pitchFamily="34" charset="0"/>
              <a:buChar char="•"/>
              <a:defRPr/>
            </a:pPr>
            <a:r>
              <a:rPr lang="pt-BR" sz="2200" b="1" dirty="0">
                <a:latin typeface="Candara"/>
                <a:ea typeface="Arial Unicode MS"/>
                <a:cs typeface="Arial"/>
              </a:rPr>
              <a:t>II - proposta de Projeto de Restauração Ecológica;</a:t>
            </a:r>
          </a:p>
          <a:p>
            <a:pPr marL="342900" lvl="1" indent="-342900" eaLnBrk="1" fontAlgn="auto" hangingPunct="1">
              <a:spcBef>
                <a:spcPts val="600"/>
              </a:spcBef>
              <a:spcAft>
                <a:spcPts val="300"/>
              </a:spcAft>
              <a:buClr>
                <a:srgbClr val="000000"/>
              </a:buClr>
              <a:buSzPct val="110000"/>
              <a:buFont typeface="Arial" panose="020B0604020202020204" pitchFamily="34" charset="0"/>
              <a:buChar char="•"/>
              <a:defRPr/>
            </a:pPr>
            <a:r>
              <a:rPr lang="pt-BR" sz="2200" b="1" dirty="0">
                <a:latin typeface="Candara"/>
                <a:ea typeface="Arial Unicode MS"/>
                <a:cs typeface="Arial"/>
              </a:rPr>
              <a:t>III - implantação da metodologia e das ações previstas no Projeto de Restauração Ecológica;</a:t>
            </a:r>
          </a:p>
          <a:p>
            <a:pPr marL="342900" lvl="1" indent="-342900" eaLnBrk="1" fontAlgn="auto" hangingPunct="1">
              <a:spcBef>
                <a:spcPts val="600"/>
              </a:spcBef>
              <a:spcAft>
                <a:spcPts val="300"/>
              </a:spcAft>
              <a:buClr>
                <a:srgbClr val="000000"/>
              </a:buClr>
              <a:buSzPct val="110000"/>
              <a:buFont typeface="Arial" panose="020B0604020202020204" pitchFamily="34" charset="0"/>
              <a:buChar char="•"/>
              <a:defRPr/>
            </a:pPr>
            <a:r>
              <a:rPr lang="pt-BR" sz="2200" b="1" dirty="0">
                <a:latin typeface="Candara"/>
                <a:ea typeface="Arial Unicode MS"/>
                <a:cs typeface="Arial"/>
              </a:rPr>
              <a:t>IV - manutenção e monitoramento do Projeto de Restauração Ecológica; </a:t>
            </a:r>
          </a:p>
          <a:p>
            <a:pPr marL="342900" lvl="1" indent="-342900" eaLnBrk="1" fontAlgn="auto" hangingPunct="1">
              <a:spcBef>
                <a:spcPts val="600"/>
              </a:spcBef>
              <a:spcAft>
                <a:spcPts val="300"/>
              </a:spcAft>
              <a:buClr>
                <a:srgbClr val="000000"/>
              </a:buClr>
              <a:buSzPct val="110000"/>
              <a:buFont typeface="Arial" panose="020B0604020202020204" pitchFamily="34" charset="0"/>
              <a:buChar char="•"/>
              <a:defRPr/>
            </a:pPr>
            <a:r>
              <a:rPr lang="pt-BR" sz="2200" b="1" dirty="0">
                <a:latin typeface="Candara"/>
                <a:ea typeface="Arial Unicode MS"/>
                <a:cs typeface="Arial"/>
              </a:rPr>
              <a:t>V - conclusão do Projeto de Restauração Ecológica.</a:t>
            </a:r>
          </a:p>
        </p:txBody>
      </p:sp>
      <p:pic>
        <p:nvPicPr>
          <p:cNvPr id="15" name="Google Shape;88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04584" y="6303285"/>
            <a:ext cx="5409398" cy="398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Imagem 24">
            <a:extLst>
              <a:ext uri="{FF2B5EF4-FFF2-40B4-BE49-F238E27FC236}">
                <a16:creationId xmlns:a16="http://schemas.microsoft.com/office/drawing/2014/main" id="{2AFE391F-4767-4F06-B951-F777495EB2E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471" r="9850"/>
          <a:stretch/>
        </p:blipFill>
        <p:spPr>
          <a:xfrm>
            <a:off x="58783" y="5955488"/>
            <a:ext cx="966652" cy="695594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A6C5CC8A-67FA-4CB6-93C5-A3204D2A95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1790" y="2065560"/>
            <a:ext cx="4118843" cy="272687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150698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FA6A690E-20EE-43B3-B60F-90F8E0D6E26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" y="302814"/>
            <a:ext cx="12192000" cy="560388"/>
          </a:xfrm>
        </p:spPr>
        <p:txBody>
          <a:bodyPr lIns="91440" tIns="45720" rIns="91440" bIns="45720" anchor="t"/>
          <a:lstStyle/>
          <a:p>
            <a:pPr algn="ctr"/>
            <a:r>
              <a:rPr lang="pt-BR" dirty="0">
                <a:latin typeface="Work Sans Black"/>
                <a:ea typeface="Malgun Gothic Semilight"/>
                <a:cs typeface="Malgun Gothic Semilight"/>
              </a:rPr>
              <a:t>Resolução SMA 32/2014: conceitos</a:t>
            </a:r>
            <a:endParaRPr lang="pt-BR" dirty="0"/>
          </a:p>
        </p:txBody>
      </p:sp>
      <p:sp>
        <p:nvSpPr>
          <p:cNvPr id="14" name="Espaço Reservado para Conteúdo 18">
            <a:extLst>
              <a:ext uri="{FF2B5EF4-FFF2-40B4-BE49-F238E27FC236}">
                <a16:creationId xmlns:a16="http://schemas.microsoft.com/office/drawing/2014/main" id="{02817DCF-E646-AE76-A996-EEF2BEB01D21}"/>
              </a:ext>
            </a:extLst>
          </p:cNvPr>
          <p:cNvSpPr>
            <a:spLocks noGrp="1"/>
          </p:cNvSpPr>
          <p:nvPr/>
        </p:nvSpPr>
        <p:spPr>
          <a:xfrm>
            <a:off x="906779" y="1396938"/>
            <a:ext cx="10378440" cy="4372610"/>
          </a:xfrm>
          <a:prstGeom prst="rect">
            <a:avLst/>
          </a:prstGeom>
        </p:spPr>
        <p:txBody>
          <a:bodyPr lIns="91440" tIns="45720" rIns="91440" bIns="45720" anchor="t"/>
          <a:lstStyle>
            <a:defPPr>
              <a:defRPr lang="pt-B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342900" lvl="1" indent="-342900" eaLnBrk="1" fontAlgn="auto" hangingPunct="1">
              <a:spcBef>
                <a:spcPts val="600"/>
              </a:spcBef>
              <a:spcAft>
                <a:spcPts val="300"/>
              </a:spcAft>
              <a:buClr>
                <a:srgbClr val="000000"/>
              </a:buClr>
              <a:buSzPct val="110000"/>
              <a:buFont typeface="Arial" panose="020B0604020202020204" pitchFamily="34" charset="0"/>
              <a:buChar char="•"/>
              <a:defRPr/>
            </a:pPr>
            <a:r>
              <a:rPr lang="pt-BR" sz="2200" b="1" dirty="0">
                <a:latin typeface="Candara"/>
                <a:ea typeface="Arial Unicode MS"/>
                <a:cs typeface="Arial"/>
              </a:rPr>
              <a:t>I. restauração ecológica: intervenção humana intencional em ecossistemas degradados ou alterados para desencadear, facilitar ou acelerar o processo natural de sucessão ecológica;</a:t>
            </a:r>
          </a:p>
          <a:p>
            <a:pPr marL="342900" lvl="1" indent="-342900" eaLnBrk="1" fontAlgn="auto" hangingPunct="1">
              <a:spcBef>
                <a:spcPts val="600"/>
              </a:spcBef>
              <a:spcAft>
                <a:spcPts val="300"/>
              </a:spcAft>
              <a:buClr>
                <a:srgbClr val="000000"/>
              </a:buClr>
              <a:buSzPct val="110000"/>
              <a:buFont typeface="Arial" panose="020B0604020202020204" pitchFamily="34" charset="0"/>
              <a:buChar char="•"/>
              <a:defRPr/>
            </a:pPr>
            <a:endParaRPr lang="pt-BR" sz="2200" b="1" dirty="0">
              <a:latin typeface="Candara"/>
              <a:ea typeface="Arial Unicode MS"/>
              <a:cs typeface="Arial"/>
            </a:endParaRPr>
          </a:p>
          <a:p>
            <a:pPr marL="342900" lvl="1" indent="-342900" eaLnBrk="1" fontAlgn="auto" hangingPunct="1">
              <a:spcBef>
                <a:spcPts val="600"/>
              </a:spcBef>
              <a:spcAft>
                <a:spcPts val="300"/>
              </a:spcAft>
              <a:buClr>
                <a:srgbClr val="000000"/>
              </a:buClr>
              <a:buSzPct val="110000"/>
              <a:buFont typeface="Arial" panose="020B0604020202020204" pitchFamily="34" charset="0"/>
              <a:buChar char="•"/>
              <a:defRPr/>
            </a:pPr>
            <a:r>
              <a:rPr lang="pt-BR" sz="2200" b="1" dirty="0">
                <a:latin typeface="Candara"/>
                <a:ea typeface="Arial Unicode MS"/>
                <a:cs typeface="Arial"/>
              </a:rPr>
              <a:t>II - projeto de restauração ecológica: instrumento de planejamento, execução e monitoramento da restauração ecológica, em área rurais ou urbanas, que deverá ser apresentado pelo restaurador, sendo a recomposição seu principal objetivo;</a:t>
            </a:r>
          </a:p>
          <a:p>
            <a:pPr marL="342900" lvl="1" indent="-342900" eaLnBrk="1" fontAlgn="auto" hangingPunct="1">
              <a:spcBef>
                <a:spcPts val="600"/>
              </a:spcBef>
              <a:spcAft>
                <a:spcPts val="300"/>
              </a:spcAft>
              <a:buClr>
                <a:srgbClr val="000000"/>
              </a:buClr>
              <a:buSzPct val="110000"/>
              <a:buFont typeface="Arial" panose="020B0604020202020204" pitchFamily="34" charset="0"/>
              <a:buChar char="•"/>
              <a:defRPr/>
            </a:pPr>
            <a:endParaRPr lang="pt-BR" sz="2200" b="1" dirty="0">
              <a:latin typeface="Candara"/>
              <a:ea typeface="Arial Unicode MS"/>
              <a:cs typeface="Arial"/>
            </a:endParaRPr>
          </a:p>
          <a:p>
            <a:pPr marL="342900" lvl="1" indent="-342900" eaLnBrk="1" fontAlgn="auto" hangingPunct="1">
              <a:spcBef>
                <a:spcPts val="600"/>
              </a:spcBef>
              <a:spcAft>
                <a:spcPts val="300"/>
              </a:spcAft>
              <a:buClr>
                <a:srgbClr val="000000"/>
              </a:buClr>
              <a:buSzPct val="110000"/>
              <a:buFont typeface="Arial" panose="020B0604020202020204" pitchFamily="34" charset="0"/>
              <a:buChar char="•"/>
              <a:defRPr/>
            </a:pPr>
            <a:r>
              <a:rPr lang="pt-BR" sz="2200" b="1" dirty="0">
                <a:latin typeface="Candara"/>
                <a:ea typeface="Arial Unicode MS"/>
                <a:cs typeface="Arial"/>
              </a:rPr>
              <a:t>III. Recomposição: restituição de ecossistema ou comunidade biológica nativa degradada ou alterada a condição não degradada, que pode ser diferente de sua condição original;</a:t>
            </a:r>
          </a:p>
        </p:txBody>
      </p:sp>
      <p:pic>
        <p:nvPicPr>
          <p:cNvPr id="15" name="Google Shape;88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04584" y="6303285"/>
            <a:ext cx="5409398" cy="398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Imagem 24">
            <a:extLst>
              <a:ext uri="{FF2B5EF4-FFF2-40B4-BE49-F238E27FC236}">
                <a16:creationId xmlns:a16="http://schemas.microsoft.com/office/drawing/2014/main" id="{2AFE391F-4767-4F06-B951-F777495EB2E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471" r="9850"/>
          <a:stretch/>
        </p:blipFill>
        <p:spPr>
          <a:xfrm>
            <a:off x="58783" y="5955488"/>
            <a:ext cx="966652" cy="695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666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FA6A690E-20EE-43B3-B60F-90F8E0D6E26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" y="302814"/>
            <a:ext cx="12192000" cy="560388"/>
          </a:xfrm>
        </p:spPr>
        <p:txBody>
          <a:bodyPr lIns="91440" tIns="45720" rIns="91440" bIns="45720" anchor="t"/>
          <a:lstStyle/>
          <a:p>
            <a:pPr algn="ctr"/>
            <a:r>
              <a:rPr lang="pt-BR" dirty="0">
                <a:latin typeface="Work Sans Black"/>
                <a:ea typeface="Malgun Gothic Semilight"/>
                <a:cs typeface="Malgun Gothic Semilight"/>
              </a:rPr>
              <a:t>Resolução SMA 32/2014 e Sistema SARE</a:t>
            </a:r>
            <a:endParaRPr lang="pt-BR" dirty="0"/>
          </a:p>
        </p:txBody>
      </p:sp>
      <p:sp>
        <p:nvSpPr>
          <p:cNvPr id="14" name="Espaço Reservado para Conteúdo 18">
            <a:extLst>
              <a:ext uri="{FF2B5EF4-FFF2-40B4-BE49-F238E27FC236}">
                <a16:creationId xmlns:a16="http://schemas.microsoft.com/office/drawing/2014/main" id="{02817DCF-E646-AE76-A996-EEF2BEB01D21}"/>
              </a:ext>
            </a:extLst>
          </p:cNvPr>
          <p:cNvSpPr>
            <a:spLocks noGrp="1"/>
          </p:cNvSpPr>
          <p:nvPr/>
        </p:nvSpPr>
        <p:spPr>
          <a:xfrm>
            <a:off x="5406131" y="1348334"/>
            <a:ext cx="6663949" cy="4097123"/>
          </a:xfrm>
          <a:prstGeom prst="rect">
            <a:avLst/>
          </a:prstGeom>
        </p:spPr>
        <p:txBody>
          <a:bodyPr lIns="91440" tIns="45720" rIns="91440" bIns="45720" anchor="t"/>
          <a:lstStyle>
            <a:defPPr>
              <a:defRPr lang="pt-B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342900" lvl="1" indent="-342900" eaLnBrk="1" fontAlgn="auto" hangingPunct="1">
              <a:spcBef>
                <a:spcPts val="600"/>
              </a:spcBef>
              <a:spcAft>
                <a:spcPts val="300"/>
              </a:spcAft>
              <a:buClr>
                <a:srgbClr val="000000"/>
              </a:buClr>
              <a:buSzPct val="110000"/>
              <a:buFont typeface="Arial" panose="020B0604020202020204" pitchFamily="34" charset="0"/>
              <a:buChar char="•"/>
              <a:defRPr/>
            </a:pPr>
            <a:r>
              <a:rPr lang="pt-BR" sz="2200" b="1" dirty="0">
                <a:latin typeface="Candara"/>
                <a:ea typeface="Arial Unicode MS"/>
                <a:cs typeface="Arial"/>
              </a:rPr>
              <a:t>Disponibilizado em 2015;</a:t>
            </a:r>
          </a:p>
          <a:p>
            <a:pPr marL="342900" lvl="1" indent="-342900" eaLnBrk="1" fontAlgn="auto" hangingPunct="1">
              <a:spcBef>
                <a:spcPts val="600"/>
              </a:spcBef>
              <a:spcAft>
                <a:spcPts val="300"/>
              </a:spcAft>
              <a:buClr>
                <a:srgbClr val="000000"/>
              </a:buClr>
              <a:buSzPct val="110000"/>
              <a:buFont typeface="Arial" panose="020B0604020202020204" pitchFamily="34" charset="0"/>
              <a:buChar char="•"/>
              <a:defRPr/>
            </a:pPr>
            <a:endParaRPr lang="pt-BR" sz="2200" b="1" dirty="0">
              <a:latin typeface="Candara"/>
              <a:ea typeface="Arial Unicode MS"/>
              <a:cs typeface="Arial"/>
            </a:endParaRPr>
          </a:p>
          <a:p>
            <a:pPr marL="342900" lvl="1" indent="-342900" eaLnBrk="1" fontAlgn="auto" hangingPunct="1">
              <a:spcBef>
                <a:spcPts val="600"/>
              </a:spcBef>
              <a:spcAft>
                <a:spcPts val="300"/>
              </a:spcAft>
              <a:buClr>
                <a:srgbClr val="000000"/>
              </a:buClr>
              <a:buSzPct val="110000"/>
              <a:buFont typeface="Arial" panose="020B0604020202020204" pitchFamily="34" charset="0"/>
              <a:buChar char="•"/>
              <a:defRPr/>
            </a:pPr>
            <a:r>
              <a:rPr lang="pt-BR" sz="2200" b="1" dirty="0">
                <a:latin typeface="Candara"/>
                <a:ea typeface="Arial Unicode MS"/>
                <a:cs typeface="Arial"/>
              </a:rPr>
              <a:t>Sistema informatizado – e especializado;</a:t>
            </a:r>
          </a:p>
          <a:p>
            <a:pPr marL="342900" lvl="1" indent="-342900" eaLnBrk="1" fontAlgn="auto" hangingPunct="1">
              <a:spcBef>
                <a:spcPts val="600"/>
              </a:spcBef>
              <a:spcAft>
                <a:spcPts val="300"/>
              </a:spcAft>
              <a:buClr>
                <a:srgbClr val="000000"/>
              </a:buClr>
              <a:buSzPct val="110000"/>
              <a:buFont typeface="Arial" panose="020B0604020202020204" pitchFamily="34" charset="0"/>
              <a:buChar char="•"/>
              <a:defRPr/>
            </a:pPr>
            <a:endParaRPr lang="pt-BR" sz="2200" b="1" dirty="0">
              <a:latin typeface="Candara"/>
              <a:ea typeface="Arial Unicode MS"/>
              <a:cs typeface="Arial"/>
            </a:endParaRPr>
          </a:p>
          <a:p>
            <a:pPr marL="342900" lvl="1" indent="-342900" eaLnBrk="1" fontAlgn="auto" hangingPunct="1">
              <a:spcBef>
                <a:spcPts val="600"/>
              </a:spcBef>
              <a:spcAft>
                <a:spcPts val="300"/>
              </a:spcAft>
              <a:buClr>
                <a:srgbClr val="000000"/>
              </a:buClr>
              <a:buSzPct val="110000"/>
              <a:buFont typeface="Arial" panose="020B0604020202020204" pitchFamily="34" charset="0"/>
              <a:buChar char="•"/>
              <a:defRPr/>
            </a:pPr>
            <a:r>
              <a:rPr lang="pt-BR" sz="2200" b="1" dirty="0">
                <a:latin typeface="Candara"/>
                <a:ea typeface="Arial Unicode MS"/>
                <a:cs typeface="Arial"/>
              </a:rPr>
              <a:t>Torna possível a gestão dos dados e monitoramento ( espacial e de indicadores) da restauração em SP;</a:t>
            </a:r>
          </a:p>
          <a:p>
            <a:pPr marL="342900" lvl="1" indent="-342900" eaLnBrk="1" fontAlgn="auto" hangingPunct="1">
              <a:spcBef>
                <a:spcPts val="600"/>
              </a:spcBef>
              <a:spcAft>
                <a:spcPts val="300"/>
              </a:spcAft>
              <a:buClr>
                <a:srgbClr val="000000"/>
              </a:buClr>
              <a:buSzPct val="110000"/>
              <a:buFont typeface="Arial" panose="020B0604020202020204" pitchFamily="34" charset="0"/>
              <a:buChar char="•"/>
              <a:defRPr/>
            </a:pPr>
            <a:endParaRPr lang="pt-BR" sz="2200" b="1" dirty="0">
              <a:latin typeface="Candara"/>
              <a:ea typeface="Arial Unicode MS"/>
              <a:cs typeface="Arial"/>
            </a:endParaRPr>
          </a:p>
          <a:p>
            <a:pPr marL="342900" lvl="1" indent="-342900" eaLnBrk="1" fontAlgn="auto" hangingPunct="1">
              <a:spcBef>
                <a:spcPts val="600"/>
              </a:spcBef>
              <a:spcAft>
                <a:spcPts val="300"/>
              </a:spcAft>
              <a:buClr>
                <a:srgbClr val="000000"/>
              </a:buClr>
              <a:buSzPct val="110000"/>
              <a:buFont typeface="Arial" panose="020B0604020202020204" pitchFamily="34" charset="0"/>
              <a:buChar char="•"/>
              <a:defRPr/>
            </a:pPr>
            <a:r>
              <a:rPr lang="pt-BR" sz="2200" b="1" dirty="0">
                <a:latin typeface="Candara"/>
                <a:ea typeface="Arial Unicode MS"/>
                <a:cs typeface="Arial"/>
              </a:rPr>
              <a:t>Permite o cadastro de projetos de diversas motivações, desde compensações do licenciamento ambiental aos voluntários.</a:t>
            </a:r>
          </a:p>
        </p:txBody>
      </p:sp>
      <p:pic>
        <p:nvPicPr>
          <p:cNvPr id="15" name="Google Shape;88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04584" y="6303285"/>
            <a:ext cx="5409398" cy="398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Imagem 24">
            <a:extLst>
              <a:ext uri="{FF2B5EF4-FFF2-40B4-BE49-F238E27FC236}">
                <a16:creationId xmlns:a16="http://schemas.microsoft.com/office/drawing/2014/main" id="{2AFE391F-4767-4F06-B951-F777495EB2E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471" r="9850"/>
          <a:stretch/>
        </p:blipFill>
        <p:spPr>
          <a:xfrm>
            <a:off x="58783" y="5955488"/>
            <a:ext cx="966652" cy="695594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1B8D7AA3-2AC8-4316-98DA-F93BE54C357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99"/>
          <a:stretch/>
        </p:blipFill>
        <p:spPr>
          <a:xfrm>
            <a:off x="542109" y="2045199"/>
            <a:ext cx="4493060" cy="27676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033563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Tema do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Tema do 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4.xml><?xml version="1.0" encoding="utf-8"?>
<a:theme xmlns:a="http://schemas.openxmlformats.org/drawingml/2006/main" name="Tema do Office 2013 - 202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e5419b0d-da7d-4072-9a0f-9ee9b6b5b9e9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C2F720F2E252745879814D38BF403B9" ma:contentTypeVersion="16" ma:contentTypeDescription="Crie um novo documento." ma:contentTypeScope="" ma:versionID="20c4186e144abc7f5cc4258f172be2d4">
  <xsd:schema xmlns:xsd="http://www.w3.org/2001/XMLSchema" xmlns:xs="http://www.w3.org/2001/XMLSchema" xmlns:p="http://schemas.microsoft.com/office/2006/metadata/properties" xmlns:ns3="9ece16ab-08e2-425f-9492-3ecfbf32f36d" xmlns:ns4="e5419b0d-da7d-4072-9a0f-9ee9b6b5b9e9" targetNamespace="http://schemas.microsoft.com/office/2006/metadata/properties" ma:root="true" ma:fieldsID="437758753e2f6144a263829208c87833" ns3:_="" ns4:_="">
    <xsd:import namespace="9ece16ab-08e2-425f-9492-3ecfbf32f36d"/>
    <xsd:import namespace="e5419b0d-da7d-4072-9a0f-9ee9b6b5b9e9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LengthInSeconds" minOccurs="0"/>
                <xsd:element ref="ns4:MediaServiceGenerationTime" minOccurs="0"/>
                <xsd:element ref="ns4:MediaServiceEventHashCode" minOccurs="0"/>
                <xsd:element ref="ns4:MediaServiceOCR" minOccurs="0"/>
                <xsd:element ref="ns4:MediaServiceLocation" minOccurs="0"/>
                <xsd:element ref="ns4:MediaServiceAutoKeyPoints" minOccurs="0"/>
                <xsd:element ref="ns4:MediaServiceKeyPoints" minOccurs="0"/>
                <xsd:element ref="ns4:MediaServiceSearchProperties" minOccurs="0"/>
                <xsd:element ref="ns4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ece16ab-08e2-425f-9492-3ecfbf32f36d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Hash de Dica de Compartilhamento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5419b0d-da7d-4072-9a0f-9ee9b6b5b9e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ServiceAutoKeyPoints" ma:index="2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_activity" ma:index="23" nillable="true" ma:displayName="_activity" ma:hidden="true" ma:internalName="_activity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E45AA64-D5D7-440E-9ED5-50A4BBE990E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35C013A-610D-4F6F-9CCB-423C42C3F702}">
  <ds:schemaRefs>
    <ds:schemaRef ds:uri="http://purl.org/dc/terms/"/>
    <ds:schemaRef ds:uri="http://www.w3.org/XML/1998/namespace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http://schemas.microsoft.com/office/2006/documentManagement/types"/>
    <ds:schemaRef ds:uri="e5419b0d-da7d-4072-9a0f-9ee9b6b5b9e9"/>
    <ds:schemaRef ds:uri="9ece16ab-08e2-425f-9492-3ecfbf32f36d"/>
    <ds:schemaRef ds:uri="http://schemas.microsoft.com/office/2006/metadata/propertie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025D5079-7121-4F17-B664-76C3B3DA87CA}">
  <ds:schemaRefs>
    <ds:schemaRef ds:uri="9ece16ab-08e2-425f-9492-3ecfbf32f36d"/>
    <ds:schemaRef ds:uri="e5419b0d-da7d-4072-9a0f-9ee9b6b5b9e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7697</TotalTime>
  <Words>1247</Words>
  <Application>Microsoft Office PowerPoint</Application>
  <PresentationFormat>Widescreen</PresentationFormat>
  <Paragraphs>249</Paragraphs>
  <Slides>69</Slides>
  <Notes>56</Notes>
  <HiddenSlides>0</HiddenSlides>
  <MMClips>0</MMClips>
  <ScaleCrop>false</ScaleCrop>
  <HeadingPairs>
    <vt:vector size="6" baseType="variant">
      <vt:variant>
        <vt:lpstr>Fontes usadas</vt:lpstr>
      </vt:variant>
      <vt:variant>
        <vt:i4>12</vt:i4>
      </vt:variant>
      <vt:variant>
        <vt:lpstr>Tema</vt:lpstr>
      </vt:variant>
      <vt:variant>
        <vt:i4>3</vt:i4>
      </vt:variant>
      <vt:variant>
        <vt:lpstr>Títulos de slides</vt:lpstr>
      </vt:variant>
      <vt:variant>
        <vt:i4>69</vt:i4>
      </vt:variant>
    </vt:vector>
  </HeadingPairs>
  <TitlesOfParts>
    <vt:vector size="84" baseType="lpstr">
      <vt:lpstr>Arial</vt:lpstr>
      <vt:lpstr>Calibri</vt:lpstr>
      <vt:lpstr>Candara</vt:lpstr>
      <vt:lpstr>Helvetica</vt:lpstr>
      <vt:lpstr>Inter</vt:lpstr>
      <vt:lpstr>Montserrat</vt:lpstr>
      <vt:lpstr>Roboto</vt:lpstr>
      <vt:lpstr>Tahoma</vt:lpstr>
      <vt:lpstr>Verdana</vt:lpstr>
      <vt:lpstr>Wingdings</vt:lpstr>
      <vt:lpstr>Work Sans</vt:lpstr>
      <vt:lpstr>Work Sans Black</vt:lpstr>
      <vt:lpstr>Tema do Office</vt:lpstr>
      <vt:lpstr>Tema do Office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Maria Odeth Teixeira</dc:creator>
  <cp:lastModifiedBy>Rosilene Dias</cp:lastModifiedBy>
  <cp:revision>788</cp:revision>
  <cp:lastPrinted>2023-04-24T15:05:24Z</cp:lastPrinted>
  <dcterms:created xsi:type="dcterms:W3CDTF">2022-12-29T18:39:45Z</dcterms:created>
  <dcterms:modified xsi:type="dcterms:W3CDTF">2026-04-23T11:34:03Z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0x010100AC2F720F2E252745879814D38BF403B9</vt:lpwstr>
  </property>
</Properties>
</file>