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4.png" ContentType="image/png"/>
  <Override PartName="/ppt/media/image34.jpeg" ContentType="image/jpeg"/>
  <Override PartName="/ppt/media/image6.png" ContentType="image/png"/>
  <Override PartName="/ppt/media/image8.jpeg" ContentType="image/jpeg"/>
  <Override PartName="/ppt/media/image7.jpeg" ContentType="image/jpeg"/>
  <Override PartName="/ppt/media/image9.png" ContentType="image/png"/>
  <Override PartName="/ppt/media/image10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png" ContentType="image/png"/>
  <Override PartName="/ppt/media/image37.jpeg" ContentType="image/jpeg"/>
  <Override PartName="/ppt/media/image36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2.jpeg" ContentType="image/jpeg"/>
  <Override PartName="/ppt/media/image41.jpeg" ContentType="image/jpeg"/>
  <Override PartName="/ppt/media/image43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://www.cati.sp.gov.br/portal/" TargetMode="Externa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hyperlink" Target="mailto:agroecologia@sp.gov.br" TargetMode="External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1;p1"/>
          <p:cNvSpPr/>
          <p:nvPr/>
        </p:nvSpPr>
        <p:spPr>
          <a:xfrm>
            <a:off x="7161120" y="4417560"/>
            <a:ext cx="4937040" cy="21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ff"/>
                </a:solidFill>
                <a:latin typeface="Calibri"/>
                <a:ea typeface="Calibri"/>
              </a:rPr>
              <a:t>Protocolo de Transição Agroecológica </a:t>
            </a:r>
            <a:endParaRPr b="0" lang="pt-BR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ff"/>
                </a:solidFill>
                <a:latin typeface="Calibri"/>
                <a:ea typeface="Calibri"/>
              </a:rPr>
              <a:t>São Paulo/2024</a:t>
            </a:r>
            <a:endParaRPr b="0" lang="pt-BR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pt-B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272;p14"/>
          <p:cNvSpPr/>
          <p:nvPr/>
        </p:nvSpPr>
        <p:spPr>
          <a:xfrm>
            <a:off x="720360" y="1238400"/>
            <a:ext cx="10983600" cy="403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ea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2f4f4f"/>
                </a:solidFill>
                <a:latin typeface="Calibri"/>
                <a:ea typeface="Calibri"/>
              </a:rPr>
              <a:t>Políticas públicas de reconhecimento da Transição Agroecológica em </a:t>
            </a:r>
            <a:r>
              <a:rPr b="1" lang="pt-BR" sz="2200" spc="-1" strike="noStrike" u="sng">
                <a:solidFill>
                  <a:srgbClr val="2f4f4f"/>
                </a:solidFill>
                <a:uFillTx/>
                <a:latin typeface="Calibri"/>
                <a:ea typeface="Calibri"/>
              </a:rPr>
              <a:t>nível nacional</a:t>
            </a:r>
            <a:r>
              <a:rPr b="1" lang="pt-BR" sz="2200" spc="-1" strike="noStrike">
                <a:solidFill>
                  <a:srgbClr val="2f4f4f"/>
                </a:solidFill>
                <a:latin typeface="Calibri"/>
                <a:ea typeface="Calibri"/>
              </a:rPr>
              <a:t> – Cadastro Nacional de produtores em transição agroecológica 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pt-BR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2f4f4f"/>
                </a:solidFill>
                <a:latin typeface="Calibri"/>
                <a:ea typeface="Calibri"/>
              </a:rPr>
              <a:t>Inserção em programas públicos Programa de Aquisição de Alimentos (PAA) e Programa Nacional de Alimentação Escolar (PNAE)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42"/>
              </a:spcBef>
              <a:tabLst>
                <a:tab algn="l" pos="0"/>
              </a:tabLst>
            </a:pPr>
            <a:r>
              <a:rPr b="1" lang="pt-BR" sz="2200" spc="-1" strike="noStrike">
                <a:solidFill>
                  <a:srgbClr val="c9211e"/>
                </a:solidFill>
                <a:latin typeface="Calibri"/>
                <a:ea typeface="Calibri"/>
              </a:rPr>
              <a:t>Crédito/apoios para implementar as práticas da transição - </a:t>
            </a:r>
            <a:r>
              <a:rPr b="0" lang="pt-BR" sz="2300" spc="-1" strike="noStrike">
                <a:solidFill>
                  <a:srgbClr val="000000"/>
                </a:solidFill>
                <a:latin typeface="Calibri"/>
                <a:ea typeface="Calibri"/>
              </a:rPr>
              <a:t>Inclusão da Transição Agroecológica na linha de financiamento FEAP/Banagro (Fundo de Expansão do Agronegócio Paulista)</a:t>
            </a:r>
            <a:endParaRPr b="0" lang="pt-BR" sz="23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142"/>
              </a:spcBef>
              <a:tabLst>
                <a:tab algn="l" pos="0"/>
              </a:tabLst>
            </a:pPr>
            <a:r>
              <a:rPr b="1" lang="pt-BR" sz="2200" spc="-1" strike="noStrike">
                <a:solidFill>
                  <a:srgbClr val="c9211e"/>
                </a:solidFill>
                <a:latin typeface="Calibri"/>
                <a:ea typeface="Calibri"/>
              </a:rPr>
              <a:t>Programa Nacional de de Fortalecimento da Agricultura Familiar (PRONAF) – editais MDA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213"/>
              </a:spcBef>
              <a:tabLst>
                <a:tab algn="l" pos="0"/>
              </a:tabLst>
            </a:pPr>
            <a:r>
              <a:rPr b="1" lang="pt-BR" sz="2200" spc="-1" strike="noStrike">
                <a:solidFill>
                  <a:srgbClr val="006400"/>
                </a:solidFill>
                <a:latin typeface="Calibri"/>
                <a:ea typeface="Calibri"/>
              </a:rPr>
              <a:t>Parcerias: organizações de agricultores e outras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213"/>
              </a:spcBef>
              <a:tabLst>
                <a:tab algn="l" pos="0"/>
              </a:tabLst>
            </a:pPr>
            <a:r>
              <a:rPr b="1" lang="pt-BR" sz="1800" spc="-1" strike="noStrike">
                <a:solidFill>
                  <a:srgbClr val="c9211e"/>
                </a:solidFill>
                <a:latin typeface="Arial"/>
                <a:ea typeface="DejaVu Sans"/>
              </a:rPr>
              <a:t>Lei Municipal 16.140/2015</a:t>
            </a:r>
            <a:r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Transição de outros municípios e/ou reconhecimento Nacional do Protocolo?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213"/>
              </a:spcBef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363"/>
              </a:spcBef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28" name="Google Shape;273;p14"/>
          <p:cNvSpPr/>
          <p:nvPr/>
        </p:nvSpPr>
        <p:spPr>
          <a:xfrm>
            <a:off x="2700000" y="540000"/>
            <a:ext cx="431388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Arial"/>
              </a:rPr>
              <a:t>PERSPECTIVAS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293;g1e60659c1fa_0_28"/>
          <p:cNvSpPr/>
          <p:nvPr/>
        </p:nvSpPr>
        <p:spPr>
          <a:xfrm>
            <a:off x="625320" y="225720"/>
            <a:ext cx="7835760" cy="5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Experiências do Protocolo de Transição Agroecológica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30" name="Google Shape;294;g1e60659c1fa_0_28" descr=""/>
          <p:cNvPicPr/>
          <p:nvPr/>
        </p:nvPicPr>
        <p:blipFill>
          <a:blip r:embed="rId1"/>
          <a:stretch/>
        </p:blipFill>
        <p:spPr>
          <a:xfrm>
            <a:off x="7063200" y="3553200"/>
            <a:ext cx="4797720" cy="2590560"/>
          </a:xfrm>
          <a:prstGeom prst="rect">
            <a:avLst/>
          </a:prstGeom>
          <a:ln w="0">
            <a:noFill/>
          </a:ln>
        </p:spPr>
      </p:pic>
      <p:sp>
        <p:nvSpPr>
          <p:cNvPr id="131" name="Google Shape;295;g1e60659c1fa_0_28"/>
          <p:cNvSpPr/>
          <p:nvPr/>
        </p:nvSpPr>
        <p:spPr>
          <a:xfrm>
            <a:off x="243000" y="1038960"/>
            <a:ext cx="11855880" cy="87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Associação Lar São Vicente de Paula , Estrela D’Oeste (CATI Regional Fernandópolis)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32" name="Google Shape;296;g1e60659c1fa_0_28" descr=""/>
          <p:cNvPicPr/>
          <p:nvPr/>
        </p:nvPicPr>
        <p:blipFill>
          <a:blip r:embed="rId2"/>
          <a:stretch/>
        </p:blipFill>
        <p:spPr>
          <a:xfrm>
            <a:off x="152280" y="2068560"/>
            <a:ext cx="6013080" cy="400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301;g2d4c1fcea9b_0_2"/>
          <p:cNvSpPr/>
          <p:nvPr/>
        </p:nvSpPr>
        <p:spPr>
          <a:xfrm>
            <a:off x="2988360" y="334440"/>
            <a:ext cx="4345560" cy="87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Sítio das Goiabeiras, Nazaré Paulista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34" name="Google Shape;302;g2d4c1fcea9b_0_2" descr=""/>
          <p:cNvPicPr/>
          <p:nvPr/>
        </p:nvPicPr>
        <p:blipFill>
          <a:blip r:embed="rId1"/>
          <a:stretch/>
        </p:blipFill>
        <p:spPr>
          <a:xfrm>
            <a:off x="131400" y="1418760"/>
            <a:ext cx="4260240" cy="5088960"/>
          </a:xfrm>
          <a:prstGeom prst="rect">
            <a:avLst/>
          </a:prstGeom>
          <a:ln w="0">
            <a:noFill/>
          </a:ln>
        </p:spPr>
      </p:pic>
      <p:pic>
        <p:nvPicPr>
          <p:cNvPr id="135" name="Google Shape;303;g2d4c1fcea9b_0_2" descr=""/>
          <p:cNvPicPr/>
          <p:nvPr/>
        </p:nvPicPr>
        <p:blipFill>
          <a:blip r:embed="rId2"/>
          <a:stretch/>
        </p:blipFill>
        <p:spPr>
          <a:xfrm>
            <a:off x="4465080" y="2653920"/>
            <a:ext cx="4039560" cy="3853440"/>
          </a:xfrm>
          <a:prstGeom prst="rect">
            <a:avLst/>
          </a:prstGeom>
          <a:ln w="0">
            <a:noFill/>
          </a:ln>
        </p:spPr>
      </p:pic>
      <p:pic>
        <p:nvPicPr>
          <p:cNvPr id="136" name="Google Shape;304;g2d4c1fcea9b_0_2" descr=""/>
          <p:cNvPicPr/>
          <p:nvPr/>
        </p:nvPicPr>
        <p:blipFill>
          <a:blip r:embed="rId3"/>
          <a:stretch/>
        </p:blipFill>
        <p:spPr>
          <a:xfrm>
            <a:off x="8577720" y="2026440"/>
            <a:ext cx="3360600" cy="448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309;g1e60659c1fa_0_37"/>
          <p:cNvSpPr/>
          <p:nvPr/>
        </p:nvSpPr>
        <p:spPr>
          <a:xfrm>
            <a:off x="402840" y="598680"/>
            <a:ext cx="1138536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Horta Terapêutica do Hospital Dr Adolfo Bezerra de Menezes, em São José do Rio Preto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38" name="Google Shape;310;g1e60659c1fa_0_37" descr=""/>
          <p:cNvPicPr/>
          <p:nvPr/>
        </p:nvPicPr>
        <p:blipFill>
          <a:blip r:embed="rId1"/>
          <a:stretch/>
        </p:blipFill>
        <p:spPr>
          <a:xfrm>
            <a:off x="402840" y="1208520"/>
            <a:ext cx="3560760" cy="4313880"/>
          </a:xfrm>
          <a:prstGeom prst="rect">
            <a:avLst/>
          </a:prstGeom>
          <a:ln w="0">
            <a:noFill/>
          </a:ln>
        </p:spPr>
      </p:pic>
      <p:pic>
        <p:nvPicPr>
          <p:cNvPr id="139" name="Google Shape;311;g1e60659c1fa_0_37" descr=""/>
          <p:cNvPicPr/>
          <p:nvPr/>
        </p:nvPicPr>
        <p:blipFill>
          <a:blip r:embed="rId2"/>
          <a:stretch/>
        </p:blipFill>
        <p:spPr>
          <a:xfrm>
            <a:off x="8478720" y="1208520"/>
            <a:ext cx="3499560" cy="4599000"/>
          </a:xfrm>
          <a:prstGeom prst="rect">
            <a:avLst/>
          </a:prstGeom>
          <a:ln w="0">
            <a:noFill/>
          </a:ln>
        </p:spPr>
      </p:pic>
      <p:pic>
        <p:nvPicPr>
          <p:cNvPr id="140" name="Google Shape;312;g1e60659c1fa_0_37" descr=""/>
          <p:cNvPicPr/>
          <p:nvPr/>
        </p:nvPicPr>
        <p:blipFill>
          <a:blip r:embed="rId3"/>
          <a:stretch/>
        </p:blipFill>
        <p:spPr>
          <a:xfrm>
            <a:off x="4129920" y="1107360"/>
            <a:ext cx="4182480" cy="557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325;g1f4a4ea300b_0_19"/>
          <p:cNvSpPr/>
          <p:nvPr/>
        </p:nvSpPr>
        <p:spPr>
          <a:xfrm>
            <a:off x="147960" y="267840"/>
            <a:ext cx="1138536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CATI Regional Mogi das Cruzes, Assentamento PDS Santo Ângelo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42" name="Google Shape;326;g1f4a4ea300b_0_19" descr="C:\Users\sendoda\Downloads\WhatsApp Image 2023-10-31 at 21.34.58.jpeg"/>
          <p:cNvPicPr/>
          <p:nvPr/>
        </p:nvPicPr>
        <p:blipFill>
          <a:blip r:embed="rId1"/>
          <a:srcRect l="37966" t="0" r="0" b="0"/>
          <a:stretch/>
        </p:blipFill>
        <p:spPr>
          <a:xfrm>
            <a:off x="222840" y="718920"/>
            <a:ext cx="4708440" cy="4267080"/>
          </a:xfrm>
          <a:prstGeom prst="rect">
            <a:avLst/>
          </a:prstGeom>
          <a:ln w="0">
            <a:noFill/>
          </a:ln>
        </p:spPr>
      </p:pic>
      <p:pic>
        <p:nvPicPr>
          <p:cNvPr id="143" name="Google Shape;327;g1f4a4ea300b_0_19" descr="C:\Users\sendoda\Downloads\WhatsApp Image 2023-10-31 at 21.38.48.jpeg"/>
          <p:cNvPicPr/>
          <p:nvPr/>
        </p:nvPicPr>
        <p:blipFill>
          <a:blip r:embed="rId2"/>
          <a:srcRect l="0" t="8242" r="0" b="0"/>
          <a:stretch/>
        </p:blipFill>
        <p:spPr>
          <a:xfrm>
            <a:off x="4718880" y="2674800"/>
            <a:ext cx="2779920" cy="3863160"/>
          </a:xfrm>
          <a:prstGeom prst="rect">
            <a:avLst/>
          </a:prstGeom>
          <a:ln w="0">
            <a:noFill/>
          </a:ln>
        </p:spPr>
      </p:pic>
      <p:pic>
        <p:nvPicPr>
          <p:cNvPr id="144" name="Google Shape;328;g1f4a4ea300b_0_19" descr=""/>
          <p:cNvPicPr/>
          <p:nvPr/>
        </p:nvPicPr>
        <p:blipFill>
          <a:blip r:embed="rId3"/>
          <a:stretch/>
        </p:blipFill>
        <p:spPr>
          <a:xfrm>
            <a:off x="8056080" y="644400"/>
            <a:ext cx="3633120" cy="590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333;g1f4a4ea300b_0_31"/>
          <p:cNvSpPr/>
          <p:nvPr/>
        </p:nvSpPr>
        <p:spPr>
          <a:xfrm>
            <a:off x="147960" y="267840"/>
            <a:ext cx="711324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Acampamento Marielle Vive, Valinhos, Horta Mandala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46" name="Google Shape;334;g1f4a4ea300b_0_31" descr=""/>
          <p:cNvPicPr/>
          <p:nvPr/>
        </p:nvPicPr>
        <p:blipFill>
          <a:blip r:embed="rId1"/>
          <a:stretch/>
        </p:blipFill>
        <p:spPr>
          <a:xfrm>
            <a:off x="246960" y="1238760"/>
            <a:ext cx="6812640" cy="4816800"/>
          </a:xfrm>
          <a:prstGeom prst="rect">
            <a:avLst/>
          </a:prstGeom>
          <a:ln w="0">
            <a:noFill/>
          </a:ln>
        </p:spPr>
      </p:pic>
      <p:pic>
        <p:nvPicPr>
          <p:cNvPr id="147" name="Google Shape;335;g1f4a4ea300b_0_31" descr=""/>
          <p:cNvPicPr/>
          <p:nvPr/>
        </p:nvPicPr>
        <p:blipFill>
          <a:blip r:embed="rId2"/>
          <a:stretch/>
        </p:blipFill>
        <p:spPr>
          <a:xfrm>
            <a:off x="7188840" y="3374640"/>
            <a:ext cx="4777560" cy="268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340;g2d4c1fcea9b_0_10"/>
          <p:cNvSpPr/>
          <p:nvPr/>
        </p:nvSpPr>
        <p:spPr>
          <a:xfrm>
            <a:off x="147960" y="267840"/>
            <a:ext cx="743436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APROA (Associação de Produtores Orgânicos de Assis e Região)</a:t>
            </a:r>
            <a:endParaRPr b="0" lang="pt-BR" sz="2100" spc="-1" strike="noStrike">
              <a:latin typeface="Arial"/>
            </a:endParaRPr>
          </a:p>
        </p:txBody>
      </p:sp>
      <p:pic>
        <p:nvPicPr>
          <p:cNvPr id="149" name="Google Shape;341;g2d4c1fcea9b_0_10" descr=""/>
          <p:cNvPicPr/>
          <p:nvPr/>
        </p:nvPicPr>
        <p:blipFill>
          <a:blip r:embed="rId1"/>
          <a:stretch/>
        </p:blipFill>
        <p:spPr>
          <a:xfrm>
            <a:off x="349200" y="963360"/>
            <a:ext cx="6808320" cy="4125240"/>
          </a:xfrm>
          <a:prstGeom prst="rect">
            <a:avLst/>
          </a:prstGeom>
          <a:ln w="0">
            <a:noFill/>
          </a:ln>
        </p:spPr>
      </p:pic>
      <p:pic>
        <p:nvPicPr>
          <p:cNvPr id="150" name="Google Shape;342;g2d4c1fcea9b_0_10" descr=""/>
          <p:cNvPicPr/>
          <p:nvPr/>
        </p:nvPicPr>
        <p:blipFill>
          <a:blip r:embed="rId2"/>
          <a:stretch/>
        </p:blipFill>
        <p:spPr>
          <a:xfrm>
            <a:off x="7901640" y="644400"/>
            <a:ext cx="3685320" cy="574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900000" y="186840"/>
            <a:ext cx="10323720" cy="758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 u="sng">
                <a:solidFill>
                  <a:srgbClr val="0563c1"/>
                </a:solidFill>
                <a:uFillTx/>
                <a:latin typeface="Calibri"/>
                <a:ea typeface="Calibri"/>
                <a:hlinkClick r:id="rId1"/>
              </a:rPr>
              <a:t>http://www.cati.sp.gov.br/portal/</a:t>
            </a:r>
            <a:r>
              <a:rPr b="1" lang="pt-BR" sz="2400" spc="-1" strike="noStrike">
                <a:solidFill>
                  <a:srgbClr val="000000"/>
                </a:solidFill>
                <a:latin typeface="Calibri"/>
                <a:ea typeface="Calibri"/>
              </a:rPr>
              <a:t> - agroecologia@sp.gov.br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52" name="Google Shape;348;p21" descr=""/>
          <p:cNvPicPr/>
          <p:nvPr/>
        </p:nvPicPr>
        <p:blipFill>
          <a:blip r:embed="rId2"/>
          <a:stretch/>
        </p:blipFill>
        <p:spPr>
          <a:xfrm>
            <a:off x="837720" y="1153080"/>
            <a:ext cx="5866920" cy="4907520"/>
          </a:xfrm>
          <a:prstGeom prst="rect">
            <a:avLst/>
          </a:prstGeom>
          <a:ln w="9525">
            <a:solidFill>
              <a:srgbClr val="44546a"/>
            </a:solidFill>
            <a:round/>
          </a:ln>
        </p:spPr>
      </p:pic>
      <p:pic>
        <p:nvPicPr>
          <p:cNvPr id="153" name="Google Shape;349;p21" descr=""/>
          <p:cNvPicPr/>
          <p:nvPr/>
        </p:nvPicPr>
        <p:blipFill>
          <a:blip r:embed="rId3"/>
          <a:stretch/>
        </p:blipFill>
        <p:spPr>
          <a:xfrm>
            <a:off x="837720" y="3862800"/>
            <a:ext cx="6088320" cy="2134800"/>
          </a:xfrm>
          <a:prstGeom prst="rect">
            <a:avLst/>
          </a:prstGeom>
          <a:ln w="9525">
            <a:solidFill>
              <a:srgbClr val="44546a"/>
            </a:solidFill>
            <a:round/>
          </a:ln>
        </p:spPr>
      </p:pic>
      <p:pic>
        <p:nvPicPr>
          <p:cNvPr id="154" name="Google Shape;350;p21" descr=""/>
          <p:cNvPicPr/>
          <p:nvPr/>
        </p:nvPicPr>
        <p:blipFill>
          <a:blip r:embed="rId4"/>
          <a:stretch/>
        </p:blipFill>
        <p:spPr>
          <a:xfrm>
            <a:off x="7864200" y="1054800"/>
            <a:ext cx="4007520" cy="508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355;p22" descr=""/>
          <p:cNvPicPr/>
          <p:nvPr/>
        </p:nvPicPr>
        <p:blipFill>
          <a:blip r:embed="rId2"/>
          <a:stretch/>
        </p:blipFill>
        <p:spPr>
          <a:xfrm>
            <a:off x="3057480" y="508680"/>
            <a:ext cx="2882880" cy="1737720"/>
          </a:xfrm>
          <a:prstGeom prst="rect">
            <a:avLst/>
          </a:prstGeom>
          <a:ln w="0">
            <a:noFill/>
          </a:ln>
        </p:spPr>
      </p:pic>
      <p:sp>
        <p:nvSpPr>
          <p:cNvPr id="156" name="Google Shape;356;p22"/>
          <p:cNvSpPr/>
          <p:nvPr/>
        </p:nvSpPr>
        <p:spPr>
          <a:xfrm>
            <a:off x="786600" y="3560040"/>
            <a:ext cx="11032560" cy="278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3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pt-BR" sz="53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endParaRPr b="0" lang="pt-BR" sz="53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pt-BR" sz="5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3700" spc="-1" strike="noStrike">
                <a:solidFill>
                  <a:srgbClr val="000000"/>
                </a:solidFill>
                <a:latin typeface="Verdana"/>
                <a:ea typeface="Verdana"/>
              </a:rPr>
              <a:t>Equipe do Protocolo de Transição Agroecológica CATI/SAA</a:t>
            </a:r>
            <a:endParaRPr b="0" lang="pt-BR" sz="3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3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3700" spc="-1" strike="noStrike">
                <a:solidFill>
                  <a:srgbClr val="000000"/>
                </a:solidFill>
                <a:latin typeface="Verdana"/>
                <a:ea typeface="Verdana"/>
              </a:rPr>
              <a:t>Email:  </a:t>
            </a:r>
            <a:r>
              <a:rPr b="0" lang="pt-BR" sz="3700" spc="-1" strike="noStrike" u="sng">
                <a:solidFill>
                  <a:srgbClr val="0563c1"/>
                </a:solidFill>
                <a:uFillTx/>
                <a:latin typeface="Verdana"/>
                <a:ea typeface="Verdana"/>
                <a:hlinkClick r:id="rId3"/>
              </a:rPr>
              <a:t>agroecologia@sp.gov.br</a:t>
            </a:r>
            <a:r>
              <a:rPr b="0" lang="pt-BR" sz="3700" spc="-1" strike="noStrike" u="sng">
                <a:solidFill>
                  <a:srgbClr val="0563c1"/>
                </a:solidFill>
                <a:uFillTx/>
                <a:latin typeface="Verdana"/>
                <a:ea typeface="Verdana"/>
              </a:rPr>
              <a:t> - </a:t>
            </a:r>
            <a:r>
              <a:rPr b="0" lang="pt-BR" sz="3700" spc="-1" strike="noStrike">
                <a:solidFill>
                  <a:srgbClr val="000000"/>
                </a:solidFill>
                <a:latin typeface="Verdana"/>
                <a:ea typeface="Verdana"/>
              </a:rPr>
              <a:t>11 5067 0591</a:t>
            </a:r>
            <a:endParaRPr b="0" lang="pt-BR" sz="3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3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3700" spc="-1" strike="noStrike">
                <a:solidFill>
                  <a:srgbClr val="000000"/>
                </a:solidFill>
                <a:latin typeface="Verdana"/>
                <a:ea typeface="Verdana"/>
              </a:rPr>
              <a:t>CGPLEAPO: cgpleapo@sp.gov.br</a:t>
            </a:r>
            <a:endParaRPr b="0" lang="pt-BR" sz="3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37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37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pt-BR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116;p2" descr=""/>
          <p:cNvPicPr/>
          <p:nvPr/>
        </p:nvPicPr>
        <p:blipFill>
          <a:blip r:embed="rId1"/>
          <a:stretch/>
        </p:blipFill>
        <p:spPr>
          <a:xfrm>
            <a:off x="1107720" y="1110600"/>
            <a:ext cx="2126160" cy="1403280"/>
          </a:xfrm>
          <a:prstGeom prst="rect">
            <a:avLst/>
          </a:prstGeom>
          <a:ln w="0">
            <a:noFill/>
          </a:ln>
        </p:spPr>
      </p:pic>
      <p:pic>
        <p:nvPicPr>
          <p:cNvPr id="78" name="Google Shape;117;p2" descr=""/>
          <p:cNvPicPr/>
          <p:nvPr/>
        </p:nvPicPr>
        <p:blipFill>
          <a:blip r:embed="rId2"/>
          <a:stretch/>
        </p:blipFill>
        <p:spPr>
          <a:xfrm>
            <a:off x="1249560" y="4456080"/>
            <a:ext cx="2154600" cy="1482840"/>
          </a:xfrm>
          <a:prstGeom prst="rect">
            <a:avLst/>
          </a:prstGeom>
          <a:ln w="0">
            <a:noFill/>
          </a:ln>
        </p:spPr>
      </p:pic>
      <p:pic>
        <p:nvPicPr>
          <p:cNvPr id="79" name="Google Shape;118;p2" descr=""/>
          <p:cNvPicPr/>
          <p:nvPr/>
        </p:nvPicPr>
        <p:blipFill>
          <a:blip r:embed="rId3"/>
          <a:stretch/>
        </p:blipFill>
        <p:spPr>
          <a:xfrm>
            <a:off x="585720" y="2880000"/>
            <a:ext cx="2113200" cy="1352880"/>
          </a:xfrm>
          <a:prstGeom prst="rect">
            <a:avLst/>
          </a:prstGeom>
          <a:ln w="0">
            <a:noFill/>
          </a:ln>
        </p:spPr>
      </p:pic>
      <p:pic>
        <p:nvPicPr>
          <p:cNvPr id="80" name="Google Shape;119;p2" descr=""/>
          <p:cNvPicPr/>
          <p:nvPr/>
        </p:nvPicPr>
        <p:blipFill>
          <a:blip r:embed="rId4"/>
          <a:stretch/>
        </p:blipFill>
        <p:spPr>
          <a:xfrm>
            <a:off x="3960360" y="1974600"/>
            <a:ext cx="3773520" cy="3059280"/>
          </a:xfrm>
          <a:prstGeom prst="rect">
            <a:avLst/>
          </a:prstGeom>
          <a:ln w="0">
            <a:noFill/>
          </a:ln>
        </p:spPr>
      </p:pic>
      <p:pic>
        <p:nvPicPr>
          <p:cNvPr id="81" name="Google Shape;120;p2" descr=""/>
          <p:cNvPicPr/>
          <p:nvPr/>
        </p:nvPicPr>
        <p:blipFill>
          <a:blip r:embed="rId5"/>
          <a:srcRect l="12999" t="0" r="0" b="0"/>
          <a:stretch/>
        </p:blipFill>
        <p:spPr>
          <a:xfrm>
            <a:off x="9000000" y="2833920"/>
            <a:ext cx="2333880" cy="1479960"/>
          </a:xfrm>
          <a:prstGeom prst="rect">
            <a:avLst/>
          </a:prstGeom>
          <a:ln w="0">
            <a:noFill/>
          </a:ln>
        </p:spPr>
      </p:pic>
      <p:pic>
        <p:nvPicPr>
          <p:cNvPr id="82" name="Google Shape;121;p2" descr=""/>
          <p:cNvPicPr/>
          <p:nvPr/>
        </p:nvPicPr>
        <p:blipFill>
          <a:blip r:embed="rId6"/>
          <a:stretch/>
        </p:blipFill>
        <p:spPr>
          <a:xfrm>
            <a:off x="8280000" y="1019880"/>
            <a:ext cx="2333880" cy="1494000"/>
          </a:xfrm>
          <a:prstGeom prst="rect">
            <a:avLst/>
          </a:prstGeom>
          <a:ln w="0">
            <a:noFill/>
          </a:ln>
        </p:spPr>
      </p:pic>
      <p:sp>
        <p:nvSpPr>
          <p:cNvPr id="83" name="Google Shape;122;p2"/>
          <p:cNvSpPr/>
          <p:nvPr/>
        </p:nvSpPr>
        <p:spPr>
          <a:xfrm>
            <a:off x="2879640" y="3600720"/>
            <a:ext cx="714600" cy="173520"/>
          </a:xfrm>
          <a:custGeom>
            <a:avLst/>
            <a:gdLst/>
            <a:ahLst/>
            <a:rect l="l" t="t" r="r" b="b"/>
            <a:pathLst>
              <a:path w="2004" h="501">
                <a:moveTo>
                  <a:pt x="0" y="125"/>
                </a:moveTo>
                <a:lnTo>
                  <a:pt x="1502" y="125"/>
                </a:lnTo>
                <a:lnTo>
                  <a:pt x="1502" y="0"/>
                </a:lnTo>
                <a:lnTo>
                  <a:pt x="2003" y="250"/>
                </a:lnTo>
                <a:lnTo>
                  <a:pt x="1502" y="500"/>
                </a:lnTo>
                <a:lnTo>
                  <a:pt x="1502" y="375"/>
                </a:lnTo>
                <a:lnTo>
                  <a:pt x="0" y="375"/>
                </a:lnTo>
                <a:lnTo>
                  <a:pt x="0" y="125"/>
                </a:lnTo>
              </a:path>
            </a:pathLst>
          </a:custGeom>
          <a:solidFill>
            <a:srgbClr val="729fcf"/>
          </a:solidFill>
          <a:ln w="9525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Google Shape;123;p2"/>
          <p:cNvSpPr/>
          <p:nvPr/>
        </p:nvSpPr>
        <p:spPr>
          <a:xfrm>
            <a:off x="7920000" y="3600720"/>
            <a:ext cx="714600" cy="173520"/>
          </a:xfrm>
          <a:custGeom>
            <a:avLst/>
            <a:gdLst/>
            <a:ahLst/>
            <a:rect l="l" t="t" r="r" b="b"/>
            <a:pathLst>
              <a:path w="2004" h="501">
                <a:moveTo>
                  <a:pt x="0" y="125"/>
                </a:moveTo>
                <a:lnTo>
                  <a:pt x="1502" y="125"/>
                </a:lnTo>
                <a:lnTo>
                  <a:pt x="1502" y="0"/>
                </a:lnTo>
                <a:lnTo>
                  <a:pt x="2003" y="250"/>
                </a:lnTo>
                <a:lnTo>
                  <a:pt x="1502" y="500"/>
                </a:lnTo>
                <a:lnTo>
                  <a:pt x="1502" y="375"/>
                </a:lnTo>
                <a:lnTo>
                  <a:pt x="0" y="375"/>
                </a:lnTo>
                <a:lnTo>
                  <a:pt x="0" y="125"/>
                </a:lnTo>
              </a:path>
            </a:pathLst>
          </a:custGeom>
          <a:solidFill>
            <a:srgbClr val="729fcf"/>
          </a:solidFill>
          <a:ln w="9525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Google Shape;124;p2"/>
          <p:cNvSpPr/>
          <p:nvPr/>
        </p:nvSpPr>
        <p:spPr>
          <a:xfrm>
            <a:off x="4319640" y="5859720"/>
            <a:ext cx="3054600" cy="25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pt-BR" sz="1200" spc="-1" strike="noStrike">
                <a:solidFill>
                  <a:srgbClr val="000000"/>
                </a:solidFill>
                <a:latin typeface="Arial"/>
                <a:ea typeface="Arial"/>
              </a:rPr>
              <a:t>Imagens internet e arquivo pessoal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86" name="Google Shape;125;p2"/>
          <p:cNvSpPr/>
          <p:nvPr/>
        </p:nvSpPr>
        <p:spPr>
          <a:xfrm>
            <a:off x="4140000" y="720000"/>
            <a:ext cx="2878920" cy="7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000000"/>
                </a:solidFill>
                <a:latin typeface="Calibri"/>
                <a:ea typeface="Calibri"/>
              </a:rPr>
              <a:t>Transição Agroecológica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87" name="Google Shape;126;p2"/>
          <p:cNvSpPr/>
          <p:nvPr/>
        </p:nvSpPr>
        <p:spPr>
          <a:xfrm>
            <a:off x="9023040" y="6235560"/>
            <a:ext cx="2287440" cy="53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1" lang="pt-BR" sz="1200" spc="-1" strike="noStrike">
                <a:solidFill>
                  <a:srgbClr val="000000"/>
                </a:solidFill>
                <a:latin typeface="Calibri"/>
                <a:ea typeface="Calibri"/>
              </a:rPr>
              <a:t>Sítio Coração da Serra, São Paulo  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88" name="Google Shape;127;p2" descr=""/>
          <p:cNvPicPr/>
          <p:nvPr/>
        </p:nvPicPr>
        <p:blipFill>
          <a:blip r:embed="rId7"/>
          <a:stretch/>
        </p:blipFill>
        <p:spPr>
          <a:xfrm>
            <a:off x="8723160" y="4644360"/>
            <a:ext cx="2587680" cy="159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132;p4"/>
          <p:cNvSpPr/>
          <p:nvPr/>
        </p:nvSpPr>
        <p:spPr>
          <a:xfrm>
            <a:off x="1775160" y="635400"/>
            <a:ext cx="3690360" cy="75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6"/>
              </a:spcBef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90" name="Google Shape;133;p4"/>
          <p:cNvSpPr/>
          <p:nvPr/>
        </p:nvSpPr>
        <p:spPr>
          <a:xfrm>
            <a:off x="650520" y="806040"/>
            <a:ext cx="10718280" cy="147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pt-BR" sz="1700" spc="-1" strike="noStrike">
                <a:solidFill>
                  <a:srgbClr val="0000cd"/>
                </a:solidFill>
                <a:latin typeface="Calibri"/>
                <a:ea typeface="Calibri"/>
              </a:rPr>
              <a:t>Processo gradual</a:t>
            </a:r>
            <a:r>
              <a:rPr b="0" i="1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 e </a:t>
            </a:r>
            <a:r>
              <a:rPr b="1" i="1" lang="pt-BR" sz="1700" spc="-1" strike="noStrike">
                <a:solidFill>
                  <a:srgbClr val="0000cd"/>
                </a:solidFill>
                <a:latin typeface="Calibri"/>
                <a:ea typeface="Calibri"/>
              </a:rPr>
              <a:t>contínuo</a:t>
            </a:r>
            <a:r>
              <a:rPr b="0" i="1" lang="pt-BR" sz="1700" spc="-1" strike="noStrike">
                <a:solidFill>
                  <a:srgbClr val="0000cd"/>
                </a:solidFill>
                <a:latin typeface="Calibri"/>
                <a:ea typeface="Calibri"/>
              </a:rPr>
              <a:t> </a:t>
            </a:r>
            <a:r>
              <a:rPr b="0" i="1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de </a:t>
            </a:r>
            <a:r>
              <a:rPr b="1" i="1" lang="pt-BR" sz="1700" spc="-1" strike="noStrike">
                <a:solidFill>
                  <a:srgbClr val="0000cd"/>
                </a:solidFill>
                <a:latin typeface="Calibri"/>
                <a:ea typeface="Calibri"/>
              </a:rPr>
              <a:t>transformação das bases produtivas e sociais</a:t>
            </a:r>
            <a:r>
              <a:rPr b="0" i="1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 para melhoria e recuperação do equilíbrio ecológico do agroecossistema com base nos princípios da Agroecologia. Deve priorizar o desenvolvimento de sistemas </a:t>
            </a:r>
            <a:r>
              <a:rPr b="1" i="1" lang="pt-BR" sz="1700" spc="-1" strike="noStrike">
                <a:solidFill>
                  <a:srgbClr val="0000cd"/>
                </a:solidFill>
                <a:latin typeface="Calibri"/>
                <a:ea typeface="Calibri"/>
              </a:rPr>
              <a:t>agroalimentares locais e sustentáveis</a:t>
            </a:r>
            <a:r>
              <a:rPr b="0" i="1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, considerando os </a:t>
            </a:r>
            <a:r>
              <a:rPr b="1" i="1" lang="pt-BR" sz="1700" spc="-1" strike="noStrike">
                <a:solidFill>
                  <a:srgbClr val="0000cd"/>
                </a:solidFill>
                <a:latin typeface="Calibri"/>
                <a:ea typeface="Calibri"/>
              </a:rPr>
              <a:t>aspectos sociais, culturais, políticos e econômicos.</a:t>
            </a:r>
            <a:r>
              <a:rPr b="0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pt-BR" sz="17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86"/>
              </a:spcBef>
              <a:tabLst>
                <a:tab algn="l" pos="0"/>
              </a:tabLst>
            </a:pPr>
            <a:r>
              <a:rPr b="1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(Política Estadual Agricultura e Produção Orgânica – Lei Estadual 16.684/2018)</a:t>
            </a:r>
            <a:endParaRPr b="0" lang="pt-BR" sz="1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6"/>
              </a:spcBef>
              <a:tabLst>
                <a:tab algn="l" pos="0"/>
              </a:tabLst>
            </a:pPr>
            <a:endParaRPr b="0" lang="pt-BR" sz="1700" spc="-1" strike="noStrike">
              <a:latin typeface="Arial"/>
            </a:endParaRPr>
          </a:p>
        </p:txBody>
      </p:sp>
      <p:sp>
        <p:nvSpPr>
          <p:cNvPr id="91" name="Google Shape;134;p4"/>
          <p:cNvSpPr/>
          <p:nvPr/>
        </p:nvSpPr>
        <p:spPr>
          <a:xfrm>
            <a:off x="3267000" y="204480"/>
            <a:ext cx="4343760" cy="43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O que é Transição Agroecológica 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92" name="Google Shape;135;p4"/>
          <p:cNvSpPr/>
          <p:nvPr/>
        </p:nvSpPr>
        <p:spPr>
          <a:xfrm>
            <a:off x="1159920" y="3499560"/>
            <a:ext cx="40284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Google Shape;136;p4"/>
          <p:cNvSpPr/>
          <p:nvPr/>
        </p:nvSpPr>
        <p:spPr>
          <a:xfrm>
            <a:off x="730440" y="2221920"/>
            <a:ext cx="10550160" cy="53100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700" spc="-1" strike="noStrike">
                <a:solidFill>
                  <a:srgbClr val="000000"/>
                </a:solidFill>
                <a:latin typeface="Calibri"/>
                <a:ea typeface="Calibri"/>
              </a:rPr>
              <a:t>Protocolo de Intenções da Transição Agroecológica e de estímulo à produção orgânica, de 22 de maio de 2016</a:t>
            </a:r>
            <a:endParaRPr b="0" lang="pt-BR" sz="17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endParaRPr b="0" lang="pt-BR" sz="1700" spc="-1" strike="noStrike">
              <a:latin typeface="Arial"/>
            </a:endParaRPr>
          </a:p>
        </p:txBody>
      </p:sp>
      <p:sp>
        <p:nvSpPr>
          <p:cNvPr id="94" name="Google Shape;137;p4"/>
          <p:cNvSpPr/>
          <p:nvPr/>
        </p:nvSpPr>
        <p:spPr>
          <a:xfrm>
            <a:off x="730440" y="2967480"/>
            <a:ext cx="8178480" cy="642240"/>
          </a:xfrm>
          <a:prstGeom prst="rect">
            <a:avLst/>
          </a:prstGeom>
          <a:solidFill>
            <a:srgbClr val="ccff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Resolução</a:t>
            </a:r>
            <a:r>
              <a:rPr b="0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Conjunta SAA/SIMA/SJC Nº 01, de 15 de Fevereiro de 2022</a:t>
            </a:r>
            <a:endParaRPr b="0" lang="pt-BR" sz="16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Institui o Certificado da Transição Agroecológica </a:t>
            </a:r>
            <a:endParaRPr b="0" lang="pt-BR" sz="1600" spc="-1" strike="noStrike">
              <a:latin typeface="Arial"/>
            </a:endParaRPr>
          </a:p>
        </p:txBody>
      </p:sp>
      <p:pic>
        <p:nvPicPr>
          <p:cNvPr id="95" name="Google Shape;138;p4" descr=""/>
          <p:cNvPicPr/>
          <p:nvPr/>
        </p:nvPicPr>
        <p:blipFill>
          <a:blip r:embed="rId2"/>
          <a:stretch/>
        </p:blipFill>
        <p:spPr>
          <a:xfrm>
            <a:off x="9692640" y="2967480"/>
            <a:ext cx="1676160" cy="1920600"/>
          </a:xfrm>
          <a:prstGeom prst="rect">
            <a:avLst/>
          </a:prstGeom>
          <a:ln w="0">
            <a:noFill/>
          </a:ln>
        </p:spPr>
      </p:pic>
      <p:sp>
        <p:nvSpPr>
          <p:cNvPr id="96" name="Google Shape;139;p4"/>
          <p:cNvSpPr/>
          <p:nvPr/>
        </p:nvSpPr>
        <p:spPr>
          <a:xfrm>
            <a:off x="730440" y="4402440"/>
            <a:ext cx="1676160" cy="135072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Google Shape;140;p4"/>
          <p:cNvSpPr/>
          <p:nvPr/>
        </p:nvSpPr>
        <p:spPr>
          <a:xfrm>
            <a:off x="787320" y="4471200"/>
            <a:ext cx="1512360" cy="128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Calibri"/>
                <a:ea typeface="Calibri"/>
              </a:rPr>
              <a:t>Secretaria de Infraestrutura, Meio Ambiente e Logística (SEMIL)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98" name="Google Shape;141;p4"/>
          <p:cNvSpPr/>
          <p:nvPr/>
        </p:nvSpPr>
        <p:spPr>
          <a:xfrm>
            <a:off x="2645640" y="4402440"/>
            <a:ext cx="1676160" cy="135072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Google Shape;142;p4"/>
          <p:cNvSpPr/>
          <p:nvPr/>
        </p:nvSpPr>
        <p:spPr>
          <a:xfrm>
            <a:off x="2753640" y="4546440"/>
            <a:ext cx="1452240" cy="106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Calibri"/>
                <a:ea typeface="Calibri"/>
              </a:rPr>
              <a:t>Secretaria de Agricultura e Abastecimento (SAA)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100" name="Google Shape;143;p4"/>
          <p:cNvSpPr/>
          <p:nvPr/>
        </p:nvSpPr>
        <p:spPr>
          <a:xfrm>
            <a:off x="4667760" y="4402440"/>
            <a:ext cx="1676160" cy="135072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Google Shape;144;p4"/>
          <p:cNvSpPr/>
          <p:nvPr/>
        </p:nvSpPr>
        <p:spPr>
          <a:xfrm>
            <a:off x="4837320" y="4736880"/>
            <a:ext cx="133704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Calibri"/>
                <a:ea typeface="Calibri"/>
              </a:rPr>
              <a:t>Fundação ITESP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102" name="Google Shape;145;p4"/>
          <p:cNvSpPr/>
          <p:nvPr/>
        </p:nvSpPr>
        <p:spPr>
          <a:xfrm>
            <a:off x="6689880" y="4402440"/>
            <a:ext cx="1676160" cy="135072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Google Shape;146;p4"/>
          <p:cNvSpPr/>
          <p:nvPr/>
        </p:nvSpPr>
        <p:spPr>
          <a:xfrm>
            <a:off x="6859440" y="4626360"/>
            <a:ext cx="1337040" cy="90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Calibri"/>
                <a:ea typeface="Calibri"/>
              </a:rPr>
              <a:t>Instituto Kairós</a:t>
            </a:r>
            <a:endParaRPr b="0" lang="pt-BR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Calibri"/>
                <a:ea typeface="Calibri"/>
              </a:rPr>
              <a:t>(Sociedade Civil)</a:t>
            </a:r>
            <a:endParaRPr b="0" lang="pt-BR" sz="1500" spc="-1" strike="noStrike">
              <a:latin typeface="Arial"/>
            </a:endParaRPr>
          </a:p>
        </p:txBody>
      </p:sp>
      <p:pic>
        <p:nvPicPr>
          <p:cNvPr id="104" name="Google Shape;147;p4" descr="logo_kairos"/>
          <p:cNvPicPr/>
          <p:nvPr/>
        </p:nvPicPr>
        <p:blipFill>
          <a:blip r:embed="rId3"/>
          <a:stretch/>
        </p:blipFill>
        <p:spPr>
          <a:xfrm>
            <a:off x="8712000" y="5109120"/>
            <a:ext cx="716040" cy="64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72;g1e5f7fa6c2f_0_12"/>
          <p:cNvSpPr/>
          <p:nvPr/>
        </p:nvSpPr>
        <p:spPr>
          <a:xfrm>
            <a:off x="552960" y="243720"/>
            <a:ext cx="10953720" cy="325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Quem pode aderir ao Protocolo de Transição Agroecológica?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2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0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Agricultores familiares, rurais, urbanos e periurbanos, assentamentos rurais, povos e comunidades tradicionais, dentre outros grupos em situação de vulnerabilidade social.</a:t>
            </a: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0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É voluntário e gratuito.</a:t>
            </a: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0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Não é obrigatório possui CAF (Cadastro Nacional da Agricultura Familiar)</a:t>
            </a: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0" lang="pt-BR" sz="2100" spc="-1" strike="noStrike">
                <a:solidFill>
                  <a:srgbClr val="000000"/>
                </a:solidFill>
                <a:latin typeface="Calibri"/>
                <a:ea typeface="Calibri"/>
              </a:rPr>
              <a:t>Grupo inicial de 3 produtores para estimular a troca de experiências, o trabalho coletivo, a comercialização e a conformidade orgânica (OCS, SPG)</a:t>
            </a: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100" spc="-1" strike="noStrike">
              <a:latin typeface="Arial"/>
            </a:endParaRPr>
          </a:p>
          <a:p>
            <a:pPr>
              <a:lnSpc>
                <a:spcPct val="93000"/>
              </a:lnSpc>
              <a:tabLst>
                <a:tab algn="l" pos="0"/>
              </a:tabLst>
            </a:pPr>
            <a:endParaRPr b="0" lang="pt-BR" sz="2100" spc="-1" strike="noStrike">
              <a:latin typeface="Arial"/>
            </a:endParaRPr>
          </a:p>
        </p:txBody>
      </p:sp>
      <p:pic>
        <p:nvPicPr>
          <p:cNvPr id="106" name="Google Shape;173;g1e5f7fa6c2f_0_12" descr=""/>
          <p:cNvPicPr/>
          <p:nvPr/>
        </p:nvPicPr>
        <p:blipFill>
          <a:blip r:embed="rId1"/>
          <a:stretch/>
        </p:blipFill>
        <p:spPr>
          <a:xfrm>
            <a:off x="9883080" y="1280880"/>
            <a:ext cx="1684080" cy="1673280"/>
          </a:xfrm>
          <a:prstGeom prst="rect">
            <a:avLst/>
          </a:prstGeom>
          <a:ln w="0">
            <a:noFill/>
          </a:ln>
        </p:spPr>
      </p:pic>
      <p:pic>
        <p:nvPicPr>
          <p:cNvPr id="107" name="Google Shape;174;g1e5f7fa6c2f_0_12" descr=""/>
          <p:cNvPicPr/>
          <p:nvPr/>
        </p:nvPicPr>
        <p:blipFill>
          <a:blip r:embed="rId2"/>
          <a:stretch/>
        </p:blipFill>
        <p:spPr>
          <a:xfrm>
            <a:off x="552960" y="3870000"/>
            <a:ext cx="3661920" cy="2149920"/>
          </a:xfrm>
          <a:prstGeom prst="rect">
            <a:avLst/>
          </a:prstGeom>
          <a:ln w="0">
            <a:noFill/>
          </a:ln>
        </p:spPr>
      </p:pic>
      <p:sp>
        <p:nvSpPr>
          <p:cNvPr id="108" name="Google Shape;175;g1e5f7fa6c2f_0_12"/>
          <p:cNvSpPr/>
          <p:nvPr/>
        </p:nvSpPr>
        <p:spPr>
          <a:xfrm>
            <a:off x="552960" y="6141600"/>
            <a:ext cx="4680720" cy="53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1" lang="pt-BR" sz="1200" spc="-1" strike="noStrike">
                <a:solidFill>
                  <a:srgbClr val="000000"/>
                </a:solidFill>
                <a:latin typeface="Calibri"/>
                <a:ea typeface="Calibri"/>
              </a:rPr>
              <a:t>Festival de gastronomia orgânica 2017, Parque Villa Lobos, São Paulo  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109" name="Google Shape;176;g1e5f7fa6c2f_0_12" descr=""/>
          <p:cNvPicPr/>
          <p:nvPr/>
        </p:nvPicPr>
        <p:blipFill>
          <a:blip r:embed="rId3"/>
          <a:stretch/>
        </p:blipFill>
        <p:spPr>
          <a:xfrm>
            <a:off x="8089560" y="3499560"/>
            <a:ext cx="3729600" cy="2520000"/>
          </a:xfrm>
          <a:prstGeom prst="rect">
            <a:avLst/>
          </a:prstGeom>
          <a:ln w="0">
            <a:noFill/>
          </a:ln>
        </p:spPr>
      </p:pic>
      <p:sp>
        <p:nvSpPr>
          <p:cNvPr id="110" name="Google Shape;177;g1e5f7fa6c2f_0_12"/>
          <p:cNvSpPr/>
          <p:nvPr/>
        </p:nvSpPr>
        <p:spPr>
          <a:xfrm>
            <a:off x="8810640" y="6141600"/>
            <a:ext cx="2287440" cy="53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1" lang="pt-BR" sz="1200" spc="-1" strike="noStrike">
                <a:solidFill>
                  <a:srgbClr val="000000"/>
                </a:solidFill>
                <a:latin typeface="Calibri"/>
                <a:ea typeface="Calibri"/>
              </a:rPr>
              <a:t>Horta da Sebastiana, São Paulo  </a:t>
            </a:r>
            <a:endParaRPr b="0" lang="pt-B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82;p6"/>
          <p:cNvSpPr/>
          <p:nvPr/>
        </p:nvSpPr>
        <p:spPr>
          <a:xfrm>
            <a:off x="613080" y="404640"/>
            <a:ext cx="2334600" cy="34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Arial"/>
              </a:rPr>
              <a:t>Como funciona</a:t>
            </a:r>
            <a:endParaRPr b="0" lang="pt-BR" sz="1800" spc="-1" strike="noStrike">
              <a:latin typeface="Arial"/>
            </a:endParaRPr>
          </a:p>
        </p:txBody>
      </p:sp>
      <p:pic>
        <p:nvPicPr>
          <p:cNvPr id="112" name="Google Shape;183;p6" descr=""/>
          <p:cNvPicPr/>
          <p:nvPr/>
        </p:nvPicPr>
        <p:blipFill>
          <a:blip r:embed="rId2"/>
          <a:stretch/>
        </p:blipFill>
        <p:spPr>
          <a:xfrm>
            <a:off x="935640" y="794880"/>
            <a:ext cx="10692000" cy="3348720"/>
          </a:xfrm>
          <a:prstGeom prst="rect">
            <a:avLst/>
          </a:prstGeom>
          <a:ln w="0">
            <a:noFill/>
          </a:ln>
        </p:spPr>
      </p:pic>
      <p:sp>
        <p:nvSpPr>
          <p:cNvPr id="113" name="Google Shape;184;p6"/>
          <p:cNvSpPr/>
          <p:nvPr/>
        </p:nvSpPr>
        <p:spPr>
          <a:xfrm>
            <a:off x="1079280" y="4140360"/>
            <a:ext cx="9897840" cy="233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Processo</a:t>
            </a:r>
            <a:r>
              <a:rPr b="0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: produtor faz adesão com o </a:t>
            </a:r>
            <a:r>
              <a:rPr b="0" lang="pt-BR" sz="18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extensionista</a:t>
            </a:r>
            <a:r>
              <a:rPr b="0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. O extensionista faz o </a:t>
            </a:r>
            <a:r>
              <a:rPr b="0" lang="pt-BR" sz="18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diagnóstico</a:t>
            </a:r>
            <a:r>
              <a:rPr b="0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 da propriedade (aplica o check-list)  e elabora, junto com o agricultor, o </a:t>
            </a:r>
            <a:r>
              <a:rPr b="0" lang="pt-BR" sz="180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Plano de Transição</a:t>
            </a:r>
            <a:r>
              <a:rPr b="0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Com base na nota – agricultor recebe DECLARAÇÃO ou CERTIFICADO – que podem agregar valor em espaços especializados de comercialização, entre outros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pt-BR" sz="1800" spc="-1" strike="noStrike">
                <a:solidFill>
                  <a:srgbClr val="000000"/>
                </a:solidFill>
                <a:latin typeface="Calibri"/>
                <a:ea typeface="Calibri"/>
              </a:rPr>
              <a:t>O período de Transição é de até 5 anos (dentro do Protocolo), e os documentos são renovados anualmente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89;p7" descr=""/>
          <p:cNvPicPr/>
          <p:nvPr/>
        </p:nvPicPr>
        <p:blipFill>
          <a:blip r:embed="rId1"/>
          <a:stretch/>
        </p:blipFill>
        <p:spPr>
          <a:xfrm>
            <a:off x="5109120" y="1078200"/>
            <a:ext cx="6665040" cy="4700520"/>
          </a:xfrm>
          <a:prstGeom prst="rect">
            <a:avLst/>
          </a:prstGeom>
          <a:ln w="9525">
            <a:solidFill>
              <a:srgbClr val="44546a"/>
            </a:solidFill>
            <a:round/>
          </a:ln>
        </p:spPr>
      </p:pic>
      <p:pic>
        <p:nvPicPr>
          <p:cNvPr id="115" name="Google Shape;190;p7" descr=""/>
          <p:cNvPicPr/>
          <p:nvPr/>
        </p:nvPicPr>
        <p:blipFill>
          <a:blip r:embed="rId2"/>
          <a:stretch/>
        </p:blipFill>
        <p:spPr>
          <a:xfrm>
            <a:off x="152280" y="152280"/>
            <a:ext cx="4563720" cy="6412320"/>
          </a:xfrm>
          <a:prstGeom prst="rect">
            <a:avLst/>
          </a:prstGeom>
          <a:ln w="9525">
            <a:solidFill>
              <a:srgbClr val="44546a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95;g1e5f7fa6c2f_0_8" descr=""/>
          <p:cNvPicPr/>
          <p:nvPr/>
        </p:nvPicPr>
        <p:blipFill>
          <a:blip r:embed="rId1"/>
          <a:srcRect l="0" t="0" r="42210" b="0"/>
          <a:stretch/>
        </p:blipFill>
        <p:spPr>
          <a:xfrm>
            <a:off x="603720" y="1642680"/>
            <a:ext cx="4650120" cy="3883320"/>
          </a:xfrm>
          <a:prstGeom prst="rect">
            <a:avLst/>
          </a:prstGeom>
          <a:ln w="0">
            <a:noFill/>
          </a:ln>
        </p:spPr>
      </p:pic>
      <p:sp>
        <p:nvSpPr>
          <p:cNvPr id="117" name="Google Shape;196;g1e5f7fa6c2f_0_8"/>
          <p:cNvSpPr/>
          <p:nvPr/>
        </p:nvSpPr>
        <p:spPr>
          <a:xfrm>
            <a:off x="317160" y="714960"/>
            <a:ext cx="1142136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O Certificado/Declaração pode ser apresentado em pontos de comercialização, como feiras, eventos, mercados, compras coletivas de grupos de consumidoras/es e compras institucionais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</p:txBody>
      </p:sp>
      <p:pic>
        <p:nvPicPr>
          <p:cNvPr id="118" name="Google Shape;197;g1e5f7fa6c2f_0_8" descr=""/>
          <p:cNvPicPr/>
          <p:nvPr/>
        </p:nvPicPr>
        <p:blipFill>
          <a:blip r:embed="rId2"/>
          <a:srcRect l="29366" t="0" r="10829" b="0"/>
          <a:stretch/>
        </p:blipFill>
        <p:spPr>
          <a:xfrm>
            <a:off x="5951880" y="1546200"/>
            <a:ext cx="4748040" cy="404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256;p13"/>
          <p:cNvSpPr/>
          <p:nvPr/>
        </p:nvSpPr>
        <p:spPr>
          <a:xfrm>
            <a:off x="1835640" y="4839840"/>
            <a:ext cx="3579480" cy="1033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Google Shape;257;p13"/>
          <p:cNvSpPr/>
          <p:nvPr/>
        </p:nvSpPr>
        <p:spPr>
          <a:xfrm>
            <a:off x="4140000" y="6062760"/>
            <a:ext cx="2737440" cy="452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1" name="Google Shape;258;p13" descr=""/>
          <p:cNvPicPr/>
          <p:nvPr/>
        </p:nvPicPr>
        <p:blipFill>
          <a:blip r:embed="rId1"/>
          <a:stretch/>
        </p:blipFill>
        <p:spPr>
          <a:xfrm>
            <a:off x="711720" y="199080"/>
            <a:ext cx="10227240" cy="6544080"/>
          </a:xfrm>
          <a:prstGeom prst="rect">
            <a:avLst/>
          </a:prstGeom>
          <a:ln w="0">
            <a:noFill/>
          </a:ln>
        </p:spPr>
      </p:pic>
      <p:sp>
        <p:nvSpPr>
          <p:cNvPr id="122" name="Google Shape;259;p13"/>
          <p:cNvSpPr/>
          <p:nvPr/>
        </p:nvSpPr>
        <p:spPr>
          <a:xfrm>
            <a:off x="975960" y="5145840"/>
            <a:ext cx="2825280" cy="830880"/>
          </a:xfrm>
          <a:prstGeom prst="rect">
            <a:avLst/>
          </a:prstGeom>
          <a:solidFill>
            <a:srgbClr val="00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Número de agricultores: </a:t>
            </a:r>
            <a:r>
              <a:rPr b="1" lang="pt-BR" sz="1600" spc="-1" strike="noStrike">
                <a:solidFill>
                  <a:srgbClr val="0000cd"/>
                </a:solidFill>
                <a:latin typeface="Calibri"/>
                <a:ea typeface="Calibri"/>
              </a:rPr>
              <a:t>564</a:t>
            </a: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Área:  </a:t>
            </a:r>
            <a:r>
              <a:rPr b="1" lang="pt-BR" sz="1600" spc="-1" strike="noStrike">
                <a:solidFill>
                  <a:srgbClr val="0000cd"/>
                </a:solidFill>
                <a:latin typeface="Calibri"/>
                <a:ea typeface="Calibri"/>
              </a:rPr>
              <a:t>10.055</a:t>
            </a: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 ha (Desde 2016)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cd"/>
                </a:solidFill>
                <a:latin typeface="Calibri"/>
                <a:ea typeface="Calibri"/>
              </a:rPr>
              <a:t>60</a:t>
            </a:r>
            <a:r>
              <a:rPr b="1" lang="pt-BR" sz="1600" spc="-1" strike="noStrike">
                <a:solidFill>
                  <a:srgbClr val="000000"/>
                </a:solidFill>
                <a:latin typeface="Calibri"/>
                <a:ea typeface="Calibri"/>
              </a:rPr>
              <a:t> municípios </a:t>
            </a:r>
            <a:endParaRPr b="0" lang="pt-BR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</p:txBody>
      </p:sp>
      <p:sp>
        <p:nvSpPr>
          <p:cNvPr id="123" name="Google Shape;260;p13"/>
          <p:cNvSpPr/>
          <p:nvPr/>
        </p:nvSpPr>
        <p:spPr>
          <a:xfrm>
            <a:off x="3574080" y="6062760"/>
            <a:ext cx="2433960" cy="515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704880" y="776520"/>
            <a:ext cx="11124360" cy="5309640"/>
          </a:xfrm>
          <a:prstGeom prst="rect">
            <a:avLst/>
          </a:prstGeom>
          <a:solidFill>
            <a:srgbClr val="d9ead3"/>
          </a:solidFill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34080">
              <a:lnSpc>
                <a:spcPct val="130000"/>
              </a:lnSpc>
              <a:buClr>
                <a:srgbClr val="000000"/>
              </a:buClr>
              <a:buFont typeface="Calibri"/>
              <a:buChar char="●"/>
            </a:pPr>
            <a:r>
              <a:rPr b="1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35 </a:t>
            </a:r>
            <a:r>
              <a:rPr b="1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Instituições e Equipes de</a:t>
            </a:r>
            <a:r>
              <a:rPr b="1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 </a:t>
            </a:r>
            <a:r>
              <a:rPr b="1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ATER Agroecológica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endParaRPr b="0" lang="pt-BR" sz="2200" spc="-1" strike="noStrike">
              <a:latin typeface="Arial"/>
            </a:endParaRPr>
          </a:p>
          <a:p>
            <a:pPr marL="457200" indent="-334080">
              <a:lnSpc>
                <a:spcPct val="130000"/>
              </a:lnSpc>
              <a:buClr>
                <a:srgbClr val="000000"/>
              </a:buClr>
              <a:buFont typeface="Calibri"/>
              <a:buChar char="●"/>
            </a:pPr>
            <a:r>
              <a:rPr b="0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17 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 SAA-CATI (Regionais e Casas de Agricultura)</a:t>
            </a:r>
            <a:endParaRPr b="0" lang="pt-BR" sz="2200" spc="-1" strike="noStrike">
              <a:latin typeface="Arial"/>
            </a:endParaRPr>
          </a:p>
          <a:p>
            <a:pPr marL="457200" indent="-334080">
              <a:lnSpc>
                <a:spcPct val="130000"/>
              </a:lnSpc>
              <a:buClr>
                <a:srgbClr val="000000"/>
              </a:buClr>
              <a:buFont typeface="Calibri"/>
              <a:buChar char="●"/>
            </a:pPr>
            <a:r>
              <a:rPr b="0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10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 Instituições Não-Públicas </a:t>
            </a:r>
            <a:endParaRPr b="0" lang="pt-BR" sz="2200" spc="-1" strike="noStrike">
              <a:latin typeface="Arial"/>
            </a:endParaRPr>
          </a:p>
          <a:p>
            <a:pPr marL="457200" indent="-334080">
              <a:lnSpc>
                <a:spcPct val="130000"/>
              </a:lnSpc>
              <a:buClr>
                <a:srgbClr val="000000"/>
              </a:buClr>
              <a:buFont typeface="Calibri"/>
              <a:buChar char="●"/>
            </a:pPr>
            <a:r>
              <a:rPr b="0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5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 Equipes Municipais - Prefeituras de São Paulo, Socorro, Nazaré Paulista, São Roque e Osasco</a:t>
            </a:r>
            <a:endParaRPr b="0" lang="pt-BR" sz="2200" spc="-1" strike="noStrike">
              <a:latin typeface="Arial"/>
            </a:endParaRPr>
          </a:p>
          <a:p>
            <a:pPr marL="457200" indent="-334080">
              <a:lnSpc>
                <a:spcPct val="130000"/>
              </a:lnSpc>
              <a:buClr>
                <a:srgbClr val="000000"/>
              </a:buClr>
              <a:buFont typeface="Calibri"/>
              <a:buChar char="●"/>
            </a:pP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1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 Secretaria do Meio Ambiente, Infraestrutura e Logística (SEMIL) - pelo projeto Conexão Mata Atlântica</a:t>
            </a:r>
            <a:endParaRPr b="0" lang="pt-BR" sz="2200" spc="-1" strike="noStrike">
              <a:latin typeface="Arial"/>
            </a:endParaRPr>
          </a:p>
          <a:p>
            <a:pPr marL="457200" indent="-334080">
              <a:lnSpc>
                <a:spcPct val="130000"/>
              </a:lnSpc>
              <a:buClr>
                <a:srgbClr val="000000"/>
              </a:buClr>
              <a:buFont typeface="Calibri"/>
              <a:buChar char="●"/>
            </a:pPr>
            <a:r>
              <a:rPr b="0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2 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Profissionais Autônomos</a:t>
            </a:r>
            <a:endParaRPr b="0" lang="pt-BR" sz="2200" spc="-1" strike="noStrike">
              <a:latin typeface="Arial"/>
            </a:endParaRPr>
          </a:p>
          <a:p>
            <a:pPr marL="457200" indent="-334080">
              <a:lnSpc>
                <a:spcPct val="130000"/>
              </a:lnSpc>
              <a:spcBef>
                <a:spcPts val="1134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Mais de </a:t>
            </a:r>
            <a:r>
              <a:rPr b="1" lang="pt-BR" sz="2200" spc="-1" strike="noStrike">
                <a:solidFill>
                  <a:srgbClr val="0000cd"/>
                </a:solidFill>
                <a:latin typeface="Calibri"/>
                <a:ea typeface="Calibri"/>
              </a:rPr>
              <a:t>150</a:t>
            </a:r>
            <a:r>
              <a:rPr b="0" lang="pt-BR" sz="2200" spc="-1" strike="noStrike">
                <a:solidFill>
                  <a:srgbClr val="000000"/>
                </a:solidFill>
                <a:latin typeface="Calibri"/>
                <a:ea typeface="Calibri"/>
              </a:rPr>
              <a:t> técnicos habilitados/capacitados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125" name="Google Shape;266;g1e5e4437566_0_0"/>
          <p:cNvSpPr/>
          <p:nvPr/>
        </p:nvSpPr>
        <p:spPr>
          <a:xfrm>
            <a:off x="1020240" y="321840"/>
            <a:ext cx="7283160" cy="45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0840" bIns="45000" anchor="t">
            <a:noAutofit/>
          </a:bodyPr>
          <a:p>
            <a:pPr>
              <a:lnSpc>
                <a:spcPct val="93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</a:rPr>
              <a:t>Alguns Resultados </a:t>
            </a:r>
            <a:endParaRPr b="0" lang="pt-BR" sz="2200" spc="-1" strike="noStrike">
              <a:latin typeface="Arial"/>
            </a:endParaRPr>
          </a:p>
        </p:txBody>
      </p:sp>
      <p:pic>
        <p:nvPicPr>
          <p:cNvPr id="126" name="Google Shape;267;g1e5e4437566_0_0" descr=""/>
          <p:cNvPicPr/>
          <p:nvPr/>
        </p:nvPicPr>
        <p:blipFill>
          <a:blip r:embed="rId1"/>
          <a:stretch/>
        </p:blipFill>
        <p:spPr>
          <a:xfrm>
            <a:off x="7430760" y="3474000"/>
            <a:ext cx="1894680" cy="212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LibreOffice/7.2.3.2$Windows_X86_64 LibreOffice_project/d166454616c1632304285822f9c83ce2e660fd92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2023-03-16T21:20:46Z</dcterms:created>
  <dc:creator>Thiago Rocha</dc:creator>
  <dc:description/>
  <dc:language>pt-BR</dc:language>
  <cp:lastModifiedBy/>
  <dcterms:modified xsi:type="dcterms:W3CDTF">2024-11-04T15:21:51Z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3</vt:i4>
  </property>
</Properties>
</file>