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302" r:id="rId2"/>
    <p:sldId id="272" r:id="rId3"/>
    <p:sldId id="292" r:id="rId4"/>
    <p:sldId id="293" r:id="rId5"/>
    <p:sldId id="294" r:id="rId6"/>
    <p:sldId id="295" r:id="rId7"/>
    <p:sldId id="296" r:id="rId8"/>
    <p:sldId id="297" r:id="rId9"/>
    <p:sldId id="265" r:id="rId10"/>
    <p:sldId id="266" r:id="rId11"/>
    <p:sldId id="300" r:id="rId12"/>
    <p:sldId id="291" r:id="rId13"/>
    <p:sldId id="258" r:id="rId14"/>
    <p:sldId id="261" r:id="rId15"/>
    <p:sldId id="259" r:id="rId16"/>
    <p:sldId id="260" r:id="rId17"/>
    <p:sldId id="263" r:id="rId18"/>
    <p:sldId id="262" r:id="rId19"/>
    <p:sldId id="301" r:id="rId20"/>
    <p:sldId id="264" r:id="rId21"/>
    <p:sldId id="303" r:id="rId22"/>
    <p:sldId id="305" r:id="rId23"/>
    <p:sldId id="304" r:id="rId24"/>
    <p:sldId id="283" r:id="rId25"/>
    <p:sldId id="284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B014E-C658-490E-82E0-6DE5C2C159C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8D21E8-BCA6-459D-AD92-FD3764243501}">
      <dgm:prSet/>
      <dgm:spPr/>
      <dgm:t>
        <a:bodyPr/>
        <a:lstStyle/>
        <a:p>
          <a:r>
            <a:rPr lang="pt-BR"/>
            <a:t>Após a </a:t>
          </a:r>
          <a:r>
            <a:rPr lang="pt-BR" b="1"/>
            <a:t>adesão</a:t>
          </a:r>
          <a:r>
            <a:rPr lang="pt-BR"/>
            <a:t> aos Acordos, o país deve adotar uma série de medidas internas para a </a:t>
          </a:r>
          <a:r>
            <a:rPr lang="pt-BR" b="1"/>
            <a:t>implementação</a:t>
          </a:r>
          <a:r>
            <a:rPr lang="pt-BR"/>
            <a:t> dos compromissos assumidos.</a:t>
          </a:r>
          <a:endParaRPr lang="en-US"/>
        </a:p>
      </dgm:t>
    </dgm:pt>
    <dgm:pt modelId="{AD436365-2654-485B-87AF-EBCCEA850B42}" type="parTrans" cxnId="{D9D045BA-ACB7-472A-9E43-4E7EEF6DB096}">
      <dgm:prSet/>
      <dgm:spPr/>
      <dgm:t>
        <a:bodyPr/>
        <a:lstStyle/>
        <a:p>
          <a:endParaRPr lang="en-US" sz="2400"/>
        </a:p>
      </dgm:t>
    </dgm:pt>
    <dgm:pt modelId="{0385FD79-7AA8-4F7A-AA55-D4DDC3A6E6B1}" type="sibTrans" cxnId="{D9D045BA-ACB7-472A-9E43-4E7EEF6DB096}">
      <dgm:prSet/>
      <dgm:spPr/>
      <dgm:t>
        <a:bodyPr/>
        <a:lstStyle/>
        <a:p>
          <a:endParaRPr lang="en-US"/>
        </a:p>
      </dgm:t>
    </dgm:pt>
    <dgm:pt modelId="{75C559AA-6C85-4491-8BFD-3E6C84E7A0FA}">
      <dgm:prSet/>
      <dgm:spPr/>
      <dgm:t>
        <a:bodyPr/>
        <a:lstStyle/>
        <a:p>
          <a:r>
            <a:rPr lang="pt-BR"/>
            <a:t>Essas medidas geralmente incluem </a:t>
          </a:r>
          <a:r>
            <a:rPr lang="pt-BR" b="1"/>
            <a:t>legislação específica</a:t>
          </a:r>
          <a:r>
            <a:rPr lang="pt-BR"/>
            <a:t> e </a:t>
          </a:r>
          <a:r>
            <a:rPr lang="pt-BR" b="1"/>
            <a:t>arranjos</a:t>
          </a:r>
          <a:r>
            <a:rPr lang="pt-BR"/>
            <a:t> </a:t>
          </a:r>
          <a:r>
            <a:rPr lang="pt-BR" b="1"/>
            <a:t>administrativos</a:t>
          </a:r>
          <a:r>
            <a:rPr lang="pt-BR"/>
            <a:t>.</a:t>
          </a:r>
          <a:endParaRPr lang="en-US"/>
        </a:p>
      </dgm:t>
    </dgm:pt>
    <dgm:pt modelId="{8D84F8E0-9D62-4D85-91D3-6E0A21F18E08}" type="parTrans" cxnId="{4B42557E-D62E-46CE-853E-E70EEEBD414E}">
      <dgm:prSet/>
      <dgm:spPr/>
      <dgm:t>
        <a:bodyPr/>
        <a:lstStyle/>
        <a:p>
          <a:endParaRPr lang="en-US" sz="2400"/>
        </a:p>
      </dgm:t>
    </dgm:pt>
    <dgm:pt modelId="{1A2E7E92-2EA4-4DC6-9F1D-ABF89118874B}" type="sibTrans" cxnId="{4B42557E-D62E-46CE-853E-E70EEEBD414E}">
      <dgm:prSet/>
      <dgm:spPr/>
      <dgm:t>
        <a:bodyPr/>
        <a:lstStyle/>
        <a:p>
          <a:endParaRPr lang="en-US"/>
        </a:p>
      </dgm:t>
    </dgm:pt>
    <dgm:pt modelId="{3FAE33D1-AD73-4A22-892D-A24161EC7B68}">
      <dgm:prSet/>
      <dgm:spPr/>
      <dgm:t>
        <a:bodyPr/>
        <a:lstStyle/>
        <a:p>
          <a:r>
            <a:rPr lang="pt-BR" dirty="0"/>
            <a:t>A avaliação das ações adotadas para a implementação das convenções é complexa, pois cada Convenção traz um conjunto próprio de </a:t>
          </a:r>
          <a:r>
            <a:rPr lang="pt-BR" b="1" dirty="0"/>
            <a:t>diretrizes, objetivos e metas</a:t>
          </a:r>
          <a:r>
            <a:rPr lang="pt-BR" dirty="0"/>
            <a:t>, e demanda ações por parte do governo federal, estados e municípios.</a:t>
          </a:r>
          <a:endParaRPr lang="en-US" dirty="0"/>
        </a:p>
      </dgm:t>
    </dgm:pt>
    <dgm:pt modelId="{B8F3FDE3-2227-4B41-B281-A8FA8A72CC8F}" type="parTrans" cxnId="{3FD10C9D-EC2C-4A05-BEFF-2C71403187DB}">
      <dgm:prSet/>
      <dgm:spPr/>
      <dgm:t>
        <a:bodyPr/>
        <a:lstStyle/>
        <a:p>
          <a:endParaRPr lang="en-US" sz="2400"/>
        </a:p>
      </dgm:t>
    </dgm:pt>
    <dgm:pt modelId="{44787128-B914-444B-9C94-2E51915D38D9}" type="sibTrans" cxnId="{3FD10C9D-EC2C-4A05-BEFF-2C71403187DB}">
      <dgm:prSet/>
      <dgm:spPr/>
      <dgm:t>
        <a:bodyPr/>
        <a:lstStyle/>
        <a:p>
          <a:endParaRPr lang="en-US"/>
        </a:p>
      </dgm:t>
    </dgm:pt>
    <dgm:pt modelId="{8D16FC31-904B-4649-88FA-DF6B784BB42B}" type="pres">
      <dgm:prSet presAssocID="{39CB014E-C658-490E-82E0-6DE5C2C159C7}" presName="outerComposite" presStyleCnt="0">
        <dgm:presLayoutVars>
          <dgm:chMax val="5"/>
          <dgm:dir/>
          <dgm:resizeHandles val="exact"/>
        </dgm:presLayoutVars>
      </dgm:prSet>
      <dgm:spPr/>
    </dgm:pt>
    <dgm:pt modelId="{98CF523F-D7EF-4DA9-B81F-A0190583F810}" type="pres">
      <dgm:prSet presAssocID="{39CB014E-C658-490E-82E0-6DE5C2C159C7}" presName="dummyMaxCanvas" presStyleCnt="0">
        <dgm:presLayoutVars/>
      </dgm:prSet>
      <dgm:spPr/>
    </dgm:pt>
    <dgm:pt modelId="{2D8D88EF-EF68-4E4E-817D-91FE98CAC9B0}" type="pres">
      <dgm:prSet presAssocID="{39CB014E-C658-490E-82E0-6DE5C2C159C7}" presName="ThreeNodes_1" presStyleLbl="node1" presStyleIdx="0" presStyleCnt="3">
        <dgm:presLayoutVars>
          <dgm:bulletEnabled val="1"/>
        </dgm:presLayoutVars>
      </dgm:prSet>
      <dgm:spPr/>
    </dgm:pt>
    <dgm:pt modelId="{827E9BB5-CC4D-4A9A-B9E9-4B282A81A419}" type="pres">
      <dgm:prSet presAssocID="{39CB014E-C658-490E-82E0-6DE5C2C159C7}" presName="ThreeNodes_2" presStyleLbl="node1" presStyleIdx="1" presStyleCnt="3">
        <dgm:presLayoutVars>
          <dgm:bulletEnabled val="1"/>
        </dgm:presLayoutVars>
      </dgm:prSet>
      <dgm:spPr/>
    </dgm:pt>
    <dgm:pt modelId="{57193F4C-BC16-46A7-B446-6C5AF42B5D9F}" type="pres">
      <dgm:prSet presAssocID="{39CB014E-C658-490E-82E0-6DE5C2C159C7}" presName="ThreeNodes_3" presStyleLbl="node1" presStyleIdx="2" presStyleCnt="3">
        <dgm:presLayoutVars>
          <dgm:bulletEnabled val="1"/>
        </dgm:presLayoutVars>
      </dgm:prSet>
      <dgm:spPr/>
    </dgm:pt>
    <dgm:pt modelId="{A9836D2E-41EA-4846-A21F-D4E499D6B93A}" type="pres">
      <dgm:prSet presAssocID="{39CB014E-C658-490E-82E0-6DE5C2C159C7}" presName="ThreeConn_1-2" presStyleLbl="fgAccFollowNode1" presStyleIdx="0" presStyleCnt="2">
        <dgm:presLayoutVars>
          <dgm:bulletEnabled val="1"/>
        </dgm:presLayoutVars>
      </dgm:prSet>
      <dgm:spPr/>
    </dgm:pt>
    <dgm:pt modelId="{E6C84F8E-5F57-457A-B3FF-C0F11312C3EF}" type="pres">
      <dgm:prSet presAssocID="{39CB014E-C658-490E-82E0-6DE5C2C159C7}" presName="ThreeConn_2-3" presStyleLbl="fgAccFollowNode1" presStyleIdx="1" presStyleCnt="2">
        <dgm:presLayoutVars>
          <dgm:bulletEnabled val="1"/>
        </dgm:presLayoutVars>
      </dgm:prSet>
      <dgm:spPr/>
    </dgm:pt>
    <dgm:pt modelId="{ED12C9DF-5814-4CF6-8FB7-AB204167EA07}" type="pres">
      <dgm:prSet presAssocID="{39CB014E-C658-490E-82E0-6DE5C2C159C7}" presName="ThreeNodes_1_text" presStyleLbl="node1" presStyleIdx="2" presStyleCnt="3">
        <dgm:presLayoutVars>
          <dgm:bulletEnabled val="1"/>
        </dgm:presLayoutVars>
      </dgm:prSet>
      <dgm:spPr/>
    </dgm:pt>
    <dgm:pt modelId="{4986D4D9-8A69-451F-8FD4-4F9CC72D647F}" type="pres">
      <dgm:prSet presAssocID="{39CB014E-C658-490E-82E0-6DE5C2C159C7}" presName="ThreeNodes_2_text" presStyleLbl="node1" presStyleIdx="2" presStyleCnt="3">
        <dgm:presLayoutVars>
          <dgm:bulletEnabled val="1"/>
        </dgm:presLayoutVars>
      </dgm:prSet>
      <dgm:spPr/>
    </dgm:pt>
    <dgm:pt modelId="{6DE6D5F9-32FC-4264-8333-DC2B7066FF65}" type="pres">
      <dgm:prSet presAssocID="{39CB014E-C658-490E-82E0-6DE5C2C159C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EA7C802-0CC1-44CB-8604-946B4265503A}" type="presOf" srcId="{75C559AA-6C85-4491-8BFD-3E6C84E7A0FA}" destId="{827E9BB5-CC4D-4A9A-B9E9-4B282A81A419}" srcOrd="0" destOrd="0" presId="urn:microsoft.com/office/officeart/2005/8/layout/vProcess5"/>
    <dgm:cxn modelId="{29FFDD06-0115-4944-8C30-42731A064F36}" type="presOf" srcId="{1C8D21E8-BCA6-459D-AD92-FD3764243501}" destId="{ED12C9DF-5814-4CF6-8FB7-AB204167EA07}" srcOrd="1" destOrd="0" presId="urn:microsoft.com/office/officeart/2005/8/layout/vProcess5"/>
    <dgm:cxn modelId="{8DAF7F14-3808-44C1-8DC0-3EA0DF1857FA}" type="presOf" srcId="{39CB014E-C658-490E-82E0-6DE5C2C159C7}" destId="{8D16FC31-904B-4649-88FA-DF6B784BB42B}" srcOrd="0" destOrd="0" presId="urn:microsoft.com/office/officeart/2005/8/layout/vProcess5"/>
    <dgm:cxn modelId="{BA4BD61D-16C5-4889-A770-1D8409024487}" type="presOf" srcId="{3FAE33D1-AD73-4A22-892D-A24161EC7B68}" destId="{57193F4C-BC16-46A7-B446-6C5AF42B5D9F}" srcOrd="0" destOrd="0" presId="urn:microsoft.com/office/officeart/2005/8/layout/vProcess5"/>
    <dgm:cxn modelId="{8ECB764F-7505-4C61-8CCC-D9FC1DEE39F3}" type="presOf" srcId="{1C8D21E8-BCA6-459D-AD92-FD3764243501}" destId="{2D8D88EF-EF68-4E4E-817D-91FE98CAC9B0}" srcOrd="0" destOrd="0" presId="urn:microsoft.com/office/officeart/2005/8/layout/vProcess5"/>
    <dgm:cxn modelId="{4B42557E-D62E-46CE-853E-E70EEEBD414E}" srcId="{39CB014E-C658-490E-82E0-6DE5C2C159C7}" destId="{75C559AA-6C85-4491-8BFD-3E6C84E7A0FA}" srcOrd="1" destOrd="0" parTransId="{8D84F8E0-9D62-4D85-91D3-6E0A21F18E08}" sibTransId="{1A2E7E92-2EA4-4DC6-9F1D-ABF89118874B}"/>
    <dgm:cxn modelId="{D1F50486-43FC-42DE-A581-C88A35536804}" type="presOf" srcId="{1A2E7E92-2EA4-4DC6-9F1D-ABF89118874B}" destId="{E6C84F8E-5F57-457A-B3FF-C0F11312C3EF}" srcOrd="0" destOrd="0" presId="urn:microsoft.com/office/officeart/2005/8/layout/vProcess5"/>
    <dgm:cxn modelId="{3FD10C9D-EC2C-4A05-BEFF-2C71403187DB}" srcId="{39CB014E-C658-490E-82E0-6DE5C2C159C7}" destId="{3FAE33D1-AD73-4A22-892D-A24161EC7B68}" srcOrd="2" destOrd="0" parTransId="{B8F3FDE3-2227-4B41-B281-A8FA8A72CC8F}" sibTransId="{44787128-B914-444B-9C94-2E51915D38D9}"/>
    <dgm:cxn modelId="{8CF92DA8-A5F7-4F10-9E44-AF296F6DF1C1}" type="presOf" srcId="{3FAE33D1-AD73-4A22-892D-A24161EC7B68}" destId="{6DE6D5F9-32FC-4264-8333-DC2B7066FF65}" srcOrd="1" destOrd="0" presId="urn:microsoft.com/office/officeart/2005/8/layout/vProcess5"/>
    <dgm:cxn modelId="{D9D045BA-ACB7-472A-9E43-4E7EEF6DB096}" srcId="{39CB014E-C658-490E-82E0-6DE5C2C159C7}" destId="{1C8D21E8-BCA6-459D-AD92-FD3764243501}" srcOrd="0" destOrd="0" parTransId="{AD436365-2654-485B-87AF-EBCCEA850B42}" sibTransId="{0385FD79-7AA8-4F7A-AA55-D4DDC3A6E6B1}"/>
    <dgm:cxn modelId="{A1CF0CDF-0102-4BD7-B3A5-9D0830A28D9E}" type="presOf" srcId="{0385FD79-7AA8-4F7A-AA55-D4DDC3A6E6B1}" destId="{A9836D2E-41EA-4846-A21F-D4E499D6B93A}" srcOrd="0" destOrd="0" presId="urn:microsoft.com/office/officeart/2005/8/layout/vProcess5"/>
    <dgm:cxn modelId="{BCB19AFF-638C-4E85-8B27-E7281105D0A4}" type="presOf" srcId="{75C559AA-6C85-4491-8BFD-3E6C84E7A0FA}" destId="{4986D4D9-8A69-451F-8FD4-4F9CC72D647F}" srcOrd="1" destOrd="0" presId="urn:microsoft.com/office/officeart/2005/8/layout/vProcess5"/>
    <dgm:cxn modelId="{BD7D78BF-C154-4F69-9407-4382585BD969}" type="presParOf" srcId="{8D16FC31-904B-4649-88FA-DF6B784BB42B}" destId="{98CF523F-D7EF-4DA9-B81F-A0190583F810}" srcOrd="0" destOrd="0" presId="urn:microsoft.com/office/officeart/2005/8/layout/vProcess5"/>
    <dgm:cxn modelId="{04D0C2D7-7C66-4807-B2A1-EB8D59A08571}" type="presParOf" srcId="{8D16FC31-904B-4649-88FA-DF6B784BB42B}" destId="{2D8D88EF-EF68-4E4E-817D-91FE98CAC9B0}" srcOrd="1" destOrd="0" presId="urn:microsoft.com/office/officeart/2005/8/layout/vProcess5"/>
    <dgm:cxn modelId="{A82EC2E3-76D4-4157-B5D9-ADE1882502C5}" type="presParOf" srcId="{8D16FC31-904B-4649-88FA-DF6B784BB42B}" destId="{827E9BB5-CC4D-4A9A-B9E9-4B282A81A419}" srcOrd="2" destOrd="0" presId="urn:microsoft.com/office/officeart/2005/8/layout/vProcess5"/>
    <dgm:cxn modelId="{7E23E648-2486-4337-A06E-F39BDE2761C9}" type="presParOf" srcId="{8D16FC31-904B-4649-88FA-DF6B784BB42B}" destId="{57193F4C-BC16-46A7-B446-6C5AF42B5D9F}" srcOrd="3" destOrd="0" presId="urn:microsoft.com/office/officeart/2005/8/layout/vProcess5"/>
    <dgm:cxn modelId="{B9FE263A-8DB0-4D2E-9913-821F932BFC33}" type="presParOf" srcId="{8D16FC31-904B-4649-88FA-DF6B784BB42B}" destId="{A9836D2E-41EA-4846-A21F-D4E499D6B93A}" srcOrd="4" destOrd="0" presId="urn:microsoft.com/office/officeart/2005/8/layout/vProcess5"/>
    <dgm:cxn modelId="{F946A052-2784-4B44-A351-37CFDE3AC596}" type="presParOf" srcId="{8D16FC31-904B-4649-88FA-DF6B784BB42B}" destId="{E6C84F8E-5F57-457A-B3FF-C0F11312C3EF}" srcOrd="5" destOrd="0" presId="urn:microsoft.com/office/officeart/2005/8/layout/vProcess5"/>
    <dgm:cxn modelId="{08F79E04-AA79-4A2F-8849-4ACBE00819A6}" type="presParOf" srcId="{8D16FC31-904B-4649-88FA-DF6B784BB42B}" destId="{ED12C9DF-5814-4CF6-8FB7-AB204167EA07}" srcOrd="6" destOrd="0" presId="urn:microsoft.com/office/officeart/2005/8/layout/vProcess5"/>
    <dgm:cxn modelId="{F42878C7-341F-4D6E-8EF6-9827F29D1CFC}" type="presParOf" srcId="{8D16FC31-904B-4649-88FA-DF6B784BB42B}" destId="{4986D4D9-8A69-451F-8FD4-4F9CC72D647F}" srcOrd="7" destOrd="0" presId="urn:microsoft.com/office/officeart/2005/8/layout/vProcess5"/>
    <dgm:cxn modelId="{A3C960C6-A186-4CC0-B301-0DFF4876B0DA}" type="presParOf" srcId="{8D16FC31-904B-4649-88FA-DF6B784BB42B}" destId="{6DE6D5F9-32FC-4264-8333-DC2B7066FF6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14F28C-F36C-49F5-8EF8-5281A898E0E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9A7D312-BAC2-4915-85A1-5F995C1A5388}">
      <dgm:prSet/>
      <dgm:spPr/>
      <dgm:t>
        <a:bodyPr/>
        <a:lstStyle/>
        <a:p>
          <a:r>
            <a:rPr lang="pt-BR"/>
            <a:t>Os cinco municípios da Área de Influência Direta somam 2.983,17 km².</a:t>
          </a:r>
          <a:endParaRPr lang="en-US"/>
        </a:p>
      </dgm:t>
    </dgm:pt>
    <dgm:pt modelId="{57A5EE19-2AC6-44DA-A5CC-A648C68E81B5}" type="parTrans" cxnId="{605B7656-DF87-496A-A9A3-88E5108007DC}">
      <dgm:prSet/>
      <dgm:spPr/>
      <dgm:t>
        <a:bodyPr/>
        <a:lstStyle/>
        <a:p>
          <a:endParaRPr lang="en-US"/>
        </a:p>
      </dgm:t>
    </dgm:pt>
    <dgm:pt modelId="{11F05C5D-8255-48D8-8144-4524F7458732}" type="sibTrans" cxnId="{605B7656-DF87-496A-A9A3-88E5108007DC}">
      <dgm:prSet/>
      <dgm:spPr/>
      <dgm:t>
        <a:bodyPr/>
        <a:lstStyle/>
        <a:p>
          <a:endParaRPr lang="en-US"/>
        </a:p>
      </dgm:t>
    </dgm:pt>
    <dgm:pt modelId="{53D3EBC9-FF1F-4BD2-BAD5-1CAABE684182}">
      <dgm:prSet/>
      <dgm:spPr/>
      <dgm:t>
        <a:bodyPr/>
        <a:lstStyle/>
        <a:p>
          <a:r>
            <a:rPr lang="pt-BR"/>
            <a:t>As áreas urbanizadas correspondem a 6% (169,9 km²) e as áreas rurais a 94% (2.812,85 km²).</a:t>
          </a:r>
          <a:endParaRPr lang="en-US"/>
        </a:p>
      </dgm:t>
    </dgm:pt>
    <dgm:pt modelId="{89940929-5A55-459E-BD99-321FD0494DD7}" type="parTrans" cxnId="{F5A4C46E-CE93-432F-84D7-50CC9EE7A267}">
      <dgm:prSet/>
      <dgm:spPr/>
      <dgm:t>
        <a:bodyPr/>
        <a:lstStyle/>
        <a:p>
          <a:endParaRPr lang="en-US"/>
        </a:p>
      </dgm:t>
    </dgm:pt>
    <dgm:pt modelId="{143A6E7B-3033-4F92-861E-577976E9CBC3}" type="sibTrans" cxnId="{F5A4C46E-CE93-432F-84D7-50CC9EE7A267}">
      <dgm:prSet/>
      <dgm:spPr/>
      <dgm:t>
        <a:bodyPr/>
        <a:lstStyle/>
        <a:p>
          <a:endParaRPr lang="en-US"/>
        </a:p>
      </dgm:t>
    </dgm:pt>
    <dgm:pt modelId="{8D77E955-6214-4725-B148-C9A3105BF9CD}">
      <dgm:prSet/>
      <dgm:spPr/>
      <dgm:t>
        <a:bodyPr/>
        <a:lstStyle/>
        <a:p>
          <a:r>
            <a:rPr lang="pt-BR"/>
            <a:t>O déficit total de cobertura vegetal nativa nas APPs da Área de Influência Direta foi estimado em 43,3 mil ha no total (433 Km²) sendo 28,6 mil ha (286 Km²) nas APPs hídricas e 14,7 mil ha (147 Km²) nas APPs de declividade. </a:t>
          </a:r>
          <a:endParaRPr lang="en-US"/>
        </a:p>
      </dgm:t>
    </dgm:pt>
    <dgm:pt modelId="{D5A3C073-622A-4D08-922B-CDE043449482}" type="parTrans" cxnId="{FE51F118-C70D-49DA-8AD4-306FD813FEB9}">
      <dgm:prSet/>
      <dgm:spPr/>
      <dgm:t>
        <a:bodyPr/>
        <a:lstStyle/>
        <a:p>
          <a:endParaRPr lang="en-US"/>
        </a:p>
      </dgm:t>
    </dgm:pt>
    <dgm:pt modelId="{BF8D7FC1-0E49-4BAA-B8FF-FEF72ECC6A2A}" type="sibTrans" cxnId="{FE51F118-C70D-49DA-8AD4-306FD813FEB9}">
      <dgm:prSet/>
      <dgm:spPr/>
      <dgm:t>
        <a:bodyPr/>
        <a:lstStyle/>
        <a:p>
          <a:endParaRPr lang="en-US"/>
        </a:p>
      </dgm:t>
    </dgm:pt>
    <dgm:pt modelId="{903E9E63-84F1-4C6C-9DB8-C253EBAF4402}" type="pres">
      <dgm:prSet presAssocID="{B614F28C-F36C-49F5-8EF8-5281A898E0E9}" presName="outerComposite" presStyleCnt="0">
        <dgm:presLayoutVars>
          <dgm:chMax val="5"/>
          <dgm:dir/>
          <dgm:resizeHandles val="exact"/>
        </dgm:presLayoutVars>
      </dgm:prSet>
      <dgm:spPr/>
    </dgm:pt>
    <dgm:pt modelId="{3FFAC33E-5863-44F2-B7DF-2BC02C98ED53}" type="pres">
      <dgm:prSet presAssocID="{B614F28C-F36C-49F5-8EF8-5281A898E0E9}" presName="dummyMaxCanvas" presStyleCnt="0">
        <dgm:presLayoutVars/>
      </dgm:prSet>
      <dgm:spPr/>
    </dgm:pt>
    <dgm:pt modelId="{321F5E94-9EDB-470C-92BF-86A117736522}" type="pres">
      <dgm:prSet presAssocID="{B614F28C-F36C-49F5-8EF8-5281A898E0E9}" presName="ThreeNodes_1" presStyleLbl="node1" presStyleIdx="0" presStyleCnt="3">
        <dgm:presLayoutVars>
          <dgm:bulletEnabled val="1"/>
        </dgm:presLayoutVars>
      </dgm:prSet>
      <dgm:spPr/>
    </dgm:pt>
    <dgm:pt modelId="{4E2D93A4-D760-4D4F-A2F3-4E1E299F0860}" type="pres">
      <dgm:prSet presAssocID="{B614F28C-F36C-49F5-8EF8-5281A898E0E9}" presName="ThreeNodes_2" presStyleLbl="node1" presStyleIdx="1" presStyleCnt="3">
        <dgm:presLayoutVars>
          <dgm:bulletEnabled val="1"/>
        </dgm:presLayoutVars>
      </dgm:prSet>
      <dgm:spPr/>
    </dgm:pt>
    <dgm:pt modelId="{670ACB11-CE23-431C-AF4F-C622407EF4BD}" type="pres">
      <dgm:prSet presAssocID="{B614F28C-F36C-49F5-8EF8-5281A898E0E9}" presName="ThreeNodes_3" presStyleLbl="node1" presStyleIdx="2" presStyleCnt="3">
        <dgm:presLayoutVars>
          <dgm:bulletEnabled val="1"/>
        </dgm:presLayoutVars>
      </dgm:prSet>
      <dgm:spPr/>
    </dgm:pt>
    <dgm:pt modelId="{491AE959-70BA-494A-9E1F-97C5397EA11F}" type="pres">
      <dgm:prSet presAssocID="{B614F28C-F36C-49F5-8EF8-5281A898E0E9}" presName="ThreeConn_1-2" presStyleLbl="fgAccFollowNode1" presStyleIdx="0" presStyleCnt="2">
        <dgm:presLayoutVars>
          <dgm:bulletEnabled val="1"/>
        </dgm:presLayoutVars>
      </dgm:prSet>
      <dgm:spPr/>
    </dgm:pt>
    <dgm:pt modelId="{724A253F-505C-45CC-B2DF-079E67FC1A96}" type="pres">
      <dgm:prSet presAssocID="{B614F28C-F36C-49F5-8EF8-5281A898E0E9}" presName="ThreeConn_2-3" presStyleLbl="fgAccFollowNode1" presStyleIdx="1" presStyleCnt="2">
        <dgm:presLayoutVars>
          <dgm:bulletEnabled val="1"/>
        </dgm:presLayoutVars>
      </dgm:prSet>
      <dgm:spPr/>
    </dgm:pt>
    <dgm:pt modelId="{4CF290E7-A073-4EBB-9DEE-9D62385C1D71}" type="pres">
      <dgm:prSet presAssocID="{B614F28C-F36C-49F5-8EF8-5281A898E0E9}" presName="ThreeNodes_1_text" presStyleLbl="node1" presStyleIdx="2" presStyleCnt="3">
        <dgm:presLayoutVars>
          <dgm:bulletEnabled val="1"/>
        </dgm:presLayoutVars>
      </dgm:prSet>
      <dgm:spPr/>
    </dgm:pt>
    <dgm:pt modelId="{63187F91-1B0D-4619-BC26-79659CBA0D5F}" type="pres">
      <dgm:prSet presAssocID="{B614F28C-F36C-49F5-8EF8-5281A898E0E9}" presName="ThreeNodes_2_text" presStyleLbl="node1" presStyleIdx="2" presStyleCnt="3">
        <dgm:presLayoutVars>
          <dgm:bulletEnabled val="1"/>
        </dgm:presLayoutVars>
      </dgm:prSet>
      <dgm:spPr/>
    </dgm:pt>
    <dgm:pt modelId="{0526B6B1-16FE-4342-8756-6F5A9160F8E4}" type="pres">
      <dgm:prSet presAssocID="{B614F28C-F36C-49F5-8EF8-5281A898E0E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E51F118-C70D-49DA-8AD4-306FD813FEB9}" srcId="{B614F28C-F36C-49F5-8EF8-5281A898E0E9}" destId="{8D77E955-6214-4725-B148-C9A3105BF9CD}" srcOrd="2" destOrd="0" parTransId="{D5A3C073-622A-4D08-922B-CDE043449482}" sibTransId="{BF8D7FC1-0E49-4BAA-B8FF-FEF72ECC6A2A}"/>
    <dgm:cxn modelId="{2ADAD41A-4895-48AC-92A6-807EEDF33F28}" type="presOf" srcId="{143A6E7B-3033-4F92-861E-577976E9CBC3}" destId="{724A253F-505C-45CC-B2DF-079E67FC1A96}" srcOrd="0" destOrd="0" presId="urn:microsoft.com/office/officeart/2005/8/layout/vProcess5"/>
    <dgm:cxn modelId="{F5A4C46E-CE93-432F-84D7-50CC9EE7A267}" srcId="{B614F28C-F36C-49F5-8EF8-5281A898E0E9}" destId="{53D3EBC9-FF1F-4BD2-BAD5-1CAABE684182}" srcOrd="1" destOrd="0" parTransId="{89940929-5A55-459E-BD99-321FD0494DD7}" sibTransId="{143A6E7B-3033-4F92-861E-577976E9CBC3}"/>
    <dgm:cxn modelId="{9245CF70-37B9-4707-899A-237B33AA3506}" type="presOf" srcId="{53D3EBC9-FF1F-4BD2-BAD5-1CAABE684182}" destId="{4E2D93A4-D760-4D4F-A2F3-4E1E299F0860}" srcOrd="0" destOrd="0" presId="urn:microsoft.com/office/officeart/2005/8/layout/vProcess5"/>
    <dgm:cxn modelId="{605B7656-DF87-496A-A9A3-88E5108007DC}" srcId="{B614F28C-F36C-49F5-8EF8-5281A898E0E9}" destId="{29A7D312-BAC2-4915-85A1-5F995C1A5388}" srcOrd="0" destOrd="0" parTransId="{57A5EE19-2AC6-44DA-A5CC-A648C68E81B5}" sibTransId="{11F05C5D-8255-48D8-8144-4524F7458732}"/>
    <dgm:cxn modelId="{69111C77-FC5F-4E26-9569-9783940945BE}" type="presOf" srcId="{B614F28C-F36C-49F5-8EF8-5281A898E0E9}" destId="{903E9E63-84F1-4C6C-9DB8-C253EBAF4402}" srcOrd="0" destOrd="0" presId="urn:microsoft.com/office/officeart/2005/8/layout/vProcess5"/>
    <dgm:cxn modelId="{07174A87-4D6C-480B-8D5D-E2C3F3C42086}" type="presOf" srcId="{29A7D312-BAC2-4915-85A1-5F995C1A5388}" destId="{4CF290E7-A073-4EBB-9DEE-9D62385C1D71}" srcOrd="1" destOrd="0" presId="urn:microsoft.com/office/officeart/2005/8/layout/vProcess5"/>
    <dgm:cxn modelId="{FF0FDDA6-872E-4585-B0AB-843DEF3CB13D}" type="presOf" srcId="{29A7D312-BAC2-4915-85A1-5F995C1A5388}" destId="{321F5E94-9EDB-470C-92BF-86A117736522}" srcOrd="0" destOrd="0" presId="urn:microsoft.com/office/officeart/2005/8/layout/vProcess5"/>
    <dgm:cxn modelId="{7C32ACB6-EC43-41B3-81BA-AA3A9C543132}" type="presOf" srcId="{53D3EBC9-FF1F-4BD2-BAD5-1CAABE684182}" destId="{63187F91-1B0D-4619-BC26-79659CBA0D5F}" srcOrd="1" destOrd="0" presId="urn:microsoft.com/office/officeart/2005/8/layout/vProcess5"/>
    <dgm:cxn modelId="{EC9815CD-0E45-491E-BA4C-C50A94BE02CE}" type="presOf" srcId="{8D77E955-6214-4725-B148-C9A3105BF9CD}" destId="{670ACB11-CE23-431C-AF4F-C622407EF4BD}" srcOrd="0" destOrd="0" presId="urn:microsoft.com/office/officeart/2005/8/layout/vProcess5"/>
    <dgm:cxn modelId="{797958CF-5FE0-4EA2-A0D8-6AC5BADC9424}" type="presOf" srcId="{11F05C5D-8255-48D8-8144-4524F7458732}" destId="{491AE959-70BA-494A-9E1F-97C5397EA11F}" srcOrd="0" destOrd="0" presId="urn:microsoft.com/office/officeart/2005/8/layout/vProcess5"/>
    <dgm:cxn modelId="{88C78DF0-F609-405A-8706-EBC9897B453E}" type="presOf" srcId="{8D77E955-6214-4725-B148-C9A3105BF9CD}" destId="{0526B6B1-16FE-4342-8756-6F5A9160F8E4}" srcOrd="1" destOrd="0" presId="urn:microsoft.com/office/officeart/2005/8/layout/vProcess5"/>
    <dgm:cxn modelId="{677392DE-9953-49A6-84B9-AAA63D39407B}" type="presParOf" srcId="{903E9E63-84F1-4C6C-9DB8-C253EBAF4402}" destId="{3FFAC33E-5863-44F2-B7DF-2BC02C98ED53}" srcOrd="0" destOrd="0" presId="urn:microsoft.com/office/officeart/2005/8/layout/vProcess5"/>
    <dgm:cxn modelId="{C17D3C1A-DB75-4F7B-8826-FB8B01455FCA}" type="presParOf" srcId="{903E9E63-84F1-4C6C-9DB8-C253EBAF4402}" destId="{321F5E94-9EDB-470C-92BF-86A117736522}" srcOrd="1" destOrd="0" presId="urn:microsoft.com/office/officeart/2005/8/layout/vProcess5"/>
    <dgm:cxn modelId="{572F8AB6-DB4C-430D-9D40-3F5976F7235D}" type="presParOf" srcId="{903E9E63-84F1-4C6C-9DB8-C253EBAF4402}" destId="{4E2D93A4-D760-4D4F-A2F3-4E1E299F0860}" srcOrd="2" destOrd="0" presId="urn:microsoft.com/office/officeart/2005/8/layout/vProcess5"/>
    <dgm:cxn modelId="{EF108B31-D016-42E8-95EF-CFE65E67A173}" type="presParOf" srcId="{903E9E63-84F1-4C6C-9DB8-C253EBAF4402}" destId="{670ACB11-CE23-431C-AF4F-C622407EF4BD}" srcOrd="3" destOrd="0" presId="urn:microsoft.com/office/officeart/2005/8/layout/vProcess5"/>
    <dgm:cxn modelId="{BBF32AF4-0B20-44C1-9C6A-AB1263087F77}" type="presParOf" srcId="{903E9E63-84F1-4C6C-9DB8-C253EBAF4402}" destId="{491AE959-70BA-494A-9E1F-97C5397EA11F}" srcOrd="4" destOrd="0" presId="urn:microsoft.com/office/officeart/2005/8/layout/vProcess5"/>
    <dgm:cxn modelId="{36BEF14A-92A0-44F4-9CF4-8FD7A3160B5F}" type="presParOf" srcId="{903E9E63-84F1-4C6C-9DB8-C253EBAF4402}" destId="{724A253F-505C-45CC-B2DF-079E67FC1A96}" srcOrd="5" destOrd="0" presId="urn:microsoft.com/office/officeart/2005/8/layout/vProcess5"/>
    <dgm:cxn modelId="{56083D3B-829E-4CA8-9624-5B8AADD5B179}" type="presParOf" srcId="{903E9E63-84F1-4C6C-9DB8-C253EBAF4402}" destId="{4CF290E7-A073-4EBB-9DEE-9D62385C1D71}" srcOrd="6" destOrd="0" presId="urn:microsoft.com/office/officeart/2005/8/layout/vProcess5"/>
    <dgm:cxn modelId="{DC5C7173-2C13-4A91-A939-E8BED29C41AD}" type="presParOf" srcId="{903E9E63-84F1-4C6C-9DB8-C253EBAF4402}" destId="{63187F91-1B0D-4619-BC26-79659CBA0D5F}" srcOrd="7" destOrd="0" presId="urn:microsoft.com/office/officeart/2005/8/layout/vProcess5"/>
    <dgm:cxn modelId="{E78AF10A-8FC6-4666-A3A6-1FD2E692E53F}" type="presParOf" srcId="{903E9E63-84F1-4C6C-9DB8-C253EBAF4402}" destId="{0526B6B1-16FE-4342-8756-6F5A9160F8E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D88EF-EF68-4E4E-817D-91FE98CAC9B0}">
      <dsp:nvSpPr>
        <dsp:cNvPr id="0" name=""/>
        <dsp:cNvSpPr/>
      </dsp:nvSpPr>
      <dsp:spPr>
        <a:xfrm>
          <a:off x="0" y="0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Após a </a:t>
          </a:r>
          <a:r>
            <a:rPr lang="pt-BR" sz="1800" b="1" kern="1200"/>
            <a:t>adesão</a:t>
          </a:r>
          <a:r>
            <a:rPr lang="pt-BR" sz="1800" kern="1200"/>
            <a:t> aos Acordos, o país deve adotar uma série de medidas internas para a </a:t>
          </a:r>
          <a:r>
            <a:rPr lang="pt-BR" sz="1800" b="1" kern="1200"/>
            <a:t>implementação</a:t>
          </a:r>
          <a:r>
            <a:rPr lang="pt-BR" sz="1800" kern="1200"/>
            <a:t> dos compromissos assumidos.</a:t>
          </a:r>
          <a:endParaRPr lang="en-US" sz="1800" kern="1200"/>
        </a:p>
      </dsp:txBody>
      <dsp:txXfrm>
        <a:off x="36841" y="36841"/>
        <a:ext cx="7931345" cy="1184159"/>
      </dsp:txXfrm>
    </dsp:sp>
    <dsp:sp modelId="{827E9BB5-CC4D-4A9A-B9E9-4B282A81A419}">
      <dsp:nvSpPr>
        <dsp:cNvPr id="0" name=""/>
        <dsp:cNvSpPr/>
      </dsp:nvSpPr>
      <dsp:spPr>
        <a:xfrm>
          <a:off x="819587" y="1467481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Essas medidas geralmente incluem </a:t>
          </a:r>
          <a:r>
            <a:rPr lang="pt-BR" sz="1800" b="1" kern="1200"/>
            <a:t>legislação específica</a:t>
          </a:r>
          <a:r>
            <a:rPr lang="pt-BR" sz="1800" kern="1200"/>
            <a:t> e </a:t>
          </a:r>
          <a:r>
            <a:rPr lang="pt-BR" sz="1800" b="1" kern="1200"/>
            <a:t>arranjos</a:t>
          </a:r>
          <a:r>
            <a:rPr lang="pt-BR" sz="1800" kern="1200"/>
            <a:t> </a:t>
          </a:r>
          <a:r>
            <a:rPr lang="pt-BR" sz="1800" b="1" kern="1200"/>
            <a:t>administrativos</a:t>
          </a:r>
          <a:r>
            <a:rPr lang="pt-BR" sz="1800" kern="1200"/>
            <a:t>.</a:t>
          </a:r>
          <a:endParaRPr lang="en-US" sz="1800" kern="1200"/>
        </a:p>
      </dsp:txBody>
      <dsp:txXfrm>
        <a:off x="856428" y="1504322"/>
        <a:ext cx="7577788" cy="1184159"/>
      </dsp:txXfrm>
    </dsp:sp>
    <dsp:sp modelId="{57193F4C-BC16-46A7-B446-6C5AF42B5D9F}">
      <dsp:nvSpPr>
        <dsp:cNvPr id="0" name=""/>
        <dsp:cNvSpPr/>
      </dsp:nvSpPr>
      <dsp:spPr>
        <a:xfrm>
          <a:off x="1639174" y="2934963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avaliação das ações adotadas para a implementação das convenções é complexa, pois cada Convenção traz um conjunto próprio de </a:t>
          </a:r>
          <a:r>
            <a:rPr lang="pt-BR" sz="1800" b="1" kern="1200" dirty="0"/>
            <a:t>diretrizes, objetivos e metas</a:t>
          </a:r>
          <a:r>
            <a:rPr lang="pt-BR" sz="1800" kern="1200" dirty="0"/>
            <a:t>, e demanda ações por parte do governo federal, estados e municípios.</a:t>
          </a:r>
          <a:endParaRPr lang="en-US" sz="1800" kern="1200" dirty="0"/>
        </a:p>
      </dsp:txBody>
      <dsp:txXfrm>
        <a:off x="1676015" y="2971804"/>
        <a:ext cx="7577788" cy="1184159"/>
      </dsp:txXfrm>
    </dsp:sp>
    <dsp:sp modelId="{A9836D2E-41EA-4846-A21F-D4E499D6B93A}">
      <dsp:nvSpPr>
        <dsp:cNvPr id="0" name=""/>
        <dsp:cNvSpPr/>
      </dsp:nvSpPr>
      <dsp:spPr>
        <a:xfrm>
          <a:off x="8471057" y="953863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55016" y="953863"/>
        <a:ext cx="449678" cy="615241"/>
      </dsp:txXfrm>
    </dsp:sp>
    <dsp:sp modelId="{E6C84F8E-5F57-457A-B3FF-C0F11312C3EF}">
      <dsp:nvSpPr>
        <dsp:cNvPr id="0" name=""/>
        <dsp:cNvSpPr/>
      </dsp:nvSpPr>
      <dsp:spPr>
        <a:xfrm>
          <a:off x="9290644" y="2412959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74603" y="2412959"/>
        <a:ext cx="449678" cy="615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F5E94-9EDB-470C-92BF-86A117736522}">
      <dsp:nvSpPr>
        <dsp:cNvPr id="0" name=""/>
        <dsp:cNvSpPr/>
      </dsp:nvSpPr>
      <dsp:spPr>
        <a:xfrm>
          <a:off x="0" y="0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Os cinco municípios da Área de Influência Direta somam 2.983,17 km².</a:t>
          </a:r>
          <a:endParaRPr lang="en-US" sz="1800" kern="1200"/>
        </a:p>
      </dsp:txBody>
      <dsp:txXfrm>
        <a:off x="36841" y="36841"/>
        <a:ext cx="7931345" cy="1184159"/>
      </dsp:txXfrm>
    </dsp:sp>
    <dsp:sp modelId="{4E2D93A4-D760-4D4F-A2F3-4E1E299F0860}">
      <dsp:nvSpPr>
        <dsp:cNvPr id="0" name=""/>
        <dsp:cNvSpPr/>
      </dsp:nvSpPr>
      <dsp:spPr>
        <a:xfrm>
          <a:off x="819587" y="1467481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As áreas urbanizadas correspondem a 6% (169,9 km²) e as áreas rurais a 94% (2.812,85 km²).</a:t>
          </a:r>
          <a:endParaRPr lang="en-US" sz="1800" kern="1200"/>
        </a:p>
      </dsp:txBody>
      <dsp:txXfrm>
        <a:off x="856428" y="1504322"/>
        <a:ext cx="7577788" cy="1184159"/>
      </dsp:txXfrm>
    </dsp:sp>
    <dsp:sp modelId="{670ACB11-CE23-431C-AF4F-C622407EF4BD}">
      <dsp:nvSpPr>
        <dsp:cNvPr id="0" name=""/>
        <dsp:cNvSpPr/>
      </dsp:nvSpPr>
      <dsp:spPr>
        <a:xfrm>
          <a:off x="1639174" y="2934963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O déficit total de cobertura vegetal nativa nas APPs da Área de Influência Direta foi estimado em 43,3 mil ha no total (433 Km²) sendo 28,6 mil ha (286 Km²) nas APPs hídricas e 14,7 mil ha (147 Km²) nas APPs de declividade. </a:t>
          </a:r>
          <a:endParaRPr lang="en-US" sz="1800" kern="1200"/>
        </a:p>
      </dsp:txBody>
      <dsp:txXfrm>
        <a:off x="1676015" y="2971804"/>
        <a:ext cx="7577788" cy="1184159"/>
      </dsp:txXfrm>
    </dsp:sp>
    <dsp:sp modelId="{491AE959-70BA-494A-9E1F-97C5397EA11F}">
      <dsp:nvSpPr>
        <dsp:cNvPr id="0" name=""/>
        <dsp:cNvSpPr/>
      </dsp:nvSpPr>
      <dsp:spPr>
        <a:xfrm>
          <a:off x="8471057" y="953863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55016" y="953863"/>
        <a:ext cx="449678" cy="615241"/>
      </dsp:txXfrm>
    </dsp:sp>
    <dsp:sp modelId="{724A253F-505C-45CC-B2DF-079E67FC1A96}">
      <dsp:nvSpPr>
        <dsp:cNvPr id="0" name=""/>
        <dsp:cNvSpPr/>
      </dsp:nvSpPr>
      <dsp:spPr>
        <a:xfrm>
          <a:off x="9290644" y="2412959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74603" y="2412959"/>
        <a:ext cx="449678" cy="615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50805-71E1-46A7-918D-9252BCB1E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CD082F-CB94-442A-AB9E-6F95CBC63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7080C1-104E-4D5C-85EB-77A4BA6AB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EFD21A-4AFC-47A1-9A44-E99A6628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06A793-5C4B-4DEE-AAE5-590E9686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71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4A57F-D198-4A5A-890F-68CA6942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A49AD5-BAA8-41E3-9C16-743F79430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2ACC0D-807A-4D97-8C73-DC7BF7FD7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AA65D5-EF84-426B-B894-C417FADC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9FE21A-65F5-4992-AD38-BAB7F76D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81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580534-FAB8-4B8D-ACCA-B0B0BF29D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D899420-1FE7-4FE0-8E7C-39239D90C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D70C02-E11D-41CF-8B6B-6C6788DE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3F2196-4F51-4076-8FCC-A02646BA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0C0655-72F3-481F-A576-0855FFF1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62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DD3F4-9FC6-4500-8FE9-D4816C1A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A99007-6EE2-4EB3-B859-7DAE0697C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D5881B-5728-42BF-8025-484CDB2D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651551-1A60-478A-8DAE-7DD5B3EE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CAA4F4-70DE-4CBA-9199-ACEA69DA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70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B0503-5ACA-4294-B21B-A4D841BBD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9C00AE-B799-4C78-8673-A4124358B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3E9191-AB9E-40F1-9C8A-47A8B151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2247EA-9138-4D7A-A745-88EF089C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633DA9-79BD-441B-9066-64FC8E0D5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83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F3AC9-8659-44A6-8994-58CEF9B1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7E8262-F145-4FF0-B6BF-B78EE0454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715486-DDE9-4EE8-BF5E-342386A02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BA79265-B816-48C4-BE0A-1E77C7C8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331EB8-7202-4D0A-8098-C5244758F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20E4B8-8614-4BAE-96AC-22BFF5B8D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843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17CDA-8C87-4374-988A-A6DBFF28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B2EDD1-06E0-47D5-8E71-8853597FD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A28E89-2F85-4554-A502-AD47A6A32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5DB784A-AB1C-4F75-AF3A-69913B0F0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DB98C75-F860-4FE2-B854-17CD91291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70497B5-5D08-4D2C-91FE-0319ED53D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F4D4FFC-D58E-42C5-9BF4-D9101D401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0EA230D-12F4-47D9-BD1C-70D476C3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98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0B14E-6AE1-46C6-A291-4944DB9A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65CA30B-A4BE-459A-AF0A-4F8DABDBC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780989-8969-40E7-AFA0-E2AA2694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C36245-0C5D-468F-9CDF-E9EED05EE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9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E553CD6-40B3-487F-AE6C-5D40333CC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A653F3-8A6A-418B-A412-F0795645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23211F-38AA-43E8-AC54-5E9DABAF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02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A03DC-BAFE-407B-BDD4-41B0F59C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71F7BC-BE28-4F9B-A145-6EF7CC24C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B7D5B1-4CFC-41C8-8BDF-09B614BF5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60A097-83DC-42F6-9931-CD006118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194302-D8F0-431A-81A9-EC603E3A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7D182A-68DA-41D1-BE9A-CB178B2B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04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3C675-91D3-444B-BA5E-C0FE8016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EB03222-23CE-452C-BA3E-B0067BEEE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F95282-80C0-41B3-AB29-F51A3F14D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C9BB8A-7303-48FA-8A2C-33351F2B4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AC6C6D-5B64-4B86-9086-8293F272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BE467F-63F0-442F-A626-54B85E8C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184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31E414F-8683-496C-822D-DAF1DADD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141BDC-3C42-4B66-935F-728A5B5A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66F0EB-6F14-4CCB-91E0-B7741B165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46383-A4CA-4B64-B788-82F2294C9967}" type="datetimeFigureOut">
              <a:rPr lang="pt-BR" smtClean="0"/>
              <a:t>11/11/2024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C9DCAA-CC69-4A6E-946B-CB4CAEA36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1376B7-A5AF-46B4-AC32-D5FA7EC2D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D75B-DB2C-4D97-BB3A-9DA9B7ED55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10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ceamb.org.br/2013/07/04/codigo-florestal-reformado-e-sua-implementacao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terradedireitos.org.br/noticias/noticias/marco-legal-da-biodiversidade-e-tema-de-debate-em-seminario-no-senado-federal-nesta-quartafeira-1/17174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r.boell.org/pt-br/2014/12/07/aldeia-pela-defesa-da-amazonia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commons.wikimedia.org/wiki/File:Cacajao_calvus_Amazonia_2.jpg" TargetMode="Externa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atinga_-_S%C3%ADtio_Gravat%C3%A1_dos_Velez,_Queimadas_-_PB_.1.jpg" TargetMode="Externa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flickr.com/photos/carlosoliveirareis/4890609025/" TargetMode="Externa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Ficheiro:Lobo_Guar%C3%A1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pt.wikipedia.org/wiki/Cerrado_(ecossistema)" TargetMode="Externa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a%C3%ADra-sete-cores_-_Tangara_seledon.jpg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s://pt.wikipedia.org/wiki/Reserva_da_biosfera_da_Mata_Atl%C3%A2ntica" TargetMode="Externa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tionary.org/wiki/Pampa" TargetMode="Externa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www.wikiaves.com.br/wiki/ema" TargetMode="Externa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image" Target="../media/image27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t.wikipedia.org/wiki/Pantanal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www.flickr.com/photos/luisalmota/6375964445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arcisoleao/11127598224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s://pt.wikipedia.org/wiki/Poliniza%C3%A7%C3%A3o_vibrat%C3%B3ria" TargetMode="External"/><Relationship Id="rId7" Type="http://schemas.openxmlformats.org/officeDocument/2006/relationships/hyperlink" Target="http://2015.igem.org/Team:Lethbridge/Practices_Current" TargetMode="External"/><Relationship Id="rId12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ambientedomeio.com/sobre-nos/" TargetMode="Externa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36.jpeg"/><Relationship Id="rId9" Type="http://schemas.openxmlformats.org/officeDocument/2006/relationships/hyperlink" Target="https://pt.wikipedia.org/wiki/Sequestro_de_carbono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cologicamentecorretossalvaroplaneta.blogspot.com/2015/06/protecao-da-biodiversidade-e-dos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Riqueza_de_esp%C3%A9cie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lquimiandoomeioambiente.blogspot.com/2012/04/dia-do-indio-em-2012-contrastes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41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6" name="Freeform: Shape 1043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5AD66A9-F92D-F731-1985-A1D567B9F7B3}"/>
              </a:ext>
            </a:extLst>
          </p:cNvPr>
          <p:cNvSpPr txBox="1"/>
          <p:nvPr/>
        </p:nvSpPr>
        <p:spPr>
          <a:xfrm>
            <a:off x="638881" y="390525"/>
            <a:ext cx="10909640" cy="1510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BIODIVERSIDADE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C5182A7-88A2-DDA0-5EE1-FE459AFF0909}"/>
              </a:ext>
            </a:extLst>
          </p:cNvPr>
          <p:cNvSpPr txBox="1"/>
          <p:nvPr/>
        </p:nvSpPr>
        <p:spPr>
          <a:xfrm>
            <a:off x="2895601" y="1900826"/>
            <a:ext cx="6396204" cy="662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técnica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Educação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Ambiental de São Pedro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i="0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200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2000" i="0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Qualificação</a:t>
            </a:r>
            <a:r>
              <a:rPr lang="en-US" sz="200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2000" i="0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Educadores</a:t>
            </a:r>
            <a:r>
              <a:rPr lang="en-US" sz="2000" i="0" kern="1200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i="0" kern="1200" dirty="0" err="1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Ambientais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57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oordenadoria de Meio Ambiente São Pedro logo">
            <a:extLst>
              <a:ext uri="{FF2B5EF4-FFF2-40B4-BE49-F238E27FC236}">
                <a16:creationId xmlns:a16="http://schemas.microsoft.com/office/drawing/2014/main" id="{282B9FAE-501E-10EF-785C-AD0A025D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1032" y="3067050"/>
            <a:ext cx="7246888" cy="30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025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9B1A5-C1BE-4EC8-9771-2F7F44B0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30" y="478302"/>
            <a:ext cx="6769070" cy="105038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Regulação da CDB em nível nacional - Decorrências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AF0328-21F3-42BD-974E-1A3EAB6A0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17153"/>
            <a:ext cx="6823155" cy="444809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 2006, a Lei no 11.428 dispôs sobre a utilização e proteção da vegetação nativa do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bioma Mata Atlântica. </a:t>
            </a:r>
          </a:p>
          <a:p>
            <a:pPr>
              <a:lnSpc>
                <a:spcPct val="90000"/>
              </a:lnSpc>
            </a:pP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2007, por meio da Lei no 11.516,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 criado na estrutura do MMA o Instituto Chico Mendes de Conservação da Biodiversidade (</a:t>
            </a:r>
            <a:r>
              <a:rPr lang="pt-BR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ICMBio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tem entre suas atribuições a proposição, implantação, gestão, proteção, fiscalização e monitoramento das Unidades de Conservação (UCs).</a:t>
            </a:r>
            <a:endParaRPr lang="pt-BR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maio de 2012, a Lei no 12.651 substituiu o antigo Código Florestal</a:t>
            </a: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Entre os instrumentos instituídos pela nova lei, está o Cadastro Ambiental Rural, que se constitui de registro público nacional de todos os imóveis rurais, para controle, monitoramento, planejamento ambiental e econômico e combate ao desmatamento.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2015, a Lei no 13.123/2015</a:t>
            </a: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conhecida como Marco da Biodiversidade. O Marco da Biodiversidade, cujo principal objetivo foi desburocratizar e incentivar a pesquisa sobre recursos genéticos brasileiros. Propõe</a:t>
            </a:r>
            <a:r>
              <a:rPr lang="pt-BR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 nova dinâmica para a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repartição de benefícios</a:t>
            </a: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 a criação de um fundo voltado a esse fim, o que favorece uma repartição de benefícios mais difusa e simplifica o pagamento pelos empreendedores.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pt-BR" sz="1500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Fonte IPEA (2016) </a:t>
            </a:r>
            <a:r>
              <a:rPr lang="pt-BR" sz="15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MEIO AMBIENTE NA AGENDA INTERNACIONAL: IMPLEMENTAÇÃO NO BRASIL DAS CONVENÇÕES DO RIO SOBRE BIODIVERSIDADE, CLIMA E DESERTIFICAÇÃO</a:t>
            </a:r>
            <a:endParaRPr lang="pt-BR" sz="1500" dirty="0">
              <a:solidFill>
                <a:schemeClr val="accent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75051A-5763-4610-A2E4-1130AFF07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126" r="-1" b="17276"/>
          <a:stretch/>
        </p:blipFill>
        <p:spPr>
          <a:xfrm>
            <a:off x="8839200" y="685798"/>
            <a:ext cx="2667000" cy="2447296"/>
          </a:xfrm>
          <a:prstGeom prst="rect">
            <a:avLst/>
          </a:prstGeom>
        </p:spPr>
      </p:pic>
      <p:pic>
        <p:nvPicPr>
          <p:cNvPr id="8" name="Imagem 7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CF18B5D9-7A6B-4FE2-A140-A456574C4C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910"/>
          <a:stretch/>
        </p:blipFill>
        <p:spPr>
          <a:xfrm>
            <a:off x="8839199" y="3818900"/>
            <a:ext cx="2667000" cy="23787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22343BE-B3DD-4006-8DDF-E0E6BA357E68}"/>
              </a:ext>
            </a:extLst>
          </p:cNvPr>
          <p:cNvSpPr txBox="1"/>
          <p:nvPr/>
        </p:nvSpPr>
        <p:spPr>
          <a:xfrm>
            <a:off x="8918632" y="2933039"/>
            <a:ext cx="25875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aceamb.org.br/2013/07/04/codigo-florestal-reformado-e-sua-implementaca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EB1C781-EE06-4D78-9A5E-6C6A7E662EA4}"/>
              </a:ext>
            </a:extLst>
          </p:cNvPr>
          <p:cNvSpPr txBox="1"/>
          <p:nvPr/>
        </p:nvSpPr>
        <p:spPr>
          <a:xfrm>
            <a:off x="9437721" y="6657945"/>
            <a:ext cx="275427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://terradedireitos.org.br/noticias/noticias/marco-legal-da-biodiversidade-e-tema-de-debate-em-seminario-no-senado-federal-nesta-quartafeira-1/1717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38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4134521-9F2C-8D76-FBEA-D952128F79FF}"/>
              </a:ext>
            </a:extLst>
          </p:cNvPr>
          <p:cNvSpPr txBox="1"/>
          <p:nvPr/>
        </p:nvSpPr>
        <p:spPr>
          <a:xfrm>
            <a:off x="708092" y="1535356"/>
            <a:ext cx="2417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BIOMAS BRASILEIROS</a:t>
            </a:r>
          </a:p>
        </p:txBody>
      </p:sp>
      <p:pic>
        <p:nvPicPr>
          <p:cNvPr id="1026" name="Picture 2" descr="Biomas brasileiros.">
            <a:extLst>
              <a:ext uri="{FF2B5EF4-FFF2-40B4-BE49-F238E27FC236}">
                <a16:creationId xmlns:a16="http://schemas.microsoft.com/office/drawing/2014/main" id="{9211081C-4B4C-F813-3821-D62EB9AF8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71" y="0"/>
            <a:ext cx="7164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omas brasileiros.">
            <a:extLst>
              <a:ext uri="{FF2B5EF4-FFF2-40B4-BE49-F238E27FC236}">
                <a16:creationId xmlns:a16="http://schemas.microsoft.com/office/drawing/2014/main" id="{9EFBD928-8953-3C4C-834B-551CCB93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64" y="4946758"/>
            <a:ext cx="2728499" cy="89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83A18A8-CE7D-99AC-9596-254D1F5476AB}"/>
              </a:ext>
            </a:extLst>
          </p:cNvPr>
          <p:cNvSpPr txBox="1"/>
          <p:nvPr/>
        </p:nvSpPr>
        <p:spPr>
          <a:xfrm>
            <a:off x="358769" y="4515904"/>
            <a:ext cx="19487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https://atlasescolar.ibge.gov.br/brasil/3043-diversidade-ambiental/biomas.html</a:t>
            </a:r>
          </a:p>
        </p:txBody>
      </p:sp>
    </p:spTree>
    <p:extLst>
      <p:ext uri="{BB962C8B-B14F-4D97-AF65-F5344CB8AC3E}">
        <p14:creationId xmlns:p14="http://schemas.microsoft.com/office/powerpoint/2010/main" val="2035581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42D58C-F7C8-12AC-3DBD-ECAF40DE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Imagem inteira de palmeiras durante a noite">
            <a:extLst>
              <a:ext uri="{FF2B5EF4-FFF2-40B4-BE49-F238E27FC236}">
                <a16:creationId xmlns:a16="http://schemas.microsoft.com/office/drawing/2014/main" id="{8E3B7A2B-CCB8-EFA2-18F2-586CA0C414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27" r="8806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819EFA8-C656-AB55-48F6-84FAAF04F101}"/>
              </a:ext>
            </a:extLst>
          </p:cNvPr>
          <p:cNvSpPr txBox="1"/>
          <p:nvPr/>
        </p:nvSpPr>
        <p:spPr>
          <a:xfrm>
            <a:off x="6803409" y="2470245"/>
            <a:ext cx="4156512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90170" indent="-228600">
              <a:lnSpc>
                <a:spcPct val="90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700" b="1">
                <a:effectLst/>
              </a:rPr>
              <a:t>os biomas brasileiros são Amazônia (49%), o Cerrado (24%), a Mata Atlântica (13%), Caatinga (9%), o Pampa (2,1%) e o Pantanal (1,8%)</a:t>
            </a:r>
          </a:p>
          <a:p>
            <a:pPr marL="90170" indent="-228600">
              <a:lnSpc>
                <a:spcPct val="90000"/>
              </a:lnSpc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Os tipos de </a:t>
            </a:r>
            <a:r>
              <a:rPr lang="en-US" sz="1700" b="1">
                <a:effectLst/>
              </a:rPr>
              <a:t>vegetação existentes em cada um desses biomas são variáveis. Enquanto na Amazônia e na Mata Atlântica há predomínio de cobertura vegetal formada por florestas, o mesmo não ocorre nos demais biomas, embora estes também incluam tipologias florestais entre as coberturas vegetais presentes nos seus domínios. </a:t>
            </a:r>
          </a:p>
        </p:txBody>
      </p:sp>
    </p:spTree>
    <p:extLst>
      <p:ext uri="{BB962C8B-B14F-4D97-AF65-F5344CB8AC3E}">
        <p14:creationId xmlns:p14="http://schemas.microsoft.com/office/powerpoint/2010/main" val="344725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ago com árvores em volta&#10;&#10;Descrição gerada automaticamente">
            <a:extLst>
              <a:ext uri="{FF2B5EF4-FFF2-40B4-BE49-F238E27FC236}">
                <a16:creationId xmlns:a16="http://schemas.microsoft.com/office/drawing/2014/main" id="{AAF58398-EEC8-43C7-B263-8FEA76FE8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1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005" b="696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27CEF73-7B3E-4B3A-B022-EAE4FFA32994}"/>
              </a:ext>
            </a:extLst>
          </p:cNvPr>
          <p:cNvSpPr txBox="1"/>
          <p:nvPr/>
        </p:nvSpPr>
        <p:spPr>
          <a:xfrm>
            <a:off x="838344" y="2013625"/>
            <a:ext cx="4614759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FFFFF"/>
                </a:solidFill>
              </a:rPr>
              <a:t>Amazônia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(49% do </a:t>
            </a:r>
            <a:r>
              <a:rPr lang="en-US" sz="3200" dirty="0" err="1">
                <a:solidFill>
                  <a:srgbClr val="FFFFFF"/>
                </a:solidFill>
              </a:rPr>
              <a:t>território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brasileirol</a:t>
            </a:r>
            <a:r>
              <a:rPr lang="en-US" sz="32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7" name="Imagem 6" descr="Macaco em galho de árvore&#10;&#10;Descrição gerada automaticamente">
            <a:extLst>
              <a:ext uri="{FF2B5EF4-FFF2-40B4-BE49-F238E27FC236}">
                <a16:creationId xmlns:a16="http://schemas.microsoft.com/office/drawing/2014/main" id="{CED75D16-362C-490E-AB71-802FFCF7D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546" r="2" b="2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73C378-B997-4FB8-9E53-CB4B67878A7A}"/>
              </a:ext>
            </a:extLst>
          </p:cNvPr>
          <p:cNvSpPr txBox="1"/>
          <p:nvPr/>
        </p:nvSpPr>
        <p:spPr>
          <a:xfrm>
            <a:off x="9859309" y="6657945"/>
            <a:ext cx="23326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://br.boell.org/pt-br/2014/12/07/aldeia-pela-defesa-da-amazon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3D0D10-F538-4C10-BCD2-1B30DEEF7E01}"/>
              </a:ext>
            </a:extLst>
          </p:cNvPr>
          <p:cNvSpPr txBox="1"/>
          <p:nvPr/>
        </p:nvSpPr>
        <p:spPr>
          <a:xfrm>
            <a:off x="9739084" y="6657945"/>
            <a:ext cx="24529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s://commons.wikimedia.org/wiki/File:Cacajao_calvus_Amazonia_2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7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mpo com árvores&#10;&#10;Descrição gerada automaticamente">
            <a:extLst>
              <a:ext uri="{FF2B5EF4-FFF2-40B4-BE49-F238E27FC236}">
                <a16:creationId xmlns:a16="http://schemas.microsoft.com/office/drawing/2014/main" id="{D25F7970-FBCA-45CD-9D84-B89C07517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111" r="-1" b="7468"/>
          <a:stretch/>
        </p:blipFill>
        <p:spPr>
          <a:xfrm>
            <a:off x="20" y="655"/>
            <a:ext cx="8115280" cy="4468659"/>
          </a:xfrm>
          <a:prstGeom prst="rect">
            <a:avLst/>
          </a:prstGeom>
        </p:spPr>
      </p:pic>
      <p:pic>
        <p:nvPicPr>
          <p:cNvPr id="7" name="Imagem 6" descr="Esquilo em cima de pedra&#10;&#10;Descrição gerada automaticamente">
            <a:extLst>
              <a:ext uri="{FF2B5EF4-FFF2-40B4-BE49-F238E27FC236}">
                <a16:creationId xmlns:a16="http://schemas.microsoft.com/office/drawing/2014/main" id="{26B564CD-AD06-4006-B5D3-296883BB9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825" r="28265" b="2"/>
          <a:stretch/>
        </p:blipFill>
        <p:spPr>
          <a:xfrm>
            <a:off x="8115298" y="-6"/>
            <a:ext cx="4076702" cy="446887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6C9C983-3751-474A-9DCA-C03D30157CE8}"/>
              </a:ext>
            </a:extLst>
          </p:cNvPr>
          <p:cNvSpPr txBox="1"/>
          <p:nvPr/>
        </p:nvSpPr>
        <p:spPr>
          <a:xfrm>
            <a:off x="1127573" y="4905953"/>
            <a:ext cx="9932691" cy="858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Caatinga (9%)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D5122B-4EA6-4CFA-BAA7-ADB4290A0454}"/>
              </a:ext>
            </a:extLst>
          </p:cNvPr>
          <p:cNvSpPr txBox="1"/>
          <p:nvPr/>
        </p:nvSpPr>
        <p:spPr>
          <a:xfrm>
            <a:off x="5662385" y="4269259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commons.wikimedia.org/wiki/File:Caatinga_-_S%C3%ADtio_Gravat%C3%A1_dos_Velez,_Queimadas_-_PB_.1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B1EF895-9B01-4F3A-B8F2-4A0E40825FDF}"/>
              </a:ext>
            </a:extLst>
          </p:cNvPr>
          <p:cNvSpPr txBox="1"/>
          <p:nvPr/>
        </p:nvSpPr>
        <p:spPr>
          <a:xfrm>
            <a:off x="9606036" y="4268815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s://www.flickr.com/photos/carlosoliveirareis/489060902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CBF19B-270F-FA60-C3A6-3C5A2244062C}"/>
              </a:ext>
            </a:extLst>
          </p:cNvPr>
          <p:cNvSpPr txBox="1"/>
          <p:nvPr/>
        </p:nvSpPr>
        <p:spPr>
          <a:xfrm>
            <a:off x="6293559" y="4915713"/>
            <a:ext cx="5326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Caatinga ainda possui metade da sua área com vegetação natural; é um dos biomas bastante ameaçados, principalmente pelo processo de desertificação que vem avançando rapidamente nos últimos anos</a:t>
            </a:r>
          </a:p>
        </p:txBody>
      </p:sp>
    </p:spTree>
    <p:extLst>
      <p:ext uri="{BB962C8B-B14F-4D97-AF65-F5344CB8AC3E}">
        <p14:creationId xmlns:p14="http://schemas.microsoft.com/office/powerpoint/2010/main" val="243055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Animal em pé no mato&#10;&#10;Descrição gerada automaticamente">
            <a:extLst>
              <a:ext uri="{FF2B5EF4-FFF2-40B4-BE49-F238E27FC236}">
                <a16:creationId xmlns:a16="http://schemas.microsoft.com/office/drawing/2014/main" id="{852D4A38-5ABA-480E-947D-61C1ECA65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577" b="3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3" name="Imagem 2" descr="Floresta com árvores&#10;&#10;Descrição gerada automaticamente">
            <a:extLst>
              <a:ext uri="{FF2B5EF4-FFF2-40B4-BE49-F238E27FC236}">
                <a16:creationId xmlns:a16="http://schemas.microsoft.com/office/drawing/2014/main" id="{EA9A51C0-7E57-450E-8DA4-D2438EC03C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882" b="1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8A1FE6E-C4E8-4874-AFA2-EC912A6C20B1}"/>
              </a:ext>
            </a:extLst>
          </p:cNvPr>
          <p:cNvSpPr txBox="1"/>
          <p:nvPr/>
        </p:nvSpPr>
        <p:spPr>
          <a:xfrm>
            <a:off x="4654294" y="4562856"/>
            <a:ext cx="689457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 err="1">
                <a:solidFill>
                  <a:srgbClr val="FFFFFF"/>
                </a:solidFill>
              </a:rPr>
              <a:t>Cerrado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</a:rPr>
              <a:t>(24% do </a:t>
            </a:r>
            <a:r>
              <a:rPr lang="en-US" sz="3200" dirty="0" err="1">
                <a:solidFill>
                  <a:srgbClr val="FFFFFF"/>
                </a:solidFill>
              </a:rPr>
              <a:t>território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brasileiro</a:t>
            </a:r>
            <a:r>
              <a:rPr lang="en-US" sz="32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95D820-B520-48B4-AF81-F5A0073341A2}"/>
              </a:ext>
            </a:extLst>
          </p:cNvPr>
          <p:cNvSpPr txBox="1"/>
          <p:nvPr/>
        </p:nvSpPr>
        <p:spPr>
          <a:xfrm>
            <a:off x="9739085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s://pt.wikipedia.org/wiki/Cerrado_(ecossistem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7813B98-B8D6-46CC-B8DE-5E5B74844C09}"/>
              </a:ext>
            </a:extLst>
          </p:cNvPr>
          <p:cNvSpPr txBox="1"/>
          <p:nvPr/>
        </p:nvSpPr>
        <p:spPr>
          <a:xfrm>
            <a:off x="7273469" y="6870700"/>
            <a:ext cx="24529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pt.wikipedia.org/wiki/Ficheiro:Lobo_Guar%C3%A1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B2E8E4D-F04E-D4E8-3E00-6731883394C9}"/>
              </a:ext>
            </a:extLst>
          </p:cNvPr>
          <p:cNvSpPr txBox="1"/>
          <p:nvPr/>
        </p:nvSpPr>
        <p:spPr>
          <a:xfrm>
            <a:off x="223004" y="4626586"/>
            <a:ext cx="32734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Cerrado brasileiro apresenta vários tipos de fitofisionomias podendo variar desde formações campestres até a fisionomias florestais, passando pela fisionomia típica Cerrado senso estrito.</a:t>
            </a:r>
          </a:p>
        </p:txBody>
      </p:sp>
    </p:spTree>
    <p:extLst>
      <p:ext uri="{BB962C8B-B14F-4D97-AF65-F5344CB8AC3E}">
        <p14:creationId xmlns:p14="http://schemas.microsoft.com/office/powerpoint/2010/main" val="2674363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96605B-50E8-4BEB-8997-F1F95C50B49F}"/>
              </a:ext>
            </a:extLst>
          </p:cNvPr>
          <p:cNvSpPr txBox="1"/>
          <p:nvPr/>
        </p:nvSpPr>
        <p:spPr>
          <a:xfrm>
            <a:off x="838199" y="4428000"/>
            <a:ext cx="6143626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Mata Atlântica (13%)</a:t>
            </a:r>
          </a:p>
        </p:txBody>
      </p:sp>
      <p:pic>
        <p:nvPicPr>
          <p:cNvPr id="7" name="Imagem 6" descr="Pássaro colorido em cima de uma superfície de madeira&#10;&#10;Descrição gerada automaticamente">
            <a:extLst>
              <a:ext uri="{FF2B5EF4-FFF2-40B4-BE49-F238E27FC236}">
                <a16:creationId xmlns:a16="http://schemas.microsoft.com/office/drawing/2014/main" id="{E37F7480-2497-4C5E-96E6-5D1540151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1972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Imagem 3" descr="Montanha com árvores&#10;&#10;Descrição gerada automaticamente">
            <a:extLst>
              <a:ext uri="{FF2B5EF4-FFF2-40B4-BE49-F238E27FC236}">
                <a16:creationId xmlns:a16="http://schemas.microsoft.com/office/drawing/2014/main" id="{1D981E69-A1C6-4BC3-B8B4-ABFDF31D2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" b="437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1C40D27F-AAA6-46B3-9AA7-F04E4CA4431F}"/>
              </a:ext>
            </a:extLst>
          </p:cNvPr>
          <p:cNvSpPr txBox="1"/>
          <p:nvPr/>
        </p:nvSpPr>
        <p:spPr>
          <a:xfrm>
            <a:off x="9739085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s://pt.wikipedia.org/wiki/Reserva_da_biosfera_da_Mata_Atl%C3%A2nti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31D091-0AEB-48A5-AA7E-F1737901B0A3}"/>
              </a:ext>
            </a:extLst>
          </p:cNvPr>
          <p:cNvSpPr txBox="1"/>
          <p:nvPr/>
        </p:nvSpPr>
        <p:spPr>
          <a:xfrm>
            <a:off x="7273470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commons.wikimedia.org/wiki/File:Sa%C3%ADra-sete-cores_-_Tangara_seledon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E836D6-F809-5DE1-A794-F76739AA9C75}"/>
              </a:ext>
            </a:extLst>
          </p:cNvPr>
          <p:cNvSpPr txBox="1"/>
          <p:nvPr/>
        </p:nvSpPr>
        <p:spPr>
          <a:xfrm>
            <a:off x="7806521" y="4954134"/>
            <a:ext cx="3906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Da cobertura original da Mata Atlântica resta aproximadamente 12%, segundo a SOS Mata Atlântica</a:t>
            </a:r>
          </a:p>
        </p:txBody>
      </p:sp>
    </p:spTree>
    <p:extLst>
      <p:ext uri="{BB962C8B-B14F-4D97-AF65-F5344CB8AC3E}">
        <p14:creationId xmlns:p14="http://schemas.microsoft.com/office/powerpoint/2010/main" val="2653948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Montanha com árvores ao fundo&#10;&#10;Descrição gerada automaticamente">
            <a:extLst>
              <a:ext uri="{FF2B5EF4-FFF2-40B4-BE49-F238E27FC236}">
                <a16:creationId xmlns:a16="http://schemas.microsoft.com/office/drawing/2014/main" id="{655B60D3-2C54-4C89-9F9F-18469955D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081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27" name="Imagem 26" descr="Avestruz em pé na grama&#10;&#10;Descrição gerada automaticamente">
            <a:extLst>
              <a:ext uri="{FF2B5EF4-FFF2-40B4-BE49-F238E27FC236}">
                <a16:creationId xmlns:a16="http://schemas.microsoft.com/office/drawing/2014/main" id="{2E4C892D-B925-44BF-93ED-6EFAE1EAB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950" r="-1" b="7628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434D631-08ED-4207-B4B8-414A941FD966}"/>
              </a:ext>
            </a:extLst>
          </p:cNvPr>
          <p:cNvSpPr txBox="1"/>
          <p:nvPr/>
        </p:nvSpPr>
        <p:spPr>
          <a:xfrm>
            <a:off x="5664201" y="4766267"/>
            <a:ext cx="5692774" cy="10774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>
                    <a:alpha val="80000"/>
                  </a:schemeClr>
                </a:solidFill>
              </a:rPr>
              <a:t>PAMPA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dirty="0">
                <a:solidFill>
                  <a:schemeClr val="bg1">
                    <a:alpha val="80000"/>
                  </a:schemeClr>
                </a:solidFill>
              </a:rPr>
              <a:t>(2,1% do </a:t>
            </a:r>
            <a:r>
              <a:rPr lang="en-US" sz="3500" dirty="0" err="1">
                <a:solidFill>
                  <a:schemeClr val="bg1">
                    <a:alpha val="80000"/>
                  </a:schemeClr>
                </a:solidFill>
              </a:rPr>
              <a:t>Brasil</a:t>
            </a:r>
            <a:r>
              <a:rPr lang="en-US" sz="3500" dirty="0">
                <a:solidFill>
                  <a:schemeClr val="bg1">
                    <a:alpha val="80000"/>
                  </a:schemeClr>
                </a:solidFill>
              </a:rPr>
              <a:t>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9C21BBB-25CE-4F96-8A68-56BFC1D30C7A}"/>
              </a:ext>
            </a:extLst>
          </p:cNvPr>
          <p:cNvSpPr txBox="1"/>
          <p:nvPr/>
        </p:nvSpPr>
        <p:spPr>
          <a:xfrm>
            <a:off x="9739085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://de.wiktionary.org/wiki/Pamp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E37361B-93B4-4681-9242-DB2AA78163E3}"/>
              </a:ext>
            </a:extLst>
          </p:cNvPr>
          <p:cNvSpPr txBox="1"/>
          <p:nvPr/>
        </p:nvSpPr>
        <p:spPr>
          <a:xfrm>
            <a:off x="7140421" y="6870700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://www.wikiaves.com.br/wiki/em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F7377F8-6D5C-6BBB-7290-F396942701A7}"/>
              </a:ext>
            </a:extLst>
          </p:cNvPr>
          <p:cNvSpPr txBox="1"/>
          <p:nvPr/>
        </p:nvSpPr>
        <p:spPr>
          <a:xfrm>
            <a:off x="332509" y="5243513"/>
            <a:ext cx="4673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No Pampa, apenas 47% da vegetação está preservada, mas há tendência de redução pela expansão da silvicultura e das lavouras de soja sobre as áreas de campo natural. </a:t>
            </a:r>
          </a:p>
        </p:txBody>
      </p:sp>
    </p:spTree>
    <p:extLst>
      <p:ext uri="{BB962C8B-B14F-4D97-AF65-F5344CB8AC3E}">
        <p14:creationId xmlns:p14="http://schemas.microsoft.com/office/powerpoint/2010/main" val="3641816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Crocodilo com a boca aberta&#10;&#10;Descrição gerada automaticamente">
            <a:extLst>
              <a:ext uri="{FF2B5EF4-FFF2-40B4-BE49-F238E27FC236}">
                <a16:creationId xmlns:a16="http://schemas.microsoft.com/office/drawing/2014/main" id="{35586549-5E93-449C-983D-D81256027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045" r="-3" b="-3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7" name="Imagem 6" descr="Gramado com árvores e água ao fundo&#10;&#10;Descrição gerada automaticamente">
            <a:extLst>
              <a:ext uri="{FF2B5EF4-FFF2-40B4-BE49-F238E27FC236}">
                <a16:creationId xmlns:a16="http://schemas.microsoft.com/office/drawing/2014/main" id="{BC8DEE32-3DBC-459A-BCBE-F5C874E259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6608"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27FA0C3-9C8E-49DD-A09E-8BCBF9CEF933}"/>
              </a:ext>
            </a:extLst>
          </p:cNvPr>
          <p:cNvSpPr txBox="1"/>
          <p:nvPr/>
        </p:nvSpPr>
        <p:spPr>
          <a:xfrm>
            <a:off x="6191776" y="4571423"/>
            <a:ext cx="5208544" cy="177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/>
              <a:t>PANTANAL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(1,8% do </a:t>
            </a:r>
            <a:r>
              <a:rPr lang="en-US" sz="2800" dirty="0" err="1"/>
              <a:t>Brasil</a:t>
            </a:r>
            <a:r>
              <a:rPr lang="en-US" sz="2800" dirty="0"/>
              <a:t>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DEF0B8-B6FD-45EC-B0A1-08872EE30959}"/>
              </a:ext>
            </a:extLst>
          </p:cNvPr>
          <p:cNvSpPr txBox="1"/>
          <p:nvPr/>
        </p:nvSpPr>
        <p:spPr>
          <a:xfrm>
            <a:off x="9739085" y="6870700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6" tooltip="https://pt.wikipedia.org/wiki/Pantan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0D42A6-F964-4738-80F2-9AD8196FC76A}"/>
              </a:ext>
            </a:extLst>
          </p:cNvPr>
          <p:cNvSpPr txBox="1"/>
          <p:nvPr/>
        </p:nvSpPr>
        <p:spPr>
          <a:xfrm>
            <a:off x="7140421" y="6870700"/>
            <a:ext cx="25859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://www.flickr.com/photos/luisalmota/637596444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8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ADB31C-2D70-C1AD-A203-9074C78EDDF7}"/>
              </a:ext>
            </a:extLst>
          </p:cNvPr>
          <p:cNvSpPr txBox="1"/>
          <p:nvPr/>
        </p:nvSpPr>
        <p:spPr>
          <a:xfrm>
            <a:off x="337264" y="5216752"/>
            <a:ext cx="4453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Pantanal apresenta hoje cerca de 7% da área original e apenas em 2020, quase 40% da área total do bioma foi queimado.</a:t>
            </a:r>
          </a:p>
        </p:txBody>
      </p:sp>
    </p:spTree>
    <p:extLst>
      <p:ext uri="{BB962C8B-B14F-4D97-AF65-F5344CB8AC3E}">
        <p14:creationId xmlns:p14="http://schemas.microsoft.com/office/powerpoint/2010/main" val="227402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pos de vegetação brasileiros.">
            <a:extLst>
              <a:ext uri="{FF2B5EF4-FFF2-40B4-BE49-F238E27FC236}">
                <a16:creationId xmlns:a16="http://schemas.microsoft.com/office/drawing/2014/main" id="{3C38AB26-7ED2-3304-D9D6-0CD544A2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96" y="0"/>
            <a:ext cx="7164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pos de vegetação brasileiros.">
            <a:extLst>
              <a:ext uri="{FF2B5EF4-FFF2-40B4-BE49-F238E27FC236}">
                <a16:creationId xmlns:a16="http://schemas.microsoft.com/office/drawing/2014/main" id="{86F22310-DA34-0B42-D67B-3B9565F2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05" y="4833937"/>
            <a:ext cx="3624263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A8BB06B-7432-A839-7F99-B1D5837EE455}"/>
              </a:ext>
            </a:extLst>
          </p:cNvPr>
          <p:cNvSpPr txBox="1"/>
          <p:nvPr/>
        </p:nvSpPr>
        <p:spPr>
          <a:xfrm>
            <a:off x="615814" y="1544099"/>
            <a:ext cx="3235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Tipos de vegetação encontrados no território brasileiro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373793-A3FE-80C3-3335-4B59CB7FD4E2}"/>
              </a:ext>
            </a:extLst>
          </p:cNvPr>
          <p:cNvSpPr txBox="1"/>
          <p:nvPr/>
        </p:nvSpPr>
        <p:spPr>
          <a:xfrm>
            <a:off x="179697" y="4233772"/>
            <a:ext cx="271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https://atlasescolar.ibge.gov.br/brasil/3040-diversidade-ambiental/vegetacao.html</a:t>
            </a:r>
          </a:p>
        </p:txBody>
      </p:sp>
    </p:spTree>
    <p:extLst>
      <p:ext uri="{BB962C8B-B14F-4D97-AF65-F5344CB8AC3E}">
        <p14:creationId xmlns:p14="http://schemas.microsoft.com/office/powerpoint/2010/main" val="217487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D6A2DD6-1C87-476F-BD74-6AFADFB4884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GIRLEI C. DA CUNHA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Engenheiro Florestal, UFSM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Mestre em Ciências Florestais ESALQ/USP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/>
              <a:t>Integrante do Núcleo de Apoio à Cultura e Extensão Universitária em Educação e Conservação Ambiental da ESALQ/USP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</a:rPr>
              <a:t>Consultor Florestal do Projeto Corredor Caipira</a:t>
            </a:r>
          </a:p>
        </p:txBody>
      </p:sp>
      <p:pic>
        <p:nvPicPr>
          <p:cNvPr id="7" name="Imagem 6" descr="Flor vermelha com folhas verdes&#10;&#10;Descrição gerada automaticamente">
            <a:extLst>
              <a:ext uri="{FF2B5EF4-FFF2-40B4-BE49-F238E27FC236}">
                <a16:creationId xmlns:a16="http://schemas.microsoft.com/office/drawing/2014/main" id="{392799EE-97BE-14C9-223E-07E53B904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2" r="1062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5953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irafa na floresta&#10;&#10;Descrição gerada automaticamente">
            <a:extLst>
              <a:ext uri="{FF2B5EF4-FFF2-40B4-BE49-F238E27FC236}">
                <a16:creationId xmlns:a16="http://schemas.microsoft.com/office/drawing/2014/main" id="{125BEF54-086C-476F-A118-C1424EA78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187" r="-1" b="3793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51DC060-4012-4008-AD53-A6FC1D39CB6D}"/>
              </a:ext>
            </a:extLst>
          </p:cNvPr>
          <p:cNvSpPr txBox="1"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Floresta </a:t>
            </a:r>
            <a:r>
              <a:rPr lang="en-US" sz="2800" dirty="0" err="1"/>
              <a:t>Estacional</a:t>
            </a:r>
            <a:r>
              <a:rPr lang="en-US" sz="2800" dirty="0"/>
              <a:t> </a:t>
            </a:r>
            <a:r>
              <a:rPr lang="en-US" sz="2800" dirty="0" err="1"/>
              <a:t>Semidecidual</a:t>
            </a:r>
            <a:endParaRPr lang="en-US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6862FDB-0DA4-4240-90B0-3AC44648934D}"/>
              </a:ext>
            </a:extLst>
          </p:cNvPr>
          <p:cNvSpPr txBox="1"/>
          <p:nvPr/>
        </p:nvSpPr>
        <p:spPr>
          <a:xfrm>
            <a:off x="9856262" y="6657945"/>
            <a:ext cx="23326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www.flickr.com/photos/tarcisoleao/111275982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843D30-0B34-881A-5787-AF6B69E2BD53}"/>
              </a:ext>
            </a:extLst>
          </p:cNvPr>
          <p:cNvSpPr txBox="1"/>
          <p:nvPr/>
        </p:nvSpPr>
        <p:spPr>
          <a:xfrm>
            <a:off x="3256488" y="1301213"/>
            <a:ext cx="8423130" cy="1200329"/>
          </a:xfrm>
          <a:prstGeom prst="rect">
            <a:avLst/>
          </a:prstGeom>
          <a:solidFill>
            <a:schemeClr val="bg1">
              <a:tint val="95000"/>
              <a:satMod val="17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 Mata Atlântica na região de Piracicaba é representada por um tipo de floresta classificado como Floresta Estacional Semidecidual. O “Estacional” se refere ao clima da região, com inverno seco e verão chuvoso. A palavra semidecidual se refere à características das árvores perderem ou não as folhas na época de estiagem.</a:t>
            </a:r>
          </a:p>
        </p:txBody>
      </p:sp>
    </p:spTree>
    <p:extLst>
      <p:ext uri="{BB962C8B-B14F-4D97-AF65-F5344CB8AC3E}">
        <p14:creationId xmlns:p14="http://schemas.microsoft.com/office/powerpoint/2010/main" val="2865021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1793902-8766-FA8D-8D23-F92721AAA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3" y="1285644"/>
            <a:ext cx="5181598" cy="34098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-228600" algn="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pt-BR" sz="1600" b="1" i="0" u="none" strike="noStrike" cap="none" normalizeH="0" baseline="0" dirty="0">
                <a:ln>
                  <a:noFill/>
                </a:ln>
                <a:effectLst/>
              </a:rPr>
              <a:t>A DIVERSIDADE DAS PLANTAS E FUNGOS DO BRASIL</a:t>
            </a:r>
          </a:p>
          <a:p>
            <a:pPr marL="0" marR="0" lvl="0" indent="-22860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Está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documentado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para o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Brasil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um total de 40.989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espécies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plantas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e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fungos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, das quais 18.932 (46,2%)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são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endêmicas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do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país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(tab. 1).</a:t>
            </a:r>
          </a:p>
          <a:p>
            <a:pPr marL="0" marR="0" lvl="0" indent="-22860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As </a:t>
            </a:r>
            <a:r>
              <a:rPr kumimoji="0" lang="en-US" altLang="pt-BR" sz="1600" b="1" i="0" u="none" strike="noStrike" cap="none" normalizeH="0" baseline="0" dirty="0" err="1">
                <a:ln>
                  <a:noFill/>
                </a:ln>
                <a:effectLst/>
              </a:rPr>
              <a:t>angiospermas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são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o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grupo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com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maior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número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espécies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detendo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76% da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diversidade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total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amostrada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. </a:t>
            </a:r>
          </a:p>
          <a:p>
            <a:pPr marL="0" marR="0" lvl="0" indent="-22860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Em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termos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endemismo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destacaram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-se as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angiospermas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e as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samambaias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e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licófitas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sendo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que as algas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apresentaram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a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menor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taxa de </a:t>
            </a:r>
            <a:r>
              <a:rPr kumimoji="0" lang="en-US" altLang="pt-BR" sz="1600" b="0" i="0" u="none" strike="noStrike" cap="none" normalizeH="0" baseline="0" dirty="0" err="1">
                <a:ln>
                  <a:noFill/>
                </a:ln>
                <a:effectLst/>
              </a:rPr>
              <a:t>endemicidade</a:t>
            </a:r>
            <a:r>
              <a:rPr kumimoji="0" lang="en-US" altLang="pt-BR" sz="1600" b="0" i="0" u="none" strike="noStrike" cap="none" normalizeH="0" baseline="0" dirty="0">
                <a:ln>
                  <a:noFill/>
                </a:ln>
                <a:effectLst/>
              </a:rPr>
              <a:t> (tab. 1).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6C3CE2B-B9DF-FE81-B26E-CFE632DB2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653440"/>
              </p:ext>
            </p:extLst>
          </p:nvPr>
        </p:nvGraphicFramePr>
        <p:xfrm>
          <a:off x="6675120" y="1485946"/>
          <a:ext cx="4957639" cy="35004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94964">
                  <a:extLst>
                    <a:ext uri="{9D8B030D-6E8A-4147-A177-3AD203B41FA5}">
                      <a16:colId xmlns:a16="http://schemas.microsoft.com/office/drawing/2014/main" val="2980512462"/>
                    </a:ext>
                  </a:extLst>
                </a:gridCol>
                <a:gridCol w="909952">
                  <a:extLst>
                    <a:ext uri="{9D8B030D-6E8A-4147-A177-3AD203B41FA5}">
                      <a16:colId xmlns:a16="http://schemas.microsoft.com/office/drawing/2014/main" val="3512635928"/>
                    </a:ext>
                  </a:extLst>
                </a:gridCol>
                <a:gridCol w="1099229">
                  <a:extLst>
                    <a:ext uri="{9D8B030D-6E8A-4147-A177-3AD203B41FA5}">
                      <a16:colId xmlns:a16="http://schemas.microsoft.com/office/drawing/2014/main" val="848731455"/>
                    </a:ext>
                  </a:extLst>
                </a:gridCol>
                <a:gridCol w="1453494">
                  <a:extLst>
                    <a:ext uri="{9D8B030D-6E8A-4147-A177-3AD203B41FA5}">
                      <a16:colId xmlns:a16="http://schemas.microsoft.com/office/drawing/2014/main" val="3063498092"/>
                    </a:ext>
                  </a:extLst>
                </a:gridCol>
              </a:tblGrid>
              <a:tr h="545971">
                <a:tc>
                  <a:txBody>
                    <a:bodyPr/>
                    <a:lstStyle/>
                    <a:p>
                      <a:r>
                        <a:rPr lang="pt-BR" sz="1100" b="1" i="0" cap="all" spc="60">
                          <a:solidFill>
                            <a:schemeClr val="tx1"/>
                          </a:solidFill>
                          <a:effectLst/>
                          <a:latin typeface="MetaSerifLf-Bold"/>
                        </a:rPr>
                        <a:t>gruPo </a:t>
                      </a:r>
                      <a:endParaRPr lang="pt-BR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85308" marB="8530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b="1" i="0" cap="all" spc="60">
                          <a:solidFill>
                            <a:schemeClr val="tx1"/>
                          </a:solidFill>
                          <a:effectLst/>
                          <a:latin typeface="MetaSerifLf-Bold"/>
                        </a:rPr>
                        <a:t>total de eSPécIeS </a:t>
                      </a:r>
                      <a:endParaRPr lang="pt-BR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85308" marB="8530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b="1" i="0" cap="all" spc="60">
                          <a:solidFill>
                            <a:schemeClr val="tx1"/>
                          </a:solidFill>
                          <a:effectLst/>
                          <a:latin typeface="MetaSerifLf-Bold"/>
                        </a:rPr>
                        <a:t>total de endêmIcaS </a:t>
                      </a:r>
                      <a:endParaRPr lang="pt-BR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85308" marB="8530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100" b="1" i="0" cap="all" spc="60">
                          <a:solidFill>
                            <a:schemeClr val="tx1"/>
                          </a:solidFill>
                          <a:effectLst/>
                          <a:latin typeface="MetaSerifLf-Bold"/>
                        </a:rPr>
                        <a:t>% endemIcIdade</a:t>
                      </a:r>
                      <a:endParaRPr lang="pt-BR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85308" marB="8530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992739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Fungos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3.608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523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14,5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9163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Algas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3.496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52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1,5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88478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Briófitas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1.521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275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18,1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476368"/>
                  </a:ext>
                </a:extLst>
              </a:tr>
              <a:tr h="617061"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Samambaias e licófitas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1.176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450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38,3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46940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Gimnospermas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26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2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7,7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643934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Angiospermas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31.162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17.630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56,6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174174"/>
                  </a:ext>
                </a:extLst>
              </a:tr>
              <a:tr h="389573"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Total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40.989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18.932 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500" b="0" i="0" cap="none" spc="0">
                          <a:solidFill>
                            <a:schemeClr val="tx1"/>
                          </a:solidFill>
                          <a:effectLst/>
                          <a:latin typeface="MetaSerifLf-Book"/>
                        </a:rPr>
                        <a:t>46,2</a:t>
                      </a:r>
                      <a:endParaRPr lang="pt-BR" sz="15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308" marR="85308" marT="42654" marB="853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331180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B07FFD4E-DBDF-8911-F5E3-D8C19D43167D}"/>
              </a:ext>
            </a:extLst>
          </p:cNvPr>
          <p:cNvSpPr txBox="1"/>
          <p:nvPr/>
        </p:nvSpPr>
        <p:spPr>
          <a:xfrm>
            <a:off x="276255" y="5014511"/>
            <a:ext cx="6093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rgbClr val="231F20"/>
                </a:solidFill>
                <a:effectLst/>
                <a:latin typeface="MetaSerifLf-Book"/>
              </a:rPr>
              <a:t>Catálogo de plantas e fungos do Brasil, volume 1 / [organização Rafaela </a:t>
            </a:r>
            <a:r>
              <a:rPr lang="pt-BR" sz="1200" b="0" i="0" dirty="0" err="1">
                <a:solidFill>
                  <a:srgbClr val="231F20"/>
                </a:solidFill>
                <a:effectLst/>
                <a:latin typeface="MetaSerifLf-Book"/>
              </a:rPr>
              <a:t>Campostrini</a:t>
            </a:r>
            <a:r>
              <a:rPr lang="pt-BR" sz="1200" b="0" i="0" dirty="0">
                <a:solidFill>
                  <a:srgbClr val="231F20"/>
                </a:solidFill>
                <a:effectLst/>
                <a:latin typeface="MetaSerifLf-Book"/>
              </a:rPr>
              <a:t> </a:t>
            </a:r>
            <a:r>
              <a:rPr lang="pt-BR" sz="1200" b="0" i="0" dirty="0" err="1">
                <a:solidFill>
                  <a:srgbClr val="231F20"/>
                </a:solidFill>
                <a:effectLst/>
                <a:latin typeface="MetaSerifLf-Book"/>
              </a:rPr>
              <a:t>Forzza</a:t>
            </a:r>
            <a:r>
              <a:rPr lang="pt-BR" sz="1200" b="0" i="0" dirty="0">
                <a:solidFill>
                  <a:srgbClr val="231F20"/>
                </a:solidFill>
                <a:effectLst/>
                <a:latin typeface="MetaSerifLf-Book"/>
              </a:rPr>
              <a:t>... et al.]. - Rio de Janeiro : Andrea </a:t>
            </a:r>
            <a:r>
              <a:rPr lang="pt-BR" sz="1200" b="0" i="0" dirty="0" err="1">
                <a:solidFill>
                  <a:srgbClr val="231F20"/>
                </a:solidFill>
                <a:effectLst/>
                <a:latin typeface="MetaSerifLf-Book"/>
              </a:rPr>
              <a:t>Jakobsson</a:t>
            </a:r>
            <a:r>
              <a:rPr lang="pt-BR" sz="1200" b="0" i="0" dirty="0">
                <a:solidFill>
                  <a:srgbClr val="231F20"/>
                </a:solidFill>
                <a:effectLst/>
                <a:latin typeface="MetaSerifLf-Book"/>
              </a:rPr>
              <a:t> Estúdio : Instituto de Pesquisas Jardim Botânico do Rio de Janeiro, 2010. 2.v. : il.</a:t>
            </a:r>
            <a:r>
              <a:rPr lang="pt-BR" sz="3600" dirty="0"/>
              <a:t> </a:t>
            </a:r>
            <a:br>
              <a:rPr lang="pt-BR" sz="3600" dirty="0"/>
            </a:br>
            <a:endParaRPr lang="pt-BR" sz="36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B23852-B0B2-E109-8E52-6486519003E0}"/>
              </a:ext>
            </a:extLst>
          </p:cNvPr>
          <p:cNvSpPr txBox="1"/>
          <p:nvPr/>
        </p:nvSpPr>
        <p:spPr>
          <a:xfrm>
            <a:off x="6369755" y="310233"/>
            <a:ext cx="6093724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pt-BR" sz="1800" b="1" i="0" u="none" strike="noStrike" cap="none" normalizeH="0" baseline="0" dirty="0" err="1">
                <a:ln>
                  <a:noFill/>
                </a:ln>
                <a:effectLst/>
              </a:rPr>
              <a:t>Tabela</a:t>
            </a:r>
            <a:r>
              <a:rPr kumimoji="0" lang="en-US" altLang="pt-BR" sz="1800" b="1" i="0" u="none" strike="noStrike" cap="none" normalizeH="0" baseline="0" dirty="0">
                <a:ln>
                  <a:noFill/>
                </a:ln>
                <a:effectLst/>
              </a:rPr>
              <a:t> 1.</a:t>
            </a:r>
            <a:r>
              <a:rPr kumimoji="0" lang="en-US" altLang="pt-BR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1800" i="0" u="none" strike="noStrike" cap="none" normalizeH="0" baseline="0" dirty="0">
                <a:ln>
                  <a:noFill/>
                </a:ln>
                <a:effectLst/>
              </a:rPr>
              <a:t>Total de </a:t>
            </a:r>
            <a:r>
              <a:rPr kumimoji="0" lang="en-US" altLang="pt-BR" sz="1800" i="0" u="none" strike="noStrike" cap="none" normalizeH="0" baseline="0" dirty="0" err="1">
                <a:ln>
                  <a:noFill/>
                </a:ln>
                <a:effectLst/>
              </a:rPr>
              <a:t>espécies</a:t>
            </a:r>
            <a:r>
              <a:rPr kumimoji="0" lang="en-US" altLang="pt-BR" sz="180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1800" i="0" u="none" strike="noStrike" cap="none" normalizeH="0" baseline="0" dirty="0" err="1">
                <a:ln>
                  <a:noFill/>
                </a:ln>
                <a:effectLst/>
              </a:rPr>
              <a:t>nativas</a:t>
            </a:r>
            <a:r>
              <a:rPr kumimoji="0" lang="en-US" altLang="pt-BR" sz="1800" i="0" u="none" strike="noStrike" cap="none" normalizeH="0" baseline="0" dirty="0">
                <a:ln>
                  <a:noFill/>
                </a:ln>
                <a:effectLst/>
              </a:rPr>
              <a:t> e </a:t>
            </a:r>
            <a:r>
              <a:rPr kumimoji="0" lang="en-US" altLang="pt-BR" sz="1800" i="0" u="none" strike="noStrike" cap="none" normalizeH="0" baseline="0" dirty="0" err="1">
                <a:ln>
                  <a:noFill/>
                </a:ln>
                <a:effectLst/>
              </a:rPr>
              <a:t>subespontâneas</a:t>
            </a:r>
            <a:r>
              <a:rPr kumimoji="0" lang="en-US" altLang="pt-BR" sz="180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1800" i="0" u="none" strike="noStrike" cap="none" normalizeH="0" baseline="0" dirty="0" err="1">
                <a:ln>
                  <a:noFill/>
                </a:ln>
                <a:effectLst/>
              </a:rPr>
              <a:t>plantas</a:t>
            </a:r>
            <a:r>
              <a:rPr kumimoji="0" lang="en-US" altLang="pt-BR" sz="1800" i="0" u="none" strike="noStrike" cap="none" normalizeH="0" baseline="0" dirty="0">
                <a:ln>
                  <a:noFill/>
                </a:ln>
                <a:effectLst/>
              </a:rPr>
              <a:t> e </a:t>
            </a:r>
            <a:r>
              <a:rPr kumimoji="0" lang="en-US" altLang="pt-BR" sz="1800" i="0" u="none" strike="noStrike" cap="none" normalizeH="0" baseline="0" dirty="0" err="1">
                <a:ln>
                  <a:noFill/>
                </a:ln>
                <a:effectLst/>
              </a:rPr>
              <a:t>fungos</a:t>
            </a:r>
            <a:r>
              <a:rPr kumimoji="0" lang="en-US" altLang="pt-BR" sz="1800" i="0" u="none" strike="noStrike" cap="none" normalizeH="0" baseline="0" dirty="0">
                <a:ln>
                  <a:noFill/>
                </a:ln>
                <a:effectLst/>
              </a:rPr>
              <a:t>, total de </a:t>
            </a:r>
            <a:r>
              <a:rPr kumimoji="0" lang="en-US" altLang="pt-BR" sz="1800" i="0" u="none" strike="noStrike" cap="none" normalizeH="0" baseline="0" dirty="0" err="1">
                <a:ln>
                  <a:noFill/>
                </a:ln>
                <a:effectLst/>
              </a:rPr>
              <a:t>espécies</a:t>
            </a:r>
            <a:r>
              <a:rPr kumimoji="0" lang="en-US" altLang="pt-BR" sz="180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1800" i="0" u="none" strike="noStrike" cap="none" normalizeH="0" baseline="0" dirty="0" err="1">
                <a:ln>
                  <a:noFill/>
                </a:ln>
                <a:effectLst/>
              </a:rPr>
              <a:t>endêmicas</a:t>
            </a:r>
            <a:r>
              <a:rPr kumimoji="0" lang="en-US" altLang="pt-BR" sz="1800" i="0" u="none" strike="noStrike" cap="none" normalizeH="0" baseline="0" dirty="0">
                <a:ln>
                  <a:noFill/>
                </a:ln>
                <a:effectLst/>
              </a:rPr>
              <a:t> e taxa de </a:t>
            </a:r>
            <a:r>
              <a:rPr kumimoji="0" lang="en-US" altLang="pt-BR" sz="1800" i="0" u="none" strike="noStrike" cap="none" normalizeH="0" baseline="0" dirty="0" err="1">
                <a:ln>
                  <a:noFill/>
                </a:ln>
                <a:effectLst/>
              </a:rPr>
              <a:t>endemicidade</a:t>
            </a:r>
            <a:r>
              <a:rPr kumimoji="0" lang="en-US" altLang="pt-BR" sz="1800" i="0" u="none" strike="noStrike" cap="none" normalizeH="0" baseline="0" dirty="0">
                <a:ln>
                  <a:noFill/>
                </a:ln>
                <a:effectLst/>
              </a:rPr>
              <a:t> no </a:t>
            </a:r>
            <a:r>
              <a:rPr kumimoji="0" lang="en-US" altLang="pt-BR" sz="1800" i="0" u="none" strike="noStrike" cap="none" normalizeH="0" baseline="0" dirty="0" err="1">
                <a:ln>
                  <a:noFill/>
                </a:ln>
                <a:effectLst/>
              </a:rPr>
              <a:t>Brasil</a:t>
            </a:r>
            <a:r>
              <a:rPr lang="en-US" altLang="pt-BR" dirty="0"/>
              <a:t>. </a:t>
            </a:r>
            <a:endParaRPr kumimoji="0" lang="en-US" altLang="pt-BR" sz="180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4998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573A03-3DFF-58EB-32E4-3FE344AFF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73" y="3016155"/>
            <a:ext cx="4922168" cy="27673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679AECD-1393-F74B-25E4-0E1352BF3D1E}"/>
              </a:ext>
            </a:extLst>
          </p:cNvPr>
          <p:cNvSpPr txBox="1"/>
          <p:nvPr/>
        </p:nvSpPr>
        <p:spPr>
          <a:xfrm>
            <a:off x="480973" y="5843690"/>
            <a:ext cx="4391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https://plataforma.brasil.mapbiomas.org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4060BC-8DA7-040F-26B1-83D97DBC4EAD}"/>
              </a:ext>
            </a:extLst>
          </p:cNvPr>
          <p:cNvSpPr txBox="1"/>
          <p:nvPr/>
        </p:nvSpPr>
        <p:spPr>
          <a:xfrm>
            <a:off x="314543" y="705145"/>
            <a:ext cx="97179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DUAS PLATAFORMAS IMPORTANTÍSSIMAS PARA A CONSERVAÇÃO</a:t>
            </a:r>
          </a:p>
          <a:p>
            <a:r>
              <a:rPr lang="pt-BR" sz="2800" dirty="0"/>
              <a:t> DA BIODIVERSIDADE NO BRASIL</a:t>
            </a:r>
          </a:p>
        </p:txBody>
      </p:sp>
      <p:pic>
        <p:nvPicPr>
          <p:cNvPr id="11" name="Imagem 10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C6902B2-6D93-D81E-275A-EA589D733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67" y="2982870"/>
            <a:ext cx="5040572" cy="28339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E8D79F-FC1B-6857-1ED2-40F8482603C3}"/>
              </a:ext>
            </a:extLst>
          </p:cNvPr>
          <p:cNvSpPr txBox="1"/>
          <p:nvPr/>
        </p:nvSpPr>
        <p:spPr>
          <a:xfrm>
            <a:off x="6559006" y="5783523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https://reflora.jbrj.gov.br/consulta/#CondicaoTaxonCP</a:t>
            </a:r>
          </a:p>
        </p:txBody>
      </p:sp>
    </p:spTree>
    <p:extLst>
      <p:ext uri="{BB962C8B-B14F-4D97-AF65-F5344CB8AC3E}">
        <p14:creationId xmlns:p14="http://schemas.microsoft.com/office/powerpoint/2010/main" val="2081085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m 13" descr="Sapo em cima de uma flor&#10;&#10;Descrição gerada automaticamente">
            <a:extLst>
              <a:ext uri="{FF2B5EF4-FFF2-40B4-BE49-F238E27FC236}">
                <a16:creationId xmlns:a16="http://schemas.microsoft.com/office/drawing/2014/main" id="{70E84C58-F58C-467A-8473-2FA859549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10269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20" name="Rectangle 2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Cachoeira com pedras e água ao fundo&#10;&#10;Descrição gerada automaticamente">
            <a:extLst>
              <a:ext uri="{FF2B5EF4-FFF2-40B4-BE49-F238E27FC236}">
                <a16:creationId xmlns:a16="http://schemas.microsoft.com/office/drawing/2014/main" id="{C544A339-4A59-4296-BC0D-B338BC4C4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2828" r="1" b="10155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EC9EE3-7535-4003-ADBD-52A1AB1D528A}"/>
              </a:ext>
            </a:extLst>
          </p:cNvPr>
          <p:cNvSpPr txBox="1"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Serviços ecossistêmicos</a:t>
            </a:r>
          </a:p>
        </p:txBody>
      </p:sp>
      <p:pic>
        <p:nvPicPr>
          <p:cNvPr id="17" name="Imagem 16" descr="Uma imagem contendo bolo, verde&#10;&#10;Descrição gerada automaticamente">
            <a:extLst>
              <a:ext uri="{FF2B5EF4-FFF2-40B4-BE49-F238E27FC236}">
                <a16:creationId xmlns:a16="http://schemas.microsoft.com/office/drawing/2014/main" id="{0597D457-D7C6-43E7-801B-0C705101D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1" b="24668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BDE6430C-0874-4184-B9BE-3E79631EAA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4677" r="1" b="10474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59A6BAD-910F-4FD6-B332-CF60A56D5741}"/>
              </a:ext>
            </a:extLst>
          </p:cNvPr>
          <p:cNvSpPr txBox="1"/>
          <p:nvPr/>
        </p:nvSpPr>
        <p:spPr>
          <a:xfrm>
            <a:off x="9726262" y="2040225"/>
            <a:ext cx="246573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5" tooltip="https://ambientedomeio.com/sobre-no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0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FAC514-D4AF-4F75-B316-B49A964ECA41}"/>
              </a:ext>
            </a:extLst>
          </p:cNvPr>
          <p:cNvSpPr txBox="1"/>
          <p:nvPr/>
        </p:nvSpPr>
        <p:spPr>
          <a:xfrm>
            <a:off x="9739091" y="6657945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9" tooltip="https://pt.wikipedia.org/wiki/Sequestro_de_carbon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9E2847-E84A-411E-8CE1-6A07232684EC}"/>
              </a:ext>
            </a:extLst>
          </p:cNvPr>
          <p:cNvSpPr txBox="1"/>
          <p:nvPr/>
        </p:nvSpPr>
        <p:spPr>
          <a:xfrm>
            <a:off x="5189830" y="6657945"/>
            <a:ext cx="24529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pt.wikipedia.org/wiki/Poliniza%C3%A7%C3%A3o_vibrat%C3%B3r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5974EFC-97E1-42CE-BDA3-420DD2693CA4}"/>
              </a:ext>
            </a:extLst>
          </p:cNvPr>
          <p:cNvSpPr txBox="1"/>
          <p:nvPr/>
        </p:nvSpPr>
        <p:spPr>
          <a:xfrm>
            <a:off x="9859311" y="4349085"/>
            <a:ext cx="23326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7" tooltip="http://2015.igem.org/Team:Lethbridge/Practices_Curr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12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88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.png">
            <a:extLst>
              <a:ext uri="{FF2B5EF4-FFF2-40B4-BE49-F238E27FC236}">
                <a16:creationId xmlns:a16="http://schemas.microsoft.com/office/drawing/2014/main" id="{B24EC4F4-4877-9AB1-D454-420C03DA61B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86914" y="1528549"/>
            <a:ext cx="6291841" cy="4548859"/>
          </a:xfrm>
          <a:prstGeom prst="rect">
            <a:avLst/>
          </a:prstGeom>
          <a:ln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0A93CFF-0E1C-7488-95E9-8875C4575F0D}"/>
              </a:ext>
            </a:extLst>
          </p:cNvPr>
          <p:cNvSpPr txBox="1"/>
          <p:nvPr/>
        </p:nvSpPr>
        <p:spPr>
          <a:xfrm>
            <a:off x="341194" y="275222"/>
            <a:ext cx="11509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Uso e Ocupação do Solo, em área (ha) e porcentagem (%), na Área de Influência Direta do Projeto Corredor Caipira</a:t>
            </a:r>
            <a:endParaRPr lang="pt-BR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10FB0A3-8EAD-7CBC-767F-2A5CA9F21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85105"/>
              </p:ext>
            </p:extLst>
          </p:nvPr>
        </p:nvGraphicFramePr>
        <p:xfrm>
          <a:off x="6676943" y="921553"/>
          <a:ext cx="5328143" cy="5479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5076">
                  <a:extLst>
                    <a:ext uri="{9D8B030D-6E8A-4147-A177-3AD203B41FA5}">
                      <a16:colId xmlns:a16="http://schemas.microsoft.com/office/drawing/2014/main" val="1040080616"/>
                    </a:ext>
                  </a:extLst>
                </a:gridCol>
                <a:gridCol w="1713067">
                  <a:extLst>
                    <a:ext uri="{9D8B030D-6E8A-4147-A177-3AD203B41FA5}">
                      <a16:colId xmlns:a16="http://schemas.microsoft.com/office/drawing/2014/main" val="86142308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Classe de Uso e Ocupação do Solo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dirty="0">
                          <a:effectLst/>
                        </a:rPr>
                        <a:t>% da Classe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74862600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Pastagem</a:t>
                      </a:r>
                      <a:endParaRPr lang="pt-BR" sz="16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  <a:highlight>
                            <a:srgbClr val="FFFF00"/>
                          </a:highlight>
                        </a:rPr>
                        <a:t>26,3</a:t>
                      </a:r>
                      <a:endParaRPr lang="pt-BR" sz="160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1593227639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Cana</a:t>
                      </a:r>
                      <a:endParaRPr lang="pt-BR" sz="16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  <a:highlight>
                            <a:srgbClr val="FFFF00"/>
                          </a:highlight>
                        </a:rPr>
                        <a:t>25,5</a:t>
                      </a:r>
                      <a:endParaRPr lang="pt-BR" sz="160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204351328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Mosaico de Agricultura e Pastagem</a:t>
                      </a:r>
                      <a:endParaRPr lang="pt-BR" sz="16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20,0</a:t>
                      </a:r>
                      <a:endParaRPr lang="pt-BR" sz="16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37499594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effectLst/>
                          <a:highlight>
                            <a:srgbClr val="00FF00"/>
                          </a:highlight>
                        </a:rPr>
                        <a:t>Formação Florestal</a:t>
                      </a:r>
                      <a:endParaRPr lang="pt-BR" sz="1600" b="1" dirty="0"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effectLst/>
                          <a:highlight>
                            <a:srgbClr val="00FF00"/>
                          </a:highlight>
                        </a:rPr>
                        <a:t>11,7</a:t>
                      </a:r>
                      <a:endParaRPr lang="pt-BR" sz="1600" b="1" dirty="0"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134951687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effectLst/>
                          <a:highlight>
                            <a:srgbClr val="00FF00"/>
                          </a:highlight>
                        </a:rPr>
                        <a:t>Formação </a:t>
                      </a:r>
                      <a:r>
                        <a:rPr lang="pt-BR" sz="1600" b="1" dirty="0" err="1">
                          <a:effectLst/>
                          <a:highlight>
                            <a:srgbClr val="00FF00"/>
                          </a:highlight>
                        </a:rPr>
                        <a:t>Savânica</a:t>
                      </a:r>
                      <a:endParaRPr lang="pt-BR" sz="1600" b="1" dirty="0"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 b="1">
                          <a:effectLst/>
                          <a:highlight>
                            <a:srgbClr val="00FF00"/>
                          </a:highlight>
                        </a:rPr>
                        <a:t>0,8</a:t>
                      </a:r>
                      <a:endParaRPr lang="pt-BR" sz="1600" b="1"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49019391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effectLst/>
                          <a:highlight>
                            <a:srgbClr val="00FF00"/>
                          </a:highlight>
                        </a:rPr>
                        <a:t>Formação Campestre</a:t>
                      </a:r>
                      <a:endParaRPr lang="pt-BR" sz="1600" b="1" dirty="0"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 b="1" dirty="0">
                          <a:effectLst/>
                          <a:highlight>
                            <a:srgbClr val="00FF00"/>
                          </a:highlight>
                        </a:rPr>
                        <a:t>0,7</a:t>
                      </a:r>
                      <a:endParaRPr lang="pt-BR" sz="1600" b="1" dirty="0">
                        <a:effectLst/>
                        <a:highlight>
                          <a:srgbClr val="00FF00"/>
                        </a:highligh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130971089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Floresta Plantada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4,7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3661085995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Infraestrutura Urbana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4,2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280275221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Rio e Lago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3,7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42342929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Outras Lavouras Temporárias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1,7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13754249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Outras Áreas não Vegetadas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0,4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1758969399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Lavoura Perene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0,2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291781486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Soja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0,1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791627895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600">
                          <a:effectLst/>
                        </a:rPr>
                        <a:t>Total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t-BR" sz="1600" dirty="0">
                          <a:effectLst/>
                        </a:rPr>
                        <a:t>100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714" marR="60714" marT="60714" marB="60714"/>
                </a:tc>
                <a:extLst>
                  <a:ext uri="{0D108BD9-81ED-4DB2-BD59-A6C34878D82A}">
                    <a16:rowId xmlns:a16="http://schemas.microsoft.com/office/drawing/2014/main" val="3503135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318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F949118-5BC7-963D-C2E7-E497AB2D7A90}"/>
              </a:ext>
            </a:extLst>
          </p:cNvPr>
          <p:cNvSpPr txBox="1"/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Déficit de Vegetação Natural  na Área de Influência Direta do Projeto Corredor Caipira</a:t>
            </a:r>
            <a:endParaRPr lang="en-US" sz="28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CaixaDeTexto 2">
            <a:extLst>
              <a:ext uri="{FF2B5EF4-FFF2-40B4-BE49-F238E27FC236}">
                <a16:creationId xmlns:a16="http://schemas.microsoft.com/office/drawing/2014/main" id="{F0CBDC39-6FA8-76E0-C0B8-F8FF0B93B0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20344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043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1FC140-25C3-48A7-862E-A22EADF5E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3500" kern="1200" cap="all" spc="30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Acordos</a:t>
            </a:r>
            <a:r>
              <a:rPr lang="en-US" sz="3500" kern="1200" cap="all" spc="3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cap="all" spc="30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internacionais</a:t>
            </a:r>
            <a:r>
              <a:rPr lang="en-US" sz="3500" kern="1200" cap="all" spc="3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cap="all" spc="30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sobre</a:t>
            </a:r>
            <a:r>
              <a:rPr lang="en-US" sz="3500" kern="1200" cap="all" spc="3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cap="all" spc="30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meio</a:t>
            </a:r>
            <a:r>
              <a:rPr lang="en-US" sz="3500" kern="1200" cap="all" spc="3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cap="all" spc="30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ambiente</a:t>
            </a:r>
            <a:endParaRPr lang="en-US" sz="3500" kern="1200" cap="all" spc="300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354B34E-87A0-4742-A654-DC7E2289E69A}"/>
              </a:ext>
            </a:extLst>
          </p:cNvPr>
          <p:cNvSpPr txBox="1"/>
          <p:nvPr/>
        </p:nvSpPr>
        <p:spPr>
          <a:xfrm>
            <a:off x="7859713" y="4716472"/>
            <a:ext cx="3494088" cy="10178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fontAlgn="t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15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Um dos mais antigos (1885) acordos multilaterais é o </a:t>
            </a:r>
            <a:r>
              <a:rPr lang="en-US" sz="15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Ato Geral da Conferência de Berlim</a:t>
            </a:r>
            <a:r>
              <a:rPr lang="en-US" sz="15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sobre o continente africano. </a:t>
            </a:r>
          </a:p>
        </p:txBody>
      </p:sp>
      <p:pic>
        <p:nvPicPr>
          <p:cNvPr id="15" name="Picture 14" descr="Uma ilustração da população global">
            <a:extLst>
              <a:ext uri="{FF2B5EF4-FFF2-40B4-BE49-F238E27FC236}">
                <a16:creationId xmlns:a16="http://schemas.microsoft.com/office/drawing/2014/main" id="{C2662ECD-8A85-13FA-7F3B-576CE4C777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58" r="6054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6F0ABC-88E9-4618-9E95-09573F32C398}"/>
              </a:ext>
            </a:extLst>
          </p:cNvPr>
          <p:cNvSpPr txBox="1"/>
          <p:nvPr/>
        </p:nvSpPr>
        <p:spPr>
          <a:xfrm>
            <a:off x="2854035" y="2538121"/>
            <a:ext cx="8258250" cy="729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Pct val="70000"/>
              <a:tabLst/>
              <a:defRPr/>
            </a:pPr>
            <a:r>
              <a:rPr lang="en-US" sz="2800" b="1" i="0" dirty="0">
                <a:solidFill>
                  <a:schemeClr val="tx2"/>
                </a:solidFill>
                <a:effectLst/>
                <a:latin typeface="+mj-lt"/>
              </a:rPr>
              <a:t>Existem milhares de Acordos Internacionais sobre o meio ambiente segundo o IEA (</a:t>
            </a:r>
            <a:r>
              <a:rPr lang="pt-BR" sz="28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https://iea.uoregon.edu/)</a:t>
            </a:r>
            <a:endParaRPr lang="en-US" sz="2800" b="1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2984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9BF4E-C445-4515-A3D9-AD1DD34C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pt-BR" sz="3000"/>
              <a:t>Para que servem os acordos internacionais sobre o meio ambiente?</a:t>
            </a:r>
          </a:p>
        </p:txBody>
      </p:sp>
      <p:pic>
        <p:nvPicPr>
          <p:cNvPr id="5" name="Picture 4" descr="Árvores e um rio">
            <a:extLst>
              <a:ext uri="{FF2B5EF4-FFF2-40B4-BE49-F238E27FC236}">
                <a16:creationId xmlns:a16="http://schemas.microsoft.com/office/drawing/2014/main" id="{C57B17DF-0C7E-0D69-0F1C-168A37E51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81" r="26681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8D2BB3-8823-46BF-B677-76DD519F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700"/>
              <a:t>Os acordos de meio ambiente são criados para haver uma </a:t>
            </a:r>
            <a:r>
              <a:rPr lang="pt-BR" sz="1700" b="1"/>
              <a:t>governança ambiental</a:t>
            </a:r>
            <a:r>
              <a:rPr lang="pt-BR" sz="1700"/>
              <a:t> no nível internacional que  atenda os interesses comuns envolvidos na gestão dos recursos naturais entre os países.</a:t>
            </a:r>
          </a:p>
          <a:p>
            <a:pPr marL="0" indent="0">
              <a:buNone/>
            </a:pPr>
            <a:r>
              <a:rPr lang="pt-BR" sz="1700"/>
              <a:t>Exemplos importantes de acordos internacionais</a:t>
            </a:r>
          </a:p>
          <a:p>
            <a:r>
              <a:rPr lang="pt-BR" sz="1700"/>
              <a:t>Conferência das Nações Unidas sobre Meio Ambiente e Desenvolvimento (Rio-92);</a:t>
            </a:r>
          </a:p>
          <a:p>
            <a:r>
              <a:rPr lang="pt-BR" sz="1700" b="1"/>
              <a:t>Convenção sobre Diversidade Biológica</a:t>
            </a:r>
            <a:r>
              <a:rPr lang="pt-BR" sz="1700"/>
              <a:t>; </a:t>
            </a:r>
          </a:p>
          <a:p>
            <a:r>
              <a:rPr lang="pt-BR" sz="1700" b="1"/>
              <a:t>Convenção-Quadro das Nações Unidas sobre Mudança do Clima;</a:t>
            </a:r>
          </a:p>
          <a:p>
            <a:r>
              <a:rPr lang="pt-BR" sz="1700"/>
              <a:t>Convenção das Nações Unidas de Combate à Desertificação </a:t>
            </a:r>
          </a:p>
        </p:txBody>
      </p:sp>
    </p:spTree>
    <p:extLst>
      <p:ext uri="{BB962C8B-B14F-4D97-AF65-F5344CB8AC3E}">
        <p14:creationId xmlns:p14="http://schemas.microsoft.com/office/powerpoint/2010/main" val="2710927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B738F0-BB51-45ED-A385-519AB1603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Como são implementados no país?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969875ED-D1CE-5E65-2C0E-9CFE1717FC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13458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905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mesa, foto, flor, vaso&#10;&#10;Descrição gerada automaticamente">
            <a:extLst>
              <a:ext uri="{FF2B5EF4-FFF2-40B4-BE49-F238E27FC236}">
                <a16:creationId xmlns:a16="http://schemas.microsoft.com/office/drawing/2014/main" id="{DEC92E9A-BDA4-4A7F-96B8-3E9FC04AE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475" b="12255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4C639C-6A8E-496D-BBAB-A30A4856D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057400"/>
            <a:ext cx="9486900" cy="1671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cap="all" spc="300" baseline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Convenção</a:t>
            </a:r>
            <a:r>
              <a:rPr lang="en-US" sz="3600" b="1" kern="1200" cap="all" spc="300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cap="all" spc="300" baseline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sobre</a:t>
            </a:r>
            <a:r>
              <a:rPr lang="en-US" sz="3600" b="1" kern="1200" cap="all" spc="300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cap="all" spc="300" baseline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Diversidade</a:t>
            </a:r>
            <a:r>
              <a:rPr lang="en-US" sz="3600" b="1" kern="1200" cap="all" spc="300" baseline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cap="all" spc="300" baseline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Biológica</a:t>
            </a:r>
            <a:endParaRPr lang="en-US" sz="3600" b="1" kern="1200" cap="all" spc="300" baseline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C448A0F-33AC-400C-967D-E0D5BA42EA4B}"/>
              </a:ext>
            </a:extLst>
          </p:cNvPr>
          <p:cNvSpPr txBox="1"/>
          <p:nvPr/>
        </p:nvSpPr>
        <p:spPr>
          <a:xfrm>
            <a:off x="9601228" y="6657945"/>
            <a:ext cx="259077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://ecologicamentecorretossalvaroplaneta.blogspot.com/2015/06/protecao-da-biodiversidade-e-do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3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B3FB36-0E90-40AA-8D1E-13B8FAB7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400"/>
              <a:t>Biodiversidade</a:t>
            </a:r>
          </a:p>
        </p:txBody>
      </p:sp>
      <p:sp>
        <p:nvSpPr>
          <p:cNvPr id="3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80E009-EA82-4B38-AC37-1AF0686FB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Biodiversidade, substantivo resultante da contração da expressão diversidade biológica. Abrange </a:t>
            </a:r>
            <a:r>
              <a:rPr lang="pt-BR" sz="17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coletivamente</a:t>
            </a:r>
            <a:r>
              <a:rPr lang="pt-B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toda a variabilidade de organismos vivos, desde os níveis de genes e de espécies até o de ecossistema, e ainda as relações entre os organismos, e destes com o meio em que habitam.</a:t>
            </a:r>
          </a:p>
          <a:p>
            <a:r>
              <a:rPr lang="pt-B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biodiversidade é também extremamente relevante em termos econômicos, sendo responsável, direta ou indiretamente, por serviços ecossistêmicos que geram parcela significativa do bem-estar das populações humanas, em todas as escalas geográficas. </a:t>
            </a:r>
          </a:p>
          <a:p>
            <a:r>
              <a:rPr lang="pt-BR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Brasil é considerado o país que abrange a maior parcela da biodiversidade mundial, possuindo pelo menos 13% de todas as espécies existentes no planeta. O Brasil tem sido um ator importante na governança da CDB em nível mundial, assumindo o protagonismo em relações multilaterais relacionadas à biodiversidade.</a:t>
            </a:r>
            <a:endParaRPr lang="pt-BR" sz="1700"/>
          </a:p>
        </p:txBody>
      </p:sp>
      <p:pic>
        <p:nvPicPr>
          <p:cNvPr id="12" name="Imagem 11" descr="Mapa&#10;&#10;Descrição gerada automaticamente">
            <a:extLst>
              <a:ext uri="{FF2B5EF4-FFF2-40B4-BE49-F238E27FC236}">
                <a16:creationId xmlns:a16="http://schemas.microsoft.com/office/drawing/2014/main" id="{062CE175-85C1-48CB-8568-93C4D82EC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90" r="2092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461C88B-C161-498B-9E35-E458112B9829}"/>
              </a:ext>
            </a:extLst>
          </p:cNvPr>
          <p:cNvSpPr txBox="1"/>
          <p:nvPr/>
        </p:nvSpPr>
        <p:spPr>
          <a:xfrm>
            <a:off x="9163806" y="5990433"/>
            <a:ext cx="24529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s://pt.wikipedia.org/wiki/Riqueza_de_esp%C3%A9ci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87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9D52E5-D52A-4E2C-9C82-9B9A7CFE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942449"/>
            <a:ext cx="6096000" cy="936840"/>
          </a:xfrm>
        </p:spPr>
        <p:txBody>
          <a:bodyPr>
            <a:normAutofit/>
          </a:bodyPr>
          <a:lstStyle/>
          <a:p>
            <a:pPr algn="ctr"/>
            <a:r>
              <a:rPr lang="pt-BR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CONVENÇÃO SOBRE DIVERSIDADE BIOLÓGICA (CDB) E SUA REGULAÇÃO NO BRASIL</a:t>
            </a:r>
            <a:endParaRPr lang="pt-BR" sz="2000" b="1"/>
          </a:p>
        </p:txBody>
      </p:sp>
      <p:pic>
        <p:nvPicPr>
          <p:cNvPr id="11" name="Imagem 10" descr="Foto editada de grupo de pessoas posando para foto&#10;&#10;Descrição gerada automaticamente">
            <a:extLst>
              <a:ext uri="{FF2B5EF4-FFF2-40B4-BE49-F238E27FC236}">
                <a16:creationId xmlns:a16="http://schemas.microsoft.com/office/drawing/2014/main" id="{788F29B4-4464-4068-965E-99EEBC642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8753" r="36525"/>
          <a:stretch/>
        </p:blipFill>
        <p:spPr>
          <a:xfrm>
            <a:off x="1" y="10"/>
            <a:ext cx="3390899" cy="685799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8E5729-ACFF-4331-9042-251972CAF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977" y="2135938"/>
            <a:ext cx="6247233" cy="35355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Conselho Governamental do Programa das Nações Unidas para o Meio Ambiente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iniciou em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1987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elaboração de um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tratado multilateral que buscasse criar mecanismos globais de proteção ambiental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cinco anos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trabalho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ESPECIALISTAS EM DIVERSIDADE BIOLÓGICA de diversos países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foi celebrada a CDB durante a Rio-92. Como país anfitrião, o </a:t>
            </a:r>
            <a:r>
              <a:rPr lang="pt-BR" sz="17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Brasil teve o privilégio de ser o primeiro país a assinar a CDB.</a:t>
            </a:r>
            <a:endParaRPr lang="pt-BR" sz="17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Seus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definidos em seu artigo 1º, são a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CONSERVAÇÃO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diversidade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biológica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UTILIZAÇÃO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sustentável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seus componentes e a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REPARTIÇÃO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justa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equitativa dos </a:t>
            </a:r>
            <a:r>
              <a:rPr lang="pt-BR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BENEFÍCIOS</a:t>
            </a:r>
            <a:r>
              <a:rPr lang="pt-BR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derivados da utilização dos recursos genéticos</a:t>
            </a:r>
            <a:endParaRPr lang="pt-BR" sz="17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D53F168-9FEE-4652-94BF-592DDD682D1D}"/>
              </a:ext>
            </a:extLst>
          </p:cNvPr>
          <p:cNvSpPr txBox="1"/>
          <p:nvPr/>
        </p:nvSpPr>
        <p:spPr>
          <a:xfrm>
            <a:off x="673489" y="6657945"/>
            <a:ext cx="271741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3" tooltip="http://alquimiandoomeioambiente.blogspot.com/2012/04/dia-do-indio-em-2012-contraste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95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9B1A5-C1BE-4EC8-9771-2F7F44B0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pt-BR" sz="2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Regulação da CDB em nível nacional - Decorrências</a:t>
            </a:r>
            <a:endParaRPr lang="pt-BR" sz="2200"/>
          </a:p>
        </p:txBody>
      </p:sp>
      <p:pic>
        <p:nvPicPr>
          <p:cNvPr id="8" name="Imagem 7" descr="Mapa&#10;&#10;Descrição gerada automaticamente">
            <a:extLst>
              <a:ext uri="{FF2B5EF4-FFF2-40B4-BE49-F238E27FC236}">
                <a16:creationId xmlns:a16="http://schemas.microsoft.com/office/drawing/2014/main" id="{C54B5DC5-52DE-4597-A482-17A6FB971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6" r="7622" b="2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AF0328-21F3-42BD-974E-1A3EAB6A0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272" y="1817153"/>
            <a:ext cx="5573800" cy="44714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1994</a:t>
            </a: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foi instituído o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Nacional da Diversidade Biológica (</a:t>
            </a:r>
            <a:r>
              <a:rPr lang="pt-BR" sz="15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Pronabio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âmbito do Ministério do Meio Ambiente (MMA), com a função de criar as diretrizes para a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POLÍTICA NACIONAL DE BIODIVERSIDADE</a:t>
            </a:r>
          </a:p>
          <a:p>
            <a:pPr>
              <a:lnSpc>
                <a:spcPct val="90000"/>
              </a:lnSpc>
            </a:pP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Outro marco na implementação dos objetivos da CDB no Brasil foi a instituição do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Nacional de Unidades de Conservação da Natureza (SNUC)</a:t>
            </a: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por meio da Lei no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9.985/2000</a:t>
            </a: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estabeleceu normas e critérios para Unidades de Conservação.</a:t>
            </a:r>
          </a:p>
          <a:p>
            <a:pPr>
              <a:lnSpc>
                <a:spcPct val="90000"/>
              </a:lnSpc>
              <a:tabLst>
                <a:tab pos="1710690" algn="l"/>
              </a:tabLst>
            </a:pP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Decreto no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4.339/2002</a:t>
            </a: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instituiu princípios e diretrizes para a implementação da Política Nacional de Biodiversidade, com a participação dos governos federal, distrital, estaduais e municipais e da sociedade civil. </a:t>
            </a:r>
          </a:p>
          <a:p>
            <a:pPr>
              <a:lnSpc>
                <a:spcPct val="90000"/>
              </a:lnSpc>
              <a:tabLst>
                <a:tab pos="1710690" algn="l"/>
              </a:tabLst>
            </a:pPr>
            <a:r>
              <a:rPr lang="pt-BR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2004, o Decreto no 5.092 definiu regras para a identificação </a:t>
            </a:r>
            <a:r>
              <a:rPr lang="pt-BR" sz="1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áreas prioritárias para a conservação, utilização sustentável e repartição dos benefícios da  biodiversidade.</a:t>
            </a:r>
            <a:endParaRPr lang="pt-BR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pt-BR" sz="1500" dirty="0">
              <a:solidFill>
                <a:schemeClr val="accent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pt-BR" sz="1500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Fonte IPEA (2016) </a:t>
            </a:r>
            <a:r>
              <a:rPr lang="pt-BR" sz="15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Meio ambiente na agenda internacional: implementação no brasil das convenções do rio sobre biodiversidade, clima e desertificação</a:t>
            </a:r>
            <a:endParaRPr lang="pt-BR" sz="15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endParaRPr lang="pt-BR" sz="15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48B7BB7-99D1-467A-8D9E-49D8CCC55289}"/>
              </a:ext>
            </a:extLst>
          </p:cNvPr>
          <p:cNvSpPr txBox="1"/>
          <p:nvPr/>
        </p:nvSpPr>
        <p:spPr>
          <a:xfrm>
            <a:off x="259928" y="5849034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http://areasprioritarias.mma.gov.br/2-atualizacao-das-areas-prioritarias</a:t>
            </a:r>
          </a:p>
        </p:txBody>
      </p:sp>
    </p:spTree>
    <p:extLst>
      <p:ext uri="{BB962C8B-B14F-4D97-AF65-F5344CB8AC3E}">
        <p14:creationId xmlns:p14="http://schemas.microsoft.com/office/powerpoint/2010/main" val="38005835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1930</Words>
  <Application>Microsoft Office PowerPoint</Application>
  <PresentationFormat>Widescreen</PresentationFormat>
  <Paragraphs>168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MetaSerifLf-Bold</vt:lpstr>
      <vt:lpstr>MetaSerifLf-Book</vt:lpstr>
      <vt:lpstr>Source Sans Pro</vt:lpstr>
      <vt:lpstr>Tema do Office</vt:lpstr>
      <vt:lpstr>Apresentação do PowerPoint</vt:lpstr>
      <vt:lpstr>Apresentação do PowerPoint</vt:lpstr>
      <vt:lpstr>Acordos internacionais sobre meio ambiente</vt:lpstr>
      <vt:lpstr>Para que servem os acordos internacionais sobre o meio ambiente?</vt:lpstr>
      <vt:lpstr>Como são implementados no país?</vt:lpstr>
      <vt:lpstr>Convenção sobre Diversidade Biológica</vt:lpstr>
      <vt:lpstr>Biodiversidade</vt:lpstr>
      <vt:lpstr>A CONVENÇÃO SOBRE DIVERSIDADE BIOLÓGICA (CDB) E SUA REGULAÇÃO NO BRASIL</vt:lpstr>
      <vt:lpstr>Regulação da CDB em nível nacional - Decorrências</vt:lpstr>
      <vt:lpstr>Regulação da CDB em nível nacional - Decorrências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girlei cunha</dc:creator>
  <cp:lastModifiedBy>girlei cunha</cp:lastModifiedBy>
  <cp:revision>16</cp:revision>
  <dcterms:created xsi:type="dcterms:W3CDTF">2021-08-24T22:24:27Z</dcterms:created>
  <dcterms:modified xsi:type="dcterms:W3CDTF">2024-11-11T15:48:13Z</dcterms:modified>
</cp:coreProperties>
</file>