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19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os Gimenes" initials="U" lastIdx="2" clrIdx="0">
    <p:extLst>
      <p:ext uri="{19B8F6BF-5375-455C-9EA6-DF929625EA0E}">
        <p15:presenceInfo xmlns:p15="http://schemas.microsoft.com/office/powerpoint/2012/main" xmlns="" userId="Marcos Gimen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8B39"/>
    <a:srgbClr val="990000"/>
    <a:srgbClr val="F2DCDB"/>
    <a:srgbClr val="006600"/>
    <a:srgbClr val="BBC3DD"/>
    <a:srgbClr val="607731"/>
    <a:srgbClr val="0066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30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0FA8B-FFB0-49AF-91CD-F7483BE78493}" type="datetimeFigureOut">
              <a:rPr lang="pt-BR" smtClean="0"/>
              <a:pPr/>
              <a:t>01/06/2016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1E26F-5652-4D79-BA78-81627D1896C7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586400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1E26F-5652-4D79-BA78-81627D1896C7}" type="slidenum">
              <a:rPr lang="pt-BR" smtClean="0"/>
              <a:pPr/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250893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fundo_municipio_verdeazul_semlogo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de cantos arredondados 27"/>
          <p:cNvSpPr/>
          <p:nvPr/>
        </p:nvSpPr>
        <p:spPr bwMode="auto">
          <a:xfrm>
            <a:off x="749300" y="2039418"/>
            <a:ext cx="4254500" cy="4025900"/>
          </a:xfrm>
          <a:prstGeom prst="roundRect">
            <a:avLst>
              <a:gd name="adj" fmla="val 3806"/>
            </a:avLst>
          </a:prstGeom>
          <a:solidFill>
            <a:schemeClr val="accent2">
              <a:lumMod val="20000"/>
              <a:lumOff val="80000"/>
              <a:alpha val="50196"/>
            </a:schemeClr>
          </a:solidFill>
          <a:ln w="57150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2400" dirty="0">
              <a:solidFill>
                <a:srgbClr val="000000"/>
              </a:solidFill>
            </a:endParaRPr>
          </a:p>
        </p:txBody>
      </p:sp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419475" y="708244"/>
            <a:ext cx="2305050" cy="71750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3600" b="1" dirty="0" smtClean="0">
                <a:solidFill>
                  <a:srgbClr val="000000"/>
                </a:solidFill>
                <a:latin typeface="+mj-lt"/>
              </a:rPr>
              <a:t>Fauna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113550" y="2132362"/>
            <a:ext cx="3046413" cy="1330436"/>
          </a:xfrm>
          <a:prstGeom prst="roundRect">
            <a:avLst>
              <a:gd name="adj" fmla="val 10940"/>
            </a:avLst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3600" b="1" dirty="0" smtClean="0">
                <a:solidFill>
                  <a:srgbClr val="000000"/>
                </a:solidFill>
                <a:latin typeface="+mj-lt"/>
              </a:rPr>
              <a:t>Fauna </a:t>
            </a:r>
            <a:r>
              <a:rPr lang="pt-BR" altLang="pt-BR" sz="3600" b="1" dirty="0" smtClean="0">
                <a:solidFill>
                  <a:srgbClr val="800000"/>
                </a:solidFill>
                <a:latin typeface="+mj-lt"/>
              </a:rPr>
              <a:t>Doméstica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07132" y="4105912"/>
            <a:ext cx="1915278" cy="1841445"/>
          </a:xfrm>
          <a:prstGeom prst="roundRect">
            <a:avLst>
              <a:gd name="adj" fmla="val 5749"/>
            </a:avLst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3600" b="1" dirty="0" smtClean="0">
                <a:solidFill>
                  <a:srgbClr val="000000"/>
                </a:solidFill>
                <a:latin typeface="+mj-lt"/>
              </a:rPr>
              <a:t>Fauna Silvestre </a:t>
            </a:r>
            <a:r>
              <a:rPr lang="pt-BR" altLang="pt-BR" sz="3600" b="1" dirty="0" smtClean="0">
                <a:solidFill>
                  <a:srgbClr val="800000"/>
                </a:solidFill>
                <a:latin typeface="+mj-lt"/>
              </a:rPr>
              <a:t>Nativa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961522" y="4105912"/>
            <a:ext cx="1915278" cy="1841445"/>
          </a:xfrm>
          <a:prstGeom prst="roundRect">
            <a:avLst>
              <a:gd name="adj" fmla="val 5749"/>
            </a:avLst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3600" b="1" dirty="0" smtClean="0">
                <a:solidFill>
                  <a:srgbClr val="000000"/>
                </a:solidFill>
                <a:latin typeface="+mj-lt"/>
              </a:rPr>
              <a:t>Fauna Silvestre </a:t>
            </a:r>
            <a:r>
              <a:rPr lang="pt-BR" altLang="pt-BR" sz="3600" b="1" dirty="0" smtClean="0">
                <a:solidFill>
                  <a:srgbClr val="800000"/>
                </a:solidFill>
              </a:rPr>
              <a:t>Exótica</a:t>
            </a:r>
            <a:endParaRPr lang="pt-BR" altLang="pt-BR" sz="3600" b="1" dirty="0" smtClean="0">
              <a:solidFill>
                <a:srgbClr val="800000"/>
              </a:solidFill>
              <a:latin typeface="+mj-lt"/>
            </a:endParaRPr>
          </a:p>
        </p:txBody>
      </p:sp>
      <p:cxnSp>
        <p:nvCxnSpPr>
          <p:cNvPr id="17" name="Conector de seta reta 16"/>
          <p:cNvCxnSpPr/>
          <p:nvPr/>
        </p:nvCxnSpPr>
        <p:spPr>
          <a:xfrm flipH="1">
            <a:off x="3586101" y="1521021"/>
            <a:ext cx="428749" cy="47582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>
            <a:off x="5129151" y="1521021"/>
            <a:ext cx="428749" cy="47582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368760" y="2155620"/>
            <a:ext cx="3046413" cy="1283918"/>
          </a:xfrm>
          <a:prstGeom prst="roundRect">
            <a:avLst>
              <a:gd name="adj" fmla="val 10940"/>
            </a:avLst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3600" b="1" dirty="0" smtClean="0">
                <a:solidFill>
                  <a:srgbClr val="000000"/>
                </a:solidFill>
                <a:latin typeface="+mj-lt"/>
              </a:rPr>
              <a:t>Fauna </a:t>
            </a:r>
            <a:r>
              <a:rPr lang="pt-BR" altLang="pt-BR" sz="3600" b="1" dirty="0" smtClean="0">
                <a:solidFill>
                  <a:srgbClr val="000000"/>
                </a:solidFill>
              </a:rPr>
              <a:t>Silvestre</a:t>
            </a:r>
            <a:endParaRPr lang="pt-BR" altLang="pt-BR" sz="3600" b="1" dirty="0" smtClean="0">
              <a:solidFill>
                <a:srgbClr val="800000"/>
              </a:solidFill>
              <a:latin typeface="+mj-lt"/>
            </a:endParaRPr>
          </a:p>
        </p:txBody>
      </p:sp>
      <p:cxnSp>
        <p:nvCxnSpPr>
          <p:cNvPr id="22" name="Conector de seta reta 21"/>
          <p:cNvCxnSpPr/>
          <p:nvPr/>
        </p:nvCxnSpPr>
        <p:spPr>
          <a:xfrm flipH="1">
            <a:off x="1906067" y="3534812"/>
            <a:ext cx="428749" cy="47582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/>
          <p:nvPr/>
        </p:nvCxnSpPr>
        <p:spPr>
          <a:xfrm>
            <a:off x="3449117" y="3534812"/>
            <a:ext cx="428749" cy="47582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493296" y="2274838"/>
            <a:ext cx="8229600" cy="23083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... bem como seus ninhos, abrigos e criadouros naturais são </a:t>
            </a:r>
            <a:r>
              <a:rPr lang="pt-BR" altLang="pt-BR" sz="3600" b="1" dirty="0" smtClean="0">
                <a:solidFill>
                  <a:srgbClr val="990000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propriedades do Estado</a:t>
            </a: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, sendo proibida a sua utilização, perseguição, destruição, caça ou apanha.”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469232" y="2236366"/>
            <a:ext cx="8229600" cy="238526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A partir de 1988 – Fauna como bem difuso (Constituição Federal) </a:t>
            </a:r>
          </a:p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“Art. 225. Todos têm direito ao meio ambiente ecologicamente equilibrado, ...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7628022" y="5763127"/>
            <a:ext cx="978408" cy="484632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517360" y="2067289"/>
            <a:ext cx="8229600" cy="286232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pt-BR" altLang="pt-BR" sz="3500" b="1" dirty="0" smtClean="0">
                <a:solidFill>
                  <a:srgbClr val="990000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... bem </a:t>
            </a:r>
            <a:r>
              <a:rPr lang="pt-BR" altLang="pt-BR" sz="3500" b="1" dirty="0" smtClean="0">
                <a:solidFill>
                  <a:srgbClr val="990000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de uso comum </a:t>
            </a:r>
            <a:r>
              <a:rPr lang="pt-BR" altLang="pt-BR" sz="35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do povo e essencial à sadia qualidade de vida, </a:t>
            </a:r>
            <a:r>
              <a:rPr lang="pt-BR" altLang="pt-BR" sz="3500" b="1" dirty="0" smtClean="0">
                <a:solidFill>
                  <a:srgbClr val="990000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impondo-se ao Poder Público e à coletividade </a:t>
            </a:r>
            <a:r>
              <a:rPr lang="pt-BR" altLang="pt-BR" sz="35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o dever de defendê-lo e preservá-lo para as presentes e futuras gerações.”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457200" y="1890451"/>
            <a:ext cx="8181474" cy="32162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pt-BR" altLang="pt-BR" sz="33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“Art. 225, §1º (...) incumbe ao Poder Público:</a:t>
            </a:r>
          </a:p>
          <a:p>
            <a:pPr marL="722313" marR="0" lvl="0" indent="-722313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+mj-lt"/>
              <a:buAutoNum type="romanUcPeriod" startAt="7"/>
              <a:tabLst/>
              <a:defRPr/>
            </a:pPr>
            <a:r>
              <a:rPr lang="pt-BR" altLang="pt-BR" sz="33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Proteger a fauna (...), vedadas, na forma da lei, as práticas que coloquem em risco sua função ecológica, provoquem a extinção de espécies ou submetam os animais à crueldade.”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553455" y="2317391"/>
            <a:ext cx="8197005" cy="220060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pt-BR" altLang="pt-BR" sz="33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Em 1998 – Lei nº 9.605 – Crimes Ambientais  </a:t>
            </a:r>
          </a:p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pt-BR" altLang="pt-BR" sz="33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“Matar, perseguir, apanhar, vender, expor à venda, (...) sem autorização ou em desacordo </a:t>
            </a:r>
            <a:r>
              <a:rPr lang="pt-BR" altLang="pt-BR" sz="3300" b="1" dirty="0">
                <a:latin typeface="Calibri" panose="020F0502020204030204" pitchFamily="34" charset="0"/>
                <a:cs typeface="Tahoma" panose="020B0604030504040204" pitchFamily="34" charset="0"/>
              </a:rPr>
              <a:t>com a </a:t>
            </a:r>
            <a:r>
              <a:rPr lang="pt-BR" altLang="pt-BR" sz="33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obtida.”</a:t>
            </a:r>
            <a:endParaRPr lang="pt-BR" altLang="pt-BR" sz="3300" b="1" dirty="0">
              <a:latin typeface="Calibri" panose="020F050202020403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529393" y="2297921"/>
            <a:ext cx="8217567" cy="226215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pt-BR" altLang="pt-BR" sz="34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“Art. 23. É competência comum da União, dos Estados, do Distrito Federal e dos Municípios:</a:t>
            </a:r>
          </a:p>
          <a:p>
            <a:pPr marL="722313" marR="0" lvl="0" indent="-722313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+mj-lt"/>
              <a:buAutoNum type="romanUcPeriod" startAt="7"/>
              <a:tabLst/>
              <a:defRPr/>
            </a:pPr>
            <a:r>
              <a:rPr lang="pt-BR" altLang="pt-BR" sz="34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Preservar as florestas, a</a:t>
            </a:r>
            <a:r>
              <a:rPr lang="pt-BR" altLang="pt-BR" sz="3400" b="1" dirty="0" smtClean="0">
                <a:solidFill>
                  <a:srgbClr val="990000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 fauna </a:t>
            </a:r>
            <a:r>
              <a:rPr lang="pt-BR" altLang="pt-BR" sz="34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e a flora.”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 bwMode="auto">
          <a:xfrm>
            <a:off x="446539" y="2321138"/>
            <a:ext cx="8229600" cy="23083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Lei Complementar nº 140/2011 – Divisão de ações administrativas entre entes federados, resultantes da competência comum.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577247" y="1824992"/>
            <a:ext cx="8035081" cy="35702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Fauna silvestre é um bem tutelado pelo </a:t>
            </a:r>
            <a:r>
              <a:rPr lang="pt-BR" altLang="pt-BR" sz="3600" b="1" dirty="0" smtClean="0">
                <a:solidFill>
                  <a:srgbClr val="990000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Poder Público</a:t>
            </a: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.</a:t>
            </a:r>
          </a:p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Fauna silvestre possui regras de uso.</a:t>
            </a:r>
          </a:p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Seu uso necessita de autorização ou licença emitida por órgão ambiental competente.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08700" y="1092400"/>
            <a:ext cx="8642350" cy="708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lang="pt-BR" altLang="pt-BR" sz="4000" b="1" dirty="0" smtClean="0">
                <a:solidFill>
                  <a:srgbClr val="0070C0"/>
                </a:solidFill>
                <a:latin typeface="Lucida Sans" panose="020B0602030504020204" pitchFamily="34" charset="0"/>
              </a:rPr>
              <a:t>Em resumo...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 bwMode="auto">
          <a:xfrm>
            <a:off x="323850" y="1557500"/>
            <a:ext cx="8496300" cy="7078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Sans" panose="020B0602030504020204" pitchFamily="34" charset="0"/>
                <a:ea typeface="+mn-ea"/>
                <a:cs typeface="+mn-cs"/>
              </a:rPr>
              <a:t>União </a:t>
            </a: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 bwMode="auto">
          <a:xfrm>
            <a:off x="493296" y="2299279"/>
            <a:ext cx="8229600" cy="286232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5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Elaborar relação de espécies da fauna ameaçadas de extinção. </a:t>
            </a:r>
          </a:p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5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Controlar a introdução de espécies exóticas/aprovar a liberação de espécies exóticas.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7628022" y="5763127"/>
            <a:ext cx="978408" cy="484632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577520" y="2236366"/>
            <a:ext cx="7988966" cy="238526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Controlar a exportação de espécimes da fauna.</a:t>
            </a:r>
          </a:p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Controlar a apanha de espécimes da fauna, ovos e larvas.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/>
        </p:nvSpPr>
        <p:spPr bwMode="auto">
          <a:xfrm>
            <a:off x="467558" y="2005094"/>
            <a:ext cx="8291431" cy="32316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lvl="1" fontAlgn="base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pt-BR" altLang="pt-BR" sz="34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“Animais pertencentes às espécies nativas, migratórias e quaisquer outras, aquáticas ou terrestres, que tenham todo ou parte de seu ciclo de vida ocorrendo dentro dos limites do território brasileiro, ou águas jurisdicionais brasileiras.” (Lei Federal nº 9.605/1998)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8750" y="1262428"/>
            <a:ext cx="8642350" cy="708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lang="pt-BR" altLang="pt-BR" sz="4000" b="1" dirty="0" smtClean="0">
                <a:solidFill>
                  <a:srgbClr val="0070C0"/>
                </a:solidFill>
                <a:latin typeface="Lucida Sans" panose="020B0602030504020204" pitchFamily="34" charset="0"/>
              </a:rPr>
              <a:t>Fauna Silvestre Nativa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 bwMode="auto">
          <a:xfrm>
            <a:off x="577520" y="2589837"/>
            <a:ext cx="8000998" cy="2385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Aprovar funcionamento de criadouros. </a:t>
            </a:r>
          </a:p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Controlar a apanha de espécimes, destinada à implantação de criadouros e à pesquisa científica.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 bwMode="auto">
          <a:xfrm>
            <a:off x="125413" y="1882896"/>
            <a:ext cx="8893175" cy="70788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Sans" panose="020B0602030504020204" pitchFamily="34" charset="0"/>
                <a:ea typeface="+mn-ea"/>
                <a:cs typeface="+mn-cs"/>
              </a:rPr>
              <a:t>Estado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1505392"/>
            <a:ext cx="8229600" cy="720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Sans" panose="020B0602030504020204" pitchFamily="34" charset="0"/>
                <a:ea typeface="+mn-ea"/>
                <a:cs typeface="+mn-cs"/>
              </a:rPr>
              <a:t>Gestão de fauna na prática</a:t>
            </a:r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 bwMode="auto">
          <a:xfrm>
            <a:off x="485775" y="2259454"/>
            <a:ext cx="8229600" cy="30931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600" b="1" dirty="0" smtClean="0">
                <a:solidFill>
                  <a:srgbClr val="708B39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Acordo de Cooperação Técnica 10/2008</a:t>
            </a:r>
          </a:p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600" b="1" dirty="0" smtClean="0">
                <a:solidFill>
                  <a:srgbClr val="708B39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IBAMA:</a:t>
            </a: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 importação e exportação</a:t>
            </a:r>
          </a:p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600" b="1" dirty="0" smtClean="0">
                <a:solidFill>
                  <a:srgbClr val="708B39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ICMBio: </a:t>
            </a: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pesquisa científica</a:t>
            </a:r>
          </a:p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600" b="1" dirty="0" smtClean="0">
                <a:solidFill>
                  <a:srgbClr val="708B39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SMA/SP: </a:t>
            </a: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manejo de fauna em vida livre e em cativeiro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 bwMode="auto">
          <a:xfrm>
            <a:off x="457200" y="2227474"/>
            <a:ext cx="822960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Ações indiretas + aquelas determinadas pela Lei Estadual nº 11.977/2005.</a:t>
            </a:r>
          </a:p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600" b="1" dirty="0" smtClean="0">
                <a:latin typeface="Calibri" pitchFamily="34" charset="0"/>
              </a:rPr>
              <a:t>Promover o inventário da fauna local.</a:t>
            </a:r>
          </a:p>
          <a:p>
            <a:pPr marL="266700" marR="0" lvl="0" indent="-2667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altLang="pt-BR" sz="3600" b="1" dirty="0" smtClean="0">
                <a:latin typeface="Calibri" pitchFamily="34" charset="0"/>
              </a:rPr>
              <a:t>Colaborar no combate ao tráfico de animais silvestres.</a:t>
            </a:r>
            <a:endParaRPr lang="pt-BR" altLang="pt-BR" sz="3600" b="1" dirty="0" smtClean="0">
              <a:latin typeface="Calibri" panose="020F050202020403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68313" y="1475416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pt-BR" altLang="pt-BR" sz="4000" b="1" dirty="0" smtClean="0">
                <a:solidFill>
                  <a:srgbClr val="0070C0"/>
                </a:solidFill>
                <a:latin typeface="Lucida Sans" panose="020B0602030504020204" pitchFamily="34" charset="0"/>
                <a:ea typeface="+mn-ea"/>
                <a:cs typeface="+mn-cs"/>
              </a:rPr>
              <a:t>Município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7628022" y="5763127"/>
            <a:ext cx="978408" cy="484632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57204" y="1528480"/>
            <a:ext cx="8289760" cy="38010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66700" indent="-266700" fontAlgn="base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altLang="pt-BR" sz="33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Promover parcerias e convênios com universidades, ONGs e iniciativa privada.</a:t>
            </a:r>
          </a:p>
          <a:p>
            <a:pPr marL="266700" indent="-266700" fontAlgn="base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altLang="pt-BR" sz="33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Elaborar planos de manejo de fauna, principalmente para as espécies ameaçadas de extinção.</a:t>
            </a:r>
          </a:p>
          <a:p>
            <a:pPr marL="266700" indent="-266700" fontAlgn="base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pt-BR" altLang="pt-BR" sz="33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Poderá viabilizar a implantação de Centros de Manejo de Animais.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15888" y="2179777"/>
            <a:ext cx="8642350" cy="708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lang="pt-BR" altLang="pt-BR" sz="4000" b="1" dirty="0" smtClean="0">
                <a:solidFill>
                  <a:srgbClr val="0070C0"/>
                </a:solidFill>
                <a:latin typeface="Lucida Sans" panose="020B0602030504020204" pitchFamily="34" charset="0"/>
              </a:rPr>
              <a:t>Fauna </a:t>
            </a:r>
            <a:r>
              <a:rPr lang="pt-BR" altLang="pt-BR" sz="4000" b="1" dirty="0" smtClean="0">
                <a:solidFill>
                  <a:srgbClr val="0070C0"/>
                </a:solidFill>
                <a:latin typeface="Lucida Sans" panose="020B0602030504020204" pitchFamily="34" charset="0"/>
              </a:rPr>
              <a:t>Silvestre Exótica</a:t>
            </a:r>
          </a:p>
        </p:txBody>
      </p:sp>
      <p:sp>
        <p:nvSpPr>
          <p:cNvPr id="3" name="Retângulo 1"/>
          <p:cNvSpPr>
            <a:spLocks noChangeArrowheads="1"/>
          </p:cNvSpPr>
          <p:nvPr/>
        </p:nvSpPr>
        <p:spPr bwMode="auto">
          <a:xfrm>
            <a:off x="579438" y="2923898"/>
            <a:ext cx="8208962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“Conjunto de espécies cuja distribuição geográfica original não inclui o território brasileiro e suas águas jurisdicionais, ... 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7628022" y="5763127"/>
            <a:ext cx="978408" cy="484632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/>
        </p:nvSpPr>
        <p:spPr bwMode="auto">
          <a:xfrm>
            <a:off x="481262" y="1997839"/>
            <a:ext cx="8169442" cy="286232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... ainda que introduzidas, pelo homem ou espontaneamente, em ambiente natural, inclusive as espécies asselvajadas e excetuadas as migratórias.” (IN IBAMA 07/2015)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50825" y="1963635"/>
            <a:ext cx="8642350" cy="708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lang="pt-BR" altLang="pt-BR" sz="4000" b="1" dirty="0" smtClean="0">
                <a:solidFill>
                  <a:srgbClr val="0070C0"/>
                </a:solidFill>
                <a:latin typeface="Lucida Sans" panose="020B0602030504020204" pitchFamily="34" charset="0"/>
              </a:rPr>
              <a:t>Fauna Doméstica</a:t>
            </a:r>
          </a:p>
        </p:txBody>
      </p:sp>
      <p:sp>
        <p:nvSpPr>
          <p:cNvPr id="3" name="Retângulo 1"/>
          <p:cNvSpPr>
            <a:spLocks noChangeArrowheads="1"/>
          </p:cNvSpPr>
          <p:nvPr/>
        </p:nvSpPr>
        <p:spPr bwMode="auto">
          <a:xfrm>
            <a:off x="503576" y="2695724"/>
            <a:ext cx="8267449" cy="218521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pt-BR" altLang="pt-BR" sz="34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“Conjunto de espécies da fauna cujas características biológicas, comportamentais e fenotípicas foram alteradas por meio de processos tradicionais e sistematizados de ...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7628022" y="5763127"/>
            <a:ext cx="978408" cy="484632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/>
        </p:nvSpPr>
        <p:spPr bwMode="auto">
          <a:xfrm>
            <a:off x="503576" y="2036311"/>
            <a:ext cx="8424862" cy="27853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pt-BR" altLang="pt-BR" sz="35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... manejo e melhoramento zootécnico, tornando-as em estreita dependência do homem, podendo apresentar fenótipo variável, mas diferente da espécie silvestre que o originou.” (IN IBAMA 07/2015)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50825" y="1405721"/>
            <a:ext cx="8642350" cy="708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lang="pt-BR" altLang="pt-BR" sz="4000" b="1" dirty="0" smtClean="0">
                <a:solidFill>
                  <a:srgbClr val="0070C0"/>
                </a:solidFill>
                <a:latin typeface="Lucida Sans" panose="020B0602030504020204" pitchFamily="34" charset="0"/>
              </a:rPr>
              <a:t>Tutela da fauna</a:t>
            </a:r>
          </a:p>
        </p:txBody>
      </p:sp>
      <p:sp>
        <p:nvSpPr>
          <p:cNvPr id="3" name="Espaço Reservado para Conteúdo 3"/>
          <p:cNvSpPr txBox="1">
            <a:spLocks/>
          </p:cNvSpPr>
          <p:nvPr/>
        </p:nvSpPr>
        <p:spPr bwMode="auto">
          <a:xfrm>
            <a:off x="577520" y="2181419"/>
            <a:ext cx="8073187" cy="30162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Até 1967 – Fauna como Res nullius</a:t>
            </a:r>
          </a:p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“Art. 593. São coisas sem dono e sujeitas à apropriação:</a:t>
            </a:r>
          </a:p>
          <a:p>
            <a:pPr marL="444500" marR="0" lvl="0" indent="-4445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+mj-lt"/>
              <a:buAutoNum type="romanUcPeriod"/>
              <a:tabLst/>
              <a:defRPr/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Os animais bravios, enquanto entregues à sua natural liberdade (...)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7628022" y="5763127"/>
            <a:ext cx="978408" cy="484632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665550" y="1997839"/>
            <a:ext cx="8229600" cy="286232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Art. 595. Pertence ao caçador o animal por ele apreendido. Se o caçador for no encalço do animal e o tiver ferido, este </a:t>
            </a: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/>
            </a:r>
            <a:b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</a:b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lhe </a:t>
            </a:r>
            <a:r>
              <a:rPr lang="pt-BR" altLang="pt-BR" sz="36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pertencerá, embora outrem o tenha apreendido.” (Código Civil de 1916)</a:t>
            </a:r>
            <a:endParaRPr lang="pt-BR" altLang="pt-BR" sz="3600" b="1" dirty="0">
              <a:latin typeface="Calibri" panose="020F050202020403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493296" y="1774701"/>
            <a:ext cx="8229600" cy="33085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pt-BR" altLang="pt-BR" sz="34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De 1967 a 1988 – Fauna como propriedade do Estado (Lei Federal nº 5.197)</a:t>
            </a:r>
          </a:p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pt-BR" altLang="pt-BR" sz="34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“Art. 1º. Os animais de quaisquer espécies, em qualquer fase do seu desenvolvimento</a:t>
            </a:r>
            <a:br>
              <a:rPr lang="pt-BR" altLang="pt-BR" sz="3400" b="1" dirty="0" smtClean="0">
                <a:latin typeface="Calibri" panose="020F0502020204030204" pitchFamily="34" charset="0"/>
                <a:cs typeface="Tahoma" panose="020B0604030504040204" pitchFamily="34" charset="0"/>
              </a:rPr>
            </a:br>
            <a:r>
              <a:rPr lang="pt-BR" altLang="pt-BR" sz="3400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e que vivem naturalmente fora do cativeiro, constituindo a fauna silvestre, ... 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7628022" y="5763127"/>
            <a:ext cx="978408" cy="484632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676</Words>
  <Application>Microsoft Office PowerPoint</Application>
  <PresentationFormat>Apresentação na tela (4:3)</PresentationFormat>
  <Paragraphs>56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FDE</dc:creator>
  <cp:lastModifiedBy>FDE</cp:lastModifiedBy>
  <cp:revision>30</cp:revision>
  <dcterms:created xsi:type="dcterms:W3CDTF">2016-03-24T13:02:19Z</dcterms:created>
  <dcterms:modified xsi:type="dcterms:W3CDTF">2016-06-01T18:33:57Z</dcterms:modified>
</cp:coreProperties>
</file>