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commentAuthors.xml" ContentType="application/vnd.openxmlformats-officedocument.presentationml.commentAuth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554" r:id="rId2"/>
    <p:sldId id="555" r:id="rId3"/>
    <p:sldId id="556" r:id="rId4"/>
    <p:sldId id="557" r:id="rId5"/>
    <p:sldId id="558" r:id="rId6"/>
    <p:sldId id="559" r:id="rId7"/>
    <p:sldId id="560" r:id="rId8"/>
    <p:sldId id="561" r:id="rId9"/>
    <p:sldId id="562" r:id="rId10"/>
    <p:sldId id="563" r:id="rId11"/>
    <p:sldId id="564" r:id="rId12"/>
    <p:sldId id="565" r:id="rId13"/>
    <p:sldId id="566" r:id="rId14"/>
    <p:sldId id="567" r:id="rId15"/>
    <p:sldId id="568" r:id="rId16"/>
    <p:sldId id="569" r:id="rId17"/>
    <p:sldId id="570" r:id="rId18"/>
    <p:sldId id="571" r:id="rId19"/>
    <p:sldId id="572" r:id="rId20"/>
    <p:sldId id="575" r:id="rId21"/>
    <p:sldId id="576" r:id="rId22"/>
    <p:sldId id="577" r:id="rId23"/>
    <p:sldId id="578" r:id="rId2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cos Gimenes" initials="U" lastIdx="1" clrIdx="0">
    <p:extLst>
      <p:ext uri="{19B8F6BF-5375-455C-9EA6-DF929625EA0E}">
        <p15:presenceInfo xmlns="" xmlns:p15="http://schemas.microsoft.com/office/powerpoint/2012/main" userId="Marcos Gimene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990000"/>
    <a:srgbClr val="1B6F4F"/>
    <a:srgbClr val="000000"/>
    <a:srgbClr val="FFFFFF"/>
    <a:srgbClr val="278D29"/>
    <a:srgbClr val="E3DFBF"/>
    <a:srgbClr val="5F7325"/>
    <a:srgbClr val="167853"/>
    <a:srgbClr val="1F835D"/>
    <a:srgbClr val="247E2D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027" autoAdjust="0"/>
    <p:restoredTop sz="85907" autoAdjust="0"/>
  </p:normalViewPr>
  <p:slideViewPr>
    <p:cSldViewPr snapToGrid="0">
      <p:cViewPr>
        <p:scale>
          <a:sx n="80" d="100"/>
          <a:sy n="80" d="100"/>
        </p:scale>
        <p:origin x="-1380" y="-3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17D450-764D-4812-8162-D33387A00B35}" type="datetimeFigureOut">
              <a:rPr lang="pt-BR" smtClean="0"/>
              <a:pPr/>
              <a:t>04/05/2016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A3E0FD-D404-4457-9944-53BEAA293A55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1595693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srv-nfs-02\dados\Peditorial\Rede do Saber\VC\Reunião Gerencial da Coordenadoria de Biodiversidade e Recursos Naturais\PPT\fundo_biodiversidade.jpg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553132" y="2151728"/>
            <a:ext cx="7921625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aseline="-250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 baseline="-250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 baseline="-25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 baseline="-25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 baseline="-25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ts val="600"/>
              </a:spcAft>
              <a:tabLst>
                <a:tab pos="288925" algn="l"/>
                <a:tab pos="577850" algn="l"/>
                <a:tab pos="663575" algn="l"/>
              </a:tabLst>
              <a:defRPr/>
            </a:pPr>
            <a:r>
              <a:rPr lang="pt-BR" altLang="pt-BR" sz="4000" b="1" baseline="0" dirty="0" smtClean="0">
                <a:solidFill>
                  <a:srgbClr val="004C00"/>
                </a:solidFill>
                <a:latin typeface="Lucida Sans" pitchFamily="34" charset="0"/>
                <a:ea typeface="DejaVu Sans"/>
                <a:cs typeface="DejaVu Sans"/>
              </a:rPr>
              <a:t>O </a:t>
            </a:r>
            <a:r>
              <a:rPr lang="pt-BR" altLang="pt-BR" sz="4000" b="1" baseline="0" dirty="0">
                <a:solidFill>
                  <a:srgbClr val="004C00"/>
                </a:solidFill>
                <a:latin typeface="Lucida Sans" pitchFamily="34" charset="0"/>
                <a:ea typeface="DejaVu Sans"/>
                <a:cs typeface="DejaVu Sans"/>
              </a:rPr>
              <a:t>E</a:t>
            </a:r>
            <a:r>
              <a:rPr lang="pt-BR" altLang="pt-BR" sz="4000" b="1" baseline="0" dirty="0" smtClean="0">
                <a:solidFill>
                  <a:srgbClr val="004C00"/>
                </a:solidFill>
                <a:latin typeface="Lucida Sans" pitchFamily="34" charset="0"/>
                <a:ea typeface="DejaVu Sans"/>
                <a:cs typeface="DejaVu Sans"/>
              </a:rPr>
              <a:t>stado de São Paulo na implantação da convenção sobre diversidade biológica (CDB) e suas Metas de AICHI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>
            <a:spLocks noChangeArrowheads="1"/>
          </p:cNvSpPr>
          <p:nvPr/>
        </p:nvSpPr>
        <p:spPr bwMode="auto">
          <a:xfrm>
            <a:off x="603704" y="1920895"/>
            <a:ext cx="8104868" cy="301621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marL="261938" lvl="1" indent="-261938" fontAlgn="base">
              <a:spcBef>
                <a:spcPct val="0"/>
              </a:spcBef>
              <a:spcAft>
                <a:spcPts val="600"/>
              </a:spcAft>
              <a:buFont typeface="Calibri" pitchFamily="34" charset="0"/>
              <a:buChar char="‐"/>
              <a:defRPr/>
            </a:pPr>
            <a:r>
              <a:rPr lang="pt-BR" altLang="pt-BR" sz="3600" b="1" dirty="0" smtClean="0"/>
              <a:t>Novos instrumentos normativos e sistemas de informação;</a:t>
            </a:r>
          </a:p>
          <a:p>
            <a:pPr marL="261938" lvl="1" indent="-261938" fontAlgn="base">
              <a:spcBef>
                <a:spcPct val="0"/>
              </a:spcBef>
              <a:spcAft>
                <a:spcPts val="600"/>
              </a:spcAft>
              <a:buFont typeface="Calibri" pitchFamily="34" charset="0"/>
              <a:buChar char="‐"/>
              <a:defRPr/>
            </a:pPr>
            <a:r>
              <a:rPr lang="pt-BR" altLang="pt-BR" sz="3600" b="1" dirty="0" smtClean="0"/>
              <a:t>Novas oportunidades de atuação no tema;</a:t>
            </a:r>
          </a:p>
          <a:p>
            <a:pPr marL="261938" lvl="1" indent="-261938" fontAlgn="base">
              <a:spcBef>
                <a:spcPct val="0"/>
              </a:spcBef>
              <a:spcAft>
                <a:spcPts val="600"/>
              </a:spcAft>
              <a:buFont typeface="Calibri" pitchFamily="34" charset="0"/>
              <a:buChar char="‐"/>
              <a:defRPr/>
            </a:pPr>
            <a:r>
              <a:rPr lang="pt-BR" altLang="pt-BR" sz="3600" b="1" dirty="0" smtClean="0"/>
              <a:t>Aprendizados conquistados.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>
            <a:spLocks noChangeArrowheads="1"/>
          </p:cNvSpPr>
          <p:nvPr/>
        </p:nvSpPr>
        <p:spPr bwMode="auto">
          <a:xfrm>
            <a:off x="560162" y="2676642"/>
            <a:ext cx="8235494" cy="2785378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marL="261938" lvl="1" indent="-261938" fontAlgn="base">
              <a:spcBef>
                <a:spcPct val="0"/>
              </a:spcBef>
              <a:spcAft>
                <a:spcPts val="600"/>
              </a:spcAft>
              <a:buFont typeface="Arial" charset="0"/>
              <a:buChar char="•"/>
              <a:defRPr/>
            </a:pPr>
            <a:r>
              <a:rPr lang="pt-BR" altLang="pt-BR" sz="3400" b="1" dirty="0" smtClean="0"/>
              <a:t>Objetivos da revisão:</a:t>
            </a:r>
          </a:p>
          <a:p>
            <a:pPr marL="0" lvl="1" fontAlgn="base">
              <a:spcBef>
                <a:spcPct val="0"/>
              </a:spcBef>
              <a:spcAft>
                <a:spcPts val="600"/>
              </a:spcAft>
              <a:defRPr/>
            </a:pPr>
            <a:r>
              <a:rPr lang="pt-BR" altLang="pt-BR" sz="3400" b="1" dirty="0" smtClean="0"/>
              <a:t>Aumentar sinergias entre as ações paulistas e as inúmeras iniciativas em biodiversidade desenvolvidas nas diversas escalas (internacional, nacional e local) ...</a:t>
            </a: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250825" y="1244244"/>
            <a:ext cx="8642350" cy="1400383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ts val="600"/>
              </a:spcAft>
              <a:tabLst>
                <a:tab pos="288925" algn="l"/>
                <a:tab pos="577850" algn="l"/>
                <a:tab pos="663575" algn="l"/>
              </a:tabLst>
              <a:defRPr/>
            </a:pPr>
            <a:r>
              <a:rPr lang="pt-BR" altLang="pt-BR" sz="4000" b="1" dirty="0" smtClean="0">
                <a:solidFill>
                  <a:srgbClr val="004C00"/>
                </a:solidFill>
                <a:latin typeface="Lucida Sans" pitchFamily="34" charset="0"/>
                <a:ea typeface="DejaVu Sans"/>
                <a:cs typeface="DejaVu Sans"/>
              </a:rPr>
              <a:t>Plano de Ação São Paulo </a:t>
            </a:r>
          </a:p>
          <a:p>
            <a:pPr algn="ctr" eaLnBrk="0" fontAlgn="base" hangingPunct="0">
              <a:spcBef>
                <a:spcPct val="0"/>
              </a:spcBef>
              <a:spcAft>
                <a:spcPts val="600"/>
              </a:spcAft>
              <a:tabLst>
                <a:tab pos="288925" algn="l"/>
                <a:tab pos="577850" algn="l"/>
                <a:tab pos="663575" algn="l"/>
              </a:tabLst>
              <a:defRPr/>
            </a:pPr>
            <a:r>
              <a:rPr lang="pt-BR" altLang="pt-BR" sz="4000" b="1" dirty="0" smtClean="0">
                <a:solidFill>
                  <a:srgbClr val="004C00"/>
                </a:solidFill>
                <a:latin typeface="Lucida Sans" pitchFamily="34" charset="0"/>
                <a:ea typeface="DejaVu Sans"/>
                <a:cs typeface="DejaVu Sans"/>
              </a:rPr>
              <a:t>2011-2020</a:t>
            </a:r>
          </a:p>
        </p:txBody>
      </p:sp>
      <p:sp>
        <p:nvSpPr>
          <p:cNvPr id="5" name="Seta para a direita 4"/>
          <p:cNvSpPr/>
          <p:nvPr/>
        </p:nvSpPr>
        <p:spPr>
          <a:xfrm>
            <a:off x="7581900" y="5702300"/>
            <a:ext cx="978408" cy="484632"/>
          </a:xfrm>
          <a:prstGeom prst="rightArrow">
            <a:avLst/>
          </a:prstGeom>
          <a:solidFill>
            <a:srgbClr val="1B6F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>
            <a:spLocks noChangeArrowheads="1"/>
          </p:cNvSpPr>
          <p:nvPr/>
        </p:nvSpPr>
        <p:spPr bwMode="auto">
          <a:xfrm>
            <a:off x="502105" y="2551837"/>
            <a:ext cx="8569325" cy="1754326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marL="0" lvl="1" fontAlgn="base">
              <a:spcBef>
                <a:spcPct val="0"/>
              </a:spcBef>
              <a:spcAft>
                <a:spcPts val="600"/>
              </a:spcAft>
              <a:defRPr/>
            </a:pPr>
            <a:r>
              <a:rPr lang="pt-BR" altLang="pt-BR" sz="3600" b="1" dirty="0" smtClean="0"/>
              <a:t>... e por diversas instituições públicas ou privadas, na busca por resultados efetivos quanto aos objetivos e metas da CDB.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096520155"/>
              </p:ext>
            </p:extLst>
          </p:nvPr>
        </p:nvGraphicFramePr>
        <p:xfrm>
          <a:off x="581215" y="1950720"/>
          <a:ext cx="7982214" cy="29565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923985"/>
                <a:gridCol w="5058229"/>
              </a:tblGrid>
              <a:tr h="749925">
                <a:tc>
                  <a:txBody>
                    <a:bodyPr/>
                    <a:lstStyle/>
                    <a:p>
                      <a:pPr algn="ctr"/>
                      <a:r>
                        <a:rPr lang="pt-BR" sz="3200" b="1" dirty="0" smtClean="0"/>
                        <a:t>Objetivo Estratégico CDB</a:t>
                      </a:r>
                      <a:endParaRPr lang="pt-BR" sz="3200" b="1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200" b="1" dirty="0" smtClean="0"/>
                        <a:t> Programa</a:t>
                      </a:r>
                      <a:endParaRPr lang="pt-BR" sz="3200" b="1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749925">
                <a:tc rowSpan="2">
                  <a:txBody>
                    <a:bodyPr/>
                    <a:lstStyle/>
                    <a:p>
                      <a:r>
                        <a:rPr lang="pt-BR" sz="2800" b="1" dirty="0" smtClean="0"/>
                        <a:t>A - Tratar verdadeiras causas da perda de biodiversidade</a:t>
                      </a:r>
                      <a:endParaRPr lang="pt-BR" sz="2800" b="1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2800" b="1" dirty="0" smtClean="0">
                          <a:solidFill>
                            <a:schemeClr val="tx1"/>
                          </a:solidFill>
                        </a:rPr>
                        <a:t>Programa de</a:t>
                      </a:r>
                      <a:r>
                        <a:rPr lang="pt-BR" sz="2800" b="1" baseline="0" dirty="0" smtClean="0">
                          <a:solidFill>
                            <a:schemeClr val="tx1"/>
                          </a:solidFill>
                        </a:rPr>
                        <a:t> C</a:t>
                      </a:r>
                      <a:r>
                        <a:rPr lang="pt-BR" sz="2800" b="1" dirty="0" smtClean="0">
                          <a:solidFill>
                            <a:schemeClr val="tx1"/>
                          </a:solidFill>
                        </a:rPr>
                        <a:t>omunicação para a Biodiversidade</a:t>
                      </a:r>
                      <a:endParaRPr lang="pt-BR" sz="28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652109">
                <a:tc vMerge="1">
                  <a:txBody>
                    <a:bodyPr/>
                    <a:lstStyle/>
                    <a:p>
                      <a:endParaRPr lang="pt-BR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800" b="1" dirty="0" smtClean="0">
                          <a:solidFill>
                            <a:schemeClr val="tx1"/>
                          </a:solidFill>
                        </a:rPr>
                        <a:t>Sensibilização da sociedade em biodiversidade</a:t>
                      </a:r>
                      <a:endParaRPr lang="pt-BR" sz="28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Seta para a direita 2"/>
          <p:cNvSpPr/>
          <p:nvPr/>
        </p:nvSpPr>
        <p:spPr>
          <a:xfrm>
            <a:off x="7581900" y="5702300"/>
            <a:ext cx="978408" cy="484632"/>
          </a:xfrm>
          <a:prstGeom prst="rightArrow">
            <a:avLst/>
          </a:prstGeom>
          <a:solidFill>
            <a:srgbClr val="1B6F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124016774"/>
              </p:ext>
            </p:extLst>
          </p:nvPr>
        </p:nvGraphicFramePr>
        <p:xfrm>
          <a:off x="555493" y="1524000"/>
          <a:ext cx="7982214" cy="38100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923985"/>
                <a:gridCol w="5058229"/>
              </a:tblGrid>
              <a:tr h="749925">
                <a:tc>
                  <a:txBody>
                    <a:bodyPr/>
                    <a:lstStyle/>
                    <a:p>
                      <a:pPr algn="ctr"/>
                      <a:r>
                        <a:rPr lang="pt-BR" sz="3200" b="1" dirty="0" smtClean="0"/>
                        <a:t>Objetivo Estratégico CDB</a:t>
                      </a:r>
                      <a:endParaRPr lang="pt-BR" sz="3200" b="1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200" b="1" dirty="0" smtClean="0"/>
                        <a:t> Programa</a:t>
                      </a:r>
                      <a:endParaRPr lang="pt-BR" sz="3200" b="1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749925">
                <a:tc rowSpan="2">
                  <a:txBody>
                    <a:bodyPr/>
                    <a:lstStyle/>
                    <a:p>
                      <a:r>
                        <a:rPr lang="pt-BR" sz="2800" b="1" dirty="0" smtClean="0">
                          <a:solidFill>
                            <a:schemeClr val="tx1"/>
                          </a:solidFill>
                        </a:rPr>
                        <a:t>B - Reduzir pressões diretas</a:t>
                      </a:r>
                      <a:r>
                        <a:rPr lang="pt-BR" sz="2800" b="1" baseline="0" dirty="0" smtClean="0">
                          <a:solidFill>
                            <a:schemeClr val="tx1"/>
                          </a:solidFill>
                        </a:rPr>
                        <a:t> e promover uso sustentável</a:t>
                      </a:r>
                      <a:endParaRPr lang="pt-BR" sz="28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2800" b="1" dirty="0" smtClean="0"/>
                        <a:t>Estratégia paulista para redução das pressões sobre a biodiversidade</a:t>
                      </a:r>
                      <a:endParaRPr lang="pt-BR" sz="2800" b="1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749925">
                <a:tc vMerge="1">
                  <a:txBody>
                    <a:bodyPr/>
                    <a:lstStyle/>
                    <a:p>
                      <a:endParaRPr lang="pt-BR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800" b="1" dirty="0" smtClean="0">
                          <a:solidFill>
                            <a:schemeClr val="tx1"/>
                          </a:solidFill>
                        </a:rPr>
                        <a:t>Conservação e uso sustentável da biodiversidade no ZEE do Estado</a:t>
                      </a:r>
                      <a:endParaRPr lang="pt-BR" sz="28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Seta para a direita 2"/>
          <p:cNvSpPr/>
          <p:nvPr/>
        </p:nvSpPr>
        <p:spPr>
          <a:xfrm>
            <a:off x="7581900" y="5702300"/>
            <a:ext cx="978408" cy="484632"/>
          </a:xfrm>
          <a:prstGeom prst="rightArrow">
            <a:avLst/>
          </a:prstGeom>
          <a:solidFill>
            <a:srgbClr val="1B6F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099427252"/>
              </p:ext>
            </p:extLst>
          </p:nvPr>
        </p:nvGraphicFramePr>
        <p:xfrm>
          <a:off x="581215" y="810260"/>
          <a:ext cx="7982214" cy="47548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923985"/>
                <a:gridCol w="5058229"/>
              </a:tblGrid>
              <a:tr h="749925">
                <a:tc>
                  <a:txBody>
                    <a:bodyPr/>
                    <a:lstStyle/>
                    <a:p>
                      <a:pPr algn="ctr"/>
                      <a:r>
                        <a:rPr lang="pt-BR" sz="3200" b="1" dirty="0" smtClean="0"/>
                        <a:t>Objetivo Estratégico CDB</a:t>
                      </a:r>
                      <a:endParaRPr lang="pt-BR" sz="3200" b="1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200" b="1" dirty="0" smtClean="0"/>
                        <a:t> Programa</a:t>
                      </a:r>
                      <a:endParaRPr lang="pt-BR" sz="3200" b="1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551768">
                <a:tc rowSpan="3">
                  <a:txBody>
                    <a:bodyPr/>
                    <a:lstStyle/>
                    <a:p>
                      <a:r>
                        <a:rPr lang="pt-BR" sz="2800" b="1" dirty="0" smtClean="0">
                          <a:solidFill>
                            <a:schemeClr val="tx1"/>
                          </a:solidFill>
                        </a:rPr>
                        <a:t>C - Proteger ecossistemas, espécies e diversidade genética</a:t>
                      </a:r>
                      <a:endParaRPr lang="pt-BR" sz="28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2800" b="1" dirty="0" smtClean="0"/>
                        <a:t>Programa Consolidação de Áreas Protegidas</a:t>
                      </a:r>
                      <a:endParaRPr lang="pt-BR" sz="2800" b="1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749925">
                <a:tc vMerge="1">
                  <a:txBody>
                    <a:bodyPr/>
                    <a:lstStyle/>
                    <a:p>
                      <a:endParaRPr lang="pt-BR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800" b="1" dirty="0" smtClean="0">
                          <a:solidFill>
                            <a:schemeClr val="tx1"/>
                          </a:solidFill>
                        </a:rPr>
                        <a:t>Programa de conservação de espécies de fauna e flora ameaçadas</a:t>
                      </a:r>
                      <a:endParaRPr lang="pt-BR" sz="28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749925">
                <a:tc vMerge="1">
                  <a:txBody>
                    <a:bodyPr/>
                    <a:lstStyle/>
                    <a:p>
                      <a:endParaRPr lang="pt-BR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800" b="1" dirty="0" smtClean="0"/>
                        <a:t>Programa de Adequação Ambiental e Restauração Ecológica</a:t>
                      </a:r>
                      <a:endParaRPr lang="pt-BR" sz="2800" b="1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Seta para a direita 2"/>
          <p:cNvSpPr/>
          <p:nvPr/>
        </p:nvSpPr>
        <p:spPr>
          <a:xfrm>
            <a:off x="7581900" y="5702300"/>
            <a:ext cx="978408" cy="484632"/>
          </a:xfrm>
          <a:prstGeom prst="rightArrow">
            <a:avLst/>
          </a:prstGeom>
          <a:solidFill>
            <a:srgbClr val="1B6F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/>
        </p:nvGraphicFramePr>
        <p:xfrm>
          <a:off x="555493" y="1783080"/>
          <a:ext cx="7982214" cy="3291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923985"/>
                <a:gridCol w="5058229"/>
              </a:tblGrid>
              <a:tr h="749925">
                <a:tc>
                  <a:txBody>
                    <a:bodyPr/>
                    <a:lstStyle/>
                    <a:p>
                      <a:pPr algn="ctr"/>
                      <a:r>
                        <a:rPr lang="pt-BR" sz="3200" b="1" dirty="0" smtClean="0"/>
                        <a:t>Objetivo Estratégico CDB</a:t>
                      </a:r>
                      <a:endParaRPr lang="pt-BR" sz="3200" b="1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200" b="1" dirty="0" smtClean="0"/>
                        <a:t> Programa</a:t>
                      </a:r>
                      <a:endParaRPr lang="pt-BR" sz="3200" b="1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749925">
                <a:tc rowSpan="2">
                  <a:txBody>
                    <a:bodyPr/>
                    <a:lstStyle/>
                    <a:p>
                      <a:r>
                        <a:rPr lang="pt-BR" sz="2800" b="1" dirty="0" smtClean="0"/>
                        <a:t>D - Aumentar benefícios dos serviços ecossistêmicos a todos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2800" b="1" dirty="0" smtClean="0"/>
                        <a:t>Uso sustentável da biodiversidade nas atividades agrícolas, aquícolas e florestais</a:t>
                      </a:r>
                    </a:p>
                  </a:txBody>
                  <a:tcPr anchor="ctr"/>
                </a:tc>
              </a:tr>
              <a:tr h="749925">
                <a:tc vMerge="1">
                  <a:txBody>
                    <a:bodyPr/>
                    <a:lstStyle/>
                    <a:p>
                      <a:endParaRPr lang="pt-BR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800" b="1" dirty="0" smtClean="0">
                          <a:latin typeface="Calibri" panose="020F0502020204030204" pitchFamily="34" charset="0"/>
                        </a:rPr>
                        <a:t>Saúde e biodiversidade</a:t>
                      </a:r>
                      <a:endParaRPr lang="pt-BR" sz="2800" b="1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Seta para a direita 2"/>
          <p:cNvSpPr/>
          <p:nvPr/>
        </p:nvSpPr>
        <p:spPr>
          <a:xfrm>
            <a:off x="7581900" y="5702300"/>
            <a:ext cx="978408" cy="484632"/>
          </a:xfrm>
          <a:prstGeom prst="rightArrow">
            <a:avLst/>
          </a:prstGeom>
          <a:solidFill>
            <a:srgbClr val="1B6F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046892216"/>
              </p:ext>
            </p:extLst>
          </p:nvPr>
        </p:nvGraphicFramePr>
        <p:xfrm>
          <a:off x="581215" y="878840"/>
          <a:ext cx="7982214" cy="49987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597085"/>
                <a:gridCol w="4385129"/>
              </a:tblGrid>
              <a:tr h="707204">
                <a:tc>
                  <a:txBody>
                    <a:bodyPr/>
                    <a:lstStyle/>
                    <a:p>
                      <a:pPr algn="ctr"/>
                      <a:r>
                        <a:rPr lang="pt-BR" sz="3200" b="1" dirty="0" smtClean="0">
                          <a:latin typeface="+mj-lt"/>
                        </a:rPr>
                        <a:t>Objetivo Estratégico CDB</a:t>
                      </a:r>
                      <a:endParaRPr lang="pt-BR" sz="3200" b="1" dirty="0">
                        <a:latin typeface="+mj-lt"/>
                      </a:endParaRPr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200" b="1" dirty="0" smtClean="0">
                          <a:latin typeface="+mj-lt"/>
                        </a:rPr>
                        <a:t> Programa</a:t>
                      </a:r>
                      <a:endParaRPr lang="pt-BR" sz="3200" b="1" dirty="0">
                        <a:latin typeface="+mj-lt"/>
                      </a:endParaRPr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963145">
                <a:tc rowSpan="3">
                  <a:txBody>
                    <a:bodyPr/>
                    <a:lstStyle/>
                    <a:p>
                      <a:r>
                        <a:rPr lang="pt-BR" sz="28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E - Aumentar a implementação </a:t>
                      </a:r>
                      <a:r>
                        <a:rPr lang="pt-BR" sz="2800" b="1" dirty="0" smtClean="0">
                          <a:latin typeface="+mj-lt"/>
                        </a:rPr>
                        <a:t>das Metas por meio de planejamento participativo, gerenciamento do conhecimento e construção de capacidades</a:t>
                      </a:r>
                      <a:endParaRPr lang="pt-BR" sz="2800" b="1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2800" b="1" dirty="0" smtClean="0">
                          <a:latin typeface="+mj-lt"/>
                        </a:rPr>
                        <a:t>Panorama Estadual da Biodiversidade</a:t>
                      </a:r>
                      <a:endParaRPr lang="pt-BR" sz="2800" b="1" dirty="0">
                        <a:latin typeface="+mj-lt"/>
                      </a:endParaRPr>
                    </a:p>
                  </a:txBody>
                  <a:tcPr anchor="ctr"/>
                </a:tc>
              </a:tr>
              <a:tr h="963145">
                <a:tc vMerge="1">
                  <a:txBody>
                    <a:bodyPr/>
                    <a:lstStyle/>
                    <a:p>
                      <a:endParaRPr lang="pt-BR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800" b="1" dirty="0" smtClean="0">
                          <a:latin typeface="+mj-lt"/>
                        </a:rPr>
                        <a:t>Gestão do conhecimento para a biodiversidade paulista</a:t>
                      </a:r>
                      <a:endParaRPr lang="pt-BR" sz="2800" b="1" dirty="0">
                        <a:latin typeface="+mj-lt"/>
                      </a:endParaRPr>
                    </a:p>
                  </a:txBody>
                  <a:tcPr anchor="ctr"/>
                </a:tc>
              </a:tr>
              <a:tr h="963145">
                <a:tc vMerge="1">
                  <a:txBody>
                    <a:bodyPr/>
                    <a:lstStyle/>
                    <a:p>
                      <a:endParaRPr lang="pt-BR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800" b="1" dirty="0" smtClean="0">
                          <a:solidFill>
                            <a:srgbClr val="990000"/>
                          </a:solidFill>
                          <a:latin typeface="+mj-lt"/>
                        </a:rPr>
                        <a:t>Fomento às ações locais pela biodiversidade</a:t>
                      </a:r>
                      <a:endParaRPr lang="pt-BR" sz="2800" b="1" dirty="0">
                        <a:solidFill>
                          <a:srgbClr val="990000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622300" y="1790090"/>
            <a:ext cx="7899400" cy="327782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ts val="1800"/>
              </a:spcAft>
              <a:tabLst>
                <a:tab pos="288925" algn="l"/>
                <a:tab pos="577850" algn="l"/>
                <a:tab pos="663575" algn="l"/>
              </a:tabLst>
              <a:defRPr/>
            </a:pPr>
            <a:r>
              <a:rPr lang="pt-BR" altLang="pt-BR" sz="4000" b="1" dirty="0" smtClean="0">
                <a:solidFill>
                  <a:srgbClr val="004C00"/>
                </a:solidFill>
                <a:latin typeface="Lucida Sans" pitchFamily="34" charset="0"/>
                <a:ea typeface="DejaVu Sans"/>
                <a:cs typeface="DejaVu Sans"/>
              </a:rPr>
              <a:t>Seminário “Ações locais pela biodiversidade: Desafios e perspectivas”</a:t>
            </a:r>
          </a:p>
          <a:p>
            <a:pPr algn="ctr" eaLnBrk="0" fontAlgn="base" hangingPunct="0">
              <a:spcBef>
                <a:spcPct val="0"/>
              </a:spcBef>
              <a:spcAft>
                <a:spcPts val="1800"/>
              </a:spcAft>
              <a:tabLst>
                <a:tab pos="288925" algn="l"/>
                <a:tab pos="577850" algn="l"/>
                <a:tab pos="663575" algn="l"/>
              </a:tabLst>
              <a:defRPr/>
            </a:pPr>
            <a:r>
              <a:rPr lang="pt-BR" altLang="pt-BR" sz="3600" b="1" dirty="0" smtClean="0">
                <a:solidFill>
                  <a:srgbClr val="1B6F4F"/>
                </a:solidFill>
                <a:latin typeface="Calibri" pitchFamily="34" charset="0"/>
                <a:ea typeface="DejaVu Sans"/>
                <a:cs typeface="DejaVu Sans"/>
              </a:rPr>
              <a:t>SMA (Auditório Augusto Ruschi – Pinheiros-SP) 24/05/2016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2" y="617555"/>
            <a:ext cx="7518398" cy="5578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>
            <a:spLocks noChangeArrowheads="1"/>
          </p:cNvSpPr>
          <p:nvPr/>
        </p:nvSpPr>
        <p:spPr bwMode="auto">
          <a:xfrm>
            <a:off x="497564" y="1964957"/>
            <a:ext cx="8181980" cy="3570208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marL="261938" lvl="1" indent="-261938" fontAlgn="base">
              <a:spcBef>
                <a:spcPct val="0"/>
              </a:spcBef>
              <a:spcAft>
                <a:spcPts val="600"/>
              </a:spcAft>
              <a:buFont typeface="Arial" charset="0"/>
              <a:buChar char="•"/>
              <a:defRPr/>
            </a:pPr>
            <a:r>
              <a:rPr lang="pt-BR" altLang="pt-BR" sz="3600" b="1" dirty="0" smtClean="0"/>
              <a:t>Comissão Paulista de Biodiversidade </a:t>
            </a:r>
          </a:p>
          <a:p>
            <a:pPr marL="261938" lvl="1" indent="-261938" fontAlgn="base">
              <a:spcBef>
                <a:spcPct val="0"/>
              </a:spcBef>
              <a:spcAft>
                <a:spcPts val="600"/>
              </a:spcAft>
              <a:buFont typeface="Arial" charset="0"/>
              <a:buChar char="•"/>
              <a:defRPr/>
            </a:pPr>
            <a:r>
              <a:rPr lang="pt-BR" altLang="pt-BR" sz="3600" b="1" dirty="0" smtClean="0"/>
              <a:t>Plano de Ação São Paulo 2011-2020</a:t>
            </a:r>
          </a:p>
          <a:p>
            <a:pPr marL="261938" lvl="1" indent="-261938" fontAlgn="base">
              <a:spcBef>
                <a:spcPct val="0"/>
              </a:spcBef>
              <a:spcAft>
                <a:spcPts val="600"/>
              </a:spcAft>
              <a:buFont typeface="Arial" charset="0"/>
              <a:buChar char="•"/>
              <a:defRPr/>
            </a:pPr>
            <a:r>
              <a:rPr lang="pt-BR" altLang="pt-BR" sz="3600" b="1" dirty="0" smtClean="0"/>
              <a:t>Participação nas Convenções das Partes (COP 10, 11 e 12) e Membros das redes de governos locais e subnacionais (ICLEI, nrg4SD)</a:t>
            </a: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250825" y="1204085"/>
            <a:ext cx="864235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aseline="-250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 baseline="-250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 baseline="-25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 baseline="-25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 baseline="-25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ts val="600"/>
              </a:spcAft>
              <a:tabLst>
                <a:tab pos="288925" algn="l"/>
                <a:tab pos="577850" algn="l"/>
                <a:tab pos="663575" algn="l"/>
              </a:tabLst>
              <a:defRPr/>
            </a:pPr>
            <a:r>
              <a:rPr lang="pt-BR" altLang="pt-BR" sz="4000" b="1" baseline="0" dirty="0" smtClean="0">
                <a:solidFill>
                  <a:srgbClr val="004C00"/>
                </a:solidFill>
                <a:latin typeface="Lucida Sans" pitchFamily="34" charset="0"/>
                <a:ea typeface="DejaVu Sans"/>
                <a:cs typeface="DejaVu Sans"/>
              </a:rPr>
              <a:t>Estratégia Paulista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250825" y="1238723"/>
            <a:ext cx="8642350" cy="70643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ts val="600"/>
              </a:spcAft>
              <a:tabLst>
                <a:tab pos="288925" algn="l"/>
                <a:tab pos="577850" algn="l"/>
                <a:tab pos="663575" algn="l"/>
              </a:tabLst>
              <a:defRPr/>
            </a:pPr>
            <a:r>
              <a:rPr lang="pt-BR" altLang="pt-BR" sz="4000" b="1" dirty="0" smtClean="0">
                <a:solidFill>
                  <a:srgbClr val="004C00"/>
                </a:solidFill>
                <a:latin typeface="Lucida Sans" pitchFamily="34" charset="0"/>
                <a:ea typeface="DejaVu Sans"/>
                <a:cs typeface="DejaVu Sans"/>
              </a:rPr>
              <a:t>Pontos de Destaque</a:t>
            </a:r>
          </a:p>
        </p:txBody>
      </p:sp>
      <p:sp>
        <p:nvSpPr>
          <p:cNvPr id="3" name="CaixaDeTexto 1"/>
          <p:cNvSpPr txBox="1">
            <a:spLocks noChangeArrowheads="1"/>
          </p:cNvSpPr>
          <p:nvPr/>
        </p:nvSpPr>
        <p:spPr bwMode="auto">
          <a:xfrm>
            <a:off x="477838" y="1984848"/>
            <a:ext cx="8323262" cy="353943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marL="266700" lvl="1" indent="-266700" fontAlgn="base">
              <a:spcBef>
                <a:spcPct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pt-BR" altLang="pt-BR" sz="3400" b="1" dirty="0" smtClean="0"/>
              <a:t>Senha para entrar na página de inscrição</a:t>
            </a:r>
          </a:p>
          <a:p>
            <a:pPr marL="266700" lvl="1" indent="-266700" fontAlgn="base">
              <a:spcBef>
                <a:spcPct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pt-BR" altLang="pt-BR" sz="3400" b="1" dirty="0" smtClean="0"/>
              <a:t>Inscrições até 15/05</a:t>
            </a:r>
          </a:p>
          <a:p>
            <a:pPr marL="266700" lvl="1" indent="-266700" fontAlgn="base">
              <a:spcBef>
                <a:spcPct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pt-BR" altLang="pt-BR" sz="3400" b="1" dirty="0" smtClean="0"/>
              <a:t>Máximo de 2 representantes por município</a:t>
            </a:r>
          </a:p>
          <a:p>
            <a:pPr marL="266700" lvl="1" indent="-266700" fontAlgn="base">
              <a:spcBef>
                <a:spcPct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pt-BR" altLang="pt-BR" sz="3400" b="1" dirty="0" smtClean="0"/>
              <a:t>Assistir à Teleconferência </a:t>
            </a:r>
          </a:p>
          <a:p>
            <a:pPr marL="266700" lvl="1" indent="-266700" fontAlgn="base">
              <a:spcBef>
                <a:spcPct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pt-BR" altLang="pt-BR" sz="3400" b="1" dirty="0" smtClean="0"/>
              <a:t>Preencher formulário “Diagnóstico Ações Locais”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435100" y="653042"/>
            <a:ext cx="6273800" cy="555191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692728" y="850900"/>
            <a:ext cx="7758544" cy="51562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tângulo 2"/>
          <p:cNvSpPr>
            <a:spLocks noChangeArrowheads="1"/>
          </p:cNvSpPr>
          <p:nvPr/>
        </p:nvSpPr>
        <p:spPr bwMode="auto">
          <a:xfrm>
            <a:off x="6117909" y="1333500"/>
            <a:ext cx="1204911" cy="289878"/>
          </a:xfrm>
          <a:prstGeom prst="rect">
            <a:avLst/>
          </a:prstGeom>
          <a:noFill/>
          <a:ln w="38100" algn="ctr">
            <a:solidFill>
              <a:srgbClr val="99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pt-BR" sz="2400" dirty="0" smtClean="0">
              <a:solidFill>
                <a:srgbClr val="000000"/>
              </a:solidFill>
            </a:endParaRPr>
          </a:p>
        </p:txBody>
      </p:sp>
      <p:sp>
        <p:nvSpPr>
          <p:cNvPr id="15" name="CaixaDeTexto 14"/>
          <p:cNvSpPr txBox="1">
            <a:spLocks noChangeArrowheads="1"/>
          </p:cNvSpPr>
          <p:nvPr/>
        </p:nvSpPr>
        <p:spPr bwMode="auto">
          <a:xfrm>
            <a:off x="4498623" y="1038578"/>
            <a:ext cx="3832578" cy="769847"/>
          </a:xfrm>
          <a:prstGeom prst="rect">
            <a:avLst/>
          </a:prstGeom>
          <a:solidFill>
            <a:schemeClr val="bg1"/>
          </a:solidFill>
          <a:ln w="57150">
            <a:solidFill>
              <a:srgbClr val="990000"/>
            </a:solidFill>
            <a:miter lim="800000"/>
            <a:headEnd/>
            <a:tailEnd/>
          </a:ln>
        </p:spPr>
        <p:txBody>
          <a:bodyPr wrap="none" lIns="180000" tIns="180000" rIns="180000" bIns="180000" anchor="ctr">
            <a:noAutofit/>
          </a:bodyPr>
          <a:lstStyle/>
          <a:p>
            <a:pPr algn="ctr" fontAlgn="base">
              <a:spcBef>
                <a:spcPts val="600"/>
              </a:spcBef>
              <a:spcAft>
                <a:spcPts val="600"/>
              </a:spcAft>
            </a:pPr>
            <a:r>
              <a:rPr lang="pt-BR" sz="3200" b="1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Convite e inscrições</a:t>
            </a:r>
          </a:p>
        </p:txBody>
      </p:sp>
      <p:sp>
        <p:nvSpPr>
          <p:cNvPr id="4" name="Retângulo 3"/>
          <p:cNvSpPr>
            <a:spLocks noChangeArrowheads="1"/>
          </p:cNvSpPr>
          <p:nvPr/>
        </p:nvSpPr>
        <p:spPr bwMode="auto">
          <a:xfrm>
            <a:off x="6122671" y="1607819"/>
            <a:ext cx="918210" cy="255905"/>
          </a:xfrm>
          <a:prstGeom prst="rect">
            <a:avLst/>
          </a:prstGeom>
          <a:noFill/>
          <a:ln w="38100" algn="ctr">
            <a:solidFill>
              <a:srgbClr val="99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pt-BR" sz="2400" dirty="0" smtClean="0">
              <a:solidFill>
                <a:srgbClr val="000000"/>
              </a:solidFill>
            </a:endParaRPr>
          </a:p>
        </p:txBody>
      </p:sp>
      <p:sp>
        <p:nvSpPr>
          <p:cNvPr id="16" name="CaixaDeTexto 15"/>
          <p:cNvSpPr txBox="1">
            <a:spLocks noChangeArrowheads="1"/>
          </p:cNvSpPr>
          <p:nvPr/>
        </p:nvSpPr>
        <p:spPr bwMode="auto">
          <a:xfrm>
            <a:off x="5096933" y="1284024"/>
            <a:ext cx="2997200" cy="769847"/>
          </a:xfrm>
          <a:prstGeom prst="rect">
            <a:avLst/>
          </a:prstGeom>
          <a:solidFill>
            <a:schemeClr val="bg1"/>
          </a:solidFill>
          <a:ln w="57150">
            <a:solidFill>
              <a:srgbClr val="990000"/>
            </a:solidFill>
            <a:miter lim="800000"/>
            <a:headEnd/>
            <a:tailEnd/>
          </a:ln>
        </p:spPr>
        <p:txBody>
          <a:bodyPr wrap="none" lIns="180000" tIns="180000" rIns="180000" bIns="180000" anchor="ctr">
            <a:noAutofit/>
          </a:bodyPr>
          <a:lstStyle/>
          <a:p>
            <a:pPr algn="ctr" fontAlgn="base">
              <a:spcBef>
                <a:spcPts val="600"/>
              </a:spcBef>
              <a:spcAft>
                <a:spcPts val="600"/>
              </a:spcAft>
            </a:pPr>
            <a:r>
              <a:rPr lang="pt-BR" sz="3200" b="1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Programação</a:t>
            </a:r>
          </a:p>
        </p:txBody>
      </p:sp>
      <p:sp>
        <p:nvSpPr>
          <p:cNvPr id="5" name="Retângulo 4"/>
          <p:cNvSpPr>
            <a:spLocks noChangeArrowheads="1"/>
          </p:cNvSpPr>
          <p:nvPr/>
        </p:nvSpPr>
        <p:spPr bwMode="auto">
          <a:xfrm>
            <a:off x="6130291" y="1866900"/>
            <a:ext cx="1657350" cy="267018"/>
          </a:xfrm>
          <a:prstGeom prst="rect">
            <a:avLst/>
          </a:prstGeom>
          <a:noFill/>
          <a:ln w="38100" algn="ctr">
            <a:solidFill>
              <a:srgbClr val="99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pt-BR" sz="2400" dirty="0" smtClean="0">
              <a:solidFill>
                <a:srgbClr val="000000"/>
              </a:solidFill>
            </a:endParaRPr>
          </a:p>
        </p:txBody>
      </p:sp>
      <p:sp>
        <p:nvSpPr>
          <p:cNvPr id="17" name="CaixaDeTexto 16"/>
          <p:cNvSpPr txBox="1">
            <a:spLocks noChangeArrowheads="1"/>
          </p:cNvSpPr>
          <p:nvPr/>
        </p:nvSpPr>
        <p:spPr bwMode="auto">
          <a:xfrm>
            <a:off x="3042355" y="1594026"/>
            <a:ext cx="5503333" cy="769847"/>
          </a:xfrm>
          <a:prstGeom prst="rect">
            <a:avLst/>
          </a:prstGeom>
          <a:solidFill>
            <a:schemeClr val="bg1"/>
          </a:solidFill>
          <a:ln w="57150">
            <a:solidFill>
              <a:srgbClr val="990000"/>
            </a:solidFill>
            <a:miter lim="800000"/>
            <a:headEnd/>
            <a:tailEnd/>
          </a:ln>
        </p:spPr>
        <p:txBody>
          <a:bodyPr wrap="none" lIns="180000" tIns="180000" rIns="180000" bIns="180000" anchor="ctr">
            <a:noAutofit/>
          </a:bodyPr>
          <a:lstStyle/>
          <a:p>
            <a:pPr algn="ctr" fontAlgn="base">
              <a:spcBef>
                <a:spcPts val="600"/>
              </a:spcBef>
              <a:spcAft>
                <a:spcPts val="600"/>
              </a:spcAft>
            </a:pPr>
            <a:r>
              <a:rPr lang="pt-BR" sz="3200" b="1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Diagnóstico Ações Municipais</a:t>
            </a:r>
          </a:p>
        </p:txBody>
      </p:sp>
      <p:sp>
        <p:nvSpPr>
          <p:cNvPr id="6" name="Retângulo 5"/>
          <p:cNvSpPr>
            <a:spLocks noChangeArrowheads="1"/>
          </p:cNvSpPr>
          <p:nvPr/>
        </p:nvSpPr>
        <p:spPr bwMode="auto">
          <a:xfrm>
            <a:off x="6145530" y="2377440"/>
            <a:ext cx="1009650" cy="249238"/>
          </a:xfrm>
          <a:prstGeom prst="rect">
            <a:avLst/>
          </a:prstGeom>
          <a:noFill/>
          <a:ln w="38100" algn="ctr">
            <a:solidFill>
              <a:srgbClr val="99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pt-BR" sz="2400" dirty="0" smtClean="0">
              <a:solidFill>
                <a:srgbClr val="000000"/>
              </a:solidFill>
            </a:endParaRPr>
          </a:p>
        </p:txBody>
      </p:sp>
      <p:sp>
        <p:nvSpPr>
          <p:cNvPr id="18" name="CaixaDeTexto 17"/>
          <p:cNvSpPr txBox="1">
            <a:spLocks noChangeArrowheads="1"/>
          </p:cNvSpPr>
          <p:nvPr/>
        </p:nvSpPr>
        <p:spPr bwMode="auto">
          <a:xfrm>
            <a:off x="4741333" y="2075216"/>
            <a:ext cx="3505200" cy="769847"/>
          </a:xfrm>
          <a:prstGeom prst="rect">
            <a:avLst/>
          </a:prstGeom>
          <a:solidFill>
            <a:schemeClr val="bg1"/>
          </a:solidFill>
          <a:ln w="57150">
            <a:solidFill>
              <a:srgbClr val="990000"/>
            </a:solidFill>
            <a:miter lim="800000"/>
            <a:headEnd/>
            <a:tailEnd/>
          </a:ln>
        </p:spPr>
        <p:txBody>
          <a:bodyPr wrap="none" lIns="180000" tIns="180000" rIns="180000" bIns="180000" anchor="ctr">
            <a:noAutofit/>
          </a:bodyPr>
          <a:lstStyle/>
          <a:p>
            <a:pPr algn="ctr" fontAlgn="base">
              <a:spcBef>
                <a:spcPts val="600"/>
              </a:spcBef>
              <a:spcAft>
                <a:spcPts val="600"/>
              </a:spcAft>
            </a:pPr>
            <a:r>
              <a:rPr lang="pt-BR" sz="3200" b="1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Teleconferência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5" grpId="0" animBg="1"/>
      <p:bldP spid="4" grpId="0" animBg="1"/>
      <p:bldP spid="16" grpId="0" animBg="1"/>
      <p:bldP spid="5" grpId="0" animBg="1"/>
      <p:bldP spid="17" grpId="0" animBg="1"/>
      <p:bldP spid="6" grpId="0" animBg="1"/>
      <p:bldP spid="1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250825" y="2076430"/>
            <a:ext cx="8642350" cy="70802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ts val="600"/>
              </a:spcAft>
              <a:tabLst>
                <a:tab pos="288925" algn="l"/>
                <a:tab pos="577850" algn="l"/>
                <a:tab pos="663575" algn="l"/>
              </a:tabLst>
              <a:defRPr/>
            </a:pPr>
            <a:r>
              <a:rPr lang="pt-BR" altLang="pt-BR" sz="4000" b="1" dirty="0" smtClean="0">
                <a:solidFill>
                  <a:srgbClr val="004C00"/>
                </a:solidFill>
                <a:latin typeface="Lucida Sans" pitchFamily="34" charset="0"/>
                <a:ea typeface="DejaVu Sans"/>
                <a:cs typeface="DejaVu Sans"/>
              </a:rPr>
              <a:t>Obrigada!</a:t>
            </a:r>
          </a:p>
        </p:txBody>
      </p:sp>
      <p:sp>
        <p:nvSpPr>
          <p:cNvPr id="3" name="CaixaDeTexto 1"/>
          <p:cNvSpPr txBox="1">
            <a:spLocks noChangeArrowheads="1"/>
          </p:cNvSpPr>
          <p:nvPr/>
        </p:nvSpPr>
        <p:spPr bwMode="auto">
          <a:xfrm>
            <a:off x="609600" y="2873356"/>
            <a:ext cx="7924800" cy="190821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marL="0" lvl="1" algn="ctr" fontAlgn="base">
              <a:spcBef>
                <a:spcPct val="0"/>
              </a:spcBef>
              <a:spcAft>
                <a:spcPts val="600"/>
              </a:spcAft>
              <a:defRPr/>
            </a:pPr>
            <a:r>
              <a:rPr lang="pt-BR" altLang="pt-BR" sz="3600" b="1" dirty="0" smtClean="0"/>
              <a:t>Carolina Born Toffoli</a:t>
            </a:r>
          </a:p>
          <a:p>
            <a:pPr marL="0" lvl="1" algn="ctr" fontAlgn="base">
              <a:spcBef>
                <a:spcPct val="0"/>
              </a:spcBef>
              <a:spcAft>
                <a:spcPts val="600"/>
              </a:spcAft>
              <a:defRPr/>
            </a:pPr>
            <a:r>
              <a:rPr lang="pt-BR" altLang="pt-BR" sz="3600" b="1" dirty="0" smtClean="0"/>
              <a:t>Assessoria Técnica do Gabinete </a:t>
            </a:r>
          </a:p>
          <a:p>
            <a:pPr marL="0" lvl="1" algn="ctr" fontAlgn="base">
              <a:spcBef>
                <a:spcPct val="0"/>
              </a:spcBef>
              <a:spcAft>
                <a:spcPts val="600"/>
              </a:spcAft>
              <a:defRPr/>
            </a:pPr>
            <a:r>
              <a:rPr lang="pt-BR" altLang="pt-BR" sz="3600" b="1" dirty="0" smtClean="0"/>
              <a:t>Secretaria de Estado do Meio Ambiente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>
            <a:spLocks noChangeArrowheads="1"/>
          </p:cNvSpPr>
          <p:nvPr/>
        </p:nvSpPr>
        <p:spPr bwMode="auto">
          <a:xfrm>
            <a:off x="550924" y="3371340"/>
            <a:ext cx="8264521" cy="1200329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marL="261938" lvl="1" indent="-261938" fontAlgn="base">
              <a:spcBef>
                <a:spcPct val="0"/>
              </a:spcBef>
              <a:spcAft>
                <a:spcPts val="600"/>
              </a:spcAft>
              <a:buFont typeface="Arial" charset="0"/>
              <a:buChar char="•"/>
              <a:defRPr/>
            </a:pPr>
            <a:r>
              <a:rPr lang="pt-BR" altLang="pt-BR" sz="3600" b="1" dirty="0" smtClean="0"/>
              <a:t>Instituição: Decreto nº 57.402, de 6 de outubro de 2011</a:t>
            </a: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250825" y="1967887"/>
            <a:ext cx="8642350" cy="132397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ts val="600"/>
              </a:spcAft>
              <a:tabLst>
                <a:tab pos="288925" algn="l"/>
                <a:tab pos="577850" algn="l"/>
                <a:tab pos="663575" algn="l"/>
              </a:tabLst>
              <a:defRPr/>
            </a:pPr>
            <a:r>
              <a:rPr lang="pt-BR" altLang="pt-BR" sz="4000" b="1" dirty="0" smtClean="0">
                <a:solidFill>
                  <a:srgbClr val="004C00"/>
                </a:solidFill>
                <a:latin typeface="Lucida Sans" pitchFamily="34" charset="0"/>
                <a:ea typeface="DejaVu Sans"/>
                <a:cs typeface="DejaVu Sans"/>
              </a:rPr>
              <a:t>Comissão Paulista </a:t>
            </a:r>
            <a:br>
              <a:rPr lang="pt-BR" altLang="pt-BR" sz="4000" b="1" dirty="0" smtClean="0">
                <a:solidFill>
                  <a:srgbClr val="004C00"/>
                </a:solidFill>
                <a:latin typeface="Lucida Sans" pitchFamily="34" charset="0"/>
                <a:ea typeface="DejaVu Sans"/>
                <a:cs typeface="DejaVu Sans"/>
              </a:rPr>
            </a:br>
            <a:r>
              <a:rPr lang="pt-BR" altLang="pt-BR" sz="4000" b="1" dirty="0" smtClean="0">
                <a:solidFill>
                  <a:srgbClr val="004C00"/>
                </a:solidFill>
                <a:latin typeface="Lucida Sans" pitchFamily="34" charset="0"/>
                <a:ea typeface="DejaVu Sans"/>
                <a:cs typeface="DejaVu Sans"/>
              </a:rPr>
              <a:t>de Biodiversidade</a:t>
            </a:r>
          </a:p>
        </p:txBody>
      </p:sp>
      <p:sp>
        <p:nvSpPr>
          <p:cNvPr id="5" name="Seta para a direita 4"/>
          <p:cNvSpPr/>
          <p:nvPr/>
        </p:nvSpPr>
        <p:spPr>
          <a:xfrm>
            <a:off x="7581900" y="5702300"/>
            <a:ext cx="978408" cy="484632"/>
          </a:xfrm>
          <a:prstGeom prst="rightArrow">
            <a:avLst/>
          </a:prstGeom>
          <a:solidFill>
            <a:srgbClr val="1B6F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>
            <a:spLocks noChangeArrowheads="1"/>
          </p:cNvSpPr>
          <p:nvPr/>
        </p:nvSpPr>
        <p:spPr bwMode="auto">
          <a:xfrm>
            <a:off x="632732" y="1443841"/>
            <a:ext cx="7785551" cy="3970318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marL="261938" lvl="1" indent="-261938" fontAlgn="base">
              <a:spcBef>
                <a:spcPct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pt-BR" altLang="pt-BR" sz="3600" b="1" dirty="0" smtClean="0"/>
              <a:t>Finalidade: coordenar a elaboração e implantação de estratégias para que se alcance a plena conservação da diversidade biológica no Estado de São Paulo e para o acompanhamento e implantação das Metas de AICHI em todo o seu território.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>
            <a:spLocks noChangeArrowheads="1"/>
          </p:cNvSpPr>
          <p:nvPr/>
        </p:nvSpPr>
        <p:spPr bwMode="auto">
          <a:xfrm>
            <a:off x="478659" y="2926718"/>
            <a:ext cx="8569325" cy="240065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marL="261938" lvl="1" indent="-261938" fontAlgn="base">
              <a:spcBef>
                <a:spcPct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pt-BR" altLang="pt-BR" sz="3400" b="1" dirty="0" smtClean="0"/>
              <a:t> Composição: 17 membros</a:t>
            </a:r>
          </a:p>
          <a:p>
            <a:pPr marL="536575" lvl="1" indent="-261938" fontAlgn="base">
              <a:spcBef>
                <a:spcPct val="0"/>
              </a:spcBef>
              <a:spcAft>
                <a:spcPts val="600"/>
              </a:spcAft>
              <a:buFont typeface="Calibri" pitchFamily="34" charset="0"/>
              <a:buChar char="‐"/>
              <a:defRPr/>
            </a:pPr>
            <a:r>
              <a:rPr lang="pt-BR" altLang="pt-BR" sz="3400" b="1" dirty="0" smtClean="0"/>
              <a:t>Órgãos do Sistema Ambiental Paulista (6)</a:t>
            </a:r>
          </a:p>
          <a:p>
            <a:pPr marL="536575" lvl="1" indent="-261938" fontAlgn="base">
              <a:spcBef>
                <a:spcPct val="0"/>
              </a:spcBef>
              <a:spcAft>
                <a:spcPts val="600"/>
              </a:spcAft>
              <a:buFont typeface="Calibri" pitchFamily="34" charset="0"/>
              <a:buChar char="‐"/>
              <a:defRPr/>
            </a:pPr>
            <a:r>
              <a:rPr lang="pt-BR" altLang="pt-BR" sz="3400" b="1" dirty="0" smtClean="0"/>
              <a:t>Outros órgãos públicos (5 + 1): SSRH; SF; SDECTI; SG; SAA; MMA</a:t>
            </a: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250825" y="1530625"/>
            <a:ext cx="8642350" cy="132397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ts val="600"/>
              </a:spcAft>
              <a:tabLst>
                <a:tab pos="288925" algn="l"/>
                <a:tab pos="577850" algn="l"/>
                <a:tab pos="663575" algn="l"/>
              </a:tabLst>
              <a:defRPr/>
            </a:pPr>
            <a:r>
              <a:rPr lang="pt-BR" altLang="pt-BR" sz="4000" b="1" dirty="0" smtClean="0">
                <a:solidFill>
                  <a:srgbClr val="004C00"/>
                </a:solidFill>
                <a:latin typeface="Lucida Sans" pitchFamily="34" charset="0"/>
                <a:ea typeface="DejaVu Sans"/>
                <a:cs typeface="DejaVu Sans"/>
              </a:rPr>
              <a:t>Comissão Paulista </a:t>
            </a:r>
            <a:br>
              <a:rPr lang="pt-BR" altLang="pt-BR" sz="4000" b="1" dirty="0" smtClean="0">
                <a:solidFill>
                  <a:srgbClr val="004C00"/>
                </a:solidFill>
                <a:latin typeface="Lucida Sans" pitchFamily="34" charset="0"/>
                <a:ea typeface="DejaVu Sans"/>
                <a:cs typeface="DejaVu Sans"/>
              </a:rPr>
            </a:br>
            <a:r>
              <a:rPr lang="pt-BR" altLang="pt-BR" sz="4000" b="1" dirty="0" smtClean="0">
                <a:solidFill>
                  <a:srgbClr val="004C00"/>
                </a:solidFill>
                <a:latin typeface="Lucida Sans" pitchFamily="34" charset="0"/>
                <a:ea typeface="DejaVu Sans"/>
                <a:cs typeface="DejaVu Sans"/>
              </a:rPr>
              <a:t>de Biodiversidade</a:t>
            </a:r>
          </a:p>
        </p:txBody>
      </p:sp>
      <p:sp>
        <p:nvSpPr>
          <p:cNvPr id="5" name="Seta para a direita 4"/>
          <p:cNvSpPr/>
          <p:nvPr/>
        </p:nvSpPr>
        <p:spPr>
          <a:xfrm>
            <a:off x="7581900" y="5702300"/>
            <a:ext cx="978408" cy="484632"/>
          </a:xfrm>
          <a:prstGeom prst="rightArrow">
            <a:avLst/>
          </a:prstGeom>
          <a:solidFill>
            <a:srgbClr val="1B6F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>
            <a:spLocks noChangeArrowheads="1"/>
          </p:cNvSpPr>
          <p:nvPr/>
        </p:nvSpPr>
        <p:spPr bwMode="auto">
          <a:xfrm>
            <a:off x="417964" y="2536448"/>
            <a:ext cx="8569325" cy="1785104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marL="536575" lvl="1" indent="-261938" fontAlgn="base">
              <a:spcBef>
                <a:spcPct val="0"/>
              </a:spcBef>
              <a:spcAft>
                <a:spcPts val="600"/>
              </a:spcAft>
              <a:buFont typeface="Calibri" pitchFamily="34" charset="0"/>
              <a:buChar char="‐"/>
              <a:defRPr/>
            </a:pPr>
            <a:r>
              <a:rPr lang="pt-BR" altLang="pt-BR" sz="3400" b="1" dirty="0" smtClean="0"/>
              <a:t>Sociedade civil (5): CNRBMA; ONGs; setor acadêmico; setor empresarial; associação</a:t>
            </a:r>
          </a:p>
          <a:p>
            <a:pPr marL="261938" lvl="1" indent="-261938" fontAlgn="base">
              <a:spcBef>
                <a:spcPct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pt-BR" altLang="pt-BR" sz="3400" b="1" dirty="0" smtClean="0"/>
              <a:t> Coordenação e Secretaria Executiva: SMA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>
            <a:spLocks noChangeArrowheads="1"/>
          </p:cNvSpPr>
          <p:nvPr/>
        </p:nvSpPr>
        <p:spPr bwMode="auto">
          <a:xfrm>
            <a:off x="554942" y="2559774"/>
            <a:ext cx="8342312" cy="301621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marL="628650" lvl="1" indent="-628650" fontAlgn="base">
              <a:spcBef>
                <a:spcPct val="0"/>
              </a:spcBef>
              <a:spcAft>
                <a:spcPts val="600"/>
              </a:spcAft>
              <a:buFont typeface="+mj-lt"/>
              <a:buAutoNum type="romanUcPeriod"/>
              <a:defRPr/>
            </a:pPr>
            <a:r>
              <a:rPr lang="pt-BR" altLang="pt-BR" sz="3600" b="1" dirty="0" smtClean="0"/>
              <a:t>Sensibilização da sociedade sobre biodiversidade;</a:t>
            </a:r>
          </a:p>
          <a:p>
            <a:pPr marL="628650" lvl="1" indent="-628650" fontAlgn="base">
              <a:spcBef>
                <a:spcPct val="0"/>
              </a:spcBef>
              <a:spcAft>
                <a:spcPts val="600"/>
              </a:spcAft>
              <a:buFont typeface="+mj-lt"/>
              <a:buAutoNum type="romanUcPeriod"/>
              <a:defRPr/>
            </a:pPr>
            <a:r>
              <a:rPr lang="pt-BR" altLang="pt-BR" sz="3600" b="1" dirty="0" smtClean="0"/>
              <a:t>Avaliação da biodiversidade paulista;</a:t>
            </a:r>
          </a:p>
          <a:p>
            <a:pPr marL="628650" lvl="1" indent="-628650" fontAlgn="base">
              <a:spcBef>
                <a:spcPct val="0"/>
              </a:spcBef>
              <a:spcAft>
                <a:spcPts val="600"/>
              </a:spcAft>
              <a:buFont typeface="+mj-lt"/>
              <a:buAutoNum type="romanUcPeriod"/>
              <a:defRPr/>
            </a:pPr>
            <a:r>
              <a:rPr lang="pt-BR" altLang="pt-BR" sz="3600" b="1" dirty="0" smtClean="0"/>
              <a:t>Redução da pressão sobre a biodiversidade paulista;</a:t>
            </a: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250825" y="1092016"/>
            <a:ext cx="8642350" cy="1400383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ts val="600"/>
              </a:spcAft>
              <a:tabLst>
                <a:tab pos="288925" algn="l"/>
                <a:tab pos="577850" algn="l"/>
                <a:tab pos="663575" algn="l"/>
              </a:tabLst>
              <a:defRPr/>
            </a:pPr>
            <a:r>
              <a:rPr lang="pt-BR" altLang="pt-BR" sz="4000" b="1" dirty="0" smtClean="0">
                <a:solidFill>
                  <a:srgbClr val="004C00"/>
                </a:solidFill>
                <a:latin typeface="Lucida Sans" pitchFamily="34" charset="0"/>
                <a:ea typeface="DejaVu Sans"/>
                <a:cs typeface="DejaVu Sans"/>
              </a:rPr>
              <a:t>Plano de Ação São Paulo </a:t>
            </a:r>
          </a:p>
          <a:p>
            <a:pPr algn="ctr" eaLnBrk="0" fontAlgn="base" hangingPunct="0">
              <a:spcBef>
                <a:spcPct val="0"/>
              </a:spcBef>
              <a:spcAft>
                <a:spcPts val="600"/>
              </a:spcAft>
              <a:tabLst>
                <a:tab pos="288925" algn="l"/>
                <a:tab pos="577850" algn="l"/>
                <a:tab pos="663575" algn="l"/>
              </a:tabLst>
              <a:defRPr/>
            </a:pPr>
            <a:r>
              <a:rPr lang="pt-BR" altLang="pt-BR" sz="4000" b="1" dirty="0" smtClean="0">
                <a:solidFill>
                  <a:srgbClr val="004C00"/>
                </a:solidFill>
                <a:latin typeface="Lucida Sans" pitchFamily="34" charset="0"/>
                <a:ea typeface="DejaVu Sans"/>
                <a:cs typeface="DejaVu Sans"/>
              </a:rPr>
              <a:t>2011-2020</a:t>
            </a:r>
          </a:p>
        </p:txBody>
      </p:sp>
      <p:sp>
        <p:nvSpPr>
          <p:cNvPr id="5" name="Seta para a direita 4"/>
          <p:cNvSpPr/>
          <p:nvPr/>
        </p:nvSpPr>
        <p:spPr>
          <a:xfrm>
            <a:off x="7581900" y="5702300"/>
            <a:ext cx="978408" cy="484632"/>
          </a:xfrm>
          <a:prstGeom prst="rightArrow">
            <a:avLst/>
          </a:prstGeom>
          <a:solidFill>
            <a:srgbClr val="1B6F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>
            <a:spLocks noChangeArrowheads="1"/>
          </p:cNvSpPr>
          <p:nvPr/>
        </p:nvSpPr>
        <p:spPr bwMode="auto">
          <a:xfrm>
            <a:off x="598484" y="1882423"/>
            <a:ext cx="8110087" cy="3093154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marL="812800" lvl="1" indent="-812800" fontAlgn="base">
              <a:spcBef>
                <a:spcPct val="0"/>
              </a:spcBef>
              <a:spcAft>
                <a:spcPts val="600"/>
              </a:spcAft>
              <a:buFont typeface="+mj-lt"/>
              <a:buAutoNum type="romanUcPeriod" startAt="4"/>
              <a:defRPr/>
            </a:pPr>
            <a:r>
              <a:rPr lang="pt-BR" altLang="pt-BR" sz="3600" b="1" dirty="0" smtClean="0"/>
              <a:t>Apoio à produção e ao consumo sustentáveis;</a:t>
            </a:r>
          </a:p>
          <a:p>
            <a:pPr marL="812800" lvl="1" indent="-812800" fontAlgn="base">
              <a:spcBef>
                <a:spcPct val="0"/>
              </a:spcBef>
              <a:spcAft>
                <a:spcPts val="600"/>
              </a:spcAft>
              <a:buFont typeface="+mj-lt"/>
              <a:buAutoNum type="romanUcPeriod" startAt="4"/>
              <a:defRPr/>
            </a:pPr>
            <a:r>
              <a:rPr lang="pt-BR" altLang="pt-BR" sz="3600" b="1" dirty="0" smtClean="0"/>
              <a:t>Conservação da biodiversidade;</a:t>
            </a:r>
          </a:p>
          <a:p>
            <a:pPr marL="812800" lvl="1" indent="-812800" fontAlgn="base">
              <a:spcBef>
                <a:spcPct val="0"/>
              </a:spcBef>
              <a:spcAft>
                <a:spcPts val="600"/>
              </a:spcAft>
              <a:buFont typeface="+mj-lt"/>
              <a:buAutoNum type="romanUcPeriod" startAt="4"/>
              <a:defRPr/>
            </a:pPr>
            <a:r>
              <a:rPr lang="pt-BR" altLang="pt-BR" sz="3600" b="1" dirty="0" smtClean="0"/>
              <a:t>Restauração ecológica; </a:t>
            </a:r>
          </a:p>
          <a:p>
            <a:pPr marL="812800" lvl="1" indent="-812800" fontAlgn="base">
              <a:spcBef>
                <a:spcPct val="0"/>
              </a:spcBef>
              <a:spcAft>
                <a:spcPts val="600"/>
              </a:spcAft>
              <a:buFont typeface="+mj-lt"/>
              <a:buAutoNum type="romanUcPeriod" startAt="4"/>
              <a:defRPr/>
            </a:pPr>
            <a:r>
              <a:rPr lang="pt-BR" altLang="pt-BR" sz="3600" b="1" dirty="0" smtClean="0"/>
              <a:t>Gestão do conhecimento.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>
            <a:spLocks noChangeArrowheads="1"/>
          </p:cNvSpPr>
          <p:nvPr/>
        </p:nvSpPr>
        <p:spPr bwMode="auto">
          <a:xfrm>
            <a:off x="574676" y="2896280"/>
            <a:ext cx="8235496" cy="2462213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marL="261938" lvl="1" indent="-261938" fontAlgn="base">
              <a:spcBef>
                <a:spcPct val="0"/>
              </a:spcBef>
              <a:spcAft>
                <a:spcPts val="600"/>
              </a:spcAft>
              <a:buFont typeface="Arial" charset="0"/>
              <a:buChar char="•"/>
              <a:defRPr/>
            </a:pPr>
            <a:r>
              <a:rPr lang="pt-BR" altLang="pt-BR" sz="3600" b="1" dirty="0" smtClean="0"/>
              <a:t> Revisão em curso, considerando:</a:t>
            </a:r>
          </a:p>
          <a:p>
            <a:pPr marL="536575" lvl="1" indent="-261938" fontAlgn="base">
              <a:spcBef>
                <a:spcPct val="0"/>
              </a:spcBef>
              <a:spcAft>
                <a:spcPts val="600"/>
              </a:spcAft>
              <a:buFont typeface="Calibri" pitchFamily="34" charset="0"/>
              <a:buChar char="‐"/>
              <a:defRPr/>
            </a:pPr>
            <a:r>
              <a:rPr lang="pt-BR" altLang="pt-BR" sz="3600" b="1" dirty="0" smtClean="0"/>
              <a:t>Resultados até então alcançados;</a:t>
            </a:r>
          </a:p>
          <a:p>
            <a:pPr marL="536575" lvl="1" indent="-261938" fontAlgn="base">
              <a:spcBef>
                <a:spcPct val="0"/>
              </a:spcBef>
              <a:spcAft>
                <a:spcPts val="600"/>
              </a:spcAft>
              <a:buFont typeface="Calibri" pitchFamily="34" charset="0"/>
              <a:buChar char="‐"/>
              <a:defRPr/>
            </a:pPr>
            <a:r>
              <a:rPr lang="pt-BR" altLang="pt-BR" sz="3600" b="1" dirty="0" smtClean="0"/>
              <a:t>Metas de gestão da </a:t>
            </a:r>
            <a:r>
              <a:rPr lang="pt-BR" altLang="pt-BR" sz="3600" b="1" smtClean="0"/>
              <a:t>biodiversidade </a:t>
            </a:r>
            <a:br>
              <a:rPr lang="pt-BR" altLang="pt-BR" sz="3600" b="1" smtClean="0"/>
            </a:br>
            <a:r>
              <a:rPr lang="pt-BR" altLang="pt-BR" sz="3600" b="1" smtClean="0"/>
              <a:t>do </a:t>
            </a:r>
            <a:r>
              <a:rPr lang="pt-BR" altLang="pt-BR" sz="3600" b="1" dirty="0" smtClean="0"/>
              <a:t>Estado (Desafio 4.5.1);</a:t>
            </a: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250825" y="1455965"/>
            <a:ext cx="8642350" cy="1400383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ts val="600"/>
              </a:spcAft>
              <a:tabLst>
                <a:tab pos="288925" algn="l"/>
                <a:tab pos="577850" algn="l"/>
                <a:tab pos="663575" algn="l"/>
              </a:tabLst>
              <a:defRPr/>
            </a:pPr>
            <a:r>
              <a:rPr lang="pt-BR" altLang="pt-BR" sz="4000" b="1" dirty="0" smtClean="0">
                <a:solidFill>
                  <a:srgbClr val="004C00"/>
                </a:solidFill>
                <a:latin typeface="Lucida Sans" pitchFamily="34" charset="0"/>
                <a:ea typeface="DejaVu Sans"/>
                <a:cs typeface="DejaVu Sans"/>
              </a:rPr>
              <a:t>Plano de Ação São Paulo </a:t>
            </a:r>
          </a:p>
          <a:p>
            <a:pPr algn="ctr" eaLnBrk="0" fontAlgn="base" hangingPunct="0">
              <a:spcBef>
                <a:spcPct val="0"/>
              </a:spcBef>
              <a:spcAft>
                <a:spcPts val="600"/>
              </a:spcAft>
              <a:tabLst>
                <a:tab pos="288925" algn="l"/>
                <a:tab pos="577850" algn="l"/>
                <a:tab pos="663575" algn="l"/>
              </a:tabLst>
              <a:defRPr/>
            </a:pPr>
            <a:r>
              <a:rPr lang="pt-BR" altLang="pt-BR" sz="4000" b="1" dirty="0" smtClean="0">
                <a:solidFill>
                  <a:srgbClr val="004C00"/>
                </a:solidFill>
                <a:latin typeface="Lucida Sans" pitchFamily="34" charset="0"/>
                <a:ea typeface="DejaVu Sans"/>
                <a:cs typeface="DejaVu Sans"/>
              </a:rPr>
              <a:t>2011-2020</a:t>
            </a:r>
          </a:p>
        </p:txBody>
      </p:sp>
      <p:sp>
        <p:nvSpPr>
          <p:cNvPr id="5" name="Seta para a direita 4"/>
          <p:cNvSpPr/>
          <p:nvPr/>
        </p:nvSpPr>
        <p:spPr>
          <a:xfrm>
            <a:off x="7581900" y="5702300"/>
            <a:ext cx="978408" cy="484632"/>
          </a:xfrm>
          <a:prstGeom prst="rightArrow">
            <a:avLst/>
          </a:prstGeom>
          <a:solidFill>
            <a:srgbClr val="1B6F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485</TotalTime>
  <Words>547</Words>
  <Application>Microsoft Office PowerPoint</Application>
  <PresentationFormat>Apresentação na tela (4:3)</PresentationFormat>
  <Paragraphs>79</Paragraphs>
  <Slides>23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23</vt:i4>
      </vt:variant>
    </vt:vector>
  </HeadingPairs>
  <TitlesOfParts>
    <vt:vector size="24" baseType="lpstr">
      <vt:lpstr>Tema do Office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FDE</dc:creator>
  <cp:lastModifiedBy>mperroud</cp:lastModifiedBy>
  <cp:revision>82</cp:revision>
  <dcterms:created xsi:type="dcterms:W3CDTF">2016-02-11T18:12:56Z</dcterms:created>
  <dcterms:modified xsi:type="dcterms:W3CDTF">2016-05-04T19:31:05Z</dcterms:modified>
</cp:coreProperties>
</file>