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4" r:id="rId3"/>
    <p:sldId id="394" r:id="rId4"/>
    <p:sldId id="395" r:id="rId5"/>
    <p:sldId id="313" r:id="rId6"/>
    <p:sldId id="315" r:id="rId7"/>
    <p:sldId id="396" r:id="rId8"/>
    <p:sldId id="397" r:id="rId9"/>
    <p:sldId id="398" r:id="rId10"/>
    <p:sldId id="399" r:id="rId11"/>
    <p:sldId id="400" r:id="rId12"/>
    <p:sldId id="317" r:id="rId13"/>
    <p:sldId id="402" r:id="rId14"/>
    <p:sldId id="403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s Gimenes" initials="U" lastIdx="3" clrIdx="0">
    <p:extLst>
      <p:ext uri="{19B8F6BF-5375-455C-9EA6-DF929625EA0E}">
        <p15:presenceInfo xmlns:p15="http://schemas.microsoft.com/office/powerpoint/2012/main" xmlns="" userId="Marcos Gimen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4C00"/>
    <a:srgbClr val="D25D1C"/>
    <a:srgbClr val="990000"/>
    <a:srgbClr val="D4841A"/>
    <a:srgbClr val="2D872D"/>
    <a:srgbClr val="278D29"/>
    <a:srgbClr val="33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CCE91-43F7-464E-9C02-E070650EDC5E}" type="datetimeFigureOut">
              <a:rPr lang="pt-BR" smtClean="0"/>
              <a:pPr/>
              <a:t>11/03/2016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85411-F8C0-4A20-AAC0-9FFCA1414C1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50311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\\srv-nfs-02\dados\Peditorial\Rede do Saber\VC\Reunião Gerencial da Coordenadoria de Biodiversidade e Recursos Naturais\PPT\fundo_biodiversidade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44638" y="2385743"/>
            <a:ext cx="8265797" cy="193899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lvl="0" algn="ctr" eaLnBrk="0" fontAlgn="base" hangingPunct="0">
              <a:spcAft>
                <a:spcPts val="600"/>
              </a:spcAft>
              <a:defRPr/>
            </a:pPr>
            <a:r>
              <a:rPr 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Protótipo de Sistema Eletrônico de Adesão ao PRA no SICAR-SP</a:t>
            </a:r>
            <a:endParaRPr lang="pt-BR" sz="4000" b="1" dirty="0">
              <a:solidFill>
                <a:srgbClr val="004C00"/>
              </a:solidFill>
              <a:latin typeface="Lucida Sans" pitchFamily="34" charset="0"/>
              <a:ea typeface="DejaVu Sans"/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5975" y="1408053"/>
            <a:ext cx="8261336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pt-BR" sz="3300" b="1" dirty="0" smtClean="0">
                <a:solidFill>
                  <a:srgbClr val="990000"/>
                </a:solidFill>
                <a:latin typeface="+mj-lt"/>
              </a:rPr>
              <a:t>3º passo: cadastrar o Projeto </a:t>
            </a:r>
            <a:r>
              <a:rPr lang="pt-BR" sz="3300" b="1" dirty="0" smtClean="0">
                <a:solidFill>
                  <a:srgbClr val="990000"/>
                </a:solidFill>
                <a:latin typeface="+mj-lt"/>
              </a:rPr>
              <a:t>de Recuperação de Áreas Degradadas ou Alteradas – PRADA</a:t>
            </a:r>
            <a:endParaRPr lang="pt-BR" sz="3300" b="1" dirty="0">
              <a:solidFill>
                <a:srgbClr val="990000"/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74249" y="2560485"/>
            <a:ext cx="8364633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100" b="1" dirty="0" smtClean="0">
                <a:latin typeface="+mj-lt"/>
              </a:rPr>
              <a:t>O sistema vai criar um projeto automaticamente a partir das áreas de recomposição obrigatória;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100" b="1" dirty="0" smtClean="0">
                <a:latin typeface="+mj-lt"/>
              </a:rPr>
              <a:t>O proprietário deverá, então, cadastrar:</a:t>
            </a:r>
          </a:p>
          <a:p>
            <a:pPr marL="625475" lvl="1" indent="-352425"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100" b="1" dirty="0" smtClean="0">
                <a:latin typeface="+mj-lt"/>
              </a:rPr>
              <a:t>O diagnóstico dessas áreas;</a:t>
            </a:r>
          </a:p>
          <a:p>
            <a:pPr marL="625475" lvl="1" indent="-352425"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100" b="1" dirty="0" smtClean="0">
                <a:latin typeface="+mj-lt"/>
              </a:rPr>
              <a:t>Quais ações de restauração irá realizar.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sz="31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87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405287" y="3319368"/>
            <a:ext cx="2126255" cy="1465244"/>
          </a:xfrm>
          <a:prstGeom prst="roundRect">
            <a:avLst/>
          </a:prstGeom>
          <a:solidFill>
            <a:srgbClr val="D25D1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Vídeo 3</a:t>
            </a:r>
            <a:endParaRPr lang="pt-BR" sz="3200" b="1" dirty="0"/>
          </a:p>
        </p:txBody>
      </p:sp>
      <p:sp>
        <p:nvSpPr>
          <p:cNvPr id="5" name="Retângulo 4"/>
          <p:cNvSpPr/>
          <p:nvPr/>
        </p:nvSpPr>
        <p:spPr>
          <a:xfrm>
            <a:off x="489125" y="1952078"/>
            <a:ext cx="8261336" cy="112338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pt-BR" sz="3350" b="1" dirty="0" smtClean="0">
                <a:solidFill>
                  <a:srgbClr val="990000"/>
                </a:solidFill>
                <a:latin typeface="+mj-lt"/>
              </a:rPr>
              <a:t>3º passo: cadastrar o Projeto de Recuperação de Áreas Degradadas ou </a:t>
            </a:r>
            <a:r>
              <a:rPr lang="pt-BR" sz="3350" b="1" dirty="0" smtClean="0">
                <a:solidFill>
                  <a:srgbClr val="990000"/>
                </a:solidFill>
                <a:latin typeface="+mj-lt"/>
              </a:rPr>
              <a:t>Alteradas – PRADA</a:t>
            </a:r>
            <a:endParaRPr lang="pt-BR" sz="3350" b="1" dirty="0">
              <a:solidFill>
                <a:srgbClr val="99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73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4387" y="961153"/>
            <a:ext cx="8028029" cy="6463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4º </a:t>
            </a:r>
            <a:r>
              <a:rPr lang="pt-BR" sz="3600" b="1" dirty="0">
                <a:solidFill>
                  <a:srgbClr val="990000"/>
                </a:solidFill>
                <a:latin typeface="+mj-lt"/>
              </a:rPr>
              <a:t>passo: </a:t>
            </a: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aguardar homologação</a:t>
            </a:r>
            <a:endParaRPr lang="pt-BR" sz="3600" b="1" dirty="0"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03837" y="1635062"/>
            <a:ext cx="806560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400" b="1" dirty="0" smtClean="0">
                <a:latin typeface="+mj-lt"/>
              </a:rPr>
              <a:t>O órgão competente fará a homologação do PRADA;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400" b="1" dirty="0" smtClean="0">
                <a:latin typeface="+mj-lt"/>
              </a:rPr>
              <a:t>Quando o PRADA for aprovado, o proprietário terá 90 dias para proceder à celebração do Termo de Compromisso do PRA;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400" b="1" dirty="0" smtClean="0">
                <a:latin typeface="+mj-lt"/>
              </a:rPr>
              <a:t>O Termo será gerado no próprio sistema.</a:t>
            </a:r>
            <a:endParaRPr lang="pt-BR" sz="3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125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405844" y="3072250"/>
            <a:ext cx="2126255" cy="1465244"/>
          </a:xfrm>
          <a:prstGeom prst="roundRect">
            <a:avLst/>
          </a:prstGeom>
          <a:solidFill>
            <a:srgbClr val="D25D1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Vídeo 4</a:t>
            </a:r>
            <a:endParaRPr lang="pt-BR" sz="3200" b="1" dirty="0"/>
          </a:p>
        </p:txBody>
      </p:sp>
      <p:sp>
        <p:nvSpPr>
          <p:cNvPr id="5" name="Retângulo 4"/>
          <p:cNvSpPr/>
          <p:nvPr/>
        </p:nvSpPr>
        <p:spPr>
          <a:xfrm>
            <a:off x="545964" y="2188077"/>
            <a:ext cx="8028029" cy="6463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4º </a:t>
            </a:r>
            <a:r>
              <a:rPr lang="pt-BR" sz="3600" b="1" dirty="0">
                <a:solidFill>
                  <a:srgbClr val="990000"/>
                </a:solidFill>
                <a:latin typeface="+mj-lt"/>
              </a:rPr>
              <a:t>passo: </a:t>
            </a: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aguardar homologação</a:t>
            </a:r>
            <a:endParaRPr lang="pt-BR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6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44208" y="2849846"/>
            <a:ext cx="8028029" cy="70788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4000" b="1" dirty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Obrigada!</a:t>
            </a:r>
          </a:p>
        </p:txBody>
      </p:sp>
    </p:spTree>
    <p:extLst>
      <p:ext uri="{BB962C8B-B14F-4D97-AF65-F5344CB8AC3E}">
        <p14:creationId xmlns:p14="http://schemas.microsoft.com/office/powerpoint/2010/main" xmlns="" val="265804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975212" y="778921"/>
            <a:ext cx="2126255" cy="146524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Finalizar </a:t>
            </a:r>
            <a:br>
              <a:rPr lang="pt-BR" sz="3200" b="1" dirty="0" smtClean="0"/>
            </a:br>
            <a:r>
              <a:rPr lang="pt-BR" sz="3200" b="1" dirty="0" smtClean="0"/>
              <a:t>o CAR</a:t>
            </a:r>
            <a:endParaRPr lang="pt-BR" sz="3200" b="1" dirty="0"/>
          </a:p>
        </p:txBody>
      </p:sp>
      <p:sp>
        <p:nvSpPr>
          <p:cNvPr id="3" name="Seta para a direita 2"/>
          <p:cNvSpPr/>
          <p:nvPr/>
        </p:nvSpPr>
        <p:spPr>
          <a:xfrm>
            <a:off x="3389017" y="1145271"/>
            <a:ext cx="473726" cy="56186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4027984" y="733180"/>
            <a:ext cx="4386802" cy="146524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Preencher as informações adicionais para a adequação</a:t>
            </a:r>
            <a:endParaRPr lang="pt-BR" sz="3200" b="1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935390" y="2611864"/>
            <a:ext cx="4490974" cy="146524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Escolher a forma de adequação: </a:t>
            </a:r>
            <a:r>
              <a:rPr lang="pt-BR" sz="3200" b="1" dirty="0" smtClean="0">
                <a:solidFill>
                  <a:srgbClr val="990000"/>
                </a:solidFill>
              </a:rPr>
              <a:t>com ou sem adesão ao PRA</a:t>
            </a:r>
            <a:endParaRPr lang="pt-BR" sz="3200" b="1" dirty="0">
              <a:solidFill>
                <a:srgbClr val="990000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474559" y="2565563"/>
            <a:ext cx="3032567" cy="146524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/>
              <a:t>Cadastrar PRADA:</a:t>
            </a:r>
          </a:p>
          <a:p>
            <a:pPr algn="ctr"/>
            <a:r>
              <a:rPr lang="pt-BR" sz="2800" b="1" dirty="0" smtClean="0"/>
              <a:t>diagnóstico e ações</a:t>
            </a:r>
            <a:endParaRPr lang="pt-BR" sz="2800" b="1" dirty="0"/>
          </a:p>
        </p:txBody>
      </p:sp>
      <p:sp>
        <p:nvSpPr>
          <p:cNvPr id="9" name="Seta para a direita 8"/>
          <p:cNvSpPr/>
          <p:nvPr/>
        </p:nvSpPr>
        <p:spPr>
          <a:xfrm rot="5400000">
            <a:off x="1728044" y="3996081"/>
            <a:ext cx="473726" cy="56186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583335" y="4543966"/>
            <a:ext cx="2577947" cy="146524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rgbClr val="990000"/>
                </a:solidFill>
              </a:rPr>
              <a:t>Requerer adesão ao PRA</a:t>
            </a:r>
            <a:endParaRPr lang="pt-BR" sz="3200" b="1" dirty="0">
              <a:solidFill>
                <a:srgbClr val="990000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626639" y="4490725"/>
            <a:ext cx="2531092" cy="146524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smtClean="0"/>
              <a:t>Aguardar homologação</a:t>
            </a:r>
            <a:endParaRPr lang="pt-BR" sz="3000" b="1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6510415" y="4444811"/>
            <a:ext cx="2071169" cy="146524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Firmar </a:t>
            </a:r>
            <a:br>
              <a:rPr lang="pt-BR" sz="3200" b="1" dirty="0" smtClean="0"/>
            </a:br>
            <a:r>
              <a:rPr lang="pt-BR" sz="3200" b="1" dirty="0" smtClean="0"/>
              <a:t>TC-PRA</a:t>
            </a:r>
            <a:endParaRPr lang="pt-BR" sz="3200" b="1" dirty="0"/>
          </a:p>
        </p:txBody>
      </p:sp>
      <p:sp>
        <p:nvSpPr>
          <p:cNvPr id="5" name="Seta para a direita 4"/>
          <p:cNvSpPr/>
          <p:nvPr/>
        </p:nvSpPr>
        <p:spPr>
          <a:xfrm rot="5400000">
            <a:off x="5995825" y="2164724"/>
            <a:ext cx="473726" cy="56186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Seta para a direita 6"/>
          <p:cNvSpPr/>
          <p:nvPr/>
        </p:nvSpPr>
        <p:spPr>
          <a:xfrm rot="10800000">
            <a:off x="3423632" y="3075127"/>
            <a:ext cx="473726" cy="56186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Seta para a direita 10"/>
          <p:cNvSpPr/>
          <p:nvPr/>
        </p:nvSpPr>
        <p:spPr>
          <a:xfrm>
            <a:off x="3186036" y="4977526"/>
            <a:ext cx="473726" cy="56186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Seta para a direita 12"/>
          <p:cNvSpPr/>
          <p:nvPr/>
        </p:nvSpPr>
        <p:spPr>
          <a:xfrm>
            <a:off x="6069810" y="4942416"/>
            <a:ext cx="473726" cy="56186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7768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8" grpId="0" animBg="1"/>
      <p:bldP spid="9" grpId="0" animBg="1"/>
      <p:bldP spid="10" grpId="0" animBg="1"/>
      <p:bldP spid="12" grpId="0" animBg="1"/>
      <p:bldP spid="14" grpId="0" animBg="1"/>
      <p:bldP spid="5" grpId="0" animBg="1"/>
      <p:bldP spid="7" grpId="0" animBg="1"/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5900" y="1593244"/>
            <a:ext cx="8028029" cy="17543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1º passo: finalizar a inscrição </a:t>
            </a:r>
            <a:r>
              <a:rPr lang="pt-BR" sz="3600" b="1" dirty="0">
                <a:solidFill>
                  <a:srgbClr val="990000"/>
                </a:solidFill>
                <a:latin typeface="+mj-lt"/>
              </a:rPr>
              <a:t>n</a:t>
            </a: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o SICAR-SP, acessar a adequação ambiental e declarar compromissos anteriores</a:t>
            </a:r>
            <a:endParaRPr lang="pt-BR" sz="3600" b="1" u="sng" dirty="0">
              <a:solidFill>
                <a:srgbClr val="990000"/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37821" y="3377591"/>
            <a:ext cx="79390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600" b="1" dirty="0">
                <a:latin typeface="+mj-lt"/>
              </a:rPr>
              <a:t>Para que o proprietário possa solicitar revisão de termos de compromisso firmados frente à legislação anterior;</a:t>
            </a:r>
          </a:p>
        </p:txBody>
      </p:sp>
    </p:spTree>
    <p:extLst>
      <p:ext uri="{BB962C8B-B14F-4D97-AF65-F5344CB8AC3E}">
        <p14:creationId xmlns:p14="http://schemas.microsoft.com/office/powerpoint/2010/main" xmlns="" val="94588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58575" y="1361753"/>
            <a:ext cx="8028029" cy="17543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1º passo: finalizar a inscrição </a:t>
            </a:r>
            <a:r>
              <a:rPr lang="pt-BR" sz="3600" b="1" dirty="0">
                <a:solidFill>
                  <a:srgbClr val="990000"/>
                </a:solidFill>
                <a:latin typeface="+mj-lt"/>
              </a:rPr>
              <a:t>n</a:t>
            </a: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o SICAR-SP, acessar a adequação ambiental e declarar compromissos anteriores</a:t>
            </a:r>
            <a:endParaRPr lang="pt-BR" sz="3600" b="1" u="sng" dirty="0"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09285" y="3134106"/>
            <a:ext cx="819487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>
              <a:buFont typeface="Arial" panose="020B0604020202020204" pitchFamily="34" charset="0"/>
              <a:buChar char="•"/>
              <a:defRPr sz="3200" b="1">
                <a:latin typeface="+mj-lt"/>
              </a:defRPr>
            </a:lvl1pPr>
          </a:lstStyle>
          <a:p>
            <a:r>
              <a:rPr lang="pt-BR" sz="3300" dirty="0"/>
              <a:t>Para que as multas possam ser suspensas </a:t>
            </a: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300" dirty="0" smtClean="0"/>
              <a:t>e </a:t>
            </a:r>
            <a:r>
              <a:rPr lang="pt-BR" sz="3300" dirty="0"/>
              <a:t>para que, finalizando o PRA, as obrigações de reparação sejam consideradas convertidas em melhorias ambientais;</a:t>
            </a:r>
          </a:p>
        </p:txBody>
      </p:sp>
    </p:spTree>
    <p:extLst>
      <p:ext uri="{BB962C8B-B14F-4D97-AF65-F5344CB8AC3E}">
        <p14:creationId xmlns:p14="http://schemas.microsoft.com/office/powerpoint/2010/main" xmlns="" val="42381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62744" y="1604823"/>
            <a:ext cx="8028029" cy="17543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1º passo: finalizar a inscrição </a:t>
            </a:r>
            <a:r>
              <a:rPr lang="pt-BR" sz="3600" b="1" dirty="0">
                <a:solidFill>
                  <a:srgbClr val="990000"/>
                </a:solidFill>
                <a:latin typeface="+mj-lt"/>
              </a:rPr>
              <a:t>n</a:t>
            </a: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o SICAR-SP, acessar a adequação ambiental e declarar compromissos anteriores</a:t>
            </a:r>
            <a:endParaRPr lang="pt-BR" sz="3600" b="1" dirty="0">
              <a:solidFill>
                <a:srgbClr val="990000"/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86127" y="3368809"/>
            <a:ext cx="820645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400" b="1" dirty="0">
                <a:latin typeface="+mj-lt"/>
              </a:rPr>
              <a:t>Para que o proprietário possa comprovar, junto aos órgãos </a:t>
            </a:r>
            <a:r>
              <a:rPr lang="pt-BR" sz="3400" b="1" dirty="0" smtClean="0">
                <a:latin typeface="+mj-lt"/>
              </a:rPr>
              <a:t>externos, </a:t>
            </a:r>
            <a:r>
              <a:rPr lang="pt-BR" sz="3400" b="1" dirty="0">
                <a:latin typeface="+mj-lt"/>
              </a:rPr>
              <a:t>que o seu imóvel está em processo de </a:t>
            </a:r>
            <a:r>
              <a:rPr lang="pt-BR" sz="3400" b="1" dirty="0" smtClean="0">
                <a:latin typeface="+mj-lt"/>
              </a:rPr>
              <a:t>regularização.</a:t>
            </a:r>
            <a:endParaRPr lang="pt-BR" sz="3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482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3363494" y="3434496"/>
            <a:ext cx="2126255" cy="1465244"/>
          </a:xfrm>
          <a:prstGeom prst="roundRect">
            <a:avLst/>
          </a:prstGeom>
          <a:solidFill>
            <a:srgbClr val="D25D1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Vídeo 1</a:t>
            </a:r>
            <a:endParaRPr lang="pt-BR" sz="3200" b="1" dirty="0"/>
          </a:p>
        </p:txBody>
      </p:sp>
      <p:sp>
        <p:nvSpPr>
          <p:cNvPr id="4" name="Retângulo 3"/>
          <p:cNvSpPr/>
          <p:nvPr/>
        </p:nvSpPr>
        <p:spPr>
          <a:xfrm>
            <a:off x="639600" y="1454340"/>
            <a:ext cx="8028029" cy="17543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1º passo: finalizar a inscrição </a:t>
            </a:r>
            <a:r>
              <a:rPr lang="pt-BR" sz="3600" b="1" dirty="0">
                <a:solidFill>
                  <a:srgbClr val="990000"/>
                </a:solidFill>
                <a:latin typeface="+mj-lt"/>
              </a:rPr>
              <a:t>n</a:t>
            </a:r>
            <a:r>
              <a:rPr lang="pt-BR" sz="3600" b="1" dirty="0" smtClean="0">
                <a:solidFill>
                  <a:srgbClr val="990000"/>
                </a:solidFill>
                <a:latin typeface="+mj-lt"/>
              </a:rPr>
              <a:t>o SICAR-SP, acessar a adequação ambiental e declarar compromissos anteriores</a:t>
            </a:r>
            <a:endParaRPr lang="pt-BR" sz="3600" b="1" dirty="0">
              <a:solidFill>
                <a:srgbClr val="99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658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700" y="1060803"/>
            <a:ext cx="8342359" cy="63094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pt-BR" sz="3500" b="1" dirty="0" smtClean="0">
                <a:solidFill>
                  <a:srgbClr val="990000"/>
                </a:solidFill>
                <a:latin typeface="+mj-lt"/>
              </a:rPr>
              <a:t>2º passo: declarar a forma de regularização</a:t>
            </a:r>
            <a:endParaRPr lang="pt-BR" sz="3500" b="1" dirty="0">
              <a:solidFill>
                <a:srgbClr val="990000"/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78421" y="1740270"/>
            <a:ext cx="816786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300" b="1" dirty="0" smtClean="0">
                <a:latin typeface="+mj-lt"/>
              </a:rPr>
              <a:t>O proprietário vai assinalar se deseja ou não aderir ao PRA;</a:t>
            </a:r>
          </a:p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300" b="1" dirty="0" smtClean="0">
                <a:latin typeface="+mj-lt"/>
              </a:rPr>
              <a:t>A partir dessa decisão, o sistema vai calcular as obrigações do imóvel:</a:t>
            </a:r>
          </a:p>
          <a:p>
            <a:pPr marL="625475" lvl="1" indent="-365125"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300" b="1" dirty="0" smtClean="0">
                <a:latin typeface="+mj-lt"/>
              </a:rPr>
              <a:t>Quanto é preciso instituir de RL;</a:t>
            </a:r>
          </a:p>
          <a:p>
            <a:pPr marL="625475" lvl="1" indent="-365125"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300" b="1" dirty="0" smtClean="0">
                <a:latin typeface="+mj-lt"/>
              </a:rPr>
              <a:t>Qual a área de recomposição obrigatória (APP e RL).</a:t>
            </a:r>
            <a:endParaRPr lang="pt-BR" sz="33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834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5975" y="1859478"/>
            <a:ext cx="8249762" cy="63094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pt-BR" sz="3500" b="1" dirty="0" smtClean="0">
                <a:solidFill>
                  <a:srgbClr val="990000"/>
                </a:solidFill>
                <a:latin typeface="+mj-lt"/>
              </a:rPr>
              <a:t>2º passo: declarar a forma de regularização</a:t>
            </a:r>
            <a:endParaRPr lang="pt-BR" sz="3500" b="1" dirty="0">
              <a:solidFill>
                <a:srgbClr val="990000"/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71020" y="2538225"/>
            <a:ext cx="7936369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500" b="1" dirty="0" smtClean="0">
                <a:latin typeface="+mj-lt"/>
              </a:rPr>
              <a:t>O sistema considera:</a:t>
            </a:r>
          </a:p>
          <a:p>
            <a:pPr marL="660400" lvl="1" indent="-382588"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500" b="1" dirty="0" smtClean="0">
                <a:latin typeface="+mj-lt"/>
              </a:rPr>
              <a:t>As informações declaradas no CAR;</a:t>
            </a:r>
          </a:p>
          <a:p>
            <a:pPr marL="660400" lvl="1" indent="-382588"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500" b="1" dirty="0" smtClean="0">
                <a:latin typeface="+mj-lt"/>
              </a:rPr>
              <a:t>O tamanho do imóvel;</a:t>
            </a:r>
          </a:p>
          <a:p>
            <a:pPr marL="660400" lvl="1" indent="-382588"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500" b="1" dirty="0" smtClean="0">
                <a:latin typeface="+mj-lt"/>
              </a:rPr>
              <a:t>A intenção de aderir ao PRA ou não.</a:t>
            </a:r>
            <a:endParaRPr lang="pt-BR" sz="35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81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406445" y="3022892"/>
            <a:ext cx="2126255" cy="1465244"/>
          </a:xfrm>
          <a:prstGeom prst="roundRect">
            <a:avLst/>
          </a:prstGeom>
          <a:solidFill>
            <a:srgbClr val="D25D1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Vídeo 2</a:t>
            </a:r>
            <a:endParaRPr lang="pt-BR" sz="3200" b="1" dirty="0"/>
          </a:p>
        </p:txBody>
      </p:sp>
      <p:sp>
        <p:nvSpPr>
          <p:cNvPr id="5" name="Retângulo 4"/>
          <p:cNvSpPr/>
          <p:nvPr/>
        </p:nvSpPr>
        <p:spPr>
          <a:xfrm>
            <a:off x="465975" y="2183578"/>
            <a:ext cx="8249762" cy="63094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pt-BR" sz="3500" b="1" dirty="0" smtClean="0">
                <a:solidFill>
                  <a:srgbClr val="990000"/>
                </a:solidFill>
                <a:latin typeface="+mj-lt"/>
              </a:rPr>
              <a:t>2º passo: declarar a forma de regularização</a:t>
            </a:r>
            <a:endParaRPr lang="pt-BR" sz="3500" b="1" dirty="0">
              <a:solidFill>
                <a:srgbClr val="99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025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373</Words>
  <Application>Microsoft Office PowerPoint</Application>
  <PresentationFormat>Apresentação na tela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FDE</dc:creator>
  <cp:lastModifiedBy>FDE</cp:lastModifiedBy>
  <cp:revision>142</cp:revision>
  <dcterms:created xsi:type="dcterms:W3CDTF">2016-02-11T18:12:56Z</dcterms:created>
  <dcterms:modified xsi:type="dcterms:W3CDTF">2016-03-11T20:54:28Z</dcterms:modified>
</cp:coreProperties>
</file>