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535" r:id="rId2"/>
    <p:sldId id="536" r:id="rId3"/>
    <p:sldId id="537" r:id="rId4"/>
    <p:sldId id="538" r:id="rId5"/>
    <p:sldId id="539" r:id="rId6"/>
    <p:sldId id="540" r:id="rId7"/>
    <p:sldId id="541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49" r:id="rId16"/>
    <p:sldId id="550" r:id="rId17"/>
    <p:sldId id="551" r:id="rId18"/>
    <p:sldId id="552" r:id="rId19"/>
    <p:sldId id="553" r:id="rId20"/>
    <p:sldId id="554" r:id="rId21"/>
    <p:sldId id="555" r:id="rId22"/>
    <p:sldId id="556" r:id="rId23"/>
    <p:sldId id="557" r:id="rId24"/>
    <p:sldId id="558" r:id="rId25"/>
    <p:sldId id="559" r:id="rId26"/>
    <p:sldId id="560" r:id="rId27"/>
    <p:sldId id="561" r:id="rId28"/>
    <p:sldId id="562" r:id="rId29"/>
    <p:sldId id="563" r:id="rId30"/>
    <p:sldId id="564" r:id="rId31"/>
    <p:sldId id="565" r:id="rId32"/>
    <p:sldId id="566" r:id="rId33"/>
    <p:sldId id="567" r:id="rId34"/>
    <p:sldId id="568" r:id="rId35"/>
    <p:sldId id="569" r:id="rId36"/>
    <p:sldId id="570" r:id="rId37"/>
    <p:sldId id="571" r:id="rId38"/>
    <p:sldId id="572" r:id="rId39"/>
    <p:sldId id="573" r:id="rId40"/>
    <p:sldId id="574" r:id="rId41"/>
    <p:sldId id="575" r:id="rId42"/>
    <p:sldId id="576" r:id="rId43"/>
    <p:sldId id="577" r:id="rId44"/>
    <p:sldId id="578" r:id="rId45"/>
    <p:sldId id="579" r:id="rId46"/>
    <p:sldId id="580" r:id="rId47"/>
    <p:sldId id="581" r:id="rId48"/>
    <p:sldId id="582" r:id="rId49"/>
    <p:sldId id="583" r:id="rId50"/>
    <p:sldId id="584" r:id="rId51"/>
    <p:sldId id="585" r:id="rId52"/>
    <p:sldId id="586" r:id="rId53"/>
    <p:sldId id="587" r:id="rId54"/>
    <p:sldId id="588" r:id="rId55"/>
    <p:sldId id="589" r:id="rId56"/>
    <p:sldId id="590" r:id="rId57"/>
    <p:sldId id="591" r:id="rId58"/>
    <p:sldId id="592" r:id="rId59"/>
    <p:sldId id="593" r:id="rId60"/>
    <p:sldId id="594" r:id="rId61"/>
    <p:sldId id="596" r:id="rId62"/>
    <p:sldId id="597" r:id="rId63"/>
    <p:sldId id="598" r:id="rId64"/>
    <p:sldId id="599" r:id="rId65"/>
    <p:sldId id="600" r:id="rId66"/>
    <p:sldId id="601" r:id="rId67"/>
    <p:sldId id="602" r:id="rId68"/>
    <p:sldId id="603" r:id="rId69"/>
    <p:sldId id="604" r:id="rId70"/>
    <p:sldId id="606" r:id="rId71"/>
    <p:sldId id="605" r:id="rId72"/>
    <p:sldId id="607" r:id="rId73"/>
    <p:sldId id="608" r:id="rId74"/>
    <p:sldId id="609" r:id="rId75"/>
    <p:sldId id="610" r:id="rId76"/>
    <p:sldId id="611" r:id="rId77"/>
    <p:sldId id="612" r:id="rId78"/>
    <p:sldId id="613" r:id="rId79"/>
    <p:sldId id="614" r:id="rId80"/>
    <p:sldId id="615" r:id="rId81"/>
    <p:sldId id="616" r:id="rId82"/>
    <p:sldId id="617" r:id="rId83"/>
    <p:sldId id="618" r:id="rId84"/>
    <p:sldId id="619" r:id="rId85"/>
    <p:sldId id="620" r:id="rId86"/>
    <p:sldId id="621" r:id="rId87"/>
    <p:sldId id="622" r:id="rId88"/>
    <p:sldId id="623" r:id="rId89"/>
    <p:sldId id="624" r:id="rId90"/>
    <p:sldId id="625" r:id="rId91"/>
    <p:sldId id="626" r:id="rId92"/>
    <p:sldId id="627" r:id="rId93"/>
    <p:sldId id="628" r:id="rId94"/>
    <p:sldId id="629" r:id="rId95"/>
    <p:sldId id="630" r:id="rId96"/>
    <p:sldId id="631" r:id="rId97"/>
    <p:sldId id="632" r:id="rId98"/>
    <p:sldId id="633" r:id="rId9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Gimenes" initials="U" lastIdx="7" clrIdx="0">
    <p:extLst>
      <p:ext uri="{19B8F6BF-5375-455C-9EA6-DF929625EA0E}">
        <p15:presenceInfo xmlns:p15="http://schemas.microsoft.com/office/powerpoint/2012/main" xmlns="" userId="Marcos Gime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1B6F4F"/>
    <a:srgbClr val="000000"/>
    <a:srgbClr val="FFFFFF"/>
    <a:srgbClr val="278D29"/>
    <a:srgbClr val="E3DFBF"/>
    <a:srgbClr val="5F7325"/>
    <a:srgbClr val="167853"/>
    <a:srgbClr val="1F835D"/>
    <a:srgbClr val="247E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7" autoAdjust="0"/>
    <p:restoredTop sz="85907" autoAdjust="0"/>
  </p:normalViewPr>
  <p:slideViewPr>
    <p:cSldViewPr snapToGrid="0">
      <p:cViewPr>
        <p:scale>
          <a:sx n="80" d="100"/>
          <a:sy n="80" d="100"/>
        </p:scale>
        <p:origin x="-171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7D450-764D-4812-8162-D33387A00B35}" type="datetimeFigureOut">
              <a:rPr lang="pt-BR" smtClean="0"/>
              <a:pPr/>
              <a:t>04/05/2016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3E0FD-D404-4457-9944-53BEAA293A5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144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srv-nfs-02\dados\Peditorial\Rede do Saber\VC\Reunião Gerencial da Coordenadoria de Biodiversidade e Recursos Naturais\PPT\fundo_biodiversidade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90563" y="2590325"/>
            <a:ext cx="7762874" cy="19399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Metas </a:t>
            </a: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de AICHI e Planos Municipais de Mata </a:t>
            </a: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Atlântica e Cerrado</a:t>
            </a:r>
          </a:p>
        </p:txBody>
      </p:sp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250825" y="4905826"/>
            <a:ext cx="8642350" cy="11541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200" b="1" dirty="0" smtClean="0"/>
              <a:t>Videoconferência </a:t>
            </a:r>
            <a:r>
              <a:rPr lang="pt-BR" sz="3200" b="1" dirty="0" smtClean="0"/>
              <a:t>PMVA – Ciclo 2016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3200" b="1" dirty="0" smtClean="0"/>
              <a:t>São Paulo, 5 de maio de 2016</a:t>
            </a:r>
          </a:p>
        </p:txBody>
      </p:sp>
      <p:pic>
        <p:nvPicPr>
          <p:cNvPr id="2" name="Picture 1" descr="C:\Users\Mariana\Downloads\CIRCLE PMMA SOSMA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444655" y="684735"/>
            <a:ext cx="1508105" cy="15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191241" y="684069"/>
            <a:ext cx="4974767" cy="1524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1248167"/>
            <a:ext cx="8642350" cy="13239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Convenção da </a:t>
            </a: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/>
            </a:r>
            <a:b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</a:b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Diversidade </a:t>
            </a: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Biológica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2437" y="2632467"/>
            <a:ext cx="8196263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Tratado da Organização das Nações Unidas, que atualmente reúne 196 Partes.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Diversidade biológica: variabilidade de organismos vivos de todas as origens, compreendendo ...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5137" y="1797040"/>
            <a:ext cx="828516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os ecossistemas terrestres, marinhos</a:t>
            </a:r>
            <a:b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outros ecossistemas aquáticos e os complexos ecológicos de que fazem parte; compreendendo ainda a diversidade dentro de espécies, entre espécies e de ecossistemas.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99906" y="490539"/>
            <a:ext cx="1263094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ta para a direita 4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39664" y="1301707"/>
            <a:ext cx="8289636" cy="42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Objetivos:</a:t>
            </a:r>
          </a:p>
          <a:p>
            <a:pPr marL="533400" indent="-533400" algn="l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conservação da diversidade biológica; </a:t>
            </a:r>
          </a:p>
          <a:p>
            <a:pPr marL="533400" indent="-533400" algn="l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uso sustentável dos componentes da diversidade biológica; </a:t>
            </a:r>
          </a:p>
          <a:p>
            <a:pPr marL="533400" indent="-533400" algn="l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repartição justa e equitativa dos benefícios decorrentes da utilização </a:t>
            </a: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 </a:t>
            </a: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recursos genéticos.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8950" y="2459504"/>
            <a:ext cx="8642350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Principais </a:t>
            </a: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decisões da CDB sobre biodiversidade e governos locais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81013" y="1605424"/>
            <a:ext cx="8496300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2007, Curitiba, Brasil: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Reunião sobre Cidades e Biodiversidade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Formação da Parceria Global de Ações Locais e Subnacionais pela Biodiversidade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“Declaração de Curitiba” sobre Cidades e Biodiversidade: primeiro documento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19113" y="1328797"/>
            <a:ext cx="8243887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2008, Bonn, Alemanha: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CDB COP 9, Decisão IX/28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Reconhece o papel-chave dos governos locais e subnacionais, especialmente para implementação das Estratégias Nacionais e Planos de Ação pela Biodiversidade (NBSAPs).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692900" y="4913739"/>
            <a:ext cx="1874103" cy="130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69913" y="1272823"/>
            <a:ext cx="8066087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2010, Aichi, Nagoya, Japão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CDB COP 10: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 Estratégico pela Biodiversidade 2011-2020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Metas de Aichi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8300" y="4610100"/>
            <a:ext cx="35988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22913" y="4071938"/>
            <a:ext cx="164147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ta para a direita 4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19113" y="2236366"/>
            <a:ext cx="8496300" cy="23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CDB COP 10, Decisão X/22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Aprova o Plano de Ação de Governos Subnacionais, Cidades e Outras Autoridades Locais.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19113" y="1643896"/>
            <a:ext cx="8496300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Cúpula de Cidades e Biodiversidade 2010</a:t>
            </a:r>
          </a:p>
          <a:p>
            <a:pPr marL="355600" indent="-3556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Declaração Aichi/Nagoya sobre as autoridades locais e Biodiversidade.</a:t>
            </a:r>
          </a:p>
          <a:p>
            <a:pPr marL="355600" indent="-3556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Apoio ao Plano de Ação de Governos Subnacionais, Cidades e Outras Autoridades Locais (2011-2020).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1264261"/>
            <a:ext cx="86423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Metas de AICHI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20700" y="2031024"/>
            <a:ext cx="8496300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 Estratégico A: 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Tratar as verdadeiras causas da perda de biodiversidade, internalizando o tema “biodiversidade” em todo o governo e sociedade.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2912" y="4961093"/>
            <a:ext cx="3178176" cy="10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56074" y="2252084"/>
            <a:ext cx="7978325" cy="30931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61938" lvl="1" indent="-2619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altLang="pt-BR" sz="3600" b="1" dirty="0" smtClean="0"/>
              <a:t>Introdução</a:t>
            </a:r>
          </a:p>
          <a:p>
            <a:pPr marL="261938" lvl="1" indent="-2619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altLang="pt-BR" sz="3600" b="1" dirty="0" smtClean="0"/>
              <a:t>Histórico e Objetivos da Convenção da Diversidade Biológica (CDB)</a:t>
            </a:r>
          </a:p>
          <a:p>
            <a:pPr marL="261938" lvl="1" indent="-2619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altLang="pt-BR" sz="3600" b="1" dirty="0" smtClean="0"/>
              <a:t>Principais marcos e decisões da CDB</a:t>
            </a:r>
          </a:p>
          <a:p>
            <a:pPr marL="261938" lvl="1" indent="-2619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altLang="pt-BR" sz="3600" b="1" dirty="0" smtClean="0"/>
              <a:t>Metas de AICHI e o Brasil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0825" y="1512762"/>
            <a:ext cx="864235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Conteúdo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3550" y="1997839"/>
            <a:ext cx="81851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 1: Em 2020, no mais tardar, as pessoas devem estar cientes dos valores da biodiversidade e do que podem fazer para conservá-la e para usá-la sustentavelmente.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8938" y="1292133"/>
            <a:ext cx="834866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 2: Em 2020, no mais tardar, os valores de biodiversidade devem estar integrados a estratégias de desenvolvimento e de redução da pobreza, a processos de planejamento nacionais e locais e estar incorporados à contabilidade nacional, de maneira  adequada, e a sistemas de documentação e comunicação.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17513" y="1605424"/>
            <a:ext cx="8294687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 4: Em 2020, no mais tardar, governos, negócios e tomadores de decisão, em todos os níveis, devem seguir etapas para alcançar ou ter planos implementados para consumo e produção sustentável e devem manter os impactos do uso de recursos naturais dentro dos limites ecológicos seguros.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74375" y="1983117"/>
            <a:ext cx="8334375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 Estratégico B (Metas de Aichi 2011-2020):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Reduzir as pressões diretas sobre biodiversidade e promover utilização sustentável.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5613" y="1720840"/>
            <a:ext cx="818038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 5: Em 2020, a taxa de perda de todos os habitats naturais, incluindo florestas, deve estar reduzida a mais que a metade e, se possível, levada a zero, e a degradação e a fragmentação devem ser significativamente reduzidas.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14350" y="1997839"/>
            <a:ext cx="81470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 7: Em 2020, áreas com agricultura, aquicultura e silvicultura devem ser gerenciadas de maneira sustentável, assegurando a conservação da biodiversidade.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27050" y="1997839"/>
            <a:ext cx="81978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 8: Em 2020, a poluição, incluindo aquela decorrente do excesso de nutrientes, deve estar em níveis não prejudiciais à biodiversidade e à função do ecossistema.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2113" y="1659285"/>
            <a:ext cx="837088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 9: Em 2020, espécies exóticas invasoras e rotas de introdução devem estar identificadas e priorizadas; espécies prioritárias devem estar controladas ou erradicadas e devem ser adotadas medidas para gerenciar as rotas, prevenindo a introdução e o estabelecimento de espécies exóticas invasoras.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04825" y="1959367"/>
            <a:ext cx="8496300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 Estratégico C (Metas de Aichi 2011-2020):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Melhorar a situação (status) da biodiversidade, protegendo ecossistemas, espécies e diversidade genética.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81013" y="1720840"/>
            <a:ext cx="825658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 11: Em 2020, pelo menos 17% das zonas terrestres e de águas continentais, e 10% das zonas costeiras e marinhas, especialmente áreas de importância particular para biodiversidade e serviços ecossistêmicos, ...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498019" y="1605424"/>
            <a:ext cx="8254096" cy="36471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61938" lvl="1" indent="-2619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altLang="pt-BR" sz="3600" b="1" dirty="0" smtClean="0"/>
              <a:t>O papel dos municípios e as ações locais pela biodiversidade</a:t>
            </a:r>
          </a:p>
          <a:p>
            <a:pPr marL="261938" lvl="1" indent="-2619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altLang="pt-BR" sz="3600" b="1" dirty="0" smtClean="0"/>
              <a:t>PMMA no cumprimento das metas de AICHI</a:t>
            </a:r>
          </a:p>
          <a:p>
            <a:pPr marL="261938" lvl="1" indent="-2619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altLang="pt-BR" sz="3600" b="1" dirty="0" smtClean="0"/>
              <a:t>Etapas para elaboração do PMMA</a:t>
            </a:r>
          </a:p>
          <a:p>
            <a:pPr marL="261938" lvl="1" indent="-2619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altLang="pt-BR" sz="3600" b="1" dirty="0" smtClean="0"/>
              <a:t>Perguntas &amp; Respostas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7057" y="1443841"/>
            <a:ext cx="798988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devem estar conservadas por meio de gerenciamento eficiente e equitativo, ecologicamente representadas com sistemas bem conectados de áreas protegidas e outras medidas eficientes de conservação, e integradas em amplas paisagens terrestres e marinhas.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42913" y="2036311"/>
            <a:ext cx="8496300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 12: Em 2020, a extinção de espécies em extinção conhecidas deve estar prevenida e sua situação de conservação, particularmente para aquelas de maior declínio, melhorada e sustentada.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30225" y="2236366"/>
            <a:ext cx="8245476" cy="23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 estratégico D (Metas de Aichi 2011-2020):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Ressaltar os benefícios da biodiversidade e dos serviços ecossistêmicos para todos.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5613" y="1289953"/>
            <a:ext cx="8193087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 14: Em 2020, ecossistemas que fornecem serviços essenciais, incluindo serviços relacionados à água, e contribuem para a saúde, sustento e bem-estar, devem estar restaurados e protegidos, levando em conta as necessidades da mulher, dos indígenas e de comunidades locais, e dos pobres e vulneráveis.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5613" y="1814507"/>
            <a:ext cx="8256587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 15: Em 2020, a resiliência dos ecossistemas e a contribuição da biodiversidade para os estoques de carbono devem estar ampliadas, por meio de conservação e restauração, incluindo restauração de, pelo menos, ...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7375" y="2274838"/>
            <a:ext cx="8089900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3500" b="1" dirty="0" smtClean="0"/>
              <a:t>... 15% de ecossistemas degradados, dessa forma contribuindo para a mitigação da mudança climática e para a adaptação e </a:t>
            </a:r>
            <a:r>
              <a:rPr lang="pt-BR" altLang="pt-BR" sz="3500" b="1" dirty="0" smtClean="0"/>
              <a:t/>
            </a:r>
            <a:br>
              <a:rPr lang="pt-BR" altLang="pt-BR" sz="3500" b="1" dirty="0" smtClean="0"/>
            </a:br>
            <a:r>
              <a:rPr lang="pt-BR" altLang="pt-BR" sz="3500" b="1" dirty="0" smtClean="0"/>
              <a:t>o </a:t>
            </a:r>
            <a:r>
              <a:rPr lang="pt-BR" altLang="pt-BR" sz="3500" b="1" dirty="0" smtClean="0"/>
              <a:t>combate à desertificação.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42925" y="1959367"/>
            <a:ext cx="8207375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 estratégico E (Metas de Aichi 2011-2020):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Aprimorar, ampliar a implementação por meio do planejamento participativo, gestão de conhecimento e capacitação.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04813" y="1557077"/>
            <a:ext cx="8371052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 19: Em 2020, o conhecimento, </a:t>
            </a:r>
            <a: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base </a:t>
            </a:r>
            <a:b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ciência e tecnologias relacionadas à biodiversidade, seus valores, funcionamento, situação e tendências, e as consequências </a:t>
            </a:r>
            <a: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 perda, devem estar melhorados, amplamente compartilhados, transferidos </a:t>
            </a:r>
            <a: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</a:t>
            </a:r>
            <a: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93713" y="1551563"/>
            <a:ext cx="8180387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ea typeface="+mn-ea"/>
                <a:cs typeface="+mn-cs"/>
              </a:rPr>
              <a:t>Meta 20: Em 2020, no máximo, a mobilização dos recursos financeiros para implementação eficaz do Plano Estratégico para Biodiversidade 2011-2020 de todas as fontes, </a:t>
            </a:r>
            <a:r>
              <a:rPr lang="pt-BR" altLang="pt-BR" sz="3400" b="1" dirty="0" smtClean="0">
                <a:solidFill>
                  <a:schemeClr val="tx1"/>
                </a:solidFill>
              </a:rPr>
              <a:t>e de acordo com o processo consolidado e acordado na Estratégia para Mobilização de Recursos, </a:t>
            </a:r>
            <a:r>
              <a:rPr lang="pt-BR" altLang="pt-BR" sz="3400" b="1" dirty="0" smtClean="0">
                <a:solidFill>
                  <a:schemeClr val="tx1"/>
                </a:solidFill>
                <a:ea typeface="+mn-ea"/>
                <a:cs typeface="+mn-cs"/>
              </a:rPr>
              <a:t>...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93713" y="1997839"/>
            <a:ext cx="84963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deverá estar substancialmente superior aos níveis atuais. Essa meta está sujeita a alterações decorrentes das avaliações da necessidade de recursos que serão elaboradas e relatadas pelas Partes.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>
            <a:spLocks noChangeArrowheads="1"/>
          </p:cNvSpPr>
          <p:nvPr/>
        </p:nvSpPr>
        <p:spPr bwMode="auto">
          <a:xfrm>
            <a:off x="475133" y="3054431"/>
            <a:ext cx="8205728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61938" indent="-2619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altLang="pt-BR" sz="3100" b="1" dirty="0" smtClean="0"/>
              <a:t>O ICLEI é a maior rede mundial de cidades e governos locais dedicados ao desenvolvimento sustentável.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825" y="2298758"/>
            <a:ext cx="864235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O ICLEI</a:t>
            </a:r>
          </a:p>
        </p:txBody>
      </p:sp>
      <p:pic>
        <p:nvPicPr>
          <p:cNvPr id="6" name="Picture 23" descr="C:\Users\usuario\Desktop\logoicle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1573" y="603479"/>
            <a:ext cx="2028932" cy="1239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19113" y="1420758"/>
            <a:ext cx="8205787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2012, Hyderabad, Índia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CDB COP 11, Decisão XI/28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Reforça que as Partes e outros Governos deverão desenvolver, em conjunto com os governos locais, diretrizes e iniciativas de capacitação para aprimorar e adaptar as estratégias e planos de ação locais.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37425" y="715963"/>
            <a:ext cx="113982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19113" y="1781567"/>
            <a:ext cx="8154988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2012, Hyderabad, Índia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Cúpula de Cidades e Governos Subnacionais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Declaração de Hyderabad</a:t>
            </a:r>
            <a:r>
              <a:rPr lang="pt-BR" altLang="pt-BR" sz="3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t-BR" altLang="pt-BR" sz="34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Suporte para implementação do Plano de Ação.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60963" y="4937125"/>
            <a:ext cx="17430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4575" y="4564063"/>
            <a:ext cx="113982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75188" y="585023"/>
            <a:ext cx="997311" cy="100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5375" y="1443922"/>
            <a:ext cx="8083550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2014, Pyeongchang, Gangwon, Coreia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CDB COP 12, Decisão XII/9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Foca pela primeira vez em desenvolvimento urbano sustentável. Reforça que as Partes devem trabalhar com outros níveis de governo em prol da urbanização mais sustentável; ... 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9600" y="1997839"/>
            <a:ext cx="7924800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3600" b="1" dirty="0" smtClean="0"/>
              <a:t>... devem incorporar considerações relacionadas à biodiversidade na construção de infraestrutura e promover essas considerações pelos governos subnacionais.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25988" y="1846798"/>
            <a:ext cx="8116887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2014, Pyeongchang, Gangwon, Coreia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CDB COP 12, Decisão XII/9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Cúpula de Biodiversidade para Cidades e Governos Subnacionais 2014.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Resolução de Gangwon/Pyeongchang.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58800" y="1773555"/>
            <a:ext cx="8026400" cy="33108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5035550" y="5872163"/>
            <a:ext cx="352901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b="1" dirty="0" smtClean="0"/>
              <a:t>Fonte: ICLEI CBC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28626" y="1451094"/>
            <a:ext cx="8270874" cy="19399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Objetivos de Desenvolvimento Sustentável (ODS)</a:t>
            </a:r>
            <a:b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</a:b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ODS 15 Vida Sobre a Terra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08000" y="3459281"/>
            <a:ext cx="84963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Proteger, recuperar e promover o uso sustentável dos ecossistemas terrestres, gerir de forma sustentável as florestas;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82600" y="2474893"/>
            <a:ext cx="849630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Combater a desertificação;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 e reverter a degradação da </a:t>
            </a: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terra</a:t>
            </a: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L="266700" indent="-266700" algn="l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Deter a perda de biodiversidade</a:t>
            </a: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9544" y="4816475"/>
            <a:ext cx="20177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1592213"/>
            <a:ext cx="8642350" cy="13239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ODS 15: Metas para deter a perda de biodiversidade: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82600" y="2957463"/>
            <a:ext cx="84963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Até 2020, assegurar a conservação, recuperação e uso sustentável de ecossistemas terrestres e de água doce interiores e seus serviços, ...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18175" y="2393588"/>
            <a:ext cx="82169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300" b="1" dirty="0" smtClean="0">
                <a:solidFill>
                  <a:schemeClr val="tx1"/>
                </a:solidFill>
                <a:ea typeface="+mn-ea"/>
                <a:cs typeface="+mn-cs"/>
              </a:rPr>
              <a:t>... </a:t>
            </a:r>
            <a:r>
              <a:rPr lang="pt-BR" altLang="pt-BR" sz="3300" b="1" dirty="0" smtClean="0">
                <a:solidFill>
                  <a:schemeClr val="tx1"/>
                </a:solidFill>
              </a:rPr>
              <a:t>em especial florestas, </a:t>
            </a:r>
            <a:r>
              <a:rPr lang="pt-BR" altLang="pt-BR" sz="3300" b="1" dirty="0" smtClean="0">
                <a:solidFill>
                  <a:schemeClr val="tx1"/>
                </a:solidFill>
                <a:ea typeface="+mn-ea"/>
                <a:cs typeface="+mn-cs"/>
              </a:rPr>
              <a:t>zonas úmidas, montanhas e terras áridas, em conformidade com as obrigações decorrentes dos acordos internacionais;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42888" y="806452"/>
            <a:ext cx="864235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Ação Local Move o Mundo</a:t>
            </a:r>
          </a:p>
        </p:txBody>
      </p:sp>
      <p:pic>
        <p:nvPicPr>
          <p:cNvPr id="4" name="Picture 2" descr="C:\Users\Shermaine.Ho\Desktop\600px-Earth_Western_Hemisphere_transparent_backgroun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033" y="3065465"/>
            <a:ext cx="19685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931304" y="3757328"/>
            <a:ext cx="1301959" cy="584775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200" b="1" dirty="0">
                <a:ln w="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 </a:t>
            </a:r>
            <a:r>
              <a:rPr lang="pt-BR" sz="3200" b="1" dirty="0" smtClean="0">
                <a:ln w="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ONU</a:t>
            </a:r>
            <a:endParaRPr lang="pt-BR" sz="3200" b="1" dirty="0">
              <a:ln w="0"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7" name="Picture 2" descr="C:\Users\Shermaine.Ho\Desktop\600px-Earth_Western_Hemisphere_transparent_backgroun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26872" y="2455865"/>
            <a:ext cx="25781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395400" y="3206306"/>
            <a:ext cx="1241045" cy="1077218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3200" b="1" dirty="0" smtClean="0">
                <a:ln w="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200</a:t>
            </a:r>
            <a:br>
              <a:rPr lang="pt-BR" sz="3200" b="1" dirty="0" smtClean="0">
                <a:ln w="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pt-BR" sz="3200" b="1" dirty="0" smtClean="0">
                <a:ln w="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países</a:t>
            </a:r>
            <a:endParaRPr lang="pt-BR" sz="3200" b="1" dirty="0">
              <a:ln w="0"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10" name="Picture 2" descr="C:\Users\Shermaine.Ho\Desktop\600px-Earth_Western_Hemisphere_transparent_backgroun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6668" y="1528765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2"/>
          <p:cNvSpPr txBox="1"/>
          <p:nvPr/>
        </p:nvSpPr>
        <p:spPr bwMode="auto">
          <a:xfrm>
            <a:off x="6130662" y="2496535"/>
            <a:ext cx="1757212" cy="156966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3200" b="1" dirty="0">
                <a:ln cmpd="sng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1 </a:t>
            </a:r>
            <a:r>
              <a:rPr lang="pt-BR" sz="3200" b="1" dirty="0" smtClean="0">
                <a:ln cmpd="sng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milhão</a:t>
            </a:r>
            <a:br>
              <a:rPr lang="pt-BR" sz="3200" b="1" dirty="0" smtClean="0">
                <a:ln cmpd="sng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</a:br>
            <a:r>
              <a:rPr lang="pt-BR" sz="3200" b="1" dirty="0" smtClean="0">
                <a:ln cmpd="sng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governos</a:t>
            </a:r>
          </a:p>
          <a:p>
            <a:pPr algn="ctr">
              <a:defRPr/>
            </a:pPr>
            <a:r>
              <a:rPr lang="pt-BR" sz="3200" b="1" dirty="0" smtClean="0">
                <a:ln cmpd="sng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locais</a:t>
            </a:r>
            <a:endParaRPr lang="pt-BR" sz="3200" b="1" dirty="0">
              <a:ln cmpd="sng"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2" name="Retângulo 1"/>
          <p:cNvSpPr>
            <a:spLocks noChangeArrowheads="1"/>
          </p:cNvSpPr>
          <p:nvPr/>
        </p:nvSpPr>
        <p:spPr bwMode="auto">
          <a:xfrm>
            <a:off x="250825" y="5104043"/>
            <a:ext cx="864235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3200" b="1" dirty="0" smtClean="0"/>
              <a:t>Soluções Locais para Desafios Globais</a:t>
            </a:r>
          </a:p>
        </p:txBody>
      </p:sp>
      <p:sp>
        <p:nvSpPr>
          <p:cNvPr id="13" name="Retângulo 14"/>
          <p:cNvSpPr>
            <a:spLocks noChangeArrowheads="1"/>
          </p:cNvSpPr>
          <p:nvPr/>
        </p:nvSpPr>
        <p:spPr bwMode="auto">
          <a:xfrm>
            <a:off x="0" y="5938384"/>
            <a:ext cx="86423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b="1" dirty="0" smtClean="0"/>
              <a:t>Fonte: ICLEI – Governos Locais pela Sustentabilidade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20700" y="1859340"/>
            <a:ext cx="81788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Até 2020, implementar medidas para evitar a introdução e reduzir significativamente o impacto de espécies exóticas invasoras em ecossistemas terrestres e aquáticos, e controlar ou erradicar as espécies prioritárias;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82600" y="1997839"/>
            <a:ext cx="8204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Tomar medidas urgentes e significativas para reduzir a degradação de habitats naturais, deter a perda de biodiversidade e, até 2020, proteger e evitar a extinção de espécies ameaçadas;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45800" y="1697090"/>
            <a:ext cx="79565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Até 2020, integrar os valores dos ecossistemas e da biodiversidade ao planejamento nacional e local, nos processos de desenvolvimento, nas estratégias de redução da pobreza e nos sistemas de contas</a:t>
            </a: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9738" y="1997839"/>
            <a:ext cx="84963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Mobilizar e aumentar significativamente, a partir de todas as fontes, os recursos financeiros </a:t>
            </a: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a conservação e o uso sustentável da biodiversidade e dos ecossistemas;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1506919"/>
            <a:ext cx="8642350" cy="13239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ODS </a:t>
            </a: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– Objetivo 11 – Cidades</a:t>
            </a:r>
            <a:b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</a:b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e Comunidades </a:t>
            </a: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Sustentáveis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95300" y="2859469"/>
            <a:ext cx="8496300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Tornar as cidades e os assentamentos humanos inclusivos, seguros, resilientes e sustentáveis.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Serviços Básicos (serviços ecossistêmicos);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0925" y="2236366"/>
            <a:ext cx="8496300" cy="23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Espaços verdes/abertos;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Fortalecer esforços para proteger e salvaguardar o patrimônio cultural e natural;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95300" y="2236366"/>
            <a:ext cx="8229600" cy="23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Gestão de Riscos e Vulnerabilidades (ex.: Adaptação baseada em Ecossistemas);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Relação entre biodiversidade e saúde, agricultura.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1430343"/>
            <a:ext cx="86423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Metas de </a:t>
            </a: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AICHI e o </a:t>
            </a: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Brasil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2975" y="2173293"/>
            <a:ext cx="8312890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Diálogos sobre Biodiversidade: construindo a estratégia brasileira para 2020. 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Setembro de 2013 – Metas Nacionais de Biodiversidade para 2020 aprovadas pela Comissão Nacional da Biodiversidade (CONABIO).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1573605"/>
            <a:ext cx="86423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Metas de AICHI e </a:t>
            </a: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o Brasil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82600" y="2345130"/>
            <a:ext cx="8255000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Exemplo Meta 11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Até 2020, serão conservados, por meio de unidades de conservação previstas na Lei do SNUC e outras categorias de áreas oficialmente protegidas, como APPS, ...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08000" y="1443841"/>
            <a:ext cx="8496300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ea typeface="+mn-ea"/>
                <a:cs typeface="+mn-cs"/>
              </a:rPr>
              <a:t>... </a:t>
            </a:r>
            <a:r>
              <a:rPr lang="pt-BR" altLang="pt-BR" sz="3500" b="1" dirty="0" smtClean="0">
                <a:solidFill>
                  <a:schemeClr val="tx1"/>
                </a:solidFill>
              </a:rPr>
              <a:t>reservas legais e terras indígenas com vegetação nativa, </a:t>
            </a:r>
            <a:r>
              <a:rPr lang="pt-BR" altLang="pt-BR" sz="3500" b="1" dirty="0" smtClean="0">
                <a:solidFill>
                  <a:schemeClr val="tx1"/>
                </a:solidFill>
                <a:ea typeface="+mn-ea"/>
                <a:cs typeface="+mn-cs"/>
              </a:rPr>
              <a:t>pelo menos 30% da Amazônia, 17% de cada um dos demais biomas terrestres e 10% de áreas marinhas costeiras, principalmente áreas de especial importância para biodiversidade e serviços ecossistêmicos, ...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7075" y="1418234"/>
            <a:ext cx="864235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Ação Local Move o Mundo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11163" y="2176997"/>
            <a:ext cx="84963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um planeta de cidadãos, a </a:t>
            </a:r>
            <a:r>
              <a:rPr lang="pt-BR" altLang="pt-BR" sz="34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missão</a:t>
            </a: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ICLEI é construir e servir a um movimento mundial de governos locais para alcançar melhoras tangíveis na sustentabilidade global, com especial atenção às condições ambientais, por meio de ações cumulativas.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43625" y="2157908"/>
            <a:ext cx="8255000" cy="26314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3300" b="1" dirty="0" smtClean="0"/>
              <a:t>... asseguradas e respeitadas a demarcação, a regularização e a gestão efetiva e equitativa, visando garantir a interligação, integração e representação ecológica em paisagens terrestres e marinhas mais amplas.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43625" y="1525813"/>
            <a:ext cx="8001000" cy="36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Princípios para internalizar e implementar as 20 Metas Nacionais de Biodiversidade 2011-2020: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Ações interinstitucionais e multidisciplinares a serem desenvolvidas por diferentes órgãos do governo federal, estadual e municipal, além dos diversos setores da sociedade;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7000" y="1884243"/>
            <a:ext cx="8496300" cy="321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Atualização da Estratégia Nacional de Biodiversidade e Planos de Ação (NBSAP);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Estabelecimento de critérios de análise e indicadores para avaliação da implementação das metas com diferentes setores da sociedade.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74663" y="2213283"/>
            <a:ext cx="8194674" cy="24314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38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Papel dos governos locais para conservação da biodiversidade e para promoção do desenvolvimento sustentável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24050" y="2063882"/>
            <a:ext cx="84963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3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Promover integração na tomada de decisão, com os setores municipais que têm impactos potenciais sobre a biodiversidade, mas que também podem ampliar os benefícios relacionados aos serviços </a:t>
            </a:r>
            <a:r>
              <a:rPr lang="pt-BR" altLang="pt-BR" sz="3300" b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ecossistêmicos</a:t>
            </a:r>
            <a:r>
              <a:rPr lang="pt-BR" altLang="pt-BR" sz="3300" b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t-BR" altLang="pt-BR" sz="33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82600" y="1682368"/>
            <a:ext cx="8496300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35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Serviços ecossistêmicos são os benefícios que as pessoas obtêm dos ecossistemas.</a:t>
            </a:r>
          </a:p>
          <a:p>
            <a:pPr marL="266700" indent="-266700" algn="l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altLang="pt-BR" sz="35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Ecossistemas: complexo dinâmico de comunidades vegetais, animais e micro-organismos e seu ambiente não </a:t>
            </a:r>
            <a:r>
              <a:rPr lang="pt-BR" altLang="pt-BR" sz="35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vivo, interagindo como funcional</a:t>
            </a: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638175"/>
            <a:ext cx="86423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Qual é o equilíbrio ideal?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47701" y="1395603"/>
            <a:ext cx="7848600" cy="4751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6397" y="1387475"/>
            <a:ext cx="7671206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825" y="638175"/>
            <a:ext cx="86423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Qual é o equilíbrio ideal?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638175"/>
            <a:ext cx="86423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Qual é o equilíbrio ideal?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39311" y="1358900"/>
            <a:ext cx="7865379" cy="47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1400847"/>
            <a:ext cx="8642350" cy="13239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Ecossistemas saudáveis contribuem para...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27500" y="2739099"/>
            <a:ext cx="8496300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...o fortalecimento da segurança alimentar. 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Agricultura e pecuária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Ciclagem de nutrientes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Polinização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1679496"/>
            <a:ext cx="86423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A ONU e o meio ambiente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88950" y="2444671"/>
            <a:ext cx="8197850" cy="270843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300" b="1" dirty="0" smtClean="0"/>
              <a:t>1972, Estocolmo – Conferência Mundial sobre Homem e o Meio Ambiente </a:t>
            </a:r>
          </a:p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300" b="1" dirty="0" smtClean="0"/>
              <a:t>1987 – Relatório Brundtland, “Nosso Futuro Comum” – conceito de desenvolvimento sustentável para o discurso público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952500" y="1013271"/>
            <a:ext cx="7239000" cy="48314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620986" y="5870390"/>
            <a:ext cx="403620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 smtClean="0"/>
              <a:t>Fonte: Sophia Picarelli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42888" y="972151"/>
            <a:ext cx="8642350" cy="13239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Ecossistemas saudáveis contribuem para...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9900" y="2312001"/>
            <a:ext cx="84963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...a redução da demanda de energia.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Mitigação dos efeitos das ilhas de calor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Promoção de outros meios de transporte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Fornecimento de biomassa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Isolamento térmico de edifícios 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952500" y="781969"/>
            <a:ext cx="7239000" cy="5151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632860" y="5977264"/>
            <a:ext cx="403620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 smtClean="0"/>
              <a:t>Fonte: Sophia Picarelli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739650"/>
            <a:ext cx="8642350" cy="13239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Ecossistemas saudáveis contribuem para...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95300" y="2028701"/>
            <a:ext cx="8280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...a melhoria da qualidade da água e redução de enchentes.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Amortecimento dos picos de cheia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Infiltração das águas de chuva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Filtragem e purificação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Evapotranspiração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49300" y="1629544"/>
            <a:ext cx="7645400" cy="2940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698632" y="4704834"/>
            <a:ext cx="774673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rgbClr val="990000"/>
                </a:solidFill>
              </a:rPr>
              <a:t>Resiliência para as mudanças climáticas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09110" y="5846639"/>
            <a:ext cx="403620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 smtClean="0"/>
              <a:t>Fonte: Sophia Picarelli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69900" y="2459038"/>
            <a:ext cx="8204200" cy="19399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Processos de planejamento para promover Ações </a:t>
            </a: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Locais pela Biodiversidade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37989" y="5917377"/>
            <a:ext cx="241168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b="1" dirty="0" smtClean="0"/>
              <a:t>Fonte: ICLEI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825" y="574100"/>
            <a:ext cx="86423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Ação Local pela Biodiversidade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070605" y="5233808"/>
            <a:ext cx="460015" cy="425325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4194" y="5293512"/>
            <a:ext cx="5418906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Avaliação da Biodiversidade Local: Relatório da Biodiversidade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51298" y="4545456"/>
            <a:ext cx="459400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Comprometimento Político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997610" y="3343243"/>
            <a:ext cx="532089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Planejamento: Estratégias e Planos de Ações Locais para a Biodiversidade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773548" y="2327879"/>
            <a:ext cx="390209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Compromisso Assumido pela Municipalidade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46603" y="1313875"/>
            <a:ext cx="380874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Ação Local: Implementação de 3 Projetos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1793055" y="4295678"/>
            <a:ext cx="458507" cy="425325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541146" y="3333417"/>
            <a:ext cx="458507" cy="426834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3263596" y="2396796"/>
            <a:ext cx="460015" cy="425325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4032802" y="1458667"/>
            <a:ext cx="460015" cy="426833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350" y="2020065"/>
            <a:ext cx="2030215" cy="97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ight Arrow 1"/>
          <p:cNvSpPr>
            <a:spLocks noChangeArrowheads="1"/>
          </p:cNvSpPr>
          <p:nvPr/>
        </p:nvSpPr>
        <p:spPr bwMode="auto">
          <a:xfrm rot="18347994">
            <a:off x="1339760" y="4884351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ight Arrow 15"/>
          <p:cNvSpPr>
            <a:spLocks noChangeArrowheads="1"/>
          </p:cNvSpPr>
          <p:nvPr/>
        </p:nvSpPr>
        <p:spPr bwMode="auto">
          <a:xfrm rot="18347994">
            <a:off x="2062785" y="3946587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Right Arrow 16"/>
          <p:cNvSpPr>
            <a:spLocks noChangeArrowheads="1"/>
          </p:cNvSpPr>
          <p:nvPr/>
        </p:nvSpPr>
        <p:spPr bwMode="auto">
          <a:xfrm rot="18347994">
            <a:off x="2785810" y="2979237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Right Arrow 17"/>
          <p:cNvSpPr>
            <a:spLocks noChangeArrowheads="1"/>
          </p:cNvSpPr>
          <p:nvPr/>
        </p:nvSpPr>
        <p:spPr bwMode="auto">
          <a:xfrm rot="18347994">
            <a:off x="3532118" y="2046576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CaixaDeTexto 20"/>
          <p:cNvSpPr txBox="1">
            <a:spLocks noChangeArrowheads="1"/>
          </p:cNvSpPr>
          <p:nvPr/>
        </p:nvSpPr>
        <p:spPr bwMode="auto">
          <a:xfrm>
            <a:off x="371790" y="1512208"/>
            <a:ext cx="345090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Pioneiros LAB – 5 Etapas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517525"/>
            <a:ext cx="86423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21 Pioneiros LAB (2006-2009)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5428" y="1219200"/>
            <a:ext cx="789632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02363" y="5798625"/>
            <a:ext cx="241168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b="1" dirty="0" smtClean="0"/>
              <a:t>Fonte: ICLEI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825" y="550350"/>
            <a:ext cx="86423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Ação Local pela Biodiversidade</a:t>
            </a: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070605" y="5210058"/>
            <a:ext cx="460015" cy="425325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4194" y="5269762"/>
            <a:ext cx="5418906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Avaliação da Biodiversidade Local: Relatório da Biodiversidade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51298" y="4521706"/>
            <a:ext cx="459400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Comprometimento Político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997610" y="3319493"/>
            <a:ext cx="532089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Planejamento: Estratégias e Planos de Ações Locais para a Biodiversidade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773548" y="2304129"/>
            <a:ext cx="390209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Compromisso Assumido pela Municipalidade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46603" y="1290125"/>
            <a:ext cx="380874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Ação Local: Implementação de 3 Projetos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793055" y="4271928"/>
            <a:ext cx="458507" cy="425325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541146" y="3309667"/>
            <a:ext cx="458507" cy="426834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263596" y="2373046"/>
            <a:ext cx="460015" cy="425325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4032802" y="1434917"/>
            <a:ext cx="460015" cy="426833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4350" y="2162565"/>
            <a:ext cx="2030215" cy="97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ight Arrow 1"/>
          <p:cNvSpPr>
            <a:spLocks noChangeArrowheads="1"/>
          </p:cNvSpPr>
          <p:nvPr/>
        </p:nvSpPr>
        <p:spPr bwMode="auto">
          <a:xfrm rot="18347994">
            <a:off x="1339760" y="4860601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 rot="18347994">
            <a:off x="2062785" y="3922837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 rot="18347994">
            <a:off x="2785810" y="2955487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 rot="18347994">
            <a:off x="3532118" y="2022826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CaixaDeTexto 20"/>
          <p:cNvSpPr txBox="1">
            <a:spLocks noChangeArrowheads="1"/>
          </p:cNvSpPr>
          <p:nvPr/>
        </p:nvSpPr>
        <p:spPr bwMode="auto">
          <a:xfrm>
            <a:off x="371790" y="1488458"/>
            <a:ext cx="345090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Pioneiros LAB – 5 Etapas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546577" y="5210193"/>
            <a:ext cx="4662312" cy="936976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786220" y="5040859"/>
            <a:ext cx="6348358" cy="1159610"/>
          </a:xfrm>
          <a:prstGeom prst="rect">
            <a:avLst/>
          </a:prstGeom>
          <a:solidFill>
            <a:schemeClr val="bg1"/>
          </a:soli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pt-BR" sz="3200" b="1" dirty="0" smtClean="0">
                <a:solidFill>
                  <a:schemeClr val="tx1"/>
                </a:solidFill>
              </a:rPr>
              <a:t>Avaliação da Biodiversidade Local: Relatório da Biodiversidade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844550"/>
            <a:ext cx="864235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Avaliação da Biodiversidade Local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82600" y="2174875"/>
            <a:ext cx="8128000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44500" indent="-444500" algn="l" eaLnBrk="1" hangingPunct="1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pt-BR" altLang="pt-BR" sz="3600" b="1" dirty="0" smtClean="0">
                <a:solidFill>
                  <a:srgbClr val="1B6F4F"/>
                </a:solidFill>
                <a:latin typeface="+mn-lt"/>
                <a:ea typeface="+mn-ea"/>
                <a:cs typeface="+mn-cs"/>
              </a:rPr>
              <a:t>Ferramentas Relevantes: </a:t>
            </a: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TEEB, CBI, CBO-I, GBIF…</a:t>
            </a:r>
          </a:p>
          <a:p>
            <a:pPr marL="70485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TEEB – The Economics of Ecosystems &amp; Biodiversity (A Economia dos Ecossistemas e da Biodiversidade)</a:t>
            </a:r>
          </a:p>
          <a:p>
            <a:pPr marL="70485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TEEB – Manual para Cidades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3888" y="1997839"/>
            <a:ext cx="8012112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/>
              <a:t>“Desenvolvimento sustentável é o desenvolvimento que encontra as necessidades atuais sem comprometer a habilidade das futuras gerações de atender a suas próprias necessidades.”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35200" y="5588030"/>
            <a:ext cx="6388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 smtClean="0">
                <a:solidFill>
                  <a:prstClr val="black"/>
                </a:solidFill>
              </a:rPr>
              <a:t>Disponível em: http://www.un.org/documents/ga/res/42/ares42-187.htm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82600" y="1341147"/>
            <a:ext cx="8178800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400" b="1" dirty="0" smtClean="0">
                <a:solidFill>
                  <a:srgbClr val="1B6F4F"/>
                </a:solidFill>
                <a:ea typeface="+mn-ea"/>
                <a:cs typeface="+mn-cs"/>
              </a:rPr>
              <a:t>Seção 1: 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ea typeface="+mn-ea"/>
                <a:cs typeface="+mn-cs"/>
              </a:rPr>
              <a:t>Introdução sobre os serviços ecossistêmicos e as cidades.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400" b="1" dirty="0" smtClean="0">
                <a:solidFill>
                  <a:srgbClr val="1B6F4F"/>
                </a:solidFill>
              </a:rPr>
              <a:t>Seção 2: 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400" b="1" dirty="0" smtClean="0">
                <a:solidFill>
                  <a:schemeClr val="tx1"/>
                </a:solidFill>
              </a:rPr>
              <a:t>Como incorporar os serviços ecossistêmicos nas tomadas de decisão e políticas – A abordagem passo a passo do TEEB.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5925" y="2394615"/>
            <a:ext cx="8140700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rgbClr val="1B6F4F"/>
                </a:solidFill>
                <a:latin typeface="+mn-lt"/>
                <a:ea typeface="+mn-ea"/>
                <a:cs typeface="+mn-cs"/>
              </a:rPr>
              <a:t>Seção 3: 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aplicação da abordagem passo a passo do TEEB na gestão da cidade.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55438" y="1334119"/>
            <a:ext cx="8496300" cy="404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44500" indent="-444500" algn="l" eaLnBrk="1" hangingPunct="1"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Índice de Biodiversidade Urbana – Singapore Index on Cities Biodiversity (CBI)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Inventário autoavaliativo, permite que as cidades acompanhem o seu progresso relacionado à conservação e à melhoria da biodiversidade, utilizando 23 indicadores.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5063" y="485963"/>
            <a:ext cx="82661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resultados podem ser utilizados nas tomadas de decisão e no planejamento das cidades.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79709" y="2408055"/>
            <a:ext cx="3163345" cy="2853519"/>
            <a:chOff x="479709" y="2396180"/>
            <a:chExt cx="3163345" cy="2853519"/>
          </a:xfrm>
        </p:grpSpPr>
        <p:sp>
          <p:nvSpPr>
            <p:cNvPr id="7" name="Forma livre 6"/>
            <p:cNvSpPr/>
            <p:nvPr/>
          </p:nvSpPr>
          <p:spPr>
            <a:xfrm>
              <a:off x="1123036" y="3003023"/>
              <a:ext cx="1955170" cy="1902605"/>
            </a:xfrm>
            <a:custGeom>
              <a:avLst/>
              <a:gdLst>
                <a:gd name="connsiteX0" fmla="*/ 0 w 1955170"/>
                <a:gd name="connsiteY0" fmla="*/ 951303 h 1902605"/>
                <a:gd name="connsiteX1" fmla="*/ 295811 w 1955170"/>
                <a:gd name="connsiteY1" fmla="*/ 269528 h 1902605"/>
                <a:gd name="connsiteX2" fmla="*/ 977587 w 1955170"/>
                <a:gd name="connsiteY2" fmla="*/ 1 h 1902605"/>
                <a:gd name="connsiteX3" fmla="*/ 1659362 w 1955170"/>
                <a:gd name="connsiteY3" fmla="*/ 269530 h 1902605"/>
                <a:gd name="connsiteX4" fmla="*/ 1955171 w 1955170"/>
                <a:gd name="connsiteY4" fmla="*/ 951306 h 1902605"/>
                <a:gd name="connsiteX5" fmla="*/ 1659361 w 1955170"/>
                <a:gd name="connsiteY5" fmla="*/ 1633081 h 1902605"/>
                <a:gd name="connsiteX6" fmla="*/ 977586 w 1955170"/>
                <a:gd name="connsiteY6" fmla="*/ 1902609 h 1902605"/>
                <a:gd name="connsiteX7" fmla="*/ 295811 w 1955170"/>
                <a:gd name="connsiteY7" fmla="*/ 1633080 h 1902605"/>
                <a:gd name="connsiteX8" fmla="*/ 2 w 1955170"/>
                <a:gd name="connsiteY8" fmla="*/ 951304 h 1902605"/>
                <a:gd name="connsiteX9" fmla="*/ 0 w 1955170"/>
                <a:gd name="connsiteY9" fmla="*/ 951303 h 190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5170" h="1902605">
                  <a:moveTo>
                    <a:pt x="0" y="951303"/>
                  </a:moveTo>
                  <a:cubicBezTo>
                    <a:pt x="0" y="694507"/>
                    <a:pt x="106687" y="448619"/>
                    <a:pt x="295811" y="269528"/>
                  </a:cubicBezTo>
                  <a:cubicBezTo>
                    <a:pt x="478319" y="96702"/>
                    <a:pt x="722927" y="1"/>
                    <a:pt x="977587" y="1"/>
                  </a:cubicBezTo>
                  <a:cubicBezTo>
                    <a:pt x="1232246" y="1"/>
                    <a:pt x="1476854" y="96703"/>
                    <a:pt x="1659362" y="269530"/>
                  </a:cubicBezTo>
                  <a:cubicBezTo>
                    <a:pt x="1848485" y="448622"/>
                    <a:pt x="1955171" y="694510"/>
                    <a:pt x="1955171" y="951306"/>
                  </a:cubicBezTo>
                  <a:cubicBezTo>
                    <a:pt x="1955171" y="1208102"/>
                    <a:pt x="1848484" y="1453990"/>
                    <a:pt x="1659361" y="1633081"/>
                  </a:cubicBezTo>
                  <a:cubicBezTo>
                    <a:pt x="1476853" y="1805908"/>
                    <a:pt x="1232245" y="1902609"/>
                    <a:pt x="977586" y="1902609"/>
                  </a:cubicBezTo>
                  <a:cubicBezTo>
                    <a:pt x="722927" y="1902609"/>
                    <a:pt x="478319" y="1805907"/>
                    <a:pt x="295811" y="1633080"/>
                  </a:cubicBezTo>
                  <a:cubicBezTo>
                    <a:pt x="106688" y="1453989"/>
                    <a:pt x="1" y="1208100"/>
                    <a:pt x="2" y="951304"/>
                  </a:cubicBezTo>
                  <a:cubicBezTo>
                    <a:pt x="1" y="951304"/>
                    <a:pt x="1" y="951303"/>
                    <a:pt x="0" y="951303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06648" tIns="298950" rIns="306648" bIns="29895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/>
                <a:t>Biodiversidade Nativa</a:t>
              </a:r>
              <a:endParaRPr lang="pt-BR" sz="1600" b="1" kern="1200" dirty="0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1791733" y="2396180"/>
              <a:ext cx="1268694" cy="1063466"/>
            </a:xfrm>
            <a:custGeom>
              <a:avLst/>
              <a:gdLst>
                <a:gd name="connsiteX0" fmla="*/ 0 w 1268694"/>
                <a:gd name="connsiteY0" fmla="*/ 531733 h 1063466"/>
                <a:gd name="connsiteX1" fmla="*/ 226844 w 1268694"/>
                <a:gd name="connsiteY1" fmla="*/ 124229 h 1063466"/>
                <a:gd name="connsiteX2" fmla="*/ 634348 w 1268694"/>
                <a:gd name="connsiteY2" fmla="*/ 1 h 1063466"/>
                <a:gd name="connsiteX3" fmla="*/ 1041852 w 1268694"/>
                <a:gd name="connsiteY3" fmla="*/ 124230 h 1063466"/>
                <a:gd name="connsiteX4" fmla="*/ 1268694 w 1268694"/>
                <a:gd name="connsiteY4" fmla="*/ 531735 h 1063466"/>
                <a:gd name="connsiteX5" fmla="*/ 1041851 w 1268694"/>
                <a:gd name="connsiteY5" fmla="*/ 939239 h 1063466"/>
                <a:gd name="connsiteX6" fmla="*/ 634347 w 1268694"/>
                <a:gd name="connsiteY6" fmla="*/ 1063468 h 1063466"/>
                <a:gd name="connsiteX7" fmla="*/ 226843 w 1268694"/>
                <a:gd name="connsiteY7" fmla="*/ 939239 h 1063466"/>
                <a:gd name="connsiteX8" fmla="*/ 1 w 1268694"/>
                <a:gd name="connsiteY8" fmla="*/ 531734 h 1063466"/>
                <a:gd name="connsiteX9" fmla="*/ 0 w 1268694"/>
                <a:gd name="connsiteY9" fmla="*/ 531733 h 10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8694" h="1063466">
                  <a:moveTo>
                    <a:pt x="0" y="531733"/>
                  </a:moveTo>
                  <a:cubicBezTo>
                    <a:pt x="0" y="374462"/>
                    <a:pt x="83056" y="225260"/>
                    <a:pt x="226844" y="124229"/>
                  </a:cubicBezTo>
                  <a:cubicBezTo>
                    <a:pt x="341053" y="43981"/>
                    <a:pt x="485322" y="0"/>
                    <a:pt x="634348" y="1"/>
                  </a:cubicBezTo>
                  <a:cubicBezTo>
                    <a:pt x="783374" y="1"/>
                    <a:pt x="927643" y="43982"/>
                    <a:pt x="1041852" y="124230"/>
                  </a:cubicBezTo>
                  <a:cubicBezTo>
                    <a:pt x="1185639" y="225261"/>
                    <a:pt x="1268695" y="374464"/>
                    <a:pt x="1268694" y="531735"/>
                  </a:cubicBezTo>
                  <a:cubicBezTo>
                    <a:pt x="1268694" y="689006"/>
                    <a:pt x="1185638" y="838209"/>
                    <a:pt x="1041851" y="939239"/>
                  </a:cubicBezTo>
                  <a:cubicBezTo>
                    <a:pt x="927642" y="1019487"/>
                    <a:pt x="783373" y="1063468"/>
                    <a:pt x="634347" y="1063468"/>
                  </a:cubicBezTo>
                  <a:cubicBezTo>
                    <a:pt x="485321" y="1063468"/>
                    <a:pt x="341052" y="1019487"/>
                    <a:pt x="226843" y="939239"/>
                  </a:cubicBezTo>
                  <a:cubicBezTo>
                    <a:pt x="83056" y="838208"/>
                    <a:pt x="0" y="689005"/>
                    <a:pt x="1" y="531734"/>
                  </a:cubicBezTo>
                  <a:lnTo>
                    <a:pt x="0" y="5317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8496" tIns="168441" rIns="198496" bIns="168441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b="1" kern="1200" dirty="0" smtClean="0"/>
                <a:t>Espécies nativas em áreas construídas</a:t>
              </a:r>
              <a:endParaRPr lang="pt-BR" sz="1000" b="1" kern="1200" dirty="0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2803625" y="3095395"/>
              <a:ext cx="787613" cy="787613"/>
            </a:xfrm>
            <a:custGeom>
              <a:avLst/>
              <a:gdLst>
                <a:gd name="connsiteX0" fmla="*/ 0 w 787613"/>
                <a:gd name="connsiteY0" fmla="*/ 393807 h 787613"/>
                <a:gd name="connsiteX1" fmla="*/ 115344 w 787613"/>
                <a:gd name="connsiteY1" fmla="*/ 115343 h 787613"/>
                <a:gd name="connsiteX2" fmla="*/ 393808 w 787613"/>
                <a:gd name="connsiteY2" fmla="*/ 0 h 787613"/>
                <a:gd name="connsiteX3" fmla="*/ 672272 w 787613"/>
                <a:gd name="connsiteY3" fmla="*/ 115344 h 787613"/>
                <a:gd name="connsiteX4" fmla="*/ 787615 w 787613"/>
                <a:gd name="connsiteY4" fmla="*/ 393808 h 787613"/>
                <a:gd name="connsiteX5" fmla="*/ 672272 w 787613"/>
                <a:gd name="connsiteY5" fmla="*/ 672272 h 787613"/>
                <a:gd name="connsiteX6" fmla="*/ 393808 w 787613"/>
                <a:gd name="connsiteY6" fmla="*/ 787615 h 787613"/>
                <a:gd name="connsiteX7" fmla="*/ 115344 w 787613"/>
                <a:gd name="connsiteY7" fmla="*/ 672271 h 787613"/>
                <a:gd name="connsiteX8" fmla="*/ 1 w 787613"/>
                <a:gd name="connsiteY8" fmla="*/ 393807 h 787613"/>
                <a:gd name="connsiteX9" fmla="*/ 0 w 787613"/>
                <a:gd name="connsiteY9" fmla="*/ 393807 h 78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7613" h="787613">
                  <a:moveTo>
                    <a:pt x="0" y="393807"/>
                  </a:moveTo>
                  <a:cubicBezTo>
                    <a:pt x="0" y="289363"/>
                    <a:pt x="41491" y="189197"/>
                    <a:pt x="115344" y="115343"/>
                  </a:cubicBezTo>
                  <a:cubicBezTo>
                    <a:pt x="189197" y="41490"/>
                    <a:pt x="289364" y="0"/>
                    <a:pt x="393808" y="0"/>
                  </a:cubicBezTo>
                  <a:cubicBezTo>
                    <a:pt x="498252" y="0"/>
                    <a:pt x="598418" y="41491"/>
                    <a:pt x="672272" y="115344"/>
                  </a:cubicBezTo>
                  <a:cubicBezTo>
                    <a:pt x="746125" y="189197"/>
                    <a:pt x="787615" y="289364"/>
                    <a:pt x="787615" y="393808"/>
                  </a:cubicBezTo>
                  <a:cubicBezTo>
                    <a:pt x="787615" y="498252"/>
                    <a:pt x="746125" y="598419"/>
                    <a:pt x="672272" y="672272"/>
                  </a:cubicBezTo>
                  <a:cubicBezTo>
                    <a:pt x="598419" y="746125"/>
                    <a:pt x="498252" y="787615"/>
                    <a:pt x="393808" y="787615"/>
                  </a:cubicBezTo>
                  <a:cubicBezTo>
                    <a:pt x="289364" y="787615"/>
                    <a:pt x="189197" y="746125"/>
                    <a:pt x="115344" y="672271"/>
                  </a:cubicBezTo>
                  <a:cubicBezTo>
                    <a:pt x="41491" y="598418"/>
                    <a:pt x="1" y="498251"/>
                    <a:pt x="1" y="393807"/>
                  </a:cubicBezTo>
                  <a:lnTo>
                    <a:pt x="0" y="3938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29313" tIns="129313" rIns="129313" bIns="129313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50" b="1" kern="1200" dirty="0" smtClean="0"/>
                <a:t>% de áreas naturais</a:t>
              </a:r>
              <a:endParaRPr lang="pt-BR" sz="1050" b="1" kern="1200" dirty="0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2640911" y="3936433"/>
              <a:ext cx="1002143" cy="840154"/>
            </a:xfrm>
            <a:custGeom>
              <a:avLst/>
              <a:gdLst>
                <a:gd name="connsiteX0" fmla="*/ 0 w 1002143"/>
                <a:gd name="connsiteY0" fmla="*/ 420077 h 840154"/>
                <a:gd name="connsiteX1" fmla="*/ 179157 w 1002143"/>
                <a:gd name="connsiteY1" fmla="*/ 98162 h 840154"/>
                <a:gd name="connsiteX2" fmla="*/ 501073 w 1002143"/>
                <a:gd name="connsiteY2" fmla="*/ 1 h 840154"/>
                <a:gd name="connsiteX3" fmla="*/ 822988 w 1002143"/>
                <a:gd name="connsiteY3" fmla="*/ 98163 h 840154"/>
                <a:gd name="connsiteX4" fmla="*/ 1002144 w 1002143"/>
                <a:gd name="connsiteY4" fmla="*/ 420079 h 840154"/>
                <a:gd name="connsiteX5" fmla="*/ 822987 w 1002143"/>
                <a:gd name="connsiteY5" fmla="*/ 741994 h 840154"/>
                <a:gd name="connsiteX6" fmla="*/ 501071 w 1002143"/>
                <a:gd name="connsiteY6" fmla="*/ 840156 h 840154"/>
                <a:gd name="connsiteX7" fmla="*/ 179156 w 1002143"/>
                <a:gd name="connsiteY7" fmla="*/ 741994 h 840154"/>
                <a:gd name="connsiteX8" fmla="*/ 0 w 1002143"/>
                <a:gd name="connsiteY8" fmla="*/ 420078 h 840154"/>
                <a:gd name="connsiteX9" fmla="*/ 0 w 1002143"/>
                <a:gd name="connsiteY9" fmla="*/ 420077 h 8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2143" h="840154">
                  <a:moveTo>
                    <a:pt x="0" y="420077"/>
                  </a:moveTo>
                  <a:cubicBezTo>
                    <a:pt x="0" y="295841"/>
                    <a:pt x="65596" y="177977"/>
                    <a:pt x="179157" y="98162"/>
                  </a:cubicBezTo>
                  <a:cubicBezTo>
                    <a:pt x="269375" y="34753"/>
                    <a:pt x="383344" y="1"/>
                    <a:pt x="501073" y="1"/>
                  </a:cubicBezTo>
                  <a:cubicBezTo>
                    <a:pt x="618801" y="1"/>
                    <a:pt x="732770" y="34754"/>
                    <a:pt x="822988" y="98163"/>
                  </a:cubicBezTo>
                  <a:cubicBezTo>
                    <a:pt x="936549" y="177979"/>
                    <a:pt x="1002144" y="295843"/>
                    <a:pt x="1002144" y="420079"/>
                  </a:cubicBezTo>
                  <a:cubicBezTo>
                    <a:pt x="1002144" y="544315"/>
                    <a:pt x="936549" y="662179"/>
                    <a:pt x="822987" y="741994"/>
                  </a:cubicBezTo>
                  <a:cubicBezTo>
                    <a:pt x="732769" y="805403"/>
                    <a:pt x="618800" y="840156"/>
                    <a:pt x="501071" y="840156"/>
                  </a:cubicBezTo>
                  <a:cubicBezTo>
                    <a:pt x="383343" y="840156"/>
                    <a:pt x="269374" y="805403"/>
                    <a:pt x="179156" y="741994"/>
                  </a:cubicBezTo>
                  <a:cubicBezTo>
                    <a:pt x="65595" y="662178"/>
                    <a:pt x="0" y="544314"/>
                    <a:pt x="0" y="420078"/>
                  </a:cubicBezTo>
                  <a:lnTo>
                    <a:pt x="0" y="4200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59461" tIns="135738" rIns="159461" bIns="13573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b="1" kern="1200" dirty="0" smtClean="0"/>
                <a:t>% de áreas protegidas</a:t>
              </a:r>
              <a:endParaRPr lang="pt-BR" sz="1000" b="1" kern="1200" dirty="0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1589349" y="4508485"/>
              <a:ext cx="1211175" cy="741214"/>
            </a:xfrm>
            <a:custGeom>
              <a:avLst/>
              <a:gdLst>
                <a:gd name="connsiteX0" fmla="*/ 0 w 1211175"/>
                <a:gd name="connsiteY0" fmla="*/ 370607 h 741214"/>
                <a:gd name="connsiteX1" fmla="*/ 289479 w 1211175"/>
                <a:gd name="connsiteY1" fmla="*/ 54497 h 741214"/>
                <a:gd name="connsiteX2" fmla="*/ 605589 w 1211175"/>
                <a:gd name="connsiteY2" fmla="*/ 0 h 741214"/>
                <a:gd name="connsiteX3" fmla="*/ 921699 w 1211175"/>
                <a:gd name="connsiteY3" fmla="*/ 54497 h 741214"/>
                <a:gd name="connsiteX4" fmla="*/ 1211176 w 1211175"/>
                <a:gd name="connsiteY4" fmla="*/ 370608 h 741214"/>
                <a:gd name="connsiteX5" fmla="*/ 921698 w 1211175"/>
                <a:gd name="connsiteY5" fmla="*/ 686718 h 741214"/>
                <a:gd name="connsiteX6" fmla="*/ 605588 w 1211175"/>
                <a:gd name="connsiteY6" fmla="*/ 741215 h 741214"/>
                <a:gd name="connsiteX7" fmla="*/ 289478 w 1211175"/>
                <a:gd name="connsiteY7" fmla="*/ 686718 h 741214"/>
                <a:gd name="connsiteX8" fmla="*/ 1 w 1211175"/>
                <a:gd name="connsiteY8" fmla="*/ 370607 h 741214"/>
                <a:gd name="connsiteX9" fmla="*/ 0 w 1211175"/>
                <a:gd name="connsiteY9" fmla="*/ 370607 h 74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1175" h="741214">
                  <a:moveTo>
                    <a:pt x="0" y="370607"/>
                  </a:moveTo>
                  <a:cubicBezTo>
                    <a:pt x="0" y="241583"/>
                    <a:pt x="109650" y="121846"/>
                    <a:pt x="289479" y="54497"/>
                  </a:cubicBezTo>
                  <a:cubicBezTo>
                    <a:pt x="384635" y="18859"/>
                    <a:pt x="494028" y="0"/>
                    <a:pt x="605589" y="0"/>
                  </a:cubicBezTo>
                  <a:cubicBezTo>
                    <a:pt x="717150" y="0"/>
                    <a:pt x="826543" y="18859"/>
                    <a:pt x="921699" y="54497"/>
                  </a:cubicBezTo>
                  <a:cubicBezTo>
                    <a:pt x="1101527" y="121846"/>
                    <a:pt x="1211177" y="241584"/>
                    <a:pt x="1211176" y="370608"/>
                  </a:cubicBezTo>
                  <a:cubicBezTo>
                    <a:pt x="1211176" y="499632"/>
                    <a:pt x="1101526" y="619369"/>
                    <a:pt x="921698" y="686718"/>
                  </a:cubicBezTo>
                  <a:cubicBezTo>
                    <a:pt x="826542" y="722356"/>
                    <a:pt x="717149" y="741215"/>
                    <a:pt x="605588" y="741215"/>
                  </a:cubicBezTo>
                  <a:cubicBezTo>
                    <a:pt x="494027" y="741215"/>
                    <a:pt x="384634" y="722356"/>
                    <a:pt x="289478" y="686718"/>
                  </a:cubicBezTo>
                  <a:cubicBezTo>
                    <a:pt x="109650" y="619369"/>
                    <a:pt x="0" y="499631"/>
                    <a:pt x="1" y="370607"/>
                  </a:cubicBezTo>
                  <a:lnTo>
                    <a:pt x="0" y="3706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1343" tIns="122518" rIns="191343" bIns="122518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50" b="1" kern="1200" dirty="0" smtClean="0"/>
                <a:t>Fragmentação </a:t>
              </a:r>
              <a:endParaRPr lang="pt-BR" sz="700" b="1" kern="1200" dirty="0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479709" y="3464219"/>
              <a:ext cx="936070" cy="840154"/>
            </a:xfrm>
            <a:custGeom>
              <a:avLst/>
              <a:gdLst>
                <a:gd name="connsiteX0" fmla="*/ 0 w 936070"/>
                <a:gd name="connsiteY0" fmla="*/ 420077 h 840154"/>
                <a:gd name="connsiteX1" fmla="*/ 155412 w 936070"/>
                <a:gd name="connsiteY1" fmla="*/ 107453 h 840154"/>
                <a:gd name="connsiteX2" fmla="*/ 468036 w 936070"/>
                <a:gd name="connsiteY2" fmla="*/ 0 h 840154"/>
                <a:gd name="connsiteX3" fmla="*/ 780660 w 936070"/>
                <a:gd name="connsiteY3" fmla="*/ 107453 h 840154"/>
                <a:gd name="connsiteX4" fmla="*/ 936071 w 936070"/>
                <a:gd name="connsiteY4" fmla="*/ 420077 h 840154"/>
                <a:gd name="connsiteX5" fmla="*/ 780660 w 936070"/>
                <a:gd name="connsiteY5" fmla="*/ 732701 h 840154"/>
                <a:gd name="connsiteX6" fmla="*/ 468036 w 936070"/>
                <a:gd name="connsiteY6" fmla="*/ 840154 h 840154"/>
                <a:gd name="connsiteX7" fmla="*/ 155412 w 936070"/>
                <a:gd name="connsiteY7" fmla="*/ 732701 h 840154"/>
                <a:gd name="connsiteX8" fmla="*/ 1 w 936070"/>
                <a:gd name="connsiteY8" fmla="*/ 420077 h 840154"/>
                <a:gd name="connsiteX9" fmla="*/ 0 w 936070"/>
                <a:gd name="connsiteY9" fmla="*/ 420077 h 8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6070" h="840154">
                  <a:moveTo>
                    <a:pt x="0" y="420077"/>
                  </a:moveTo>
                  <a:cubicBezTo>
                    <a:pt x="0" y="300791"/>
                    <a:pt x="56503" y="187130"/>
                    <a:pt x="155412" y="107453"/>
                  </a:cubicBezTo>
                  <a:cubicBezTo>
                    <a:pt x="241297" y="38268"/>
                    <a:pt x="352632" y="0"/>
                    <a:pt x="468036" y="0"/>
                  </a:cubicBezTo>
                  <a:cubicBezTo>
                    <a:pt x="583440" y="0"/>
                    <a:pt x="694776" y="38268"/>
                    <a:pt x="780660" y="107453"/>
                  </a:cubicBezTo>
                  <a:cubicBezTo>
                    <a:pt x="879568" y="187130"/>
                    <a:pt x="936071" y="300791"/>
                    <a:pt x="936071" y="420077"/>
                  </a:cubicBezTo>
                  <a:cubicBezTo>
                    <a:pt x="936071" y="539363"/>
                    <a:pt x="879568" y="653024"/>
                    <a:pt x="780660" y="732701"/>
                  </a:cubicBezTo>
                  <a:cubicBezTo>
                    <a:pt x="694776" y="801887"/>
                    <a:pt x="583440" y="840154"/>
                    <a:pt x="468036" y="840154"/>
                  </a:cubicBezTo>
                  <a:cubicBezTo>
                    <a:pt x="352632" y="840154"/>
                    <a:pt x="241296" y="801886"/>
                    <a:pt x="155412" y="732701"/>
                  </a:cubicBezTo>
                  <a:cubicBezTo>
                    <a:pt x="56504" y="653024"/>
                    <a:pt x="1" y="539363"/>
                    <a:pt x="1" y="420077"/>
                  </a:cubicBezTo>
                  <a:lnTo>
                    <a:pt x="0" y="4200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51054" tIns="137008" rIns="151054" bIns="137008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50" b="1" kern="1200" dirty="0" smtClean="0"/>
                <a:t>% de espécies invasoras</a:t>
              </a:r>
              <a:endParaRPr lang="pt-BR" sz="1050" b="1" kern="1200" dirty="0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577453" y="2519773"/>
              <a:ext cx="1203047" cy="990943"/>
            </a:xfrm>
            <a:custGeom>
              <a:avLst/>
              <a:gdLst>
                <a:gd name="connsiteX0" fmla="*/ 0 w 1203047"/>
                <a:gd name="connsiteY0" fmla="*/ 495472 h 990943"/>
                <a:gd name="connsiteX1" fmla="*/ 219086 w 1203047"/>
                <a:gd name="connsiteY1" fmla="*/ 113033 h 990943"/>
                <a:gd name="connsiteX2" fmla="*/ 601525 w 1203047"/>
                <a:gd name="connsiteY2" fmla="*/ 0 h 990943"/>
                <a:gd name="connsiteX3" fmla="*/ 983964 w 1203047"/>
                <a:gd name="connsiteY3" fmla="*/ 113034 h 990943"/>
                <a:gd name="connsiteX4" fmla="*/ 1203049 w 1203047"/>
                <a:gd name="connsiteY4" fmla="*/ 495473 h 990943"/>
                <a:gd name="connsiteX5" fmla="*/ 983964 w 1203047"/>
                <a:gd name="connsiteY5" fmla="*/ 877912 h 990943"/>
                <a:gd name="connsiteX6" fmla="*/ 601525 w 1203047"/>
                <a:gd name="connsiteY6" fmla="*/ 990945 h 990943"/>
                <a:gd name="connsiteX7" fmla="*/ 219086 w 1203047"/>
                <a:gd name="connsiteY7" fmla="*/ 877912 h 990943"/>
                <a:gd name="connsiteX8" fmla="*/ 1 w 1203047"/>
                <a:gd name="connsiteY8" fmla="*/ 495473 h 990943"/>
                <a:gd name="connsiteX9" fmla="*/ 0 w 1203047"/>
                <a:gd name="connsiteY9" fmla="*/ 495472 h 99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3047" h="990943">
                  <a:moveTo>
                    <a:pt x="0" y="495472"/>
                  </a:moveTo>
                  <a:cubicBezTo>
                    <a:pt x="0" y="347435"/>
                    <a:pt x="80363" y="207153"/>
                    <a:pt x="219086" y="113033"/>
                  </a:cubicBezTo>
                  <a:cubicBezTo>
                    <a:pt x="326791" y="39959"/>
                    <a:pt x="461988" y="0"/>
                    <a:pt x="601525" y="0"/>
                  </a:cubicBezTo>
                  <a:cubicBezTo>
                    <a:pt x="741063" y="0"/>
                    <a:pt x="876260" y="39959"/>
                    <a:pt x="983964" y="113034"/>
                  </a:cubicBezTo>
                  <a:cubicBezTo>
                    <a:pt x="1122687" y="207154"/>
                    <a:pt x="1203049" y="347436"/>
                    <a:pt x="1203049" y="495473"/>
                  </a:cubicBezTo>
                  <a:cubicBezTo>
                    <a:pt x="1203049" y="643510"/>
                    <a:pt x="1122686" y="783792"/>
                    <a:pt x="983964" y="877912"/>
                  </a:cubicBezTo>
                  <a:cubicBezTo>
                    <a:pt x="876260" y="950987"/>
                    <a:pt x="741062" y="990945"/>
                    <a:pt x="601525" y="990945"/>
                  </a:cubicBezTo>
                  <a:cubicBezTo>
                    <a:pt x="461987" y="990945"/>
                    <a:pt x="326790" y="950986"/>
                    <a:pt x="219086" y="877912"/>
                  </a:cubicBezTo>
                  <a:cubicBezTo>
                    <a:pt x="80363" y="783792"/>
                    <a:pt x="1" y="643510"/>
                    <a:pt x="1" y="495473"/>
                  </a:cubicBezTo>
                  <a:lnTo>
                    <a:pt x="0" y="4954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0152" tIns="159090" rIns="190152" bIns="15909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50" b="1" kern="1200" dirty="0" smtClean="0"/>
                <a:t>Diversidade dos Ecossistemas</a:t>
              </a:r>
              <a:endParaRPr lang="pt-BR" sz="1050" b="1" kern="1200" dirty="0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873822" y="4273735"/>
              <a:ext cx="787613" cy="787613"/>
            </a:xfrm>
            <a:custGeom>
              <a:avLst/>
              <a:gdLst>
                <a:gd name="connsiteX0" fmla="*/ 0 w 787613"/>
                <a:gd name="connsiteY0" fmla="*/ 393807 h 787613"/>
                <a:gd name="connsiteX1" fmla="*/ 115344 w 787613"/>
                <a:gd name="connsiteY1" fmla="*/ 115343 h 787613"/>
                <a:gd name="connsiteX2" fmla="*/ 393808 w 787613"/>
                <a:gd name="connsiteY2" fmla="*/ 0 h 787613"/>
                <a:gd name="connsiteX3" fmla="*/ 672272 w 787613"/>
                <a:gd name="connsiteY3" fmla="*/ 115344 h 787613"/>
                <a:gd name="connsiteX4" fmla="*/ 787615 w 787613"/>
                <a:gd name="connsiteY4" fmla="*/ 393808 h 787613"/>
                <a:gd name="connsiteX5" fmla="*/ 672272 w 787613"/>
                <a:gd name="connsiteY5" fmla="*/ 672272 h 787613"/>
                <a:gd name="connsiteX6" fmla="*/ 393808 w 787613"/>
                <a:gd name="connsiteY6" fmla="*/ 787615 h 787613"/>
                <a:gd name="connsiteX7" fmla="*/ 115344 w 787613"/>
                <a:gd name="connsiteY7" fmla="*/ 672271 h 787613"/>
                <a:gd name="connsiteX8" fmla="*/ 1 w 787613"/>
                <a:gd name="connsiteY8" fmla="*/ 393807 h 787613"/>
                <a:gd name="connsiteX9" fmla="*/ 0 w 787613"/>
                <a:gd name="connsiteY9" fmla="*/ 393807 h 78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7613" h="787613">
                  <a:moveTo>
                    <a:pt x="0" y="393807"/>
                  </a:moveTo>
                  <a:cubicBezTo>
                    <a:pt x="0" y="289363"/>
                    <a:pt x="41491" y="189197"/>
                    <a:pt x="115344" y="115343"/>
                  </a:cubicBezTo>
                  <a:cubicBezTo>
                    <a:pt x="189197" y="41490"/>
                    <a:pt x="289364" y="0"/>
                    <a:pt x="393808" y="0"/>
                  </a:cubicBezTo>
                  <a:cubicBezTo>
                    <a:pt x="498252" y="0"/>
                    <a:pt x="598418" y="41491"/>
                    <a:pt x="672272" y="115344"/>
                  </a:cubicBezTo>
                  <a:cubicBezTo>
                    <a:pt x="746125" y="189197"/>
                    <a:pt x="787615" y="289364"/>
                    <a:pt x="787615" y="393808"/>
                  </a:cubicBezTo>
                  <a:cubicBezTo>
                    <a:pt x="787615" y="498252"/>
                    <a:pt x="746125" y="598419"/>
                    <a:pt x="672272" y="672272"/>
                  </a:cubicBezTo>
                  <a:cubicBezTo>
                    <a:pt x="598419" y="746125"/>
                    <a:pt x="498252" y="787615"/>
                    <a:pt x="393808" y="787615"/>
                  </a:cubicBezTo>
                  <a:cubicBezTo>
                    <a:pt x="289364" y="787615"/>
                    <a:pt x="189197" y="746125"/>
                    <a:pt x="115344" y="672271"/>
                  </a:cubicBezTo>
                  <a:cubicBezTo>
                    <a:pt x="41491" y="598418"/>
                    <a:pt x="1" y="498251"/>
                    <a:pt x="1" y="393807"/>
                  </a:cubicBezTo>
                  <a:lnTo>
                    <a:pt x="0" y="3938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29313" tIns="129313" rIns="129313" bIns="129313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50" b="1" kern="1200" dirty="0" smtClean="0"/>
                <a:t>Altera-ção no nº de espécies nativas</a:t>
              </a:r>
              <a:endParaRPr lang="pt-BR" sz="1050" b="1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762809" y="3696865"/>
            <a:ext cx="3537852" cy="2478859"/>
            <a:chOff x="2762809" y="3684990"/>
            <a:chExt cx="3537852" cy="2478859"/>
          </a:xfrm>
        </p:grpSpPr>
        <p:sp>
          <p:nvSpPr>
            <p:cNvPr id="16" name="Forma livre 15"/>
            <p:cNvSpPr/>
            <p:nvPr/>
          </p:nvSpPr>
          <p:spPr>
            <a:xfrm>
              <a:off x="3499792" y="4250562"/>
              <a:ext cx="2066835" cy="1868363"/>
            </a:xfrm>
            <a:custGeom>
              <a:avLst/>
              <a:gdLst>
                <a:gd name="connsiteX0" fmla="*/ 0 w 2066835"/>
                <a:gd name="connsiteY0" fmla="*/ 934182 h 1868363"/>
                <a:gd name="connsiteX1" fmla="*/ 340418 w 2066835"/>
                <a:gd name="connsiteY1" fmla="*/ 241181 h 1868363"/>
                <a:gd name="connsiteX2" fmla="*/ 1033420 w 2066835"/>
                <a:gd name="connsiteY2" fmla="*/ 1 h 1868363"/>
                <a:gd name="connsiteX3" fmla="*/ 1726421 w 2066835"/>
                <a:gd name="connsiteY3" fmla="*/ 241183 h 1868363"/>
                <a:gd name="connsiteX4" fmla="*/ 2066837 w 2066835"/>
                <a:gd name="connsiteY4" fmla="*/ 934185 h 1868363"/>
                <a:gd name="connsiteX5" fmla="*/ 1726420 w 2066835"/>
                <a:gd name="connsiteY5" fmla="*/ 1627186 h 1868363"/>
                <a:gd name="connsiteX6" fmla="*/ 1033418 w 2066835"/>
                <a:gd name="connsiteY6" fmla="*/ 1868367 h 1868363"/>
                <a:gd name="connsiteX7" fmla="*/ 340417 w 2066835"/>
                <a:gd name="connsiteY7" fmla="*/ 1627186 h 1868363"/>
                <a:gd name="connsiteX8" fmla="*/ 1 w 2066835"/>
                <a:gd name="connsiteY8" fmla="*/ 934184 h 1868363"/>
                <a:gd name="connsiteX9" fmla="*/ 0 w 2066835"/>
                <a:gd name="connsiteY9" fmla="*/ 934182 h 186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6835" h="1868363">
                  <a:moveTo>
                    <a:pt x="0" y="934182"/>
                  </a:moveTo>
                  <a:cubicBezTo>
                    <a:pt x="0" y="670067"/>
                    <a:pt x="123677" y="418294"/>
                    <a:pt x="340418" y="241181"/>
                  </a:cubicBezTo>
                  <a:cubicBezTo>
                    <a:pt x="530384" y="85948"/>
                    <a:pt x="777342" y="1"/>
                    <a:pt x="1033420" y="1"/>
                  </a:cubicBezTo>
                  <a:cubicBezTo>
                    <a:pt x="1289498" y="1"/>
                    <a:pt x="1536456" y="85949"/>
                    <a:pt x="1726421" y="241183"/>
                  </a:cubicBezTo>
                  <a:cubicBezTo>
                    <a:pt x="1943161" y="418297"/>
                    <a:pt x="2066837" y="670070"/>
                    <a:pt x="2066837" y="934185"/>
                  </a:cubicBezTo>
                  <a:cubicBezTo>
                    <a:pt x="2066837" y="1198300"/>
                    <a:pt x="1943161" y="1450073"/>
                    <a:pt x="1726420" y="1627186"/>
                  </a:cubicBezTo>
                  <a:cubicBezTo>
                    <a:pt x="1536454" y="1782420"/>
                    <a:pt x="1289497" y="1868367"/>
                    <a:pt x="1033418" y="1868367"/>
                  </a:cubicBezTo>
                  <a:cubicBezTo>
                    <a:pt x="777340" y="1868367"/>
                    <a:pt x="530382" y="1782420"/>
                    <a:pt x="340417" y="1627186"/>
                  </a:cubicBezTo>
                  <a:cubicBezTo>
                    <a:pt x="123676" y="1450072"/>
                    <a:pt x="1" y="1198299"/>
                    <a:pt x="1" y="934184"/>
                  </a:cubicBezTo>
                  <a:cubicBezTo>
                    <a:pt x="1" y="934183"/>
                    <a:pt x="0" y="934183"/>
                    <a:pt x="0" y="93418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3001" tIns="293935" rIns="323001" bIns="29393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/>
                <a:t>Serviços Ecossistêmicos</a:t>
              </a:r>
              <a:endParaRPr lang="pt-BR" sz="1600" b="1" kern="1200" dirty="0"/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4225876" y="3684990"/>
              <a:ext cx="1229672" cy="1143817"/>
            </a:xfrm>
            <a:custGeom>
              <a:avLst/>
              <a:gdLst>
                <a:gd name="connsiteX0" fmla="*/ 0 w 1229672"/>
                <a:gd name="connsiteY0" fmla="*/ 571909 h 1143817"/>
                <a:gd name="connsiteX1" fmla="*/ 196082 w 1229672"/>
                <a:gd name="connsiteY1" fmla="*/ 153154 h 1143817"/>
                <a:gd name="connsiteX2" fmla="*/ 614837 w 1229672"/>
                <a:gd name="connsiteY2" fmla="*/ 0 h 1143817"/>
                <a:gd name="connsiteX3" fmla="*/ 1033592 w 1229672"/>
                <a:gd name="connsiteY3" fmla="*/ 153155 h 1143817"/>
                <a:gd name="connsiteX4" fmla="*/ 1229672 w 1229672"/>
                <a:gd name="connsiteY4" fmla="*/ 571910 h 1143817"/>
                <a:gd name="connsiteX5" fmla="*/ 1033591 w 1229672"/>
                <a:gd name="connsiteY5" fmla="*/ 990665 h 1143817"/>
                <a:gd name="connsiteX6" fmla="*/ 614836 w 1229672"/>
                <a:gd name="connsiteY6" fmla="*/ 1143819 h 1143817"/>
                <a:gd name="connsiteX7" fmla="*/ 196081 w 1229672"/>
                <a:gd name="connsiteY7" fmla="*/ 990665 h 1143817"/>
                <a:gd name="connsiteX8" fmla="*/ 0 w 1229672"/>
                <a:gd name="connsiteY8" fmla="*/ 571910 h 1143817"/>
                <a:gd name="connsiteX9" fmla="*/ 0 w 1229672"/>
                <a:gd name="connsiteY9" fmla="*/ 571909 h 114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9672" h="1143817">
                  <a:moveTo>
                    <a:pt x="0" y="571909"/>
                  </a:moveTo>
                  <a:cubicBezTo>
                    <a:pt x="0" y="413051"/>
                    <a:pt x="71034" y="261350"/>
                    <a:pt x="196082" y="153154"/>
                  </a:cubicBezTo>
                  <a:cubicBezTo>
                    <a:pt x="309849" y="54719"/>
                    <a:pt x="459462" y="0"/>
                    <a:pt x="614837" y="0"/>
                  </a:cubicBezTo>
                  <a:cubicBezTo>
                    <a:pt x="770212" y="0"/>
                    <a:pt x="919826" y="54720"/>
                    <a:pt x="1033592" y="153155"/>
                  </a:cubicBezTo>
                  <a:cubicBezTo>
                    <a:pt x="1158639" y="261351"/>
                    <a:pt x="1229673" y="413052"/>
                    <a:pt x="1229672" y="571910"/>
                  </a:cubicBezTo>
                  <a:cubicBezTo>
                    <a:pt x="1229672" y="730768"/>
                    <a:pt x="1158638" y="882469"/>
                    <a:pt x="1033591" y="990665"/>
                  </a:cubicBezTo>
                  <a:cubicBezTo>
                    <a:pt x="919825" y="1089100"/>
                    <a:pt x="770211" y="1143819"/>
                    <a:pt x="614836" y="1143819"/>
                  </a:cubicBezTo>
                  <a:cubicBezTo>
                    <a:pt x="459461" y="1143819"/>
                    <a:pt x="309847" y="1089100"/>
                    <a:pt x="196081" y="990665"/>
                  </a:cubicBezTo>
                  <a:cubicBezTo>
                    <a:pt x="71034" y="882469"/>
                    <a:pt x="0" y="730768"/>
                    <a:pt x="0" y="571910"/>
                  </a:cubicBezTo>
                  <a:lnTo>
                    <a:pt x="0" y="57190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2781" tIns="180208" rIns="192781" bIns="18020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b="1" kern="1200" dirty="0" smtClean="0"/>
                <a:t>Serviços Educacionais e de Recreação</a:t>
              </a:r>
              <a:endParaRPr lang="pt-BR" sz="1000" b="1" kern="1200" dirty="0"/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5157640" y="5128109"/>
              <a:ext cx="1143021" cy="1035740"/>
            </a:xfrm>
            <a:custGeom>
              <a:avLst/>
              <a:gdLst>
                <a:gd name="connsiteX0" fmla="*/ 0 w 1143021"/>
                <a:gd name="connsiteY0" fmla="*/ 517870 h 1035740"/>
                <a:gd name="connsiteX1" fmla="*/ 187756 w 1143021"/>
                <a:gd name="connsiteY1" fmla="*/ 134115 h 1035740"/>
                <a:gd name="connsiteX2" fmla="*/ 571512 w 1143021"/>
                <a:gd name="connsiteY2" fmla="*/ 1 h 1035740"/>
                <a:gd name="connsiteX3" fmla="*/ 955268 w 1143021"/>
                <a:gd name="connsiteY3" fmla="*/ 134116 h 1035740"/>
                <a:gd name="connsiteX4" fmla="*/ 1143023 w 1143021"/>
                <a:gd name="connsiteY4" fmla="*/ 517872 h 1035740"/>
                <a:gd name="connsiteX5" fmla="*/ 955267 w 1143021"/>
                <a:gd name="connsiteY5" fmla="*/ 901628 h 1035740"/>
                <a:gd name="connsiteX6" fmla="*/ 571511 w 1143021"/>
                <a:gd name="connsiteY6" fmla="*/ 1035742 h 1035740"/>
                <a:gd name="connsiteX7" fmla="*/ 187755 w 1143021"/>
                <a:gd name="connsiteY7" fmla="*/ 901627 h 1035740"/>
                <a:gd name="connsiteX8" fmla="*/ 0 w 1143021"/>
                <a:gd name="connsiteY8" fmla="*/ 517871 h 1035740"/>
                <a:gd name="connsiteX9" fmla="*/ 0 w 1143021"/>
                <a:gd name="connsiteY9" fmla="*/ 517870 h 103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21" h="1035740">
                  <a:moveTo>
                    <a:pt x="0" y="517870"/>
                  </a:moveTo>
                  <a:cubicBezTo>
                    <a:pt x="0" y="371671"/>
                    <a:pt x="68197" y="232283"/>
                    <a:pt x="187756" y="134115"/>
                  </a:cubicBezTo>
                  <a:cubicBezTo>
                    <a:pt x="292874" y="47804"/>
                    <a:pt x="429658" y="1"/>
                    <a:pt x="571512" y="1"/>
                  </a:cubicBezTo>
                  <a:cubicBezTo>
                    <a:pt x="713366" y="1"/>
                    <a:pt x="850150" y="47805"/>
                    <a:pt x="955268" y="134116"/>
                  </a:cubicBezTo>
                  <a:cubicBezTo>
                    <a:pt x="1074827" y="232285"/>
                    <a:pt x="1143023" y="371673"/>
                    <a:pt x="1143023" y="517872"/>
                  </a:cubicBezTo>
                  <a:cubicBezTo>
                    <a:pt x="1143023" y="664071"/>
                    <a:pt x="1074826" y="803459"/>
                    <a:pt x="955267" y="901628"/>
                  </a:cubicBezTo>
                  <a:cubicBezTo>
                    <a:pt x="850149" y="987939"/>
                    <a:pt x="713365" y="1035742"/>
                    <a:pt x="571511" y="1035742"/>
                  </a:cubicBezTo>
                  <a:cubicBezTo>
                    <a:pt x="429657" y="1035742"/>
                    <a:pt x="292873" y="987939"/>
                    <a:pt x="187755" y="901627"/>
                  </a:cubicBezTo>
                  <a:cubicBezTo>
                    <a:pt x="68196" y="803458"/>
                    <a:pt x="0" y="664070"/>
                    <a:pt x="0" y="517871"/>
                  </a:cubicBezTo>
                  <a:lnTo>
                    <a:pt x="0" y="51787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0092" tIns="164381" rIns="180092" bIns="164381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b="1" kern="1200" dirty="0" smtClean="0"/>
                <a:t>Regulações</a:t>
              </a:r>
              <a:r>
                <a:rPr lang="pt-BR" sz="1000" b="1" kern="1200" baseline="0" dirty="0" smtClean="0"/>
                <a:t> Climáticas</a:t>
              </a:r>
              <a:endParaRPr lang="pt-BR" sz="1000" b="1" kern="1200" dirty="0"/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2762809" y="4894866"/>
              <a:ext cx="1007354" cy="993424"/>
            </a:xfrm>
            <a:custGeom>
              <a:avLst/>
              <a:gdLst>
                <a:gd name="connsiteX0" fmla="*/ 0 w 1007354"/>
                <a:gd name="connsiteY0" fmla="*/ 496712 h 993424"/>
                <a:gd name="connsiteX1" fmla="*/ 150012 w 1007354"/>
                <a:gd name="connsiteY1" fmla="*/ 143047 h 993424"/>
                <a:gd name="connsiteX2" fmla="*/ 503678 w 1007354"/>
                <a:gd name="connsiteY2" fmla="*/ 1 h 993424"/>
                <a:gd name="connsiteX3" fmla="*/ 857343 w 1007354"/>
                <a:gd name="connsiteY3" fmla="*/ 143048 h 993424"/>
                <a:gd name="connsiteX4" fmla="*/ 1007354 w 1007354"/>
                <a:gd name="connsiteY4" fmla="*/ 496714 h 993424"/>
                <a:gd name="connsiteX5" fmla="*/ 857342 w 1007354"/>
                <a:gd name="connsiteY5" fmla="*/ 850379 h 993424"/>
                <a:gd name="connsiteX6" fmla="*/ 503677 w 1007354"/>
                <a:gd name="connsiteY6" fmla="*/ 993426 h 993424"/>
                <a:gd name="connsiteX7" fmla="*/ 150012 w 1007354"/>
                <a:gd name="connsiteY7" fmla="*/ 850379 h 993424"/>
                <a:gd name="connsiteX8" fmla="*/ 1 w 1007354"/>
                <a:gd name="connsiteY8" fmla="*/ 496714 h 993424"/>
                <a:gd name="connsiteX9" fmla="*/ 0 w 1007354"/>
                <a:gd name="connsiteY9" fmla="*/ 496712 h 99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354" h="993424">
                  <a:moveTo>
                    <a:pt x="0" y="496712"/>
                  </a:moveTo>
                  <a:cubicBezTo>
                    <a:pt x="0" y="363777"/>
                    <a:pt x="54034" y="236389"/>
                    <a:pt x="150012" y="143047"/>
                  </a:cubicBezTo>
                  <a:cubicBezTo>
                    <a:pt x="244260" y="51387"/>
                    <a:pt x="371309" y="0"/>
                    <a:pt x="503678" y="1"/>
                  </a:cubicBezTo>
                  <a:cubicBezTo>
                    <a:pt x="636047" y="1"/>
                    <a:pt x="763095" y="51388"/>
                    <a:pt x="857343" y="143048"/>
                  </a:cubicBezTo>
                  <a:cubicBezTo>
                    <a:pt x="953321" y="236391"/>
                    <a:pt x="1007355" y="363779"/>
                    <a:pt x="1007354" y="496714"/>
                  </a:cubicBezTo>
                  <a:cubicBezTo>
                    <a:pt x="1007354" y="629649"/>
                    <a:pt x="953321" y="757037"/>
                    <a:pt x="857342" y="850379"/>
                  </a:cubicBezTo>
                  <a:cubicBezTo>
                    <a:pt x="763094" y="942039"/>
                    <a:pt x="636045" y="993426"/>
                    <a:pt x="503677" y="993426"/>
                  </a:cubicBezTo>
                  <a:cubicBezTo>
                    <a:pt x="371308" y="993426"/>
                    <a:pt x="244260" y="942039"/>
                    <a:pt x="150012" y="850379"/>
                  </a:cubicBezTo>
                  <a:cubicBezTo>
                    <a:pt x="54033" y="757036"/>
                    <a:pt x="0" y="629649"/>
                    <a:pt x="1" y="496714"/>
                  </a:cubicBezTo>
                  <a:cubicBezTo>
                    <a:pt x="1" y="496713"/>
                    <a:pt x="0" y="496713"/>
                    <a:pt x="0" y="49671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61494" tIns="159453" rIns="161494" bIns="159453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50" b="1" kern="1200" dirty="0" smtClean="0"/>
                <a:t>Regulação das Águas</a:t>
              </a:r>
              <a:endParaRPr lang="pt-BR" sz="1050" b="1" kern="1200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5349498" y="1794836"/>
            <a:ext cx="3162220" cy="3051762"/>
            <a:chOff x="5349498" y="1782961"/>
            <a:chExt cx="3162220" cy="3051762"/>
          </a:xfrm>
        </p:grpSpPr>
        <p:sp>
          <p:nvSpPr>
            <p:cNvPr id="21" name="Forma livre 20"/>
            <p:cNvSpPr/>
            <p:nvPr/>
          </p:nvSpPr>
          <p:spPr>
            <a:xfrm>
              <a:off x="6022782" y="2365857"/>
              <a:ext cx="1948774" cy="1761639"/>
            </a:xfrm>
            <a:custGeom>
              <a:avLst/>
              <a:gdLst>
                <a:gd name="connsiteX0" fmla="*/ 0 w 1948774"/>
                <a:gd name="connsiteY0" fmla="*/ 880820 h 1761639"/>
                <a:gd name="connsiteX1" fmla="*/ 320972 w 1948774"/>
                <a:gd name="connsiteY1" fmla="*/ 227404 h 1761639"/>
                <a:gd name="connsiteX2" fmla="*/ 974388 w 1948774"/>
                <a:gd name="connsiteY2" fmla="*/ 1 h 1761639"/>
                <a:gd name="connsiteX3" fmla="*/ 1627804 w 1948774"/>
                <a:gd name="connsiteY3" fmla="*/ 227406 h 1761639"/>
                <a:gd name="connsiteX4" fmla="*/ 1948774 w 1948774"/>
                <a:gd name="connsiteY4" fmla="*/ 880823 h 1761639"/>
                <a:gd name="connsiteX5" fmla="*/ 1627803 w 1948774"/>
                <a:gd name="connsiteY5" fmla="*/ 1534239 h 1761639"/>
                <a:gd name="connsiteX6" fmla="*/ 974387 w 1948774"/>
                <a:gd name="connsiteY6" fmla="*/ 1761643 h 1761639"/>
                <a:gd name="connsiteX7" fmla="*/ 320971 w 1948774"/>
                <a:gd name="connsiteY7" fmla="*/ 1534238 h 1761639"/>
                <a:gd name="connsiteX8" fmla="*/ 0 w 1948774"/>
                <a:gd name="connsiteY8" fmla="*/ 880822 h 1761639"/>
                <a:gd name="connsiteX9" fmla="*/ 0 w 1948774"/>
                <a:gd name="connsiteY9" fmla="*/ 880820 h 176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8774" h="1761639">
                  <a:moveTo>
                    <a:pt x="0" y="880820"/>
                  </a:moveTo>
                  <a:cubicBezTo>
                    <a:pt x="0" y="631792"/>
                    <a:pt x="116612" y="394401"/>
                    <a:pt x="320972" y="227404"/>
                  </a:cubicBezTo>
                  <a:cubicBezTo>
                    <a:pt x="500087" y="81038"/>
                    <a:pt x="732938" y="0"/>
                    <a:pt x="974388" y="1"/>
                  </a:cubicBezTo>
                  <a:cubicBezTo>
                    <a:pt x="1215839" y="1"/>
                    <a:pt x="1448690" y="81039"/>
                    <a:pt x="1627804" y="227406"/>
                  </a:cubicBezTo>
                  <a:cubicBezTo>
                    <a:pt x="1832164" y="394403"/>
                    <a:pt x="1948775" y="631794"/>
                    <a:pt x="1948774" y="880823"/>
                  </a:cubicBezTo>
                  <a:cubicBezTo>
                    <a:pt x="1948774" y="1129851"/>
                    <a:pt x="1832163" y="1367243"/>
                    <a:pt x="1627803" y="1534239"/>
                  </a:cubicBezTo>
                  <a:cubicBezTo>
                    <a:pt x="1448689" y="1680606"/>
                    <a:pt x="1215837" y="1761643"/>
                    <a:pt x="974387" y="1761643"/>
                  </a:cubicBezTo>
                  <a:cubicBezTo>
                    <a:pt x="732936" y="1761643"/>
                    <a:pt x="500085" y="1680605"/>
                    <a:pt x="320971" y="1534238"/>
                  </a:cubicBezTo>
                  <a:cubicBezTo>
                    <a:pt x="116611" y="1367241"/>
                    <a:pt x="0" y="1129850"/>
                    <a:pt x="0" y="880822"/>
                  </a:cubicBezTo>
                  <a:lnTo>
                    <a:pt x="0" y="880820"/>
                  </a:lnTo>
                  <a:close/>
                </a:path>
              </a:pathLst>
            </a:custGeom>
            <a:solidFill>
              <a:srgbClr val="FFCC00">
                <a:alpha val="4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05712" tIns="278306" rIns="305712" bIns="27830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/>
                <a:t>Governança e Gestão</a:t>
              </a:r>
              <a:endParaRPr lang="pt-BR" sz="1600" b="1" kern="1200" dirty="0"/>
            </a:p>
          </p:txBody>
        </p:sp>
        <p:sp>
          <p:nvSpPr>
            <p:cNvPr id="22" name="Forma livre 21"/>
            <p:cNvSpPr/>
            <p:nvPr/>
          </p:nvSpPr>
          <p:spPr>
            <a:xfrm>
              <a:off x="6651194" y="1782961"/>
              <a:ext cx="887174" cy="911260"/>
            </a:xfrm>
            <a:custGeom>
              <a:avLst/>
              <a:gdLst>
                <a:gd name="connsiteX0" fmla="*/ 0 w 887174"/>
                <a:gd name="connsiteY0" fmla="*/ 455630 h 911260"/>
                <a:gd name="connsiteX1" fmla="*/ 125752 w 887174"/>
                <a:gd name="connsiteY1" fmla="*/ 137794 h 911260"/>
                <a:gd name="connsiteX2" fmla="*/ 443588 w 887174"/>
                <a:gd name="connsiteY2" fmla="*/ 0 h 911260"/>
                <a:gd name="connsiteX3" fmla="*/ 761424 w 887174"/>
                <a:gd name="connsiteY3" fmla="*/ 137795 h 911260"/>
                <a:gd name="connsiteX4" fmla="*/ 887175 w 887174"/>
                <a:gd name="connsiteY4" fmla="*/ 455631 h 911260"/>
                <a:gd name="connsiteX5" fmla="*/ 761424 w 887174"/>
                <a:gd name="connsiteY5" fmla="*/ 773467 h 911260"/>
                <a:gd name="connsiteX6" fmla="*/ 443588 w 887174"/>
                <a:gd name="connsiteY6" fmla="*/ 911261 h 911260"/>
                <a:gd name="connsiteX7" fmla="*/ 125752 w 887174"/>
                <a:gd name="connsiteY7" fmla="*/ 773466 h 911260"/>
                <a:gd name="connsiteX8" fmla="*/ 1 w 887174"/>
                <a:gd name="connsiteY8" fmla="*/ 455630 h 911260"/>
                <a:gd name="connsiteX9" fmla="*/ 0 w 887174"/>
                <a:gd name="connsiteY9" fmla="*/ 455630 h 9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174" h="911260">
                  <a:moveTo>
                    <a:pt x="0" y="455630"/>
                  </a:moveTo>
                  <a:cubicBezTo>
                    <a:pt x="0" y="336902"/>
                    <a:pt x="45119" y="222864"/>
                    <a:pt x="125752" y="137794"/>
                  </a:cubicBezTo>
                  <a:cubicBezTo>
                    <a:pt x="209256" y="49694"/>
                    <a:pt x="323882" y="0"/>
                    <a:pt x="443588" y="0"/>
                  </a:cubicBezTo>
                  <a:cubicBezTo>
                    <a:pt x="563295" y="0"/>
                    <a:pt x="677920" y="49695"/>
                    <a:pt x="761424" y="137795"/>
                  </a:cubicBezTo>
                  <a:cubicBezTo>
                    <a:pt x="842056" y="222865"/>
                    <a:pt x="887175" y="336903"/>
                    <a:pt x="887175" y="455631"/>
                  </a:cubicBezTo>
                  <a:cubicBezTo>
                    <a:pt x="887175" y="574359"/>
                    <a:pt x="842056" y="688397"/>
                    <a:pt x="761424" y="773467"/>
                  </a:cubicBezTo>
                  <a:cubicBezTo>
                    <a:pt x="677920" y="861567"/>
                    <a:pt x="563295" y="911261"/>
                    <a:pt x="443588" y="911261"/>
                  </a:cubicBezTo>
                  <a:cubicBezTo>
                    <a:pt x="323881" y="911261"/>
                    <a:pt x="209256" y="861566"/>
                    <a:pt x="125752" y="773466"/>
                  </a:cubicBezTo>
                  <a:cubicBezTo>
                    <a:pt x="45120" y="688396"/>
                    <a:pt x="1" y="574358"/>
                    <a:pt x="1" y="455630"/>
                  </a:cubicBezTo>
                  <a:lnTo>
                    <a:pt x="0" y="4556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43894" tIns="147421" rIns="143894" bIns="147421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50" b="1" kern="1200" dirty="0" smtClean="0"/>
                <a:t>Alocação de Recursos</a:t>
              </a:r>
              <a:endParaRPr lang="pt-BR" sz="1050" b="1" kern="1200" dirty="0"/>
            </a:p>
          </p:txBody>
        </p:sp>
        <p:sp>
          <p:nvSpPr>
            <p:cNvPr id="23" name="Forma livre 22"/>
            <p:cNvSpPr/>
            <p:nvPr/>
          </p:nvSpPr>
          <p:spPr>
            <a:xfrm>
              <a:off x="7476055" y="2220857"/>
              <a:ext cx="1035663" cy="990068"/>
            </a:xfrm>
            <a:custGeom>
              <a:avLst/>
              <a:gdLst>
                <a:gd name="connsiteX0" fmla="*/ 0 w 1035663"/>
                <a:gd name="connsiteY0" fmla="*/ 495034 h 990068"/>
                <a:gd name="connsiteX1" fmla="*/ 160002 w 1035663"/>
                <a:gd name="connsiteY1" fmla="*/ 137204 h 990068"/>
                <a:gd name="connsiteX2" fmla="*/ 517832 w 1035663"/>
                <a:gd name="connsiteY2" fmla="*/ 1 h 990068"/>
                <a:gd name="connsiteX3" fmla="*/ 875662 w 1035663"/>
                <a:gd name="connsiteY3" fmla="*/ 137205 h 990068"/>
                <a:gd name="connsiteX4" fmla="*/ 1035663 w 1035663"/>
                <a:gd name="connsiteY4" fmla="*/ 495036 h 990068"/>
                <a:gd name="connsiteX5" fmla="*/ 875661 w 1035663"/>
                <a:gd name="connsiteY5" fmla="*/ 852866 h 990068"/>
                <a:gd name="connsiteX6" fmla="*/ 517831 w 1035663"/>
                <a:gd name="connsiteY6" fmla="*/ 990070 h 990068"/>
                <a:gd name="connsiteX7" fmla="*/ 160001 w 1035663"/>
                <a:gd name="connsiteY7" fmla="*/ 852866 h 990068"/>
                <a:gd name="connsiteX8" fmla="*/ -1 w 1035663"/>
                <a:gd name="connsiteY8" fmla="*/ 495036 h 990068"/>
                <a:gd name="connsiteX9" fmla="*/ 0 w 1035663"/>
                <a:gd name="connsiteY9" fmla="*/ 495034 h 99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5663" h="990068">
                  <a:moveTo>
                    <a:pt x="0" y="495034"/>
                  </a:moveTo>
                  <a:cubicBezTo>
                    <a:pt x="0" y="359878"/>
                    <a:pt x="57807" y="230599"/>
                    <a:pt x="160002" y="137204"/>
                  </a:cubicBezTo>
                  <a:cubicBezTo>
                    <a:pt x="256359" y="49144"/>
                    <a:pt x="384529" y="0"/>
                    <a:pt x="517832" y="1"/>
                  </a:cubicBezTo>
                  <a:cubicBezTo>
                    <a:pt x="651136" y="1"/>
                    <a:pt x="779305" y="49146"/>
                    <a:pt x="875662" y="137205"/>
                  </a:cubicBezTo>
                  <a:cubicBezTo>
                    <a:pt x="977857" y="230600"/>
                    <a:pt x="1035664" y="359880"/>
                    <a:pt x="1035663" y="495036"/>
                  </a:cubicBezTo>
                  <a:cubicBezTo>
                    <a:pt x="1035663" y="630192"/>
                    <a:pt x="977856" y="759471"/>
                    <a:pt x="875661" y="852866"/>
                  </a:cubicBezTo>
                  <a:cubicBezTo>
                    <a:pt x="779304" y="940926"/>
                    <a:pt x="651135" y="990070"/>
                    <a:pt x="517831" y="990070"/>
                  </a:cubicBezTo>
                  <a:cubicBezTo>
                    <a:pt x="384527" y="990070"/>
                    <a:pt x="256358" y="940926"/>
                    <a:pt x="160001" y="852866"/>
                  </a:cubicBezTo>
                  <a:cubicBezTo>
                    <a:pt x="57806" y="759471"/>
                    <a:pt x="-1" y="630192"/>
                    <a:pt x="-1" y="495036"/>
                  </a:cubicBezTo>
                  <a:cubicBezTo>
                    <a:pt x="-1" y="495035"/>
                    <a:pt x="0" y="495035"/>
                    <a:pt x="0" y="49503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65639" tIns="158962" rIns="165639" bIns="158962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50" b="1" kern="1200" dirty="0" smtClean="0"/>
                <a:t>Participação e Parcerias</a:t>
              </a:r>
              <a:endParaRPr lang="pt-BR" sz="1050" b="1" kern="1200" dirty="0"/>
            </a:p>
          </p:txBody>
        </p:sp>
        <p:sp>
          <p:nvSpPr>
            <p:cNvPr id="24" name="Forma livre 23"/>
            <p:cNvSpPr/>
            <p:nvPr/>
          </p:nvSpPr>
          <p:spPr>
            <a:xfrm>
              <a:off x="7535945" y="3321285"/>
              <a:ext cx="933907" cy="918954"/>
            </a:xfrm>
            <a:custGeom>
              <a:avLst/>
              <a:gdLst>
                <a:gd name="connsiteX0" fmla="*/ 0 w 933907"/>
                <a:gd name="connsiteY0" fmla="*/ 459477 h 918954"/>
                <a:gd name="connsiteX1" fmla="*/ 139444 w 933907"/>
                <a:gd name="connsiteY1" fmla="*/ 131966 h 918954"/>
                <a:gd name="connsiteX2" fmla="*/ 466955 w 933907"/>
                <a:gd name="connsiteY2" fmla="*/ 0 h 918954"/>
                <a:gd name="connsiteX3" fmla="*/ 794466 w 933907"/>
                <a:gd name="connsiteY3" fmla="*/ 131967 h 918954"/>
                <a:gd name="connsiteX4" fmla="*/ 933909 w 933907"/>
                <a:gd name="connsiteY4" fmla="*/ 459478 h 918954"/>
                <a:gd name="connsiteX5" fmla="*/ 794466 w 933907"/>
                <a:gd name="connsiteY5" fmla="*/ 786989 h 918954"/>
                <a:gd name="connsiteX6" fmla="*/ 466955 w 933907"/>
                <a:gd name="connsiteY6" fmla="*/ 918955 h 918954"/>
                <a:gd name="connsiteX7" fmla="*/ 139444 w 933907"/>
                <a:gd name="connsiteY7" fmla="*/ 786989 h 918954"/>
                <a:gd name="connsiteX8" fmla="*/ 1 w 933907"/>
                <a:gd name="connsiteY8" fmla="*/ 459478 h 918954"/>
                <a:gd name="connsiteX9" fmla="*/ 0 w 933907"/>
                <a:gd name="connsiteY9" fmla="*/ 459477 h 91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07" h="918954">
                  <a:moveTo>
                    <a:pt x="0" y="459477"/>
                  </a:moveTo>
                  <a:cubicBezTo>
                    <a:pt x="0" y="336331"/>
                    <a:pt x="50238" y="218338"/>
                    <a:pt x="139444" y="131966"/>
                  </a:cubicBezTo>
                  <a:cubicBezTo>
                    <a:pt x="226788" y="47397"/>
                    <a:pt x="344417" y="0"/>
                    <a:pt x="466955" y="0"/>
                  </a:cubicBezTo>
                  <a:cubicBezTo>
                    <a:pt x="589494" y="0"/>
                    <a:pt x="707122" y="47397"/>
                    <a:pt x="794466" y="131967"/>
                  </a:cubicBezTo>
                  <a:cubicBezTo>
                    <a:pt x="883672" y="218339"/>
                    <a:pt x="933909" y="336332"/>
                    <a:pt x="933909" y="459478"/>
                  </a:cubicBezTo>
                  <a:cubicBezTo>
                    <a:pt x="933909" y="582624"/>
                    <a:pt x="883672" y="700617"/>
                    <a:pt x="794466" y="786989"/>
                  </a:cubicBezTo>
                  <a:cubicBezTo>
                    <a:pt x="707122" y="871559"/>
                    <a:pt x="589494" y="918955"/>
                    <a:pt x="466955" y="918955"/>
                  </a:cubicBezTo>
                  <a:cubicBezTo>
                    <a:pt x="344416" y="918955"/>
                    <a:pt x="226788" y="871558"/>
                    <a:pt x="139444" y="786989"/>
                  </a:cubicBezTo>
                  <a:cubicBezTo>
                    <a:pt x="50238" y="700617"/>
                    <a:pt x="1" y="582624"/>
                    <a:pt x="1" y="459478"/>
                  </a:cubicBezTo>
                  <a:lnTo>
                    <a:pt x="0" y="4594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50738" tIns="148548" rIns="150738" bIns="148548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50" b="1" kern="1200" dirty="0" smtClean="0"/>
                <a:t>Projetos e Programas</a:t>
              </a:r>
              <a:endParaRPr lang="pt-BR" sz="1050" b="1" kern="1200" dirty="0"/>
            </a:p>
          </p:txBody>
        </p:sp>
        <p:sp>
          <p:nvSpPr>
            <p:cNvPr id="25" name="Forma livre 24"/>
            <p:cNvSpPr/>
            <p:nvPr/>
          </p:nvSpPr>
          <p:spPr>
            <a:xfrm>
              <a:off x="6327958" y="3652575"/>
              <a:ext cx="1215909" cy="1182148"/>
            </a:xfrm>
            <a:custGeom>
              <a:avLst/>
              <a:gdLst>
                <a:gd name="connsiteX0" fmla="*/ 0 w 1215909"/>
                <a:gd name="connsiteY0" fmla="*/ 591074 h 1182148"/>
                <a:gd name="connsiteX1" fmla="*/ 184161 w 1215909"/>
                <a:gd name="connsiteY1" fmla="*/ 167279 h 1182148"/>
                <a:gd name="connsiteX2" fmla="*/ 607956 w 1215909"/>
                <a:gd name="connsiteY2" fmla="*/ 0 h 1182148"/>
                <a:gd name="connsiteX3" fmla="*/ 1031751 w 1215909"/>
                <a:gd name="connsiteY3" fmla="*/ 167280 h 1182148"/>
                <a:gd name="connsiteX4" fmla="*/ 1215911 w 1215909"/>
                <a:gd name="connsiteY4" fmla="*/ 591075 h 1182148"/>
                <a:gd name="connsiteX5" fmla="*/ 1031751 w 1215909"/>
                <a:gd name="connsiteY5" fmla="*/ 1014870 h 1182148"/>
                <a:gd name="connsiteX6" fmla="*/ 607956 w 1215909"/>
                <a:gd name="connsiteY6" fmla="*/ 1182149 h 1182148"/>
                <a:gd name="connsiteX7" fmla="*/ 184161 w 1215909"/>
                <a:gd name="connsiteY7" fmla="*/ 1014869 h 1182148"/>
                <a:gd name="connsiteX8" fmla="*/ 1 w 1215909"/>
                <a:gd name="connsiteY8" fmla="*/ 591074 h 1182148"/>
                <a:gd name="connsiteX9" fmla="*/ 0 w 1215909"/>
                <a:gd name="connsiteY9" fmla="*/ 591074 h 118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909" h="1182148">
                  <a:moveTo>
                    <a:pt x="0" y="591074"/>
                  </a:moveTo>
                  <a:cubicBezTo>
                    <a:pt x="0" y="431426"/>
                    <a:pt x="66425" y="278567"/>
                    <a:pt x="184161" y="167279"/>
                  </a:cubicBezTo>
                  <a:cubicBezTo>
                    <a:pt x="297644" y="60011"/>
                    <a:pt x="449680" y="0"/>
                    <a:pt x="607956" y="0"/>
                  </a:cubicBezTo>
                  <a:cubicBezTo>
                    <a:pt x="766232" y="0"/>
                    <a:pt x="918268" y="60012"/>
                    <a:pt x="1031751" y="167280"/>
                  </a:cubicBezTo>
                  <a:cubicBezTo>
                    <a:pt x="1149486" y="278568"/>
                    <a:pt x="1215911" y="431427"/>
                    <a:pt x="1215911" y="591075"/>
                  </a:cubicBezTo>
                  <a:cubicBezTo>
                    <a:pt x="1215911" y="750723"/>
                    <a:pt x="1149486" y="903582"/>
                    <a:pt x="1031751" y="1014870"/>
                  </a:cubicBezTo>
                  <a:cubicBezTo>
                    <a:pt x="918268" y="1122138"/>
                    <a:pt x="766232" y="1182149"/>
                    <a:pt x="607956" y="1182149"/>
                  </a:cubicBezTo>
                  <a:cubicBezTo>
                    <a:pt x="449680" y="1182149"/>
                    <a:pt x="297644" y="1122137"/>
                    <a:pt x="184161" y="1014869"/>
                  </a:cubicBezTo>
                  <a:cubicBezTo>
                    <a:pt x="66426" y="903581"/>
                    <a:pt x="1" y="750722"/>
                    <a:pt x="1" y="591074"/>
                  </a:cubicBezTo>
                  <a:lnTo>
                    <a:pt x="0" y="59107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2036" tIns="187091" rIns="192036" bIns="187091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50" b="1" kern="1200" dirty="0" smtClean="0"/>
                <a:t>Educação e Sensibilização</a:t>
              </a:r>
              <a:endParaRPr lang="pt-BR" sz="1050" b="1" kern="1200" dirty="0"/>
            </a:p>
          </p:txBody>
        </p:sp>
        <p:sp>
          <p:nvSpPr>
            <p:cNvPr id="26" name="Forma livre 25"/>
            <p:cNvSpPr/>
            <p:nvPr/>
          </p:nvSpPr>
          <p:spPr>
            <a:xfrm>
              <a:off x="5349498" y="3030380"/>
              <a:ext cx="1055872" cy="977490"/>
            </a:xfrm>
            <a:custGeom>
              <a:avLst/>
              <a:gdLst>
                <a:gd name="connsiteX0" fmla="*/ 0 w 1055872"/>
                <a:gd name="connsiteY0" fmla="*/ 488745 h 977490"/>
                <a:gd name="connsiteX1" fmla="*/ 169286 w 1055872"/>
                <a:gd name="connsiteY1" fmla="*/ 130095 h 977490"/>
                <a:gd name="connsiteX2" fmla="*/ 527937 w 1055872"/>
                <a:gd name="connsiteY2" fmla="*/ 1 h 977490"/>
                <a:gd name="connsiteX3" fmla="*/ 886588 w 1055872"/>
                <a:gd name="connsiteY3" fmla="*/ 130096 h 977490"/>
                <a:gd name="connsiteX4" fmla="*/ 1055873 w 1055872"/>
                <a:gd name="connsiteY4" fmla="*/ 488747 h 977490"/>
                <a:gd name="connsiteX5" fmla="*/ 886587 w 1055872"/>
                <a:gd name="connsiteY5" fmla="*/ 847398 h 977490"/>
                <a:gd name="connsiteX6" fmla="*/ 527936 w 1055872"/>
                <a:gd name="connsiteY6" fmla="*/ 977492 h 977490"/>
                <a:gd name="connsiteX7" fmla="*/ 169285 w 1055872"/>
                <a:gd name="connsiteY7" fmla="*/ 847397 h 977490"/>
                <a:gd name="connsiteX8" fmla="*/ 0 w 1055872"/>
                <a:gd name="connsiteY8" fmla="*/ 488746 h 977490"/>
                <a:gd name="connsiteX9" fmla="*/ 0 w 1055872"/>
                <a:gd name="connsiteY9" fmla="*/ 488745 h 97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5872" h="977490">
                  <a:moveTo>
                    <a:pt x="0" y="488745"/>
                  </a:moveTo>
                  <a:cubicBezTo>
                    <a:pt x="0" y="352584"/>
                    <a:pt x="61356" y="222595"/>
                    <a:pt x="169286" y="130095"/>
                  </a:cubicBezTo>
                  <a:cubicBezTo>
                    <a:pt x="266871" y="46461"/>
                    <a:pt x="394955" y="1"/>
                    <a:pt x="527937" y="1"/>
                  </a:cubicBezTo>
                  <a:cubicBezTo>
                    <a:pt x="660919" y="1"/>
                    <a:pt x="789003" y="46462"/>
                    <a:pt x="886588" y="130096"/>
                  </a:cubicBezTo>
                  <a:cubicBezTo>
                    <a:pt x="994518" y="222597"/>
                    <a:pt x="1055873" y="352586"/>
                    <a:pt x="1055873" y="488747"/>
                  </a:cubicBezTo>
                  <a:cubicBezTo>
                    <a:pt x="1055873" y="624908"/>
                    <a:pt x="994517" y="754897"/>
                    <a:pt x="886587" y="847398"/>
                  </a:cubicBezTo>
                  <a:cubicBezTo>
                    <a:pt x="789002" y="931032"/>
                    <a:pt x="660918" y="977492"/>
                    <a:pt x="527936" y="977492"/>
                  </a:cubicBezTo>
                  <a:cubicBezTo>
                    <a:pt x="394954" y="977492"/>
                    <a:pt x="266870" y="931032"/>
                    <a:pt x="169285" y="847397"/>
                  </a:cubicBezTo>
                  <a:cubicBezTo>
                    <a:pt x="61355" y="754896"/>
                    <a:pt x="0" y="624907"/>
                    <a:pt x="0" y="488746"/>
                  </a:cubicBezTo>
                  <a:lnTo>
                    <a:pt x="0" y="48874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68599" tIns="157120" rIns="168599" bIns="15712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50" b="1" kern="1200" dirty="0" smtClean="0"/>
                <a:t>Regulações e Políticas (LBSAP)</a:t>
              </a:r>
              <a:endParaRPr lang="pt-BR" sz="1050" b="1" kern="1200" dirty="0"/>
            </a:p>
          </p:txBody>
        </p:sp>
        <p:sp>
          <p:nvSpPr>
            <p:cNvPr id="27" name="Forma livre 26"/>
            <p:cNvSpPr/>
            <p:nvPr/>
          </p:nvSpPr>
          <p:spPr>
            <a:xfrm>
              <a:off x="5567512" y="1919043"/>
              <a:ext cx="1083689" cy="1022560"/>
            </a:xfrm>
            <a:custGeom>
              <a:avLst/>
              <a:gdLst>
                <a:gd name="connsiteX0" fmla="*/ 0 w 1083689"/>
                <a:gd name="connsiteY0" fmla="*/ 511280 h 1022560"/>
                <a:gd name="connsiteX1" fmla="*/ 169980 w 1083689"/>
                <a:gd name="connsiteY1" fmla="*/ 139414 h 1022560"/>
                <a:gd name="connsiteX2" fmla="*/ 541846 w 1083689"/>
                <a:gd name="connsiteY2" fmla="*/ 0 h 1022560"/>
                <a:gd name="connsiteX3" fmla="*/ 913712 w 1083689"/>
                <a:gd name="connsiteY3" fmla="*/ 139415 h 1022560"/>
                <a:gd name="connsiteX4" fmla="*/ 1083691 w 1083689"/>
                <a:gd name="connsiteY4" fmla="*/ 511281 h 1022560"/>
                <a:gd name="connsiteX5" fmla="*/ 913712 w 1083689"/>
                <a:gd name="connsiteY5" fmla="*/ 883147 h 1022560"/>
                <a:gd name="connsiteX6" fmla="*/ 541846 w 1083689"/>
                <a:gd name="connsiteY6" fmla="*/ 1022561 h 1022560"/>
                <a:gd name="connsiteX7" fmla="*/ 169980 w 1083689"/>
                <a:gd name="connsiteY7" fmla="*/ 883146 h 1022560"/>
                <a:gd name="connsiteX8" fmla="*/ 1 w 1083689"/>
                <a:gd name="connsiteY8" fmla="*/ 511280 h 1022560"/>
                <a:gd name="connsiteX9" fmla="*/ 0 w 1083689"/>
                <a:gd name="connsiteY9" fmla="*/ 511280 h 102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3689" h="1022560">
                  <a:moveTo>
                    <a:pt x="0" y="511280"/>
                  </a:moveTo>
                  <a:cubicBezTo>
                    <a:pt x="0" y="370532"/>
                    <a:pt x="61491" y="236009"/>
                    <a:pt x="169980" y="139414"/>
                  </a:cubicBezTo>
                  <a:cubicBezTo>
                    <a:pt x="270544" y="49875"/>
                    <a:pt x="403580" y="0"/>
                    <a:pt x="541846" y="0"/>
                  </a:cubicBezTo>
                  <a:cubicBezTo>
                    <a:pt x="680112" y="0"/>
                    <a:pt x="813148" y="49876"/>
                    <a:pt x="913712" y="139415"/>
                  </a:cubicBezTo>
                  <a:cubicBezTo>
                    <a:pt x="1022201" y="236010"/>
                    <a:pt x="1083691" y="370533"/>
                    <a:pt x="1083691" y="511281"/>
                  </a:cubicBezTo>
                  <a:cubicBezTo>
                    <a:pt x="1083691" y="652029"/>
                    <a:pt x="1022201" y="786552"/>
                    <a:pt x="913712" y="883147"/>
                  </a:cubicBezTo>
                  <a:cubicBezTo>
                    <a:pt x="813148" y="972686"/>
                    <a:pt x="680112" y="1022561"/>
                    <a:pt x="541846" y="1022561"/>
                  </a:cubicBezTo>
                  <a:cubicBezTo>
                    <a:pt x="403580" y="1022561"/>
                    <a:pt x="270544" y="972685"/>
                    <a:pt x="169980" y="883146"/>
                  </a:cubicBezTo>
                  <a:cubicBezTo>
                    <a:pt x="61491" y="786551"/>
                    <a:pt x="1" y="652028"/>
                    <a:pt x="1" y="511280"/>
                  </a:cubicBezTo>
                  <a:lnTo>
                    <a:pt x="0" y="5112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72673" tIns="163720" rIns="172673" bIns="16372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50" b="1" kern="1200" dirty="0" smtClean="0"/>
                <a:t>Capacidade Institucional</a:t>
              </a:r>
              <a:endParaRPr lang="pt-BR" sz="105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3138" y="755650"/>
            <a:ext cx="82177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44500" indent="-444500" algn="l" eaLnBrk="1" hangingPunct="1"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Panorama da Biodiversidade nas Cidades – CBO</a:t>
            </a:r>
            <a:endParaRPr lang="en-US" altLang="pt-BR" sz="35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33589" y="2012841"/>
            <a:ext cx="3171825" cy="411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96063" y="1310369"/>
            <a:ext cx="8291512" cy="404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Avaliação global das relações entre a biodiversidade, urbanização e serviços ecossistêmicos.</a:t>
            </a:r>
          </a:p>
          <a:p>
            <a:pPr marL="266700" indent="-2667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Referência para tomadores de decisão e formuladores de políticas públicas para implementação do Plano Estratégico sobre Biodiversidade 2011-2020.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02363" y="5869875"/>
            <a:ext cx="241168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b="1" dirty="0" smtClean="0"/>
              <a:t>Fonte: ICLEI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825" y="621600"/>
            <a:ext cx="86423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Ação Local pela Biodiversidade</a:t>
            </a: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070605" y="5281308"/>
            <a:ext cx="460015" cy="425325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4194" y="5341012"/>
            <a:ext cx="5418906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Avaliação da Biodiversidade Local: Relatório da Biodiversidade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51298" y="4592956"/>
            <a:ext cx="459400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Comprometimento Político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997610" y="3390743"/>
            <a:ext cx="532089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Planejamento: Estratégias e Planos de Ações Locais para a Biodiversidade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773548" y="2375379"/>
            <a:ext cx="390209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Compromisso Assumido pela Municipalidade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46603" y="1361375"/>
            <a:ext cx="380874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Ação Local: Implementação de 3 Projetos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793055" y="4343178"/>
            <a:ext cx="458507" cy="425325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541146" y="3380917"/>
            <a:ext cx="458507" cy="426834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263596" y="2444296"/>
            <a:ext cx="460015" cy="425325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4032802" y="1506167"/>
            <a:ext cx="460015" cy="426833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4350" y="2233815"/>
            <a:ext cx="2030215" cy="97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ight Arrow 1"/>
          <p:cNvSpPr>
            <a:spLocks noChangeArrowheads="1"/>
          </p:cNvSpPr>
          <p:nvPr/>
        </p:nvSpPr>
        <p:spPr bwMode="auto">
          <a:xfrm rot="18347994">
            <a:off x="1339760" y="4931851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 rot="18347994">
            <a:off x="2062785" y="3994087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 rot="18347994">
            <a:off x="2785810" y="3026737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 rot="18347994">
            <a:off x="3532118" y="2094076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CaixaDeTexto 20"/>
          <p:cNvSpPr txBox="1">
            <a:spLocks noChangeArrowheads="1"/>
          </p:cNvSpPr>
          <p:nvPr/>
        </p:nvSpPr>
        <p:spPr bwMode="auto">
          <a:xfrm>
            <a:off x="371790" y="1559708"/>
            <a:ext cx="345090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Pioneiros LAB – 5 Etapas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201333" y="4479929"/>
            <a:ext cx="3793067" cy="666045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1486131" y="4367042"/>
            <a:ext cx="5106580" cy="871746"/>
          </a:xfrm>
          <a:prstGeom prst="rect">
            <a:avLst/>
          </a:prstGeom>
          <a:solidFill>
            <a:schemeClr val="bg1"/>
          </a:soli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Comprometimento Político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02363" y="5869875"/>
            <a:ext cx="241168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b="1" dirty="0" smtClean="0"/>
              <a:t>Fonte: ICLEI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825" y="621600"/>
            <a:ext cx="86423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Ação Local pela Biodiversidade</a:t>
            </a: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070605" y="5281308"/>
            <a:ext cx="460015" cy="425325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4194" y="5341012"/>
            <a:ext cx="5418906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Avaliação da Biodiversidade Local: Relatório da Biodiversidade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51298" y="4592956"/>
            <a:ext cx="459400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Comprometimento Político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997610" y="3390743"/>
            <a:ext cx="532089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Planejamento: Estratégias e Planos de Ações Locais para a Biodiversidade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773548" y="2375379"/>
            <a:ext cx="390209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Compromisso Assumido pela Municipalidade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46603" y="1361375"/>
            <a:ext cx="380874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Ação Local: Implementação de 3 Projetos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793055" y="4343178"/>
            <a:ext cx="458507" cy="425325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541146" y="3380917"/>
            <a:ext cx="458507" cy="426834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263596" y="2444296"/>
            <a:ext cx="460015" cy="425325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4032802" y="1506167"/>
            <a:ext cx="460015" cy="426833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4350" y="2233815"/>
            <a:ext cx="2030215" cy="97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ight Arrow 1"/>
          <p:cNvSpPr>
            <a:spLocks noChangeArrowheads="1"/>
          </p:cNvSpPr>
          <p:nvPr/>
        </p:nvSpPr>
        <p:spPr bwMode="auto">
          <a:xfrm rot="18347994">
            <a:off x="1339760" y="4931851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 rot="18347994">
            <a:off x="2062785" y="3994087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 rot="18347994">
            <a:off x="2785810" y="3026737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 rot="18347994">
            <a:off x="3532118" y="2094076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CaixaDeTexto 20"/>
          <p:cNvSpPr txBox="1">
            <a:spLocks noChangeArrowheads="1"/>
          </p:cNvSpPr>
          <p:nvPr/>
        </p:nvSpPr>
        <p:spPr bwMode="auto">
          <a:xfrm>
            <a:off x="371790" y="1559708"/>
            <a:ext cx="345090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Pioneiros LAB – 5 Etapas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923821" y="3328461"/>
            <a:ext cx="5136445" cy="970847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1873337" y="3156841"/>
            <a:ext cx="6822494" cy="1278146"/>
          </a:xfrm>
          <a:prstGeom prst="rect">
            <a:avLst/>
          </a:prstGeom>
          <a:solidFill>
            <a:schemeClr val="bg1"/>
          </a:soli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pt-BR" sz="3200" b="1" dirty="0" smtClean="0">
                <a:solidFill>
                  <a:schemeClr val="tx1"/>
                </a:solidFill>
              </a:rPr>
              <a:t>Planejamento: Estratégias e Planos de Ações Locais para a Biodiversidade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29092" y="1062389"/>
            <a:ext cx="8085816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Estratégias Locais pela Biodiversidade &amp; Plano de Ação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9387" y="3080519"/>
            <a:ext cx="573842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Planejamento para a gestão local da biodiversidade e ecossistemas. 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581900" y="5702300"/>
            <a:ext cx="978408" cy="484632"/>
          </a:xfrm>
          <a:prstGeom prst="rightArrow">
            <a:avLst/>
          </a:prstGeom>
          <a:solidFill>
            <a:srgbClr val="1B6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00980" y="2868554"/>
            <a:ext cx="1920804" cy="250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44509" y="1997839"/>
            <a:ext cx="816405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Elaboração de um plano estratégico para a biodiversidade, alinhado com planos regionais e nacionais, de acordo com as diretrizes do Plano da CDB e outros acordos globais.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6288" y="4912559"/>
            <a:ext cx="2043112" cy="87622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6888" y="4646613"/>
            <a:ext cx="1327150" cy="14081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1476762"/>
            <a:ext cx="86423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A ONU e o meio ambiente</a:t>
            </a:r>
          </a:p>
        </p:txBody>
      </p:sp>
      <p:sp>
        <p:nvSpPr>
          <p:cNvPr id="5" name="Retângulo 4"/>
          <p:cNvSpPr/>
          <p:nvPr/>
        </p:nvSpPr>
        <p:spPr>
          <a:xfrm>
            <a:off x="496888" y="2256225"/>
            <a:ext cx="8291512" cy="21852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400" b="1" dirty="0" smtClean="0"/>
              <a:t>1992, Rio de Janeiro – Conferência das Nações Unidas sobre o Meio Ambiente e o Desenvolvimento, Rio de Janeiro, “Cúpula da Terra”. Estabeleceu três Convenções:</a:t>
            </a:r>
            <a:endParaRPr lang="pt-BR" sz="34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08100" y="4956969"/>
            <a:ext cx="29400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1570" y="1659285"/>
            <a:ext cx="84963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1938" indent="-261938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Estratégia de longo prazo;</a:t>
            </a:r>
          </a:p>
          <a:p>
            <a:pPr marL="261938" indent="-261938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Alinhamento com outros Planos e Políticas;</a:t>
            </a:r>
          </a:p>
          <a:p>
            <a:pPr marL="261938" indent="-261938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Cronograma e previsão de recursos;</a:t>
            </a:r>
          </a:p>
          <a:p>
            <a:pPr marL="261938" indent="-261938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Definição de papéis e responsabilidades;</a:t>
            </a:r>
          </a:p>
          <a:p>
            <a:pPr marL="261938" indent="-261938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 constante de monitoramento e revisão.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88046" y="820957"/>
            <a:ext cx="8206012" cy="34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Pode contribuir com soluções para as mudanças climáticas (Adaptação baseada em Ecossistemas – AbE), promover segurança hídrica, minimizar o risco de desastres naturais e fortalecer economias locais.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535750" y="4320331"/>
            <a:ext cx="6191250" cy="1365250"/>
            <a:chOff x="1936750" y="5011738"/>
            <a:chExt cx="6191250" cy="1365250"/>
          </a:xfrm>
        </p:grpSpPr>
        <p:pic>
          <p:nvPicPr>
            <p:cNvPr id="3" name="Picture 3" descr="C:\Users\usuario\Desktop\fotos\fotos_baixa\IMG_441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36750" y="5013325"/>
              <a:ext cx="2130425" cy="136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38600" y="5011738"/>
              <a:ext cx="2046288" cy="1360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84888" y="5011738"/>
              <a:ext cx="2043112" cy="1360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Retângulo 6"/>
          <p:cNvSpPr/>
          <p:nvPr/>
        </p:nvSpPr>
        <p:spPr>
          <a:xfrm>
            <a:off x="6202363" y="5905500"/>
            <a:ext cx="241168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b="1" dirty="0" smtClean="0"/>
              <a:t>Fonte: Sophia Picarelli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02363" y="5846125"/>
            <a:ext cx="241168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b="1" dirty="0" smtClean="0"/>
              <a:t>Fonte: ICLEI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825" y="597850"/>
            <a:ext cx="86423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Ação Local pela Biodiversidade</a:t>
            </a: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070605" y="5257558"/>
            <a:ext cx="460015" cy="425325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4194" y="5317262"/>
            <a:ext cx="5418906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Avaliação da Biodiversidade Local: Relatório da Biodiversidade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51298" y="4569206"/>
            <a:ext cx="459400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Comprometimento Político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997610" y="3366993"/>
            <a:ext cx="532089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Planejamento: Estratégias e Planos de Ações Locais para a Biodiversidade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773548" y="2351629"/>
            <a:ext cx="390209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Compromisso Assumido pela Municipalidade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46603" y="1337625"/>
            <a:ext cx="380874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Ação Local: Implementação de 3 Projetos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793055" y="4319428"/>
            <a:ext cx="458507" cy="425325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541146" y="3357167"/>
            <a:ext cx="458507" cy="426834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263596" y="2420546"/>
            <a:ext cx="460015" cy="425325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4032802" y="1482417"/>
            <a:ext cx="460015" cy="426833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4350" y="2210065"/>
            <a:ext cx="2030215" cy="97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ight Arrow 1"/>
          <p:cNvSpPr>
            <a:spLocks noChangeArrowheads="1"/>
          </p:cNvSpPr>
          <p:nvPr/>
        </p:nvSpPr>
        <p:spPr bwMode="auto">
          <a:xfrm rot="18347994">
            <a:off x="1339760" y="4908101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 rot="18347994">
            <a:off x="2062785" y="3970337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 rot="18347994">
            <a:off x="2785810" y="3002987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 rot="18347994">
            <a:off x="3532118" y="2070326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CaixaDeTexto 20"/>
          <p:cNvSpPr txBox="1">
            <a:spLocks noChangeArrowheads="1"/>
          </p:cNvSpPr>
          <p:nvPr/>
        </p:nvSpPr>
        <p:spPr bwMode="auto">
          <a:xfrm>
            <a:off x="371790" y="1535958"/>
            <a:ext cx="345090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Pioneiros LAB – 5 Etapas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707593" y="2303225"/>
            <a:ext cx="4043036" cy="932143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3055284" y="2131393"/>
            <a:ext cx="5464602" cy="1278146"/>
          </a:xfrm>
          <a:prstGeom prst="rect">
            <a:avLst/>
          </a:prstGeom>
          <a:solidFill>
            <a:schemeClr val="bg1"/>
          </a:soli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pt-BR" sz="3200" b="1" dirty="0" smtClean="0">
                <a:solidFill>
                  <a:schemeClr val="tx1"/>
                </a:solidFill>
              </a:rPr>
              <a:t>Compromisso Assumido pela Municipalidade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02363" y="5846125"/>
            <a:ext cx="241168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b="1" dirty="0" smtClean="0"/>
              <a:t>Fonte: ICLEI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825" y="597850"/>
            <a:ext cx="86423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Ação Local pela Biodiversidade</a:t>
            </a: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070605" y="5257558"/>
            <a:ext cx="460015" cy="425325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4194" y="5317262"/>
            <a:ext cx="5418906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Avaliação da Biodiversidade Local: Relatório da Biodiversidade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51298" y="4569206"/>
            <a:ext cx="459400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Comprometimento Político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997610" y="3366993"/>
            <a:ext cx="532089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Planejamento: Estratégias e Planos de Ações Locais para a Biodiversidade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773548" y="2351629"/>
            <a:ext cx="3902095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Compromisso Assumido pela Municipalidade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46603" y="1337625"/>
            <a:ext cx="380874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Ação Local: Implementação de 3 Projetos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793055" y="4319428"/>
            <a:ext cx="458507" cy="425325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541146" y="3357167"/>
            <a:ext cx="458507" cy="426834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263596" y="2420546"/>
            <a:ext cx="460015" cy="425325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4032802" y="1482417"/>
            <a:ext cx="460015" cy="426833"/>
          </a:xfrm>
          <a:prstGeom prst="ellipse">
            <a:avLst/>
          </a:prstGeom>
          <a:gradFill rotWithShape="1">
            <a:gsLst>
              <a:gs pos="0">
                <a:srgbClr val="92B81A"/>
              </a:gs>
              <a:gs pos="100000">
                <a:srgbClr val="58862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4350" y="2210065"/>
            <a:ext cx="2030215" cy="97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ight Arrow 1"/>
          <p:cNvSpPr>
            <a:spLocks noChangeArrowheads="1"/>
          </p:cNvSpPr>
          <p:nvPr/>
        </p:nvSpPr>
        <p:spPr bwMode="auto">
          <a:xfrm rot="18347994">
            <a:off x="1339760" y="4908101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 rot="18347994">
            <a:off x="2062785" y="3970337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 rot="18347994">
            <a:off x="2785810" y="3002987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 rot="18347994">
            <a:off x="3532118" y="2070326"/>
            <a:ext cx="661015" cy="192127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888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altLang="pt-BR" sz="24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CaixaDeTexto 20"/>
          <p:cNvSpPr txBox="1">
            <a:spLocks noChangeArrowheads="1"/>
          </p:cNvSpPr>
          <p:nvPr/>
        </p:nvSpPr>
        <p:spPr bwMode="auto">
          <a:xfrm>
            <a:off x="371790" y="1535958"/>
            <a:ext cx="345090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 smtClean="0"/>
              <a:t>Pioneiros LAB – 5 Etapas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462336" y="1287225"/>
            <a:ext cx="4043036" cy="932143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3591379" y="1272254"/>
            <a:ext cx="5116259" cy="1278146"/>
          </a:xfrm>
          <a:prstGeom prst="rect">
            <a:avLst/>
          </a:prstGeom>
          <a:solidFill>
            <a:schemeClr val="bg1"/>
          </a:soli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pt-BR" sz="3200" b="1" dirty="0" smtClean="0">
                <a:solidFill>
                  <a:schemeClr val="tx1"/>
                </a:solidFill>
              </a:rPr>
              <a:t>Ação Local: Implementação de 3 Projetos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85549" y="2113255"/>
            <a:ext cx="8172902" cy="26314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 Avaliação da Integração das Estratégias e Planos pela Biodiversidade – Brasil, Canadá e </a:t>
            </a: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Áfr</a:t>
            </a: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ica do Sul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23088" y="983116"/>
            <a:ext cx="3605603" cy="489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5310" y="1042126"/>
            <a:ext cx="3429778" cy="47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60876" y="1682368"/>
            <a:ext cx="8364083" cy="34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Sorocaba/SP – Plano Municipal de Mata Atlântica 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Proteger os fragmentos ainda existentes, restaurar as áreas degradadas, recuperar as áreas importantes e criar corredores biológicos.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em curva para a esquerda 3"/>
          <p:cNvSpPr/>
          <p:nvPr/>
        </p:nvSpPr>
        <p:spPr bwMode="auto">
          <a:xfrm rot="2215051">
            <a:off x="3662580" y="2848767"/>
            <a:ext cx="3544019" cy="3246566"/>
          </a:xfrm>
          <a:prstGeom prst="curvedLeftArrow">
            <a:avLst>
              <a:gd name="adj1" fmla="val 11554"/>
              <a:gd name="adj2" fmla="val 43859"/>
              <a:gd name="adj3" fmla="val 17879"/>
            </a:avLst>
          </a:prstGeom>
          <a:solidFill>
            <a:srgbClr val="BBE0E3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pt-BR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Seta em curva para a esquerda 2"/>
          <p:cNvSpPr/>
          <p:nvPr/>
        </p:nvSpPr>
        <p:spPr bwMode="auto">
          <a:xfrm rot="12118577">
            <a:off x="904559" y="764350"/>
            <a:ext cx="1810721" cy="2490071"/>
          </a:xfrm>
          <a:prstGeom prst="curvedLeftArrow">
            <a:avLst/>
          </a:prstGeom>
          <a:solidFill>
            <a:srgbClr val="BBE0E3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pt-BR" sz="2000" b="1" kern="0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5426738" y="1767341"/>
            <a:ext cx="2973838" cy="1966796"/>
          </a:xfrm>
          <a:prstGeom prst="ellipse">
            <a:avLst/>
          </a:prstGeom>
          <a:solidFill>
            <a:srgbClr val="BBE0E3">
              <a:lumMod val="75000"/>
            </a:srgb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3200" b="1" kern="0" dirty="0" smtClean="0">
                <a:solidFill>
                  <a:srgbClr val="000000"/>
                </a:solidFill>
                <a:latin typeface="+mj-lt"/>
                <a:cs typeface="Arial" charset="0"/>
              </a:rPr>
              <a:t>Lei da Mata</a:t>
            </a:r>
            <a:br>
              <a:rPr lang="pt-BR" sz="3200" b="1" kern="0" dirty="0" smtClean="0">
                <a:solidFill>
                  <a:srgbClr val="000000"/>
                </a:solidFill>
                <a:latin typeface="+mj-lt"/>
                <a:cs typeface="Arial" charset="0"/>
              </a:rPr>
            </a:br>
            <a:r>
              <a:rPr lang="pt-BR" sz="3200" b="1" kern="0" dirty="0" smtClean="0">
                <a:solidFill>
                  <a:srgbClr val="000000"/>
                </a:solidFill>
                <a:latin typeface="+mj-lt"/>
                <a:cs typeface="Arial" charset="0"/>
              </a:rPr>
              <a:t>Atlântica</a:t>
            </a:r>
            <a:endParaRPr lang="pt-BR" sz="3200" b="1" kern="0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2793914" y="562547"/>
            <a:ext cx="2966060" cy="1939334"/>
          </a:xfrm>
          <a:prstGeom prst="ellipse">
            <a:avLst/>
          </a:prstGeom>
          <a:solidFill>
            <a:srgbClr val="BBE0E3">
              <a:lumMod val="50000"/>
            </a:srgb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j-lt"/>
                <a:cs typeface="Arial" charset="0"/>
              </a:rPr>
              <a:t>Metas </a:t>
            </a:r>
            <a:br>
              <a:rPr lang="pt-BR" sz="3200" b="1" kern="0" dirty="0" smtClean="0">
                <a:solidFill>
                  <a:schemeClr val="bg1"/>
                </a:solidFill>
                <a:latin typeface="+mj-lt"/>
                <a:cs typeface="Arial" charset="0"/>
              </a:rPr>
            </a:br>
            <a:r>
              <a:rPr lang="pt-BR" sz="3200" b="1" kern="0" dirty="0" smtClean="0">
                <a:solidFill>
                  <a:schemeClr val="bg1"/>
                </a:solidFill>
                <a:latin typeface="+mj-lt"/>
                <a:cs typeface="Arial" charset="0"/>
              </a:rPr>
              <a:t>Nacionais</a:t>
            </a:r>
            <a:endParaRPr lang="pt-BR" sz="3200" b="1" kern="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5199093" y="4284974"/>
            <a:ext cx="3401636" cy="1964686"/>
          </a:xfrm>
          <a:prstGeom prst="ellipse">
            <a:avLst/>
          </a:prstGeom>
          <a:solidFill>
            <a:srgbClr val="66CC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3200" b="1" kern="0" dirty="0" smtClean="0">
                <a:solidFill>
                  <a:srgbClr val="000000"/>
                </a:solidFill>
                <a:latin typeface="+mj-lt"/>
                <a:cs typeface="Arial" charset="0"/>
              </a:rPr>
              <a:t>Plano Municipal</a:t>
            </a:r>
            <a:br>
              <a:rPr lang="pt-BR" sz="3200" b="1" kern="0" dirty="0" smtClean="0">
                <a:solidFill>
                  <a:srgbClr val="000000"/>
                </a:solidFill>
                <a:latin typeface="+mj-lt"/>
                <a:cs typeface="Arial" charset="0"/>
              </a:rPr>
            </a:br>
            <a:r>
              <a:rPr lang="pt-BR" sz="3200" b="1" kern="0" dirty="0" smtClean="0">
                <a:solidFill>
                  <a:srgbClr val="000000"/>
                </a:solidFill>
                <a:latin typeface="+mj-lt"/>
                <a:cs typeface="Arial" charset="0"/>
              </a:rPr>
              <a:t>de Mata Atlântica</a:t>
            </a:r>
            <a:endParaRPr lang="pt-BR" sz="3200" b="1" kern="0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428712" y="2253242"/>
            <a:ext cx="3635287" cy="2142719"/>
          </a:xfrm>
          <a:prstGeom prst="ellipse">
            <a:avLst/>
          </a:prstGeom>
          <a:solidFill>
            <a:srgbClr val="00CC66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3200" b="1" kern="0" dirty="0" smtClean="0">
                <a:solidFill>
                  <a:srgbClr val="000000"/>
                </a:solidFill>
                <a:latin typeface="+mj-lt"/>
                <a:cs typeface="Arial" charset="0"/>
              </a:rPr>
              <a:t>Plano Estadual </a:t>
            </a:r>
            <a:br>
              <a:rPr lang="pt-BR" sz="3200" b="1" kern="0" dirty="0" smtClean="0">
                <a:solidFill>
                  <a:srgbClr val="000000"/>
                </a:solidFill>
                <a:latin typeface="+mj-lt"/>
                <a:cs typeface="Arial" charset="0"/>
              </a:rPr>
            </a:br>
            <a:r>
              <a:rPr lang="pt-BR" sz="3200" b="1" kern="0" dirty="0" smtClean="0">
                <a:solidFill>
                  <a:srgbClr val="000000"/>
                </a:solidFill>
                <a:latin typeface="+mj-lt"/>
                <a:cs typeface="Arial" charset="0"/>
              </a:rPr>
              <a:t>de Expansão</a:t>
            </a:r>
            <a:br>
              <a:rPr lang="pt-BR" sz="3200" b="1" kern="0" dirty="0" smtClean="0">
                <a:solidFill>
                  <a:srgbClr val="000000"/>
                </a:solidFill>
                <a:latin typeface="+mj-lt"/>
                <a:cs typeface="Arial" charset="0"/>
              </a:rPr>
            </a:br>
            <a:r>
              <a:rPr lang="pt-BR" sz="3200" b="1" kern="0" dirty="0" smtClean="0">
                <a:solidFill>
                  <a:srgbClr val="000000"/>
                </a:solidFill>
                <a:latin typeface="+mj-lt"/>
                <a:cs typeface="Arial" charset="0"/>
              </a:rPr>
              <a:t>Áreas Protegidas </a:t>
            </a:r>
            <a:endParaRPr lang="pt-BR" sz="3200" b="1" kern="0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1160515"/>
            <a:ext cx="86423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288925" algn="l"/>
                <a:tab pos="577850" algn="l"/>
                <a:tab pos="663575" algn="l"/>
              </a:tabLst>
              <a:defRPr/>
            </a:pPr>
            <a:r>
              <a:rPr lang="pt-BR" altLang="pt-BR" sz="4000" b="1" dirty="0" smtClean="0">
                <a:solidFill>
                  <a:srgbClr val="004C00"/>
                </a:solidFill>
                <a:latin typeface="Lucida Sans" pitchFamily="34" charset="0"/>
                <a:ea typeface="DejaVu Sans"/>
                <a:cs typeface="DejaVu Sans"/>
              </a:rPr>
              <a:t> Agradeço a atenção!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5130" y="1917527"/>
            <a:ext cx="8496300" cy="370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ICLEI – SAMS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Secretariado para América do Sul (SAMS)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E-mail: iclei-sams@iclei.org 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www.iclei.org/sams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Website internacional: www.iclei.org </a:t>
            </a:r>
          </a:p>
          <a:p>
            <a:pPr algn="l" eaLnBrk="1" hangingPunct="1">
              <a:spcAft>
                <a:spcPts val="600"/>
              </a:spcAft>
              <a:defRPr/>
            </a:pPr>
            <a:r>
              <a:rPr lang="pt-BR" altLang="pt-BR" sz="3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Sophia Picarelli: sophia.picarelli@iclei.org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2851</Words>
  <Application>Microsoft Office PowerPoint</Application>
  <PresentationFormat>Apresentação na tela (4:3)</PresentationFormat>
  <Paragraphs>301</Paragraphs>
  <Slides>98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98</vt:i4>
      </vt:variant>
    </vt:vector>
  </HeadingPairs>
  <TitlesOfParts>
    <vt:vector size="9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FDE</dc:creator>
  <cp:lastModifiedBy>FDE</cp:lastModifiedBy>
  <cp:revision>116</cp:revision>
  <dcterms:created xsi:type="dcterms:W3CDTF">2016-02-11T18:12:56Z</dcterms:created>
  <dcterms:modified xsi:type="dcterms:W3CDTF">2016-05-04T15:44:36Z</dcterms:modified>
</cp:coreProperties>
</file>