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309" r:id="rId7"/>
    <p:sldId id="263" r:id="rId8"/>
    <p:sldId id="264" r:id="rId9"/>
    <p:sldId id="283" r:id="rId10"/>
    <p:sldId id="282" r:id="rId11"/>
    <p:sldId id="284" r:id="rId12"/>
    <p:sldId id="261" r:id="rId13"/>
    <p:sldId id="262" r:id="rId14"/>
    <p:sldId id="265" r:id="rId15"/>
    <p:sldId id="266" r:id="rId16"/>
    <p:sldId id="285" r:id="rId17"/>
    <p:sldId id="267" r:id="rId18"/>
    <p:sldId id="268" r:id="rId19"/>
    <p:sldId id="269" r:id="rId20"/>
    <p:sldId id="271" r:id="rId21"/>
    <p:sldId id="273" r:id="rId22"/>
    <p:sldId id="272" r:id="rId23"/>
    <p:sldId id="274" r:id="rId24"/>
    <p:sldId id="270" r:id="rId25"/>
    <p:sldId id="315" r:id="rId26"/>
    <p:sldId id="316" r:id="rId27"/>
    <p:sldId id="275" r:id="rId28"/>
    <p:sldId id="276" r:id="rId29"/>
    <p:sldId id="277" r:id="rId30"/>
    <p:sldId id="278" r:id="rId31"/>
    <p:sldId id="281" r:id="rId32"/>
    <p:sldId id="288" r:id="rId33"/>
    <p:sldId id="279" r:id="rId34"/>
    <p:sldId id="280" r:id="rId35"/>
    <p:sldId id="310" r:id="rId36"/>
    <p:sldId id="290" r:id="rId37"/>
    <p:sldId id="291" r:id="rId38"/>
    <p:sldId id="292" r:id="rId39"/>
    <p:sldId id="293" r:id="rId40"/>
    <p:sldId id="294" r:id="rId41"/>
    <p:sldId id="295" r:id="rId42"/>
    <p:sldId id="312" r:id="rId43"/>
    <p:sldId id="313" r:id="rId44"/>
    <p:sldId id="297" r:id="rId45"/>
    <p:sldId id="299" r:id="rId46"/>
    <p:sldId id="311" r:id="rId47"/>
    <p:sldId id="300" r:id="rId48"/>
    <p:sldId id="326" r:id="rId49"/>
    <p:sldId id="317" r:id="rId50"/>
    <p:sldId id="303" r:id="rId51"/>
    <p:sldId id="304" r:id="rId52"/>
    <p:sldId id="305" r:id="rId53"/>
    <p:sldId id="306" r:id="rId54"/>
    <p:sldId id="307" r:id="rId55"/>
    <p:sldId id="308" r:id="rId56"/>
    <p:sldId id="318" r:id="rId57"/>
    <p:sldId id="289" r:id="rId58"/>
    <p:sldId id="319" r:id="rId59"/>
    <p:sldId id="320" r:id="rId60"/>
    <p:sldId id="324" r:id="rId61"/>
    <p:sldId id="325" r:id="rId62"/>
    <p:sldId id="323" r:id="rId63"/>
    <p:sldId id="301" r:id="rId64"/>
    <p:sldId id="321" r:id="rId65"/>
    <p:sldId id="322" r:id="rId66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314565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8144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14584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74134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17010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3733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8996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42755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585199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87275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490953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FC86A7-2324-4595-AD6D-422248687ACF}" type="datetimeFigureOut">
              <a:rPr lang="pt-BR" smtClean="0"/>
              <a:pPr/>
              <a:t>24/06/2016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A27137-0ED4-495C-98D5-50F47CDEC5E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02695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11" Type="http://schemas.openxmlformats.org/officeDocument/2006/relationships/image" Target="../media/image6.jpeg"/><Relationship Id="rId5" Type="http://schemas.openxmlformats.org/officeDocument/2006/relationships/image" Target="../media/image21.jpeg"/><Relationship Id="rId10" Type="http://schemas.openxmlformats.org/officeDocument/2006/relationships/image" Target="../media/image5.png"/><Relationship Id="rId4" Type="http://schemas.openxmlformats.org/officeDocument/2006/relationships/image" Target="../media/image20.jpeg"/><Relationship Id="rId9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10.jpeg"/><Relationship Id="rId7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1.jpeg"/><Relationship Id="rId9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AAA022A"/>
          <p:cNvPicPr>
            <a:picLocks noChangeAspect="1" noChangeArrowheads="1"/>
          </p:cNvPicPr>
          <p:nvPr/>
        </p:nvPicPr>
        <p:blipFill rotWithShape="1">
          <a:blip r:embed="rId2" cstate="print">
            <a:lum bright="4000" contras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9" t="17894" r="7422" b="15583"/>
          <a:stretch/>
        </p:blipFill>
        <p:spPr bwMode="auto">
          <a:xfrm>
            <a:off x="1303234" y="2276872"/>
            <a:ext cx="6537533" cy="3384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82316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pt-BR" b="1" dirty="0">
                <a:solidFill>
                  <a:srgbClr val="C00000"/>
                </a:solidFill>
                <a:latin typeface="Lucida Sans" panose="020B0602030504020204" pitchFamily="34" charset="0"/>
              </a:rPr>
              <a:t>PERCEPÇÃO</a:t>
            </a:r>
            <a:br>
              <a:rPr lang="pt-BR" b="1" dirty="0">
                <a:solidFill>
                  <a:srgbClr val="C00000"/>
                </a:solidFill>
                <a:latin typeface="Lucida Sans" panose="020B0602030504020204" pitchFamily="34" charset="0"/>
              </a:rPr>
            </a:br>
            <a:r>
              <a:rPr lang="pt-BR" b="1" dirty="0">
                <a:solidFill>
                  <a:srgbClr val="C00000"/>
                </a:solidFill>
                <a:latin typeface="Lucida Sans" panose="020B0602030504020204" pitchFamily="34" charset="0"/>
              </a:rPr>
              <a:t> DA ATIVIDADE MINERÁRIA NO ESTADO DE SÃO PAULO</a:t>
            </a:r>
          </a:p>
        </p:txBody>
      </p:sp>
      <p:grpSp>
        <p:nvGrpSpPr>
          <p:cNvPr id="17" name="Grupo 16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32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0474333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ursos Mineração\Curso Mineração_CETESB\I Curso\Apresentação\fotos tarcisio\6e- maciço rochoso Embu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49"/>
          <a:stretch/>
        </p:blipFill>
        <p:spPr bwMode="auto">
          <a:xfrm>
            <a:off x="2184067" y="471893"/>
            <a:ext cx="2553741" cy="2562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Cursos Mineração\Curso Mineração_CETESB\II Curso\Fotos Shimada_07 nov 12\DSC_4249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95" t="22529" r="367" b="32481"/>
          <a:stretch/>
        </p:blipFill>
        <p:spPr bwMode="auto">
          <a:xfrm>
            <a:off x="3291297" y="3193789"/>
            <a:ext cx="5240574" cy="2444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upo 9"/>
          <p:cNvGrpSpPr/>
          <p:nvPr/>
        </p:nvGrpSpPr>
        <p:grpSpPr>
          <a:xfrm>
            <a:off x="1110522" y="5773058"/>
            <a:ext cx="6562916" cy="679745"/>
            <a:chOff x="1187622" y="5572084"/>
            <a:chExt cx="6562916" cy="679745"/>
          </a:xfrm>
        </p:grpSpPr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6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7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5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tângulo 15"/>
          <p:cNvSpPr/>
          <p:nvPr/>
        </p:nvSpPr>
        <p:spPr>
          <a:xfrm>
            <a:off x="569101" y="3385381"/>
            <a:ext cx="272219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A </a:t>
            </a:r>
            <a:r>
              <a:rPr lang="pt-BR" sz="3200" b="1" dirty="0">
                <a:latin typeface="Calibri" panose="020F0502020204030204" pitchFamily="34" charset="0"/>
              </a:rPr>
              <a:t>atividade de </a:t>
            </a:r>
            <a:r>
              <a:rPr lang="pt-B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extração de rocha para brita</a:t>
            </a:r>
            <a:endParaRPr lang="pt-BR" sz="3200" b="1" dirty="0">
              <a:latin typeface="Calibri" panose="020F0502020204030204" pitchFamily="34" charset="0"/>
            </a:endParaRPr>
          </a:p>
        </p:txBody>
      </p:sp>
      <p:pic>
        <p:nvPicPr>
          <p:cNvPr id="3074" name="Picture 2" descr="D:\Arquivos pessoais\Apresentação PMVA_jun2016\a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02" y="597930"/>
            <a:ext cx="3706813" cy="2419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9217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D:\Cursos Mineração\Curso Mineração_CETESB\II Curso\Fotos Tarcísio_22_23_10_2012\DSC00024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932" y="713628"/>
            <a:ext cx="3605492" cy="24989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o 3"/>
          <p:cNvGrpSpPr/>
          <p:nvPr/>
        </p:nvGrpSpPr>
        <p:grpSpPr>
          <a:xfrm>
            <a:off x="1110522" y="5773058"/>
            <a:ext cx="6562916" cy="679745"/>
            <a:chOff x="1187622" y="5572084"/>
            <a:chExt cx="6562916" cy="67974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6" name="Retângulo 15"/>
          <p:cNvSpPr/>
          <p:nvPr/>
        </p:nvSpPr>
        <p:spPr>
          <a:xfrm>
            <a:off x="1017328" y="3265800"/>
            <a:ext cx="272219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A </a:t>
            </a:r>
            <a:r>
              <a:rPr lang="pt-BR" sz="3200" b="1" dirty="0">
                <a:latin typeface="Calibri" panose="020F0502020204030204" pitchFamily="34" charset="0"/>
              </a:rPr>
              <a:t>atividade de </a:t>
            </a:r>
            <a:r>
              <a:rPr lang="pt-B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extração de argila </a:t>
            </a:r>
            <a:r>
              <a:rPr lang="pt-BR" sz="3200" b="1" dirty="0">
                <a:latin typeface="Calibri" panose="020F0502020204030204" pitchFamily="34" charset="0"/>
              </a:rPr>
              <a:t>em cava na várzea e em encosta</a:t>
            </a:r>
          </a:p>
        </p:txBody>
      </p:sp>
      <p:pic>
        <p:nvPicPr>
          <p:cNvPr id="18" name="Picture 9" descr="cimpor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909" y="660442"/>
            <a:ext cx="3925544" cy="25521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Arquivos pessoais\Apresentação PMVA_jun2016\CIMG0187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8" t="9211"/>
          <a:stretch/>
        </p:blipFill>
        <p:spPr bwMode="auto">
          <a:xfrm>
            <a:off x="3742095" y="3241467"/>
            <a:ext cx="4770405" cy="25315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2563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aixaDeTexto 8"/>
          <p:cNvSpPr txBox="1">
            <a:spLocks noChangeArrowheads="1"/>
          </p:cNvSpPr>
          <p:nvPr/>
        </p:nvSpPr>
        <p:spPr bwMode="auto">
          <a:xfrm>
            <a:off x="1061610" y="1133382"/>
            <a:ext cx="716479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>
                <a:latin typeface="Calibri" panose="020F0502020204030204" pitchFamily="34" charset="0"/>
              </a:rPr>
              <a:t>O Estado de São Paulo destaca-se entre os quatro maiores produtores nacionais de recursos minerais,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notadamente de substâncias não-metálicas</a:t>
            </a:r>
            <a:r>
              <a:rPr lang="pt-BR" sz="3600" b="1" dirty="0">
                <a:latin typeface="Calibri" panose="020F0502020204030204" pitchFamily="34" charset="0"/>
              </a:rPr>
              <a:t>, e com uma produção voltada para o consumo interno</a:t>
            </a:r>
            <a:r>
              <a:rPr lang="pt-BR" sz="2800" b="1" dirty="0">
                <a:latin typeface="Verdana" pitchFamily="34" charset="0"/>
              </a:rPr>
              <a:t>.</a:t>
            </a:r>
            <a:endParaRPr lang="en-US" sz="2800" dirty="0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1763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aixaDeTexto 11"/>
          <p:cNvSpPr txBox="1">
            <a:spLocks noChangeArrowheads="1"/>
          </p:cNvSpPr>
          <p:nvPr/>
        </p:nvSpPr>
        <p:spPr bwMode="auto">
          <a:xfrm>
            <a:off x="1307501" y="1484784"/>
            <a:ext cx="667301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>
                <a:solidFill>
                  <a:srgbClr val="C00000"/>
                </a:solidFill>
                <a:latin typeface="+mn-lt"/>
              </a:rPr>
              <a:t>A extração </a:t>
            </a:r>
            <a:r>
              <a:rPr lang="pt-BR" sz="3600" b="1" dirty="0">
                <a:latin typeface="+mn-lt"/>
              </a:rPr>
              <a:t>de areia, argila, rocha para brita, rocha </a:t>
            </a:r>
            <a:r>
              <a:rPr lang="pt-BR" sz="3600" b="1" dirty="0" err="1">
                <a:latin typeface="+mn-lt"/>
              </a:rPr>
              <a:t>carbonática</a:t>
            </a:r>
            <a:r>
              <a:rPr lang="pt-BR" sz="3600" b="1" dirty="0">
                <a:latin typeface="+mn-lt"/>
              </a:rPr>
              <a:t>, caulim, rocha fosfática e água mineral respondem por mais de 90% de sua produção total.</a:t>
            </a:r>
            <a:endParaRPr lang="en-US" sz="36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111248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300988" y="1628800"/>
            <a:ext cx="6686039" cy="2952328"/>
          </a:xfrm>
          <a:prstGeom prst="rect">
            <a:avLst/>
          </a:prstGeom>
        </p:spPr>
        <p:txBody>
          <a:bodyPr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Font typeface="Arial" panose="020B0604020202020204" pitchFamily="34" charset="0"/>
              <a:buNone/>
              <a:defRPr/>
            </a:pPr>
            <a:r>
              <a:rPr lang="pt-BR" sz="3600" b="1" dirty="0">
                <a:ea typeface="Verdana" pitchFamily="34" charset="0"/>
                <a:cs typeface="Verdana" pitchFamily="34" charset="0"/>
              </a:rPr>
              <a:t>A mineração paulista apresenta um perfil constituído </a:t>
            </a:r>
            <a:r>
              <a:rPr lang="pt-BR" sz="3600" b="1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por empresas de pequeno e médio porte</a:t>
            </a:r>
            <a:r>
              <a:rPr lang="pt-BR" sz="3600" b="1" dirty="0">
                <a:ea typeface="Verdana" pitchFamily="34" charset="0"/>
                <a:cs typeface="Verdana" pitchFamily="34" charset="0"/>
              </a:rPr>
              <a:t>, presentes na grande maioria dos seus 645 municípios.</a:t>
            </a:r>
            <a:endParaRPr lang="en-US" sz="3600" b="1" dirty="0"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19427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aixaDeTexto 11"/>
          <p:cNvSpPr txBox="1">
            <a:spLocks noChangeArrowheads="1"/>
          </p:cNvSpPr>
          <p:nvPr/>
        </p:nvSpPr>
        <p:spPr bwMode="auto">
          <a:xfrm>
            <a:off x="1103546" y="2420888"/>
            <a:ext cx="708092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E como a atividade de mineração</a:t>
            </a:r>
          </a:p>
          <a:p>
            <a:pPr algn="ctr" eaLnBrk="1" hangingPunct="1"/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 é regulamentada?  </a:t>
            </a:r>
            <a:endParaRPr lang="en-US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9351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aixaDeTexto 11"/>
          <p:cNvSpPr txBox="1">
            <a:spLocks noChangeArrowheads="1"/>
          </p:cNvSpPr>
          <p:nvPr/>
        </p:nvSpPr>
        <p:spPr bwMode="auto">
          <a:xfrm>
            <a:off x="857551" y="1556792"/>
            <a:ext cx="7572911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600" b="1" dirty="0">
                <a:latin typeface="Calibri" panose="020F0502020204030204" pitchFamily="34" charset="0"/>
              </a:rPr>
              <a:t>No Brasil, a atividade está submetida a um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conjunto de regulamentações</a:t>
            </a:r>
            <a:r>
              <a:rPr lang="pt-BR" sz="3600" b="1" dirty="0">
                <a:latin typeface="Calibri" panose="020F0502020204030204" pitchFamily="34" charset="0"/>
              </a:rPr>
              <a:t>, onde os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três níveis de poder</a:t>
            </a:r>
            <a:r>
              <a:rPr lang="pt-BR" sz="3600" b="1" dirty="0">
                <a:latin typeface="Calibri" panose="020F0502020204030204" pitchFamily="34" charset="0"/>
              </a:rPr>
              <a:t> possuem atribuições com relação à mineração e ao meio ambiente.</a:t>
            </a:r>
            <a:endParaRPr lang="en-US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4046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827584" y="1425942"/>
            <a:ext cx="763284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600" b="1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Constituição Federal Brasileira de 1988 </a:t>
            </a:r>
            <a:r>
              <a:rPr lang="pt-BR" sz="3600" b="1" dirty="0">
                <a:ea typeface="Verdana" pitchFamily="34" charset="0"/>
                <a:cs typeface="Verdana" pitchFamily="34" charset="0"/>
              </a:rPr>
              <a:t>e o setor mineral:</a:t>
            </a:r>
          </a:p>
          <a:p>
            <a:r>
              <a:rPr lang="pt-BR" sz="3600" b="1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Artigo 20</a:t>
            </a:r>
            <a:r>
              <a:rPr lang="pt-BR" sz="3600" b="1" dirty="0">
                <a:ea typeface="Verdana" pitchFamily="34" charset="0"/>
                <a:cs typeface="Verdana" pitchFamily="34" charset="0"/>
              </a:rPr>
              <a:t>, inciso IX, define que </a:t>
            </a:r>
            <a:r>
              <a:rPr lang="pt-BR" sz="3600" b="1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são bens da União</a:t>
            </a:r>
            <a:r>
              <a:rPr lang="pt-BR" sz="3600" b="1" dirty="0">
                <a:ea typeface="Verdana" pitchFamily="34" charset="0"/>
                <a:cs typeface="Verdana" pitchFamily="34" charset="0"/>
              </a:rPr>
              <a:t> os recursos minerais, inclusive os do subsolo. </a:t>
            </a:r>
          </a:p>
        </p:txBody>
      </p:sp>
    </p:spTree>
    <p:extLst>
      <p:ext uri="{BB962C8B-B14F-4D97-AF65-F5344CB8AC3E}">
        <p14:creationId xmlns:p14="http://schemas.microsoft.com/office/powerpoint/2010/main" val="40209271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791580" y="1052736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Artigo 23</a:t>
            </a:r>
            <a:r>
              <a:rPr lang="pt-BR" sz="3600" b="1" dirty="0">
                <a:ea typeface="Verdana" pitchFamily="34" charset="0"/>
                <a:cs typeface="Verdana" pitchFamily="34" charset="0"/>
              </a:rPr>
              <a:t>, inciso XI, estabelece que é </a:t>
            </a:r>
            <a:r>
              <a:rPr lang="pt-BR" sz="3600" b="1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competência comum da União, Estados,  Distrito Federal e dos Municípios</a:t>
            </a:r>
            <a:r>
              <a:rPr lang="pt-BR" sz="3600" b="1" dirty="0">
                <a:ea typeface="Verdana" pitchFamily="34" charset="0"/>
                <a:cs typeface="Verdana" pitchFamily="34" charset="0"/>
              </a:rPr>
              <a:t> registrar, acompanhar e fiscalizar as concessões de direitos de pesquisa e exploração de recursos hídricos e minerais em seus territórios. </a:t>
            </a:r>
          </a:p>
        </p:txBody>
      </p:sp>
    </p:spTree>
    <p:extLst>
      <p:ext uri="{BB962C8B-B14F-4D97-AF65-F5344CB8AC3E}">
        <p14:creationId xmlns:p14="http://schemas.microsoft.com/office/powerpoint/2010/main" val="1119983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676485" y="620688"/>
            <a:ext cx="793504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Artigo 225</a:t>
            </a: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estabelece que todos têm direito ao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meio ambiente ecologicamente equilibrado</a:t>
            </a: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bem de uso comum do povo e essencial à sadia qualidade de vida, impondo-se ao poder público e à coletividade o dever de defendê-lo e preservá-lo para as presentes e futuras gerações.</a:t>
            </a:r>
          </a:p>
        </p:txBody>
      </p:sp>
    </p:spTree>
    <p:extLst>
      <p:ext uri="{BB962C8B-B14F-4D97-AF65-F5344CB8AC3E}">
        <p14:creationId xmlns:p14="http://schemas.microsoft.com/office/powerpoint/2010/main" val="30884774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>
            <a:spLocks noChangeArrowheads="1"/>
          </p:cNvSpPr>
          <p:nvPr/>
        </p:nvSpPr>
        <p:spPr bwMode="auto">
          <a:xfrm>
            <a:off x="719572" y="1052736"/>
            <a:ext cx="8280920" cy="3570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600" b="1" dirty="0">
                <a:latin typeface="Calibri" panose="020F0502020204030204" pitchFamily="34" charset="0"/>
              </a:rPr>
              <a:t>Os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recursos minerais</a:t>
            </a:r>
            <a:r>
              <a:rPr lang="pt-BR" sz="3600" b="1" dirty="0">
                <a:latin typeface="Calibri" panose="020F0502020204030204" pitchFamily="34" charset="0"/>
              </a:rPr>
              <a:t> são classificados como recursos naturais não renováveis.</a:t>
            </a:r>
          </a:p>
          <a:p>
            <a:pPr>
              <a:spcAft>
                <a:spcPts val="1200"/>
              </a:spcAft>
            </a:pPr>
            <a:r>
              <a:rPr lang="pt-BR" sz="3600" b="1" dirty="0">
                <a:latin typeface="Calibri" panose="020F0502020204030204" pitchFamily="34" charset="0"/>
              </a:rPr>
              <a:t>O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aproveitamento</a:t>
            </a:r>
            <a:r>
              <a:rPr lang="pt-BR" sz="3600" b="1" dirty="0">
                <a:latin typeface="Calibri" panose="020F0502020204030204" pitchFamily="34" charset="0"/>
              </a:rPr>
              <a:t> dos recursos minerais faz parte da ocupação territorial e, portanto, da história de muitos países, entre eles o Brasil.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7155064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971600" y="1268760"/>
            <a:ext cx="77768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Artigo 225</a:t>
            </a: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determina-se que aquele que explorar recursos minerais fica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obrigado a recuperar o meio ambiente degradado</a:t>
            </a: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de acordo com solução técnica exigida pelo órgão público competente, na forma da lei. </a:t>
            </a:r>
          </a:p>
        </p:txBody>
      </p:sp>
    </p:spTree>
    <p:extLst>
      <p:ext uri="{BB962C8B-B14F-4D97-AF65-F5344CB8AC3E}">
        <p14:creationId xmlns:p14="http://schemas.microsoft.com/office/powerpoint/2010/main" val="13927696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719572" y="836712"/>
            <a:ext cx="7848872" cy="4124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 leis que regem as atividades de mineração, concedem: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pt-BR" sz="36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à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União </a:t>
            </a: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poderes de outorga de direitos e sua fiscalização, por meio do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Departamento Nacional de Produção Mineral/DNPM, </a:t>
            </a:r>
            <a:r>
              <a:rPr lang="pt-BR" sz="3600" b="1" dirty="0">
                <a:latin typeface="Calibri" panose="020F0502020204030204" pitchFamily="34" charset="0"/>
              </a:rPr>
              <a:t>em todo o território nacional;</a:t>
            </a:r>
          </a:p>
        </p:txBody>
      </p:sp>
    </p:spTree>
    <p:extLst>
      <p:ext uri="{BB962C8B-B14F-4D97-AF65-F5344CB8AC3E}">
        <p14:creationId xmlns:p14="http://schemas.microsoft.com/office/powerpoint/2010/main" val="3301224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949941" y="1196752"/>
            <a:ext cx="738813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pt-BR" sz="36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aos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Estados</a:t>
            </a: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os poderes de licenciamento ambiental das atividades e sua fiscalização, que em</a:t>
            </a:r>
            <a:r>
              <a:rPr lang="pt-BR" sz="3600" b="1" dirty="0">
                <a:latin typeface="Calibri" panose="020F0502020204030204" pitchFamily="34" charset="0"/>
              </a:rPr>
              <a:t> São Paulo, é competência é da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Companhia Ambiental de São Paulo/CETESB</a:t>
            </a:r>
            <a:r>
              <a:rPr lang="pt-BR" sz="3600" b="1" dirty="0">
                <a:latin typeface="Calibri" panose="020F0502020204030204" pitchFamily="34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1590569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944724" y="980728"/>
            <a:ext cx="689451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pt-BR" sz="36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 aos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municípios </a:t>
            </a: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dispor sobre os instrumentos de planejamento e gestão com relação ao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uso e ocupação do solo, </a:t>
            </a: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onde se inserem o aproveitamento racional de seus recursos minerais.</a:t>
            </a:r>
          </a:p>
        </p:txBody>
      </p:sp>
    </p:spTree>
    <p:extLst>
      <p:ext uri="{BB962C8B-B14F-4D97-AF65-F5344CB8AC3E}">
        <p14:creationId xmlns:p14="http://schemas.microsoft.com/office/powerpoint/2010/main" val="3006862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CaixaDeTexto 11"/>
          <p:cNvSpPr txBox="1">
            <a:spLocks noChangeArrowheads="1"/>
          </p:cNvSpPr>
          <p:nvPr/>
        </p:nvSpPr>
        <p:spPr bwMode="auto">
          <a:xfrm>
            <a:off x="895056" y="1484784"/>
            <a:ext cx="7353889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3600" b="1" dirty="0">
                <a:latin typeface="Calibri" panose="020F0502020204030204" pitchFamily="34" charset="0"/>
              </a:rPr>
              <a:t>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mineração</a:t>
            </a:r>
            <a:r>
              <a:rPr lang="pt-BR" sz="3600" b="1" dirty="0">
                <a:latin typeface="Calibri" panose="020F0502020204030204" pitchFamily="34" charset="0"/>
              </a:rPr>
              <a:t> é uma atividade econômica importante e necessária à sociedade, mas geradora de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conflitos </a:t>
            </a:r>
            <a:r>
              <a:rPr lang="pt-BR" sz="3600" b="1" dirty="0">
                <a:latin typeface="Calibri" panose="020F0502020204030204" pitchFamily="34" charset="0"/>
              </a:rPr>
              <a:t>de uso da terra e de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impactos</a:t>
            </a:r>
            <a:r>
              <a:rPr lang="pt-BR" sz="3600" b="1" dirty="0">
                <a:latin typeface="Calibri" panose="020F0502020204030204" pitchFamily="34" charset="0"/>
              </a:rPr>
              <a:t> que modificam o meio ambiente.</a:t>
            </a:r>
          </a:p>
        </p:txBody>
      </p:sp>
    </p:spTree>
    <p:extLst>
      <p:ext uri="{BB962C8B-B14F-4D97-AF65-F5344CB8AC3E}">
        <p14:creationId xmlns:p14="http://schemas.microsoft.com/office/powerpoint/2010/main" val="1559945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1000100" y="1785926"/>
            <a:ext cx="6786610" cy="23852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Conflitos</a:t>
            </a: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de uso do solo: </a:t>
            </a:r>
          </a:p>
          <a:p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habitação, indústria, conservação ambiental, agricultura, lazer e recreação, etc.</a:t>
            </a:r>
          </a:p>
        </p:txBody>
      </p:sp>
    </p:spTree>
    <p:extLst>
      <p:ext uri="{BB962C8B-B14F-4D97-AF65-F5344CB8AC3E}">
        <p14:creationId xmlns:p14="http://schemas.microsoft.com/office/powerpoint/2010/main" val="768553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735817" y="476672"/>
            <a:ext cx="781638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200" b="1" dirty="0">
                <a:solidFill>
                  <a:srgbClr val="C00000"/>
                </a:solidFill>
                <a:latin typeface="Calibri" pitchFamily="34" charset="0"/>
              </a:rPr>
              <a:t>Alterações ambientais</a:t>
            </a:r>
          </a:p>
          <a:p>
            <a:pPr indent="-457200">
              <a:buFont typeface="Arial" pitchFamily="34" charset="0"/>
              <a:buChar char="•"/>
            </a:pPr>
            <a:r>
              <a:rPr lang="pt-BR" sz="3200" b="1" dirty="0">
                <a:latin typeface="Calibri" pitchFamily="34" charset="0"/>
              </a:rPr>
              <a:t>Alteração do relevo e na paisagem</a:t>
            </a:r>
          </a:p>
          <a:p>
            <a:pPr indent="-457200">
              <a:buFont typeface="Arial" pitchFamily="34" charset="0"/>
              <a:buChar char="•"/>
            </a:pPr>
            <a:r>
              <a:rPr lang="pt-BR" sz="3200" b="1" dirty="0">
                <a:latin typeface="Calibri" pitchFamily="34" charset="0"/>
              </a:rPr>
              <a:t>Erosão e assoreamento</a:t>
            </a:r>
          </a:p>
          <a:p>
            <a:pPr indent="-457200">
              <a:buFont typeface="Arial" pitchFamily="34" charset="0"/>
              <a:buChar char="•"/>
            </a:pPr>
            <a:r>
              <a:rPr lang="pt-BR" sz="3200" b="1" dirty="0">
                <a:latin typeface="Calibri" pitchFamily="34" charset="0"/>
              </a:rPr>
              <a:t>Alteração da qualidade do ar e do solo</a:t>
            </a:r>
          </a:p>
          <a:p>
            <a:pPr indent="-457200">
              <a:buFont typeface="Arial" pitchFamily="34" charset="0"/>
              <a:buChar char="•"/>
            </a:pPr>
            <a:r>
              <a:rPr lang="pt-BR" sz="3200" b="1" dirty="0">
                <a:latin typeface="Calibri" pitchFamily="34" charset="0"/>
              </a:rPr>
              <a:t>Alteração dos recursos hídricos superficiais e subterrâneos</a:t>
            </a:r>
          </a:p>
          <a:p>
            <a:pPr indent="-457200">
              <a:buFont typeface="Arial" pitchFamily="34" charset="0"/>
              <a:buChar char="•"/>
            </a:pPr>
            <a:r>
              <a:rPr lang="pt-BR" sz="3200" b="1" dirty="0">
                <a:latin typeface="Calibri" pitchFamily="34" charset="0"/>
              </a:rPr>
              <a:t>Supressão de vegetação</a:t>
            </a:r>
          </a:p>
          <a:p>
            <a:pPr indent="-457200">
              <a:buFont typeface="Arial" pitchFamily="34" charset="0"/>
              <a:buChar char="•"/>
            </a:pPr>
            <a:r>
              <a:rPr lang="pt-BR" sz="3200" b="1" dirty="0">
                <a:latin typeface="Calibri" pitchFamily="34" charset="0"/>
              </a:rPr>
              <a:t>Interferência em unidades de conservação e na fauna silvestre</a:t>
            </a:r>
          </a:p>
          <a:p>
            <a:pPr indent="-457200">
              <a:buFont typeface="Arial" pitchFamily="34" charset="0"/>
              <a:buChar char="•"/>
            </a:pPr>
            <a:r>
              <a:rPr lang="pt-BR" sz="3200" b="1" dirty="0">
                <a:latin typeface="Calibri" pitchFamily="34" charset="0"/>
              </a:rPr>
              <a:t>Geração de áreas degradadas</a:t>
            </a:r>
          </a:p>
        </p:txBody>
      </p:sp>
    </p:spTree>
    <p:extLst>
      <p:ext uri="{BB962C8B-B14F-4D97-AF65-F5344CB8AC3E}">
        <p14:creationId xmlns:p14="http://schemas.microsoft.com/office/powerpoint/2010/main" val="768553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682241" y="620688"/>
            <a:ext cx="76688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t-BR" sz="32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</a:t>
            </a:r>
            <a:r>
              <a:rPr lang="pt-BR" sz="32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Constituição do Estado de São Paulo </a:t>
            </a:r>
            <a:r>
              <a:rPr lang="pt-BR" sz="32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em seu </a:t>
            </a:r>
            <a:r>
              <a:rPr lang="pt-BR" sz="32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Artigo 214 </a:t>
            </a:r>
            <a:r>
              <a:rPr lang="pt-BR" sz="32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determina o </a:t>
            </a:r>
            <a:r>
              <a:rPr lang="pt-BR" sz="32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fomento</a:t>
            </a:r>
            <a:r>
              <a:rPr lang="pt-BR" sz="32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da atividade de mineração no Estado, para assegurar o suprimento de recursos minerais necessários à agricultura,  indústria de transformação e construção civil, obedecendo </a:t>
            </a:r>
            <a:r>
              <a:rPr lang="pt-BR" sz="32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à legislação ambiental</a:t>
            </a:r>
            <a:r>
              <a:rPr lang="pt-BR" sz="32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, visando o desenvolvimento harmônico com as demais formas de uso e ocupação do solo.</a:t>
            </a:r>
          </a:p>
        </p:txBody>
      </p:sp>
    </p:spTree>
    <p:extLst>
      <p:ext uri="{BB962C8B-B14F-4D97-AF65-F5344CB8AC3E}">
        <p14:creationId xmlns:p14="http://schemas.microsoft.com/office/powerpoint/2010/main" val="45060243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aixaDeTexto 11"/>
          <p:cNvSpPr txBox="1">
            <a:spLocks noChangeArrowheads="1"/>
          </p:cNvSpPr>
          <p:nvPr/>
        </p:nvSpPr>
        <p:spPr bwMode="auto">
          <a:xfrm>
            <a:off x="895056" y="1772816"/>
            <a:ext cx="735388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pt-BR" sz="3600" b="1" dirty="0">
                <a:latin typeface="Calibri" panose="020F0502020204030204" pitchFamily="34" charset="0"/>
              </a:rPr>
              <a:t>E como São Paulo atende ao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conjunto de regulamentos legais </a:t>
            </a:r>
            <a:r>
              <a:rPr lang="pt-BR" sz="3600" b="1" dirty="0">
                <a:latin typeface="Calibri" panose="020F0502020204030204" pitchFamily="34" charset="0"/>
              </a:rPr>
              <a:t>relativos à atividade de mineração?</a:t>
            </a:r>
            <a:endParaRPr lang="pt-BR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97532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aixaDeTexto 11"/>
          <p:cNvSpPr txBox="1">
            <a:spLocks noChangeArrowheads="1"/>
          </p:cNvSpPr>
          <p:nvPr/>
        </p:nvSpPr>
        <p:spPr bwMode="auto">
          <a:xfrm>
            <a:off x="894161" y="692696"/>
            <a:ext cx="7931741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Secretaria de Energia e Mineração,</a:t>
            </a:r>
            <a:r>
              <a:rPr lang="pt-BR" sz="3600" b="1" dirty="0">
                <a:latin typeface="Calibri" panose="020F0502020204030204" pitchFamily="34" charset="0"/>
              </a:rPr>
              <a:t> a quem cabe: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b="1" dirty="0">
                <a:latin typeface="Calibri" panose="020F0502020204030204" pitchFamily="34" charset="0"/>
              </a:rPr>
              <a:t>coordenar e participar do planejamento e da execução das políticas de mineração no Estado 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b="1" dirty="0">
                <a:latin typeface="Calibri" panose="020F0502020204030204" pitchFamily="34" charset="0"/>
              </a:rPr>
              <a:t>desenvolver, coordenar ou estimular programa de aperfeiçoamento tecnológico no setor de mineração.</a:t>
            </a:r>
            <a:endParaRPr lang="pt-BR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1955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755576" y="866363"/>
            <a:ext cx="7976643" cy="37548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400" b="1" dirty="0">
                <a:latin typeface="Calibri" panose="020F0502020204030204" pitchFamily="34" charset="0"/>
              </a:rPr>
              <a:t>O processo de </a:t>
            </a:r>
            <a:r>
              <a:rPr lang="pt-BR" sz="3400" b="1" dirty="0">
                <a:solidFill>
                  <a:srgbClr val="C00000"/>
                </a:solidFill>
                <a:latin typeface="Calibri" panose="020F0502020204030204" pitchFamily="34" charset="0"/>
              </a:rPr>
              <a:t>concentração demográfica</a:t>
            </a:r>
            <a:r>
              <a:rPr lang="pt-BR" sz="3400" b="1" dirty="0">
                <a:latin typeface="Calibri" panose="020F0502020204030204" pitchFamily="34" charset="0"/>
              </a:rPr>
              <a:t>, decorrente do desenvolvimento urbano e industrial, </a:t>
            </a:r>
            <a:r>
              <a:rPr lang="pt-BR" sz="3400" b="1" dirty="0">
                <a:solidFill>
                  <a:srgbClr val="C00000"/>
                </a:solidFill>
                <a:latin typeface="Calibri" panose="020F0502020204030204" pitchFamily="34" charset="0"/>
              </a:rPr>
              <a:t>acentuou o consumo pelos recursos minerais</a:t>
            </a:r>
            <a:r>
              <a:rPr lang="pt-BR" sz="3400" b="1" dirty="0">
                <a:latin typeface="Calibri" panose="020F0502020204030204" pitchFamily="34" charset="0"/>
              </a:rPr>
              <a:t>, amplamente usados na produção de equipamentos e obras de infraestrutura e na construção civil, </a:t>
            </a:r>
            <a:r>
              <a:rPr lang="pt-BR" sz="3400" b="1" dirty="0">
                <a:solidFill>
                  <a:srgbClr val="C00000"/>
                </a:solidFill>
                <a:latin typeface="Calibri" panose="020F0502020204030204" pitchFamily="34" charset="0"/>
              </a:rPr>
              <a:t>bases do estilo de vida</a:t>
            </a:r>
            <a:r>
              <a:rPr lang="pt-BR" sz="3400" b="1" dirty="0">
                <a:latin typeface="Calibri" panose="020F0502020204030204" pitchFamily="34" charset="0"/>
              </a:rPr>
              <a:t> da sociedade moderna.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136651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623716" y="1052736"/>
            <a:ext cx="8063985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Secretaria do Meio Ambiente,</a:t>
            </a:r>
            <a:r>
              <a:rPr lang="pt-BR" sz="3600" b="1" dirty="0">
                <a:latin typeface="Calibri" panose="020F0502020204030204" pitchFamily="34" charset="0"/>
              </a:rPr>
              <a:t> a quem cabe, por meio da: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b="1" dirty="0">
                <a:latin typeface="Calibri" panose="020F0502020204030204" pitchFamily="34" charset="0"/>
              </a:rPr>
              <a:t>Companhia Ambiental  do Estado de São Paulo/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CETESB</a:t>
            </a:r>
            <a:r>
              <a:rPr lang="pt-BR" sz="3600" b="1" dirty="0">
                <a:latin typeface="Calibri" panose="020F0502020204030204" pitchFamily="34" charset="0"/>
              </a:rPr>
              <a:t>, disciplinar os procedimentos para o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licenciamento ambiental </a:t>
            </a:r>
            <a:r>
              <a:rPr lang="pt-BR" sz="3600" b="1" dirty="0">
                <a:latin typeface="Calibri" panose="020F0502020204030204" pitchFamily="34" charset="0"/>
              </a:rPr>
              <a:t>das atividades minerárias.</a:t>
            </a:r>
          </a:p>
        </p:txBody>
      </p:sp>
    </p:spTree>
    <p:extLst>
      <p:ext uri="{BB962C8B-B14F-4D97-AF65-F5344CB8AC3E}">
        <p14:creationId xmlns:p14="http://schemas.microsoft.com/office/powerpoint/2010/main" val="9639079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961949" y="1268760"/>
            <a:ext cx="779616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bri" panose="020F0502020204030204" pitchFamily="34" charset="0"/>
              </a:rPr>
              <a:t>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CETESB</a:t>
            </a:r>
            <a:r>
              <a:rPr lang="pt-BR" sz="3600" b="1" dirty="0">
                <a:latin typeface="Calibri" panose="020F0502020204030204" pitchFamily="34" charset="0"/>
              </a:rPr>
              <a:t> realiza o licenciamento ambiental da atividade de mineração mediante a aplicação dos procedimentos estabelecidos na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Decisão de Diretoria N</a:t>
            </a:r>
            <a:r>
              <a:rPr lang="pt-BR" sz="3600" b="1" baseline="30000" dirty="0">
                <a:solidFill>
                  <a:srgbClr val="C00000"/>
                </a:solidFill>
                <a:latin typeface="Calibri" panose="020F0502020204030204" pitchFamily="34" charset="0"/>
              </a:rPr>
              <a:t>o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 025/2014/C/I</a:t>
            </a:r>
            <a:r>
              <a:rPr lang="pt-BR" sz="3600" b="1" dirty="0">
                <a:latin typeface="Calibri" panose="020F0502020204030204" pitchFamily="34" charset="0"/>
              </a:rPr>
              <a:t>, de 29 de janeiro de 2014.</a:t>
            </a:r>
          </a:p>
        </p:txBody>
      </p:sp>
    </p:spTree>
    <p:extLst>
      <p:ext uri="{BB962C8B-B14F-4D97-AF65-F5344CB8AC3E}">
        <p14:creationId xmlns:p14="http://schemas.microsoft.com/office/powerpoint/2010/main" val="1566654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1175305" y="764704"/>
            <a:ext cx="691276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bri" panose="020F0502020204030204" pitchFamily="34" charset="0"/>
              </a:rPr>
              <a:t>De acordo com os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critérios de porte e localização</a:t>
            </a:r>
            <a:r>
              <a:rPr lang="pt-BR" sz="3600" b="1" dirty="0">
                <a:latin typeface="Calibri" panose="020F0502020204030204" pitchFamily="34" charset="0"/>
              </a:rPr>
              <a:t>, estabelecidos na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DD N</a:t>
            </a:r>
            <a:r>
              <a:rPr lang="pt-BR" sz="3600" b="1" baseline="30000" dirty="0">
                <a:solidFill>
                  <a:srgbClr val="C00000"/>
                </a:solidFill>
                <a:latin typeface="Calibri" panose="020F0502020204030204" pitchFamily="34" charset="0"/>
              </a:rPr>
              <a:t>o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 025/2014/C/I, </a:t>
            </a:r>
            <a:r>
              <a:rPr lang="pt-BR" sz="3600" b="1" dirty="0">
                <a:latin typeface="Calibri" panose="020F0502020204030204" pitchFamily="34" charset="0"/>
              </a:rPr>
              <a:t>o licenciamento exigirá: estudos de impactos ambiental –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EIA/RIMA </a:t>
            </a:r>
            <a:r>
              <a:rPr lang="pt-BR" sz="3600" b="1" dirty="0">
                <a:latin typeface="Calibri" panose="020F0502020204030204" pitchFamily="34" charset="0"/>
              </a:rPr>
              <a:t>ou relatório de controle ambiental e plano de recuperação ambiental –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RCA/PCA.</a:t>
            </a:r>
            <a:endParaRPr lang="pt-BR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9587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aixaDeTexto 11"/>
          <p:cNvSpPr txBox="1">
            <a:spLocks noChangeArrowheads="1"/>
          </p:cNvSpPr>
          <p:nvPr/>
        </p:nvSpPr>
        <p:spPr bwMode="auto">
          <a:xfrm>
            <a:off x="830710" y="1196752"/>
            <a:ext cx="762659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b="1" dirty="0">
                <a:latin typeface="Calibri" panose="020F0502020204030204" pitchFamily="34" charset="0"/>
              </a:rPr>
              <a:t>Coordenadoria de Planejamento Ambiental/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CPLA</a:t>
            </a:r>
            <a:r>
              <a:rPr lang="pt-BR" sz="3600" b="1" dirty="0">
                <a:latin typeface="Calibri" panose="020F0502020204030204" pitchFamily="34" charset="0"/>
              </a:rPr>
              <a:t>, propor diretrizes para o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ordenamento territorial</a:t>
            </a:r>
            <a:r>
              <a:rPr lang="pt-BR" sz="3600" b="1" dirty="0">
                <a:latin typeface="Calibri" panose="020F0502020204030204" pitchFamily="34" charset="0"/>
              </a:rPr>
              <a:t>, além de desenvolver ferramentas e instrumentos para o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planejamento ambiental </a:t>
            </a:r>
            <a:r>
              <a:rPr lang="pt-BR" sz="3600" b="1" dirty="0">
                <a:latin typeface="Calibri" panose="020F0502020204030204" pitchFamily="34" charset="0"/>
              </a:rPr>
              <a:t>do Estado.</a:t>
            </a:r>
            <a:endParaRPr lang="pt-BR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83699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aixaDeTexto 11"/>
          <p:cNvSpPr txBox="1">
            <a:spLocks noChangeArrowheads="1"/>
          </p:cNvSpPr>
          <p:nvPr/>
        </p:nvSpPr>
        <p:spPr bwMode="auto">
          <a:xfrm>
            <a:off x="955238" y="792429"/>
            <a:ext cx="7493369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b="1" dirty="0">
                <a:latin typeface="Calibri" panose="020F0502020204030204" pitchFamily="34" charset="0"/>
              </a:rPr>
              <a:t>Instituto Geológico/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IG</a:t>
            </a:r>
            <a:r>
              <a:rPr lang="pt-BR" sz="3600" b="1" dirty="0">
                <a:latin typeface="Calibri" panose="020F0502020204030204" pitchFamily="34" charset="0"/>
              </a:rPr>
              <a:t>, gerar conhecimento sobre o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meio físico</a:t>
            </a:r>
            <a:r>
              <a:rPr lang="pt-BR" sz="3600" b="1" dirty="0">
                <a:latin typeface="Calibri" panose="020F0502020204030204" pitchFamily="34" charset="0"/>
              </a:rPr>
              <a:t>, para dar suporte à: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gestão ambiental</a:t>
            </a:r>
            <a:r>
              <a:rPr lang="pt-BR" sz="3600" b="1" dirty="0">
                <a:latin typeface="Calibri" panose="020F0502020204030204" pitchFamily="34" charset="0"/>
              </a:rPr>
              <a:t> sustentável, implementação de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políticas públicas</a:t>
            </a:r>
            <a:r>
              <a:rPr lang="pt-BR" sz="3600" b="1" dirty="0">
                <a:latin typeface="Calibri" panose="020F0502020204030204" pitchFamily="34" charset="0"/>
              </a:rPr>
              <a:t> e auxiliar na definição de políticas de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Inovação Tecnológica</a:t>
            </a:r>
            <a:r>
              <a:rPr lang="pt-BR" sz="3600" b="1" dirty="0">
                <a:latin typeface="Calibri" panose="020F0502020204030204" pitchFamily="34" charset="0"/>
              </a:rPr>
              <a:t>. </a:t>
            </a:r>
            <a:endParaRPr lang="pt-BR" sz="36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0701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38" y="571480"/>
            <a:ext cx="3241674" cy="2428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 descr="C:\Sonia\transparênciasIG\fotos\rdopeixe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500042"/>
            <a:ext cx="3384646" cy="230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C:\Sonia\transparênciasIG\fotos\chaparral01.jpg"/>
          <p:cNvPicPr>
            <a:picLocks noChangeAspect="1" noChangeArrowheads="1"/>
          </p:cNvPicPr>
          <p:nvPr/>
        </p:nvPicPr>
        <p:blipFill>
          <a:blip r:embed="rId4" cstate="print"/>
          <a:srcRect r="15903" b="5576"/>
          <a:stretch>
            <a:fillRect/>
          </a:stretch>
        </p:blipFill>
        <p:spPr bwMode="auto">
          <a:xfrm>
            <a:off x="4714876" y="2357430"/>
            <a:ext cx="3208757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D:\Projeto Fehidro Sorocaba\Imagens mineração\LARGO PRAIA. AGUA TRES IRMAS 07.SET 0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8459" y="3352144"/>
            <a:ext cx="2857520" cy="214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cetesb\Desktop\CIMG006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6000760" y="3857628"/>
            <a:ext cx="2286016" cy="1714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tângulo 7"/>
          <p:cNvSpPr/>
          <p:nvPr/>
        </p:nvSpPr>
        <p:spPr>
          <a:xfrm>
            <a:off x="571472" y="2857496"/>
            <a:ext cx="4075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800" b="1" dirty="0">
                <a:latin typeface="Calibri" panose="020F0502020204030204" pitchFamily="34" charset="0"/>
              </a:rPr>
              <a:t>Produção mineral paulista</a:t>
            </a:r>
            <a:endParaRPr lang="pt-BR" sz="2800" dirty="0"/>
          </a:p>
        </p:txBody>
      </p:sp>
      <p:grpSp>
        <p:nvGrpSpPr>
          <p:cNvPr id="9" name="Grupo 8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7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566587" y="692696"/>
            <a:ext cx="8208963" cy="467820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pt-BR" sz="3600" b="1" dirty="0">
                <a:latin typeface="Calibri" panose="020F0502020204030204" pitchFamily="34" charset="0"/>
              </a:rPr>
              <a:t>As características da produção mineral paulista: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minerais de baixo valor unitário</a:t>
            </a:r>
            <a:r>
              <a:rPr lang="pt-BR" sz="3600" b="1" dirty="0">
                <a:latin typeface="Calibri" panose="020F0502020204030204" pitchFamily="34" charset="0"/>
              </a:rPr>
              <a:t>, que não suportam os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custos de transporte </a:t>
            </a:r>
            <a:r>
              <a:rPr lang="pt-BR" sz="3600" b="1" dirty="0">
                <a:latin typeface="Calibri" panose="020F0502020204030204" pitchFamily="34" charset="0"/>
              </a:rPr>
              <a:t>a grandes distâncias;</a:t>
            </a: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pt-BR" sz="3600" b="1" dirty="0">
                <a:latin typeface="Calibri" panose="020F0502020204030204" pitchFamily="34" charset="0"/>
              </a:rPr>
              <a:t>matéria-prima essencial, para a cadeia produtiva da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construção civil e agricultura;</a:t>
            </a:r>
          </a:p>
        </p:txBody>
      </p:sp>
    </p:spTree>
    <p:extLst>
      <p:ext uri="{BB962C8B-B14F-4D97-AF65-F5344CB8AC3E}">
        <p14:creationId xmlns:p14="http://schemas.microsoft.com/office/powerpoint/2010/main" val="12818910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594549" y="1340768"/>
            <a:ext cx="799288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b="1" dirty="0">
                <a:latin typeface="Calibri" panose="020F0502020204030204" pitchFamily="34" charset="0"/>
              </a:rPr>
              <a:t>localização dos polos produtores  nas 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proximidades dos centros urbanos</a:t>
            </a:r>
            <a:r>
              <a:rPr lang="pt-BR" sz="3600" b="1" dirty="0">
                <a:latin typeface="Calibri" panose="020F0502020204030204" pitchFamily="34" charset="0"/>
              </a:rPr>
              <a:t>, em conflito com outras formas de uso do solo, que muitas vezes ocasionam 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inviabilização do aproveitamento</a:t>
            </a:r>
            <a:r>
              <a:rPr lang="pt-BR" sz="3600" b="1" dirty="0">
                <a:latin typeface="Calibri" panose="020F0502020204030204" pitchFamily="34" charset="0"/>
              </a:rPr>
              <a:t> de importantes reservas minerais.</a:t>
            </a:r>
          </a:p>
        </p:txBody>
      </p:sp>
    </p:spTree>
    <p:extLst>
      <p:ext uri="{BB962C8B-B14F-4D97-AF65-F5344CB8AC3E}">
        <p14:creationId xmlns:p14="http://schemas.microsoft.com/office/powerpoint/2010/main" val="10820971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791580" y="1746237"/>
            <a:ext cx="770485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Calibri" panose="020F0502020204030204" pitchFamily="34" charset="0"/>
              </a:rPr>
              <a:t>Como resolver a equação complexa e polêmica de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assegurar o suprimento </a:t>
            </a:r>
            <a:r>
              <a:rPr lang="pt-BR" sz="3600" b="1" dirty="0">
                <a:latin typeface="Calibri" panose="020F0502020204030204" pitchFamily="34" charset="0"/>
              </a:rPr>
              <a:t>de matérias-primas minerais 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garantir a qualidade </a:t>
            </a:r>
            <a:r>
              <a:rPr lang="pt-BR" sz="3600" b="1" dirty="0">
                <a:latin typeface="Calibri" panose="020F0502020204030204" pitchFamily="34" charset="0"/>
              </a:rPr>
              <a:t>do meio ambiente?</a:t>
            </a:r>
            <a:br>
              <a:rPr lang="pt-BR" sz="3600" b="1" dirty="0"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pt-BR" sz="3600" dirty="0"/>
          </a:p>
        </p:txBody>
      </p:sp>
    </p:spTree>
    <p:extLst>
      <p:ext uri="{BB962C8B-B14F-4D97-AF65-F5344CB8AC3E}">
        <p14:creationId xmlns:p14="http://schemas.microsoft.com/office/powerpoint/2010/main" val="375558429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2071670" y="1071546"/>
            <a:ext cx="489585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pt-BR" sz="36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 de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ordenamento territorial</a:t>
            </a:r>
            <a:r>
              <a:rPr lang="pt-BR" sz="36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que objetivam o desenvolvimento equilibrado das regiões e a organização física do espaço.</a:t>
            </a:r>
          </a:p>
        </p:txBody>
      </p:sp>
    </p:spTree>
    <p:extLst>
      <p:ext uri="{BB962C8B-B14F-4D97-AF65-F5344CB8AC3E}">
        <p14:creationId xmlns:p14="http://schemas.microsoft.com/office/powerpoint/2010/main" val="8838730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/>
          <p:cNvSpPr/>
          <p:nvPr/>
        </p:nvSpPr>
        <p:spPr>
          <a:xfrm>
            <a:off x="934738" y="1628800"/>
            <a:ext cx="762891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</a:rPr>
              <a:t>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atividade minerária </a:t>
            </a: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</a:rPr>
              <a:t>constitui-se numa atividade econômica importante e necessária, embora inerentemente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modificadora do meio ambiente.</a:t>
            </a:r>
            <a:endParaRPr lang="pt-BR" sz="3600" b="1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307026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1038099" y="1071546"/>
            <a:ext cx="764386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3600" b="1" kern="0" dirty="0">
                <a:solidFill>
                  <a:prstClr val="black"/>
                </a:solidFill>
                <a:latin typeface="Calibri" panose="020F0502020204030204" pitchFamily="34" charset="0"/>
              </a:rPr>
              <a:t>A </a:t>
            </a:r>
            <a:r>
              <a:rPr lang="pt-BR" sz="3600" b="1" kern="0" dirty="0">
                <a:solidFill>
                  <a:srgbClr val="C00000"/>
                </a:solidFill>
                <a:latin typeface="Calibri" panose="020F0502020204030204" pitchFamily="34" charset="0"/>
              </a:rPr>
              <a:t>abordagem integrada </a:t>
            </a:r>
            <a:r>
              <a:rPr lang="pt-BR" sz="3600" b="1" kern="0" dirty="0">
                <a:solidFill>
                  <a:prstClr val="black"/>
                </a:solidFill>
                <a:latin typeface="Calibri" panose="020F0502020204030204" pitchFamily="34" charset="0"/>
              </a:rPr>
              <a:t>do planejamento e do gerenciamento físico dos usos da terra é uma maneira de </a:t>
            </a:r>
            <a:r>
              <a:rPr lang="pt-BR" sz="3600" b="1" kern="0" dirty="0">
                <a:solidFill>
                  <a:srgbClr val="C00000"/>
                </a:solidFill>
                <a:latin typeface="Calibri" panose="020F0502020204030204" pitchFamily="34" charset="0"/>
              </a:rPr>
              <a:t>reduzir os conflitos</a:t>
            </a:r>
            <a:r>
              <a:rPr lang="pt-BR" sz="3600" b="1" kern="0" dirty="0">
                <a:solidFill>
                  <a:prstClr val="black"/>
                </a:solidFill>
                <a:latin typeface="Calibri" panose="020F0502020204030204" pitchFamily="34" charset="0"/>
              </a:rPr>
              <a:t>, promovendo a proteção e melhoria do meio ambiente, aliada ao desenvolvimento social e econômico. </a:t>
            </a:r>
            <a:endParaRPr lang="pt-BR" sz="3600" kern="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75855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857224" y="500042"/>
            <a:ext cx="7929618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  <a:defRPr/>
            </a:pP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Instrumentos de Ordenamento Territorial nas Escalas Regional e Local</a:t>
            </a:r>
            <a:endParaRPr lang="pt-BR" sz="3600" b="1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Planos estaduais e regionais de ordenação do território e desenvolvimento econômico e social;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Planejamento de regiões metropolitanas, aglomerações urbanas e micro regiões;</a:t>
            </a:r>
          </a:p>
        </p:txBody>
      </p:sp>
    </p:spTree>
    <p:extLst>
      <p:ext uri="{BB962C8B-B14F-4D97-AF65-F5344CB8AC3E}">
        <p14:creationId xmlns:p14="http://schemas.microsoft.com/office/powerpoint/2010/main" val="29310000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714348" y="1714488"/>
            <a:ext cx="7929618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Zoneamento Ecológico-Econômico;</a:t>
            </a:r>
          </a:p>
          <a:p>
            <a:pPr marL="457200" indent="-4572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Zoneamento </a:t>
            </a:r>
            <a:r>
              <a:rPr lang="pt-BR" sz="3600" b="1" dirty="0" err="1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Minerário</a:t>
            </a: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;</a:t>
            </a:r>
          </a:p>
          <a:p>
            <a:pPr indent="-457200">
              <a:buFont typeface="Arial" pitchFamily="34" charset="0"/>
              <a:buChar char="•"/>
              <a:defRPr/>
            </a:pP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Plano Diretor, Disciplinamento do Uso e da Ocupação do Solo, Plano Diretor Mineração.</a:t>
            </a:r>
          </a:p>
        </p:txBody>
      </p:sp>
    </p:spTree>
    <p:extLst>
      <p:ext uri="{BB962C8B-B14F-4D97-AF65-F5344CB8AC3E}">
        <p14:creationId xmlns:p14="http://schemas.microsoft.com/office/powerpoint/2010/main" val="293100001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08" y="785794"/>
            <a:ext cx="4284000" cy="1281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upo 2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7158" y="2285992"/>
            <a:ext cx="821537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Zoneamento Ecológico Econômico do Estado de São Paulo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Resolução SMA 14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6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 de 04 de Fevereiro de </a:t>
            </a:r>
            <a:r>
              <a:rPr kumimoji="0" lang="pt-BR" sz="3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2016</a:t>
            </a:r>
            <a:endParaRPr kumimoji="0" lang="pt-BR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2" descr="AAA005A"/>
          <p:cNvPicPr>
            <a:picLocks noChangeAspect="1" noChangeArrowheads="1"/>
          </p:cNvPicPr>
          <p:nvPr/>
        </p:nvPicPr>
        <p:blipFill>
          <a:blip r:embed="rId7" cstate="print">
            <a:lum bright="6000" contras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245" y="477198"/>
            <a:ext cx="7405510" cy="4937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tângulo 8"/>
          <p:cNvSpPr/>
          <p:nvPr/>
        </p:nvSpPr>
        <p:spPr>
          <a:xfrm>
            <a:off x="978639" y="477198"/>
            <a:ext cx="7186722" cy="193899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latin typeface="Calibri" panose="020F0502020204030204" pitchFamily="34" charset="0"/>
                <a:cs typeface="Arial" pitchFamily="34" charset="0"/>
              </a:rPr>
              <a:t>ZONEAMENTO DA ATIVIDADE DE EXTRAÇÃO DE AREIA NA VÁRZEA DO RIO PARAÍBA DO SUL 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latin typeface="Calibri" panose="020F0502020204030204" pitchFamily="34" charset="0"/>
                <a:cs typeface="Arial" pitchFamily="34" charset="0"/>
              </a:rPr>
              <a:t>TRECHO JACAREÍ – PINDAMONHANGABA</a:t>
            </a:r>
          </a:p>
          <a:p>
            <a:pPr algn="ctr">
              <a:spcBef>
                <a:spcPct val="50000"/>
              </a:spcBef>
              <a:defRPr/>
            </a:pPr>
            <a:r>
              <a:rPr lang="pt-BR" sz="2400" b="1" dirty="0">
                <a:latin typeface="Calibri" panose="020F0502020204030204" pitchFamily="34" charset="0"/>
                <a:cs typeface="Arial" pitchFamily="34" charset="0"/>
              </a:rPr>
              <a:t>RESOLUÇÃO SMA 28/1999</a:t>
            </a:r>
          </a:p>
        </p:txBody>
      </p:sp>
    </p:spTree>
    <p:extLst>
      <p:ext uri="{BB962C8B-B14F-4D97-AF65-F5344CB8AC3E}">
        <p14:creationId xmlns:p14="http://schemas.microsoft.com/office/powerpoint/2010/main" val="2814879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893433" y="1556792"/>
            <a:ext cx="776278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objeto principal </a:t>
            </a:r>
            <a:r>
              <a:rPr lang="pt-BR" sz="3600" b="1" dirty="0"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do zoneamento</a:t>
            </a:r>
          </a:p>
          <a:p>
            <a:pPr lvl="0"/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foi a definição de áreas aptas à extração de areia,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resguardando-se</a:t>
            </a: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 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protegendo </a:t>
            </a:r>
            <a:r>
              <a:rPr lang="pt-BR" sz="3600" b="1" dirty="0">
                <a:solidFill>
                  <a:prstClr val="black"/>
                </a:solidFill>
                <a:latin typeface="Calibri" panose="020F0502020204030204" pitchFamily="34" charset="0"/>
                <a:ea typeface="Verdana" pitchFamily="34" charset="0"/>
                <a:cs typeface="Verdana" pitchFamily="34" charset="0"/>
              </a:rPr>
              <a:t>o ecossistema formado pela várzea do Rio Paraíba do Sul.</a:t>
            </a:r>
            <a:endParaRPr lang="pt-BR" sz="3600" b="1" dirty="0">
              <a:latin typeface="Calibri" panose="020F0502020204030204" pitchFamily="34" charset="0"/>
              <a:ea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69300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810" y="500042"/>
            <a:ext cx="7925536" cy="592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71472" y="642918"/>
            <a:ext cx="8067208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2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Problemas decorrentes da mineração de areia:</a:t>
            </a:r>
          </a:p>
          <a:p>
            <a:r>
              <a:rPr lang="pt-BR" sz="32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Alterações ambientais </a:t>
            </a:r>
            <a:r>
              <a:rPr lang="pt-BR" sz="32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na planície </a:t>
            </a:r>
            <a:r>
              <a:rPr lang="pt-BR" sz="3200" b="1" dirty="0" err="1">
                <a:latin typeface="Calibri" pitchFamily="34" charset="0"/>
                <a:ea typeface="Verdana" pitchFamily="34" charset="0"/>
                <a:cs typeface="Verdana" pitchFamily="34" charset="0"/>
              </a:rPr>
              <a:t>aluvionar</a:t>
            </a:r>
            <a:r>
              <a:rPr lang="pt-BR" sz="32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.</a:t>
            </a:r>
          </a:p>
          <a:p>
            <a:endParaRPr lang="pt-BR" sz="3200" b="1" dirty="0">
              <a:latin typeface="Calibri" pitchFamily="34" charset="0"/>
              <a:ea typeface="Verdana" pitchFamily="34" charset="0"/>
              <a:cs typeface="Verdana" pitchFamily="34" charset="0"/>
            </a:endParaRPr>
          </a:p>
          <a:p>
            <a:pPr indent="-342900"/>
            <a:r>
              <a:rPr lang="pt-BR" sz="32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Conflitos</a:t>
            </a:r>
            <a:r>
              <a:rPr lang="pt-BR" sz="32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 de usos do solo.</a:t>
            </a:r>
          </a:p>
          <a:p>
            <a:pPr indent="-342900"/>
            <a:endParaRPr lang="pt-BR" sz="3200" b="1" dirty="0">
              <a:latin typeface="Calibri" pitchFamily="34" charset="0"/>
              <a:ea typeface="Verdana" pitchFamily="34" charset="0"/>
              <a:cs typeface="Verdana" pitchFamily="34" charset="0"/>
            </a:endParaRPr>
          </a:p>
          <a:p>
            <a:pPr indent="-342900"/>
            <a:r>
              <a:rPr lang="pt-BR" sz="32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Situações de adensamento</a:t>
            </a:r>
            <a:r>
              <a:rPr lang="pt-BR" sz="32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 da atividade extrativa.</a:t>
            </a:r>
          </a:p>
          <a:p>
            <a:pPr indent="-342900"/>
            <a:endParaRPr lang="pt-BR" sz="3200" b="1" dirty="0">
              <a:latin typeface="Calibri" pitchFamily="34" charset="0"/>
              <a:ea typeface="Verdana" pitchFamily="34" charset="0"/>
              <a:cs typeface="Verdana" pitchFamily="34" charset="0"/>
            </a:endParaRPr>
          </a:p>
          <a:p>
            <a:pPr indent="-342900"/>
            <a:r>
              <a:rPr lang="pt-BR" sz="32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Dificuldades</a:t>
            </a:r>
            <a:r>
              <a:rPr lang="pt-BR" sz="32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 no processo de licenciamento e fiscalização ambiental.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875762" y="1484784"/>
            <a:ext cx="7488832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zoneamento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36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representou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pt-BR" sz="36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avanço de uma etapa</a:t>
            </a:r>
            <a:r>
              <a:rPr lang="pt-BR" sz="36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essencialmente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corretiva</a:t>
            </a:r>
            <a:r>
              <a:rPr lang="pt-BR" sz="36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da atividade minerária, em direção a uma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abordagem de planejamento e gestão</a:t>
            </a:r>
            <a:r>
              <a:rPr lang="pt-BR" sz="3600" b="1" dirty="0">
                <a:latin typeface="Calibri" panose="020F050202020403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  <a:endParaRPr lang="pt-BR" sz="3600" b="1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054080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ângulo 8"/>
          <p:cNvSpPr/>
          <p:nvPr/>
        </p:nvSpPr>
        <p:spPr>
          <a:xfrm>
            <a:off x="663239" y="917554"/>
            <a:ext cx="7961538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1698625" algn="l"/>
              </a:tabLst>
            </a:pPr>
            <a:r>
              <a:rPr lang="pt-BR" sz="3400" b="1" dirty="0">
                <a:latin typeface="Calibri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Os </a:t>
            </a:r>
            <a:r>
              <a:rPr lang="pt-BR" sz="3400" b="1" dirty="0">
                <a:solidFill>
                  <a:srgbClr val="C00000"/>
                </a:solidFill>
                <a:latin typeface="Calibri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usos futuros das áreas mineradas</a:t>
            </a:r>
            <a:r>
              <a:rPr lang="pt-BR" sz="3400" b="1" dirty="0">
                <a:latin typeface="Calibri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não tiveram uma abordagem específica, e precisam ser analisados a partir de diferentes cenários espaciais que considerem, além da recuperação florestal, outras formas de utilização possíveis, fundamentadas nas </a:t>
            </a:r>
            <a:r>
              <a:rPr lang="pt-BR" sz="3400" b="1" dirty="0">
                <a:solidFill>
                  <a:srgbClr val="C00000"/>
                </a:solidFill>
                <a:latin typeface="Calibri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políticas municipais de usos e ocupação do território</a:t>
            </a:r>
            <a:r>
              <a:rPr lang="pt-BR" sz="3400" b="1" dirty="0">
                <a:latin typeface="Calibri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14194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1714480" y="1500174"/>
            <a:ext cx="5572164" cy="26161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solidFill>
                  <a:srgbClr val="C00000"/>
                </a:solidFill>
                <a:latin typeface="Calibri" pitchFamily="34" charset="0"/>
              </a:rPr>
              <a:t>E qual deveria ser a percepção da</a:t>
            </a:r>
          </a:p>
          <a:p>
            <a:pPr algn="ctr"/>
            <a:r>
              <a:rPr lang="pt-BR" sz="3600" b="1" dirty="0">
                <a:solidFill>
                  <a:srgbClr val="C00000"/>
                </a:solidFill>
                <a:latin typeface="Calibri" pitchFamily="34" charset="0"/>
              </a:rPr>
              <a:t> atividade de mineração</a:t>
            </a:r>
          </a:p>
          <a:p>
            <a:pPr algn="ctr"/>
            <a:r>
              <a:rPr lang="pt-BR" sz="3600" b="1" dirty="0">
                <a:solidFill>
                  <a:srgbClr val="C00000"/>
                </a:solidFill>
                <a:latin typeface="Calibri" pitchFamily="34" charset="0"/>
              </a:rPr>
              <a:t> pelo município?</a:t>
            </a:r>
          </a:p>
          <a:p>
            <a:pPr algn="ctr"/>
            <a:endParaRPr lang="en-US" sz="2000" b="1" dirty="0">
              <a:latin typeface="Calibri" panose="020F0502020204030204" pitchFamily="34" charset="0"/>
              <a:ea typeface="Verdana" pitchFamily="34" charset="0"/>
              <a:cs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8553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938608" y="692696"/>
            <a:ext cx="770485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bri" panose="020F0502020204030204" pitchFamily="34" charset="0"/>
              </a:rPr>
              <a:t>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atividade de mineração</a:t>
            </a:r>
            <a:r>
              <a:rPr lang="pt-BR" sz="3600" b="1" dirty="0">
                <a:latin typeface="Calibri" panose="020F0502020204030204" pitchFamily="34" charset="0"/>
              </a:rPr>
              <a:t>, segundo o conceito de desenvolvimento sustentável, deve ser realizada sob o critério da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racionalidade do manejo e uso dos recursos naturais</a:t>
            </a:r>
            <a:r>
              <a:rPr lang="pt-BR" sz="3600" b="1" dirty="0">
                <a:latin typeface="Calibri" panose="020F0502020204030204" pitchFamily="34" charset="0"/>
              </a:rPr>
              <a:t>, obedecendo os princípios fundamentais de: proteção do meio ambiente, justiça social e crescimento econômico.</a:t>
            </a:r>
          </a:p>
        </p:txBody>
      </p:sp>
      <p:grpSp>
        <p:nvGrpSpPr>
          <p:cNvPr id="3" name="Grupo 2"/>
          <p:cNvGrpSpPr/>
          <p:nvPr/>
        </p:nvGrpSpPr>
        <p:grpSpPr>
          <a:xfrm>
            <a:off x="1236184" y="5472395"/>
            <a:ext cx="6562916" cy="679745"/>
            <a:chOff x="1187622" y="5572084"/>
            <a:chExt cx="6562916" cy="679745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8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5487023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714348" y="428604"/>
            <a:ext cx="7929618" cy="51552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600" b="1" dirty="0">
                <a:latin typeface="Calibri" pitchFamily="34" charset="0"/>
              </a:rPr>
              <a:t>Considerando que a atividade de mineração:</a:t>
            </a:r>
          </a:p>
          <a:p>
            <a:pPr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3600" b="1" dirty="0">
                <a:latin typeface="Calibri" pitchFamily="34" charset="0"/>
              </a:rPr>
              <a:t>frente a outras atividades econômicas possui características de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</a:rPr>
              <a:t>rigidez </a:t>
            </a:r>
            <a:r>
              <a:rPr lang="pt-BR" sz="3600" b="1" dirty="0" err="1">
                <a:solidFill>
                  <a:srgbClr val="C00000"/>
                </a:solidFill>
                <a:latin typeface="Calibri" pitchFamily="34" charset="0"/>
              </a:rPr>
              <a:t>locacional</a:t>
            </a:r>
            <a:r>
              <a:rPr lang="pt-BR" sz="3600" b="1" dirty="0">
                <a:latin typeface="Calibri" pitchFamily="34" charset="0"/>
              </a:rPr>
              <a:t> – só é possível onde ocorre o bem mineral;</a:t>
            </a:r>
          </a:p>
          <a:p>
            <a:pPr indent="-457200">
              <a:spcAft>
                <a:spcPts val="600"/>
              </a:spcAft>
              <a:buFont typeface="Arial" pitchFamily="34" charset="0"/>
              <a:buChar char="•"/>
            </a:pPr>
            <a:r>
              <a:rPr lang="pt-BR" sz="3600" b="1" dirty="0">
                <a:solidFill>
                  <a:srgbClr val="C00000"/>
                </a:solidFill>
                <a:latin typeface="Calibri" pitchFamily="34" charset="0"/>
              </a:rPr>
              <a:t>incide em seu território </a:t>
            </a:r>
            <a:r>
              <a:rPr lang="pt-BR" sz="3600" b="1" dirty="0">
                <a:latin typeface="Calibri" pitchFamily="34" charset="0"/>
              </a:rPr>
              <a:t>e afeta o meio ambiente com impactos positivos e negativos.</a:t>
            </a:r>
          </a:p>
        </p:txBody>
      </p:sp>
    </p:spTree>
    <p:extLst>
      <p:ext uri="{BB962C8B-B14F-4D97-AF65-F5344CB8AC3E}">
        <p14:creationId xmlns:p14="http://schemas.microsoft.com/office/powerpoint/2010/main" val="14419437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857224" y="642918"/>
            <a:ext cx="7858180" cy="460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600"/>
              </a:spcAft>
            </a:pPr>
            <a:r>
              <a:rPr lang="pt-BR" sz="3600" b="1" dirty="0">
                <a:latin typeface="Calibri" pitchFamily="34" charset="0"/>
              </a:rPr>
              <a:t> A Constituição Federal de 1988</a:t>
            </a:r>
          </a:p>
          <a:p>
            <a:pPr indent="-457200"/>
            <a:r>
              <a:rPr lang="pt-BR" sz="3600" b="1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Artigo 23</a:t>
            </a:r>
            <a:r>
              <a:rPr lang="pt-BR" sz="3600" b="1" dirty="0">
                <a:ea typeface="Verdana" pitchFamily="34" charset="0"/>
                <a:cs typeface="Verdana" pitchFamily="34" charset="0"/>
              </a:rPr>
              <a:t>, inciso XI, estabelece que é </a:t>
            </a:r>
            <a:r>
              <a:rPr lang="pt-BR" sz="3600" b="1" dirty="0">
                <a:solidFill>
                  <a:srgbClr val="C00000"/>
                </a:solidFill>
                <a:ea typeface="Verdana" pitchFamily="34" charset="0"/>
                <a:cs typeface="Verdana" pitchFamily="34" charset="0"/>
              </a:rPr>
              <a:t>competência comum da União, Estados,  Distrito Federal e dos Municípios</a:t>
            </a:r>
            <a:r>
              <a:rPr lang="pt-BR" sz="3600" b="1" dirty="0">
                <a:ea typeface="Verdana" pitchFamily="34" charset="0"/>
                <a:cs typeface="Verdana" pitchFamily="34" charset="0"/>
              </a:rPr>
              <a:t> registrar, acompanhar e fiscalizar as concessões de direitos de pesquisa e exploração de recursos hídricos e minerais em seus territórios. </a:t>
            </a:r>
          </a:p>
        </p:txBody>
      </p:sp>
    </p:spTree>
    <p:extLst>
      <p:ext uri="{BB962C8B-B14F-4D97-AF65-F5344CB8AC3E}">
        <p14:creationId xmlns:p14="http://schemas.microsoft.com/office/powerpoint/2010/main" val="35568528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699528" y="500042"/>
            <a:ext cx="7888960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Cabe ao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município:</a:t>
            </a:r>
          </a:p>
          <a:p>
            <a:pPr indent="-457200">
              <a:buFont typeface="Arial" pitchFamily="34" charset="0"/>
              <a:buChar char="•"/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Expedir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 licença específica de mineração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 para o aproveitamento de substâncias de emprego imediato na construção civil, argila vermelha e calcário para corretivo de solos, segundo o Regime de Licenciamento, do Código de Mineração vigente. </a:t>
            </a:r>
          </a:p>
        </p:txBody>
      </p:sp>
    </p:spTree>
    <p:extLst>
      <p:ext uri="{BB962C8B-B14F-4D97-AF65-F5344CB8AC3E}">
        <p14:creationId xmlns:p14="http://schemas.microsoft.com/office/powerpoint/2010/main" val="195581820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857224" y="1857364"/>
            <a:ext cx="771530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buFont typeface="Arial" pitchFamily="34" charset="0"/>
              <a:buChar char="•"/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Atestar, mediante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Certidão de Uso do Solo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, a compatibilidade da atividade de mineração com os demais usos e ocupação do território municipal.</a:t>
            </a:r>
            <a:endParaRPr lang="pt-BR" sz="3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71941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857224" y="1071546"/>
            <a:ext cx="7715304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1200"/>
              </a:spcAft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São responsabilidades do município:</a:t>
            </a:r>
          </a:p>
          <a:p>
            <a:pPr indent="-457200">
              <a:buFont typeface="Arial" pitchFamily="34" charset="0"/>
              <a:buChar char="•"/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planejamento de seu território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 com o objetivo de diminuir a competição entre os vários interesses de uso, como por exemplo, loteamento versus atividade de mineração;</a:t>
            </a:r>
            <a:endParaRPr lang="pt-BR" sz="3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55131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ângulo 8"/>
          <p:cNvSpPr/>
          <p:nvPr/>
        </p:nvSpPr>
        <p:spPr>
          <a:xfrm>
            <a:off x="928662" y="1357298"/>
            <a:ext cx="721523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acompanhamento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da atividade minerária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, em conjunto com os demais órgãos que detêm atribuições de licenciamento e fiscalização da mineração;</a:t>
            </a:r>
            <a:endParaRPr lang="pt-BR" sz="36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7265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714348" y="642918"/>
            <a:ext cx="778674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acompanhamento da arrecadação da Compensação Financeira pela Extração Mineral – CFEM</a:t>
            </a:r>
            <a:r>
              <a:rPr lang="pt-BR" sz="3600" b="1" dirty="0">
                <a:latin typeface="Calibri" pitchFamily="34" charset="0"/>
              </a:rPr>
              <a:t>, receita obrigatoriamente aplicada em projetos que tragam benefícios a comunidade local, na forma de melhoria da infra-estrutura, da qualidade ambiental, da saúde e educação; </a:t>
            </a:r>
            <a:endParaRPr lang="pt-BR" sz="3600" b="1" dirty="0">
              <a:latin typeface="Calibri" pitchFamily="34" charset="0"/>
              <a:ea typeface="Verdana" pitchFamily="34" charset="0"/>
              <a:cs typeface="Verdana" pitchFamily="34" charset="0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ângulo 8"/>
          <p:cNvSpPr/>
          <p:nvPr/>
        </p:nvSpPr>
        <p:spPr>
          <a:xfrm>
            <a:off x="1214414" y="1428736"/>
            <a:ext cx="71438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o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compartilhamento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 com as partes interessadas na definição do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uso futuro 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das áreas mineradas e daquelas que constituem passivos ambientais.</a:t>
            </a:r>
          </a:p>
        </p:txBody>
      </p:sp>
    </p:spTree>
    <p:extLst>
      <p:ext uri="{BB962C8B-B14F-4D97-AF65-F5344CB8AC3E}">
        <p14:creationId xmlns:p14="http://schemas.microsoft.com/office/powerpoint/2010/main" val="1797071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ângulo 8"/>
          <p:cNvSpPr/>
          <p:nvPr/>
        </p:nvSpPr>
        <p:spPr>
          <a:xfrm>
            <a:off x="1665146" y="2132856"/>
            <a:ext cx="58052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 algn="ctr">
              <a:spcAft>
                <a:spcPts val="1200"/>
              </a:spcAft>
            </a:pP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E voltando à percepção da atividade mineração no Estado de São Paulo.</a:t>
            </a:r>
          </a:p>
        </p:txBody>
      </p:sp>
    </p:spTree>
    <p:extLst>
      <p:ext uri="{BB962C8B-B14F-4D97-AF65-F5344CB8AC3E}">
        <p14:creationId xmlns:p14="http://schemas.microsoft.com/office/powerpoint/2010/main" val="17970715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ângulo 8"/>
          <p:cNvSpPr/>
          <p:nvPr/>
        </p:nvSpPr>
        <p:spPr>
          <a:xfrm>
            <a:off x="1395644" y="1628800"/>
            <a:ext cx="649672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1200"/>
              </a:spcAft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A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gestão da atividade de mineração 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desenvolvida no Estado de São Paulo, além dos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instrumentos de ordenamento territorial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, necessita:</a:t>
            </a:r>
          </a:p>
        </p:txBody>
      </p:sp>
    </p:spTree>
    <p:extLst>
      <p:ext uri="{BB962C8B-B14F-4D97-AF65-F5344CB8AC3E}">
        <p14:creationId xmlns:p14="http://schemas.microsoft.com/office/powerpoint/2010/main" val="179707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etesb\Desktop\Geosudeste 2013 - A.L.Teixeir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928670"/>
            <a:ext cx="7886435" cy="4229101"/>
          </a:xfrm>
          <a:prstGeom prst="rect">
            <a:avLst/>
          </a:prstGeom>
          <a:noFill/>
        </p:spPr>
      </p:pic>
      <p:grpSp>
        <p:nvGrpSpPr>
          <p:cNvPr id="2" name="Grupo 1"/>
          <p:cNvGrpSpPr/>
          <p:nvPr/>
        </p:nvGrpSpPr>
        <p:grpSpPr>
          <a:xfrm>
            <a:off x="1236184" y="5472395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1857356" y="857232"/>
            <a:ext cx="5429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600" b="1" dirty="0">
                <a:latin typeface="Calibri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 atividade de mineração no território paulista</a:t>
            </a:r>
            <a:endParaRPr lang="pt-BR" sz="3600" dirty="0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ângulo 8"/>
          <p:cNvSpPr/>
          <p:nvPr/>
        </p:nvSpPr>
        <p:spPr>
          <a:xfrm>
            <a:off x="1194383" y="1556792"/>
            <a:ext cx="676875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1200"/>
              </a:spcAft>
              <a:buFont typeface="Arial" pitchFamily="34" charset="0"/>
              <a:buChar char="•"/>
            </a:pP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avançar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nas relações 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entre as instâncias de poder – federal, estadual e municipal – que têm </a:t>
            </a:r>
            <a:r>
              <a:rPr lang="pt-BR" sz="3600" b="1" dirty="0">
                <a:latin typeface="Calibri" panose="020F0502020204030204" pitchFamily="34" charset="0"/>
              </a:rPr>
              <a:t>atribuições com sua normatização e desenvolvimento;</a:t>
            </a:r>
          </a:p>
        </p:txBody>
      </p:sp>
    </p:spTree>
    <p:extLst>
      <p:ext uri="{BB962C8B-B14F-4D97-AF65-F5344CB8AC3E}">
        <p14:creationId xmlns:p14="http://schemas.microsoft.com/office/powerpoint/2010/main" val="17915179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ângulo 8"/>
          <p:cNvSpPr/>
          <p:nvPr/>
        </p:nvSpPr>
        <p:spPr>
          <a:xfrm>
            <a:off x="755577" y="1268760"/>
            <a:ext cx="762386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promover</a:t>
            </a:r>
            <a:r>
              <a:rPr lang="pt-BR" sz="3600" b="1" dirty="0">
                <a:latin typeface="Calibri" panose="020F0502020204030204" pitchFamily="34" charset="0"/>
              </a:rPr>
              <a:t> maior efetividade nos trabalhos de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recuperação</a:t>
            </a:r>
            <a:r>
              <a:rPr lang="pt-BR" sz="3600" b="1" dirty="0">
                <a:latin typeface="Calibri" panose="020F0502020204030204" pitchFamily="34" charset="0"/>
              </a:rPr>
              <a:t> das áreas degradadas pela mineração, 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ampliar</a:t>
            </a:r>
            <a:r>
              <a:rPr lang="pt-BR" sz="3600" b="1" dirty="0">
                <a:latin typeface="Calibri" panose="020F0502020204030204" pitchFamily="34" charset="0"/>
              </a:rPr>
              <a:t> as discussões sobre as  alternativas de </a:t>
            </a:r>
            <a:r>
              <a:rPr lang="pt-BR" sz="3600" b="1" dirty="0">
                <a:solidFill>
                  <a:srgbClr val="C00000"/>
                </a:solidFill>
                <a:latin typeface="Calibri" panose="020F0502020204030204" pitchFamily="34" charset="0"/>
              </a:rPr>
              <a:t>usos futuros</a:t>
            </a:r>
            <a:r>
              <a:rPr lang="pt-BR" sz="3600" b="1" dirty="0">
                <a:latin typeface="Calibri" panose="020F0502020204030204" pitchFamily="34" charset="0"/>
              </a:rPr>
              <a:t> após a desativação dos empreendimentos;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26110597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987560" y="1268760"/>
            <a:ext cx="774494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adotar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políticas de incentivo às tecnologias mais limpas 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na produção mineral, visando a ampliação da rentabilidade aliada à redução na geração de rejeitos e dos impactos e passivos ambientais;</a:t>
            </a:r>
          </a:p>
        </p:txBody>
      </p:sp>
    </p:spTree>
    <p:extLst>
      <p:ext uri="{BB962C8B-B14F-4D97-AF65-F5344CB8AC3E}">
        <p14:creationId xmlns:p14="http://schemas.microsoft.com/office/powerpoint/2010/main" val="16329319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tângulo 7"/>
          <p:cNvSpPr/>
          <p:nvPr/>
        </p:nvSpPr>
        <p:spPr>
          <a:xfrm>
            <a:off x="987560" y="1484784"/>
            <a:ext cx="731289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buFont typeface="Arial" pitchFamily="34" charset="0"/>
              <a:buChar char="•"/>
              <a:defRPr/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estabelecer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políticas de estímulo à reciclagem e reuso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 de insumos e produtos minerais, visto se constituírem em recursos naturais não renováveis.</a:t>
            </a:r>
          </a:p>
        </p:txBody>
      </p:sp>
    </p:spTree>
    <p:extLst>
      <p:ext uri="{BB962C8B-B14F-4D97-AF65-F5344CB8AC3E}">
        <p14:creationId xmlns:p14="http://schemas.microsoft.com/office/powerpoint/2010/main" val="165411640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1" descr="DSC07137 IB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459787" cy="634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ângulo 8"/>
          <p:cNvSpPr/>
          <p:nvPr/>
        </p:nvSpPr>
        <p:spPr>
          <a:xfrm>
            <a:off x="1214414" y="1724809"/>
            <a:ext cx="71438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1200"/>
              </a:spcAft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Com o atendimento aos requisitos expostos, a 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atividade de mineração </a:t>
            </a: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será desenvolvida com responsabilidade social, em consonância com os preceitos do desenvolvimento sustentável. </a:t>
            </a:r>
          </a:p>
        </p:txBody>
      </p:sp>
    </p:spTree>
    <p:extLst>
      <p:ext uri="{BB962C8B-B14F-4D97-AF65-F5344CB8AC3E}">
        <p14:creationId xmlns:p14="http://schemas.microsoft.com/office/powerpoint/2010/main" val="17970715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9" name="Retângulo 8"/>
          <p:cNvSpPr/>
          <p:nvPr/>
        </p:nvSpPr>
        <p:spPr>
          <a:xfrm>
            <a:off x="1214414" y="1142984"/>
            <a:ext cx="7143800" cy="395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457200">
              <a:spcAft>
                <a:spcPts val="600"/>
              </a:spcAft>
            </a:pPr>
            <a:r>
              <a:rPr lang="pt-BR" sz="3600" b="1" dirty="0" err="1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Elzira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pt-BR" sz="3600" b="1" dirty="0" err="1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Déa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 Alves </a:t>
            </a:r>
            <a:r>
              <a:rPr lang="pt-BR" sz="3600" b="1" dirty="0" err="1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Barbour</a:t>
            </a:r>
            <a:endParaRPr lang="pt-BR" sz="3600" b="1" dirty="0">
              <a:solidFill>
                <a:srgbClr val="C00000"/>
              </a:solidFill>
              <a:latin typeface="Calibri" pitchFamily="34" charset="0"/>
              <a:ea typeface="Verdana" pitchFamily="34" charset="0"/>
              <a:cs typeface="Verdana" pitchFamily="34" charset="0"/>
            </a:endParaRPr>
          </a:p>
          <a:p>
            <a:pPr indent="-457200">
              <a:spcAft>
                <a:spcPts val="1200"/>
              </a:spcAft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Geóloga da Companhia Ambiental do Estado de São Paulo – CETESB</a:t>
            </a:r>
          </a:p>
          <a:p>
            <a:pPr indent="-457200">
              <a:spcAft>
                <a:spcPts val="1200"/>
              </a:spcAft>
            </a:pPr>
            <a:endParaRPr lang="pt-BR" sz="3600" b="1" dirty="0">
              <a:latin typeface="Calibri" pitchFamily="34" charset="0"/>
              <a:ea typeface="Verdana" pitchFamily="34" charset="0"/>
              <a:cs typeface="Verdana" pitchFamily="34" charset="0"/>
            </a:endParaRPr>
          </a:p>
          <a:p>
            <a:pPr indent="-457200">
              <a:spcAft>
                <a:spcPts val="600"/>
              </a:spcAft>
            </a:pP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Sonia Aparecida </a:t>
            </a:r>
            <a:r>
              <a:rPr lang="pt-BR" sz="3600" b="1" dirty="0" err="1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Abissi</a:t>
            </a:r>
            <a:r>
              <a:rPr lang="pt-BR" sz="3600" b="1" dirty="0">
                <a:solidFill>
                  <a:srgbClr val="C00000"/>
                </a:solidFill>
                <a:latin typeface="Calibri" pitchFamily="34" charset="0"/>
                <a:ea typeface="Verdana" pitchFamily="34" charset="0"/>
                <a:cs typeface="Verdana" pitchFamily="34" charset="0"/>
              </a:rPr>
              <a:t> Nogueira</a:t>
            </a:r>
          </a:p>
          <a:p>
            <a:pPr indent="-457200">
              <a:spcAft>
                <a:spcPts val="1200"/>
              </a:spcAft>
            </a:pPr>
            <a:r>
              <a:rPr lang="pt-BR" sz="3600" b="1" dirty="0">
                <a:latin typeface="Calibri" pitchFamily="34" charset="0"/>
                <a:ea typeface="Verdana" pitchFamily="34" charset="0"/>
                <a:cs typeface="Verdana" pitchFamily="34" charset="0"/>
              </a:rPr>
              <a:t>Geóloga do Instituto Geológico - IG</a:t>
            </a:r>
          </a:p>
        </p:txBody>
      </p:sp>
    </p:spTree>
    <p:extLst>
      <p:ext uri="{BB962C8B-B14F-4D97-AF65-F5344CB8AC3E}">
        <p14:creationId xmlns:p14="http://schemas.microsoft.com/office/powerpoint/2010/main" val="1797071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1187622" y="5572084"/>
            <a:ext cx="6562916" cy="679745"/>
            <a:chOff x="1187622" y="5572084"/>
            <a:chExt cx="6562916" cy="679745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" name="Picture 6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7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773578" y="980728"/>
            <a:ext cx="761484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sz="3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A distribuição geográfica das áreas de mineração no território paulista combina </a:t>
            </a:r>
            <a:r>
              <a:rPr lang="pt-BR" sz="3200" b="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condicionantes geológicos favoráveis</a:t>
            </a:r>
            <a:r>
              <a:rPr lang="pt-BR" sz="3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 à ocorrência dos recursos minerais, com os </a:t>
            </a:r>
            <a:r>
              <a:rPr lang="pt-BR" sz="3200" b="1" dirty="0">
                <a:solidFill>
                  <a:srgbClr val="C0000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vetores de crescimento urbano e industrial</a:t>
            </a:r>
            <a:r>
              <a:rPr lang="pt-BR" sz="3200" b="1" dirty="0">
                <a:latin typeface="+mn-lt"/>
                <a:ea typeface="Verdana" panose="020B0604030504040204" pitchFamily="34" charset="0"/>
                <a:cs typeface="Verdana" panose="020B0604030504040204" pitchFamily="34" charset="0"/>
              </a:rPr>
              <a:t>, resultando na formação de polos produtores regionais, principalmente em sua porção centro-leste.</a:t>
            </a:r>
            <a:endParaRPr lang="en-US" sz="3200" b="1" dirty="0">
              <a:latin typeface="+mn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36091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o 7"/>
          <p:cNvGrpSpPr/>
          <p:nvPr/>
        </p:nvGrpSpPr>
        <p:grpSpPr>
          <a:xfrm>
            <a:off x="410854" y="504884"/>
            <a:ext cx="8553634" cy="5595937"/>
            <a:chOff x="107950" y="404813"/>
            <a:chExt cx="9176281" cy="5976937"/>
          </a:xfrm>
        </p:grpSpPr>
        <p:sp>
          <p:nvSpPr>
            <p:cNvPr id="9" name="Retângulo 8"/>
            <p:cNvSpPr/>
            <p:nvPr/>
          </p:nvSpPr>
          <p:spPr>
            <a:xfrm>
              <a:off x="107950" y="404813"/>
              <a:ext cx="8928100" cy="59769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pt-BR"/>
            </a:p>
          </p:txBody>
        </p:sp>
        <p:pic>
          <p:nvPicPr>
            <p:cNvPr id="10" name="Imagem 1" descr="reservas ughri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313" y="585484"/>
              <a:ext cx="8715375" cy="56626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CaixaDeTexto 2"/>
            <p:cNvSpPr txBox="1">
              <a:spLocks noChangeArrowheads="1"/>
            </p:cNvSpPr>
            <p:nvPr/>
          </p:nvSpPr>
          <p:spPr bwMode="auto">
            <a:xfrm>
              <a:off x="642937" y="785813"/>
              <a:ext cx="3000438" cy="6245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just" eaLnBrk="1" hangingPunct="1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BACIAS HIDROGRÁFICAS </a:t>
              </a:r>
            </a:p>
            <a:p>
              <a:pPr algn="just" eaLnBrk="1" hangingPunct="1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PRODUÇÃO MINERAL</a:t>
              </a:r>
            </a:p>
          </p:txBody>
        </p:sp>
        <p:sp>
          <p:nvSpPr>
            <p:cNvPr id="12" name="CaixaDeTexto 3"/>
            <p:cNvSpPr txBox="1">
              <a:spLocks noChangeArrowheads="1"/>
            </p:cNvSpPr>
            <p:nvPr/>
          </p:nvSpPr>
          <p:spPr bwMode="auto">
            <a:xfrm>
              <a:off x="6307543" y="2473768"/>
              <a:ext cx="2130765" cy="62458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4º</a:t>
              </a:r>
              <a:r>
                <a:rPr lang="en-US" sz="1600" b="1" dirty="0">
                  <a:latin typeface="Calibri" panose="020F0502020204030204" pitchFamily="34" charset="0"/>
                </a:rPr>
                <a:t>  PARAÍBA DO SUL </a:t>
              </a:r>
              <a:r>
                <a:rPr lang="en-US" sz="1600" i="1" dirty="0" err="1">
                  <a:latin typeface="Calibri" panose="020F0502020204030204" pitchFamily="34" charset="0"/>
                </a:rPr>
                <a:t>areia</a:t>
              </a:r>
              <a:r>
                <a:rPr lang="en-US" sz="1600" i="1" dirty="0">
                  <a:latin typeface="Calibri" panose="020F0502020204030204" pitchFamily="34" charset="0"/>
                </a:rPr>
                <a:t> e </a:t>
              </a:r>
              <a:r>
                <a:rPr lang="en-US" sz="1600" i="1" dirty="0" err="1">
                  <a:latin typeface="Calibri" panose="020F0502020204030204" pitchFamily="34" charset="0"/>
                </a:rPr>
                <a:t>brita</a:t>
              </a:r>
              <a:endParaRPr lang="en-US" sz="1600" i="1" dirty="0">
                <a:latin typeface="Calibri" panose="020F0502020204030204" pitchFamily="34" charset="0"/>
              </a:endParaRPr>
            </a:p>
          </p:txBody>
        </p:sp>
        <p:sp>
          <p:nvSpPr>
            <p:cNvPr id="13" name="CaixaDeTexto 4"/>
            <p:cNvSpPr txBox="1">
              <a:spLocks noChangeArrowheads="1"/>
            </p:cNvSpPr>
            <p:nvPr/>
          </p:nvSpPr>
          <p:spPr bwMode="auto">
            <a:xfrm>
              <a:off x="931474" y="5155565"/>
              <a:ext cx="3789413" cy="8875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5º</a:t>
              </a:r>
              <a:r>
                <a:rPr lang="en-US" sz="1600" b="1" dirty="0">
                  <a:latin typeface="Calibri" panose="020F0502020204030204" pitchFamily="34" charset="0"/>
                </a:rPr>
                <a:t> RIBEIRA DO IGUAPE LITORAL SUL </a:t>
              </a:r>
              <a:r>
                <a:rPr lang="en-US" sz="1600" i="1" dirty="0" err="1">
                  <a:latin typeface="Calibri" panose="020F0502020204030204" pitchFamily="34" charset="0"/>
                </a:rPr>
                <a:t>rochas</a:t>
              </a:r>
              <a:r>
                <a:rPr lang="en-US" sz="1600" i="1" dirty="0">
                  <a:latin typeface="Calibri" panose="020F0502020204030204" pitchFamily="34" charset="0"/>
                </a:rPr>
                <a:t> </a:t>
              </a:r>
              <a:r>
                <a:rPr lang="en-US" sz="1600" i="1" dirty="0" err="1">
                  <a:latin typeface="Calibri" panose="020F0502020204030204" pitchFamily="34" charset="0"/>
                </a:rPr>
                <a:t>carbonáticas</a:t>
              </a:r>
              <a:r>
                <a:rPr lang="en-US" sz="1600" i="1" dirty="0">
                  <a:latin typeface="Calibri" panose="020F0502020204030204" pitchFamily="34" charset="0"/>
                </a:rPr>
                <a:t> e </a:t>
              </a:r>
              <a:r>
                <a:rPr lang="en-US" sz="1600" i="1" dirty="0" err="1">
                  <a:latin typeface="Calibri" panose="020F0502020204030204" pitchFamily="34" charset="0"/>
                </a:rPr>
                <a:t>fosfáticas</a:t>
              </a:r>
              <a:r>
                <a:rPr lang="en-US" sz="1600" i="1" dirty="0">
                  <a:latin typeface="Calibri" panose="020F0502020204030204" pitchFamily="34" charset="0"/>
                </a:rPr>
                <a:t>, </a:t>
              </a:r>
            </a:p>
            <a:p>
              <a:pPr algn="ctr" eaLnBrk="1" hangingPunct="1"/>
              <a:r>
                <a:rPr lang="en-US" sz="1600" i="1" dirty="0" err="1">
                  <a:latin typeface="Calibri" panose="020F0502020204030204" pitchFamily="34" charset="0"/>
                </a:rPr>
                <a:t>areia</a:t>
              </a:r>
              <a:r>
                <a:rPr lang="en-US" sz="1600" i="1" dirty="0">
                  <a:latin typeface="Calibri" panose="020F0502020204030204" pitchFamily="34" charset="0"/>
                </a:rPr>
                <a:t> e </a:t>
              </a:r>
              <a:r>
                <a:rPr lang="en-US" sz="1600" i="1" dirty="0" err="1">
                  <a:latin typeface="Calibri" panose="020F0502020204030204" pitchFamily="34" charset="0"/>
                </a:rPr>
                <a:t>caulim</a:t>
              </a:r>
              <a:endParaRPr lang="en-US" sz="1600" i="1" dirty="0">
                <a:latin typeface="Calibri" panose="020F0502020204030204" pitchFamily="34" charset="0"/>
              </a:endParaRPr>
            </a:p>
          </p:txBody>
        </p:sp>
        <p:sp>
          <p:nvSpPr>
            <p:cNvPr id="14" name="CaixaDeTexto 5"/>
            <p:cNvSpPr txBox="1">
              <a:spLocks noChangeArrowheads="1"/>
            </p:cNvSpPr>
            <p:nvPr/>
          </p:nvSpPr>
          <p:spPr bwMode="auto">
            <a:xfrm>
              <a:off x="7153848" y="3671094"/>
              <a:ext cx="2130383" cy="62458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latin typeface="Calibri" panose="020F0502020204030204" pitchFamily="34" charset="0"/>
                </a:rPr>
                <a:t> </a:t>
              </a:r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1º</a:t>
              </a:r>
              <a:r>
                <a:rPr lang="en-US" sz="1600" b="1" baseline="30000" dirty="0">
                  <a:solidFill>
                    <a:srgbClr val="FF0000"/>
                  </a:solidFill>
                  <a:latin typeface="Calibri" panose="020F0502020204030204" pitchFamily="34" charset="0"/>
                </a:rPr>
                <a:t> </a:t>
              </a:r>
              <a:r>
                <a:rPr lang="en-US" sz="1600" b="1" dirty="0">
                  <a:latin typeface="Calibri" panose="020F0502020204030204" pitchFamily="34" charset="0"/>
                </a:rPr>
                <a:t>ALTO TIETÊ</a:t>
              </a:r>
            </a:p>
            <a:p>
              <a:pPr algn="ctr" eaLnBrk="1" hangingPunct="1"/>
              <a:r>
                <a:rPr lang="en-US" sz="1600" i="1" dirty="0" err="1">
                  <a:latin typeface="Calibri" panose="020F0502020204030204" pitchFamily="34" charset="0"/>
                </a:rPr>
                <a:t>brita</a:t>
              </a:r>
              <a:r>
                <a:rPr lang="en-US" sz="1600" i="1" dirty="0">
                  <a:latin typeface="Calibri" panose="020F0502020204030204" pitchFamily="34" charset="0"/>
                </a:rPr>
                <a:t>, </a:t>
              </a:r>
              <a:r>
                <a:rPr lang="en-US" sz="1600" i="1" dirty="0" err="1">
                  <a:latin typeface="Calibri" panose="020F0502020204030204" pitchFamily="34" charset="0"/>
                </a:rPr>
                <a:t>areia</a:t>
              </a:r>
              <a:r>
                <a:rPr lang="en-US" sz="1600" i="1" dirty="0">
                  <a:latin typeface="Calibri" panose="020F0502020204030204" pitchFamily="34" charset="0"/>
                </a:rPr>
                <a:t> e </a:t>
              </a:r>
              <a:r>
                <a:rPr lang="en-US" sz="1600" i="1" dirty="0" err="1">
                  <a:latin typeface="Calibri" panose="020F0502020204030204" pitchFamily="34" charset="0"/>
                </a:rPr>
                <a:t>caulim</a:t>
              </a:r>
              <a:endParaRPr lang="en-US" sz="1600" i="1" dirty="0">
                <a:latin typeface="Calibri" panose="020F0502020204030204" pitchFamily="34" charset="0"/>
              </a:endParaRPr>
            </a:p>
          </p:txBody>
        </p:sp>
        <p:sp>
          <p:nvSpPr>
            <p:cNvPr id="15" name="CaixaDeTexto 6"/>
            <p:cNvSpPr txBox="1">
              <a:spLocks noChangeArrowheads="1"/>
            </p:cNvSpPr>
            <p:nvPr/>
          </p:nvSpPr>
          <p:spPr bwMode="auto">
            <a:xfrm>
              <a:off x="5572125" y="1714066"/>
              <a:ext cx="3299759" cy="62458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2º</a:t>
              </a:r>
              <a:r>
                <a:rPr lang="en-US" sz="1600" b="1" dirty="0">
                  <a:latin typeface="Calibri" panose="020F0502020204030204" pitchFamily="34" charset="0"/>
                </a:rPr>
                <a:t> PIRACICABA CAPIVARI JUNDIAÍ</a:t>
              </a:r>
            </a:p>
            <a:p>
              <a:pPr algn="ctr" eaLnBrk="1" hangingPunct="1"/>
              <a:r>
                <a:rPr lang="en-US" sz="1600" i="1" dirty="0" err="1">
                  <a:latin typeface="Calibri" panose="020F0502020204030204" pitchFamily="34" charset="0"/>
                </a:rPr>
                <a:t>areia</a:t>
              </a:r>
              <a:r>
                <a:rPr lang="en-US" sz="1600" i="1" dirty="0">
                  <a:latin typeface="Calibri" panose="020F0502020204030204" pitchFamily="34" charset="0"/>
                </a:rPr>
                <a:t> industrial, </a:t>
              </a:r>
              <a:r>
                <a:rPr lang="en-US" sz="1600" i="1" dirty="0" err="1">
                  <a:latin typeface="Calibri" panose="020F0502020204030204" pitchFamily="34" charset="0"/>
                </a:rPr>
                <a:t>argila</a:t>
              </a:r>
              <a:r>
                <a:rPr lang="en-US" sz="1600" i="1" dirty="0">
                  <a:latin typeface="Calibri" panose="020F0502020204030204" pitchFamily="34" charset="0"/>
                </a:rPr>
                <a:t> e </a:t>
              </a:r>
              <a:r>
                <a:rPr lang="en-US" sz="1600" i="1" dirty="0" err="1">
                  <a:latin typeface="Calibri" panose="020F0502020204030204" pitchFamily="34" charset="0"/>
                </a:rPr>
                <a:t>brita</a:t>
              </a:r>
              <a:endParaRPr lang="en-US" sz="1600" i="1" dirty="0">
                <a:latin typeface="Calibri" panose="020F0502020204030204" pitchFamily="34" charset="0"/>
              </a:endParaRPr>
            </a:p>
          </p:txBody>
        </p:sp>
        <p:sp>
          <p:nvSpPr>
            <p:cNvPr id="16" name="CaixaDeTexto 7"/>
            <p:cNvSpPr txBox="1">
              <a:spLocks noChangeArrowheads="1"/>
            </p:cNvSpPr>
            <p:nvPr/>
          </p:nvSpPr>
          <p:spPr bwMode="auto">
            <a:xfrm>
              <a:off x="1211212" y="4009387"/>
              <a:ext cx="2590912" cy="8875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9º</a:t>
              </a:r>
              <a:r>
                <a:rPr lang="en-US" sz="1600" b="1" dirty="0">
                  <a:latin typeface="Calibri" panose="020F0502020204030204" pitchFamily="34" charset="0"/>
                </a:rPr>
                <a:t> ALTO PARANAPANEMA</a:t>
              </a:r>
            </a:p>
            <a:p>
              <a:pPr algn="ctr" eaLnBrk="1" hangingPunct="1"/>
              <a:r>
                <a:rPr lang="en-US" sz="1600" i="1" dirty="0">
                  <a:latin typeface="Calibri" panose="020F0502020204030204" pitchFamily="34" charset="0"/>
                </a:rPr>
                <a:t>  </a:t>
              </a:r>
              <a:r>
                <a:rPr lang="en-US" sz="1600" i="1" dirty="0" err="1">
                  <a:latin typeface="Calibri" panose="020F0502020204030204" pitchFamily="34" charset="0"/>
                </a:rPr>
                <a:t>rochas</a:t>
              </a:r>
              <a:r>
                <a:rPr lang="en-US" sz="1600" i="1" dirty="0">
                  <a:latin typeface="Calibri" panose="020F0502020204030204" pitchFamily="34" charset="0"/>
                </a:rPr>
                <a:t> </a:t>
              </a:r>
              <a:r>
                <a:rPr lang="en-US" sz="1600" i="1" dirty="0" err="1">
                  <a:latin typeface="Calibri" panose="020F0502020204030204" pitchFamily="34" charset="0"/>
                </a:rPr>
                <a:t>carbonáticas</a:t>
              </a:r>
              <a:r>
                <a:rPr lang="en-US" sz="1600" i="1" dirty="0">
                  <a:latin typeface="Calibri" panose="020F0502020204030204" pitchFamily="34" charset="0"/>
                </a:rPr>
                <a:t>, </a:t>
              </a:r>
              <a:r>
                <a:rPr lang="en-US" sz="1600" i="1" dirty="0" err="1">
                  <a:latin typeface="Calibri" panose="020F0502020204030204" pitchFamily="34" charset="0"/>
                </a:rPr>
                <a:t>areia</a:t>
              </a:r>
              <a:r>
                <a:rPr lang="en-US" sz="1600" i="1" dirty="0">
                  <a:latin typeface="Calibri" panose="020F0502020204030204" pitchFamily="34" charset="0"/>
                </a:rPr>
                <a:t> industrial e </a:t>
              </a:r>
              <a:r>
                <a:rPr lang="en-US" sz="1600" i="1" dirty="0" err="1">
                  <a:latin typeface="Calibri" panose="020F0502020204030204" pitchFamily="34" charset="0"/>
                </a:rPr>
                <a:t>filito</a:t>
              </a:r>
              <a:endParaRPr lang="en-US" sz="1600" i="1" dirty="0">
                <a:latin typeface="Calibri" panose="020F0502020204030204" pitchFamily="34" charset="0"/>
              </a:endParaRPr>
            </a:p>
          </p:txBody>
        </p:sp>
        <p:sp>
          <p:nvSpPr>
            <p:cNvPr id="17" name="CaixaDeTexto 8"/>
            <p:cNvSpPr txBox="1">
              <a:spLocks noChangeArrowheads="1"/>
            </p:cNvSpPr>
            <p:nvPr/>
          </p:nvSpPr>
          <p:spPr bwMode="auto">
            <a:xfrm>
              <a:off x="5076056" y="5155565"/>
              <a:ext cx="2714971" cy="8875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3º </a:t>
              </a:r>
              <a:r>
                <a:rPr lang="en-US" sz="1600" b="1" dirty="0">
                  <a:latin typeface="Calibri" panose="020F0502020204030204" pitchFamily="34" charset="0"/>
                </a:rPr>
                <a:t>TIETÊ SOROCABA</a:t>
              </a:r>
            </a:p>
            <a:p>
              <a:pPr algn="ctr" eaLnBrk="1" hangingPunct="1"/>
              <a:r>
                <a:rPr lang="en-US" sz="1600" b="1" dirty="0">
                  <a:latin typeface="Calibri" panose="020F0502020204030204" pitchFamily="34" charset="0"/>
                </a:rPr>
                <a:t> </a:t>
              </a:r>
              <a:r>
                <a:rPr lang="en-US" sz="1600" i="1" dirty="0" err="1">
                  <a:latin typeface="Calibri" panose="020F0502020204030204" pitchFamily="34" charset="0"/>
                </a:rPr>
                <a:t>argila</a:t>
              </a:r>
              <a:r>
                <a:rPr lang="en-US" sz="1600" i="1" dirty="0">
                  <a:latin typeface="Calibri" panose="020F0502020204030204" pitchFamily="34" charset="0"/>
                </a:rPr>
                <a:t>, </a:t>
              </a:r>
              <a:r>
                <a:rPr lang="en-US" sz="1600" i="1" dirty="0" err="1">
                  <a:latin typeface="Calibri" panose="020F0502020204030204" pitchFamily="34" charset="0"/>
                </a:rPr>
                <a:t>rochas</a:t>
              </a:r>
              <a:r>
                <a:rPr lang="en-US" sz="1600" i="1" dirty="0">
                  <a:latin typeface="Calibri" panose="020F0502020204030204" pitchFamily="34" charset="0"/>
                </a:rPr>
                <a:t> </a:t>
              </a:r>
              <a:r>
                <a:rPr lang="en-US" sz="1600" i="1" dirty="0" err="1">
                  <a:latin typeface="Calibri" panose="020F0502020204030204" pitchFamily="34" charset="0"/>
                </a:rPr>
                <a:t>carbonáticas</a:t>
              </a:r>
              <a:r>
                <a:rPr lang="en-US" sz="1600" i="1" dirty="0">
                  <a:latin typeface="Calibri" panose="020F0502020204030204" pitchFamily="34" charset="0"/>
                </a:rPr>
                <a:t>, </a:t>
              </a:r>
              <a:r>
                <a:rPr lang="en-US" sz="1600" i="1" dirty="0" err="1">
                  <a:latin typeface="Calibri" panose="020F0502020204030204" pitchFamily="34" charset="0"/>
                </a:rPr>
                <a:t>brita</a:t>
              </a:r>
              <a:r>
                <a:rPr lang="en-US" sz="1600" i="1" dirty="0">
                  <a:latin typeface="Calibri" panose="020F0502020204030204" pitchFamily="34" charset="0"/>
                </a:rPr>
                <a:t> e </a:t>
              </a:r>
              <a:r>
                <a:rPr lang="en-US" sz="1600" i="1" dirty="0" err="1">
                  <a:latin typeface="Calibri" panose="020F0502020204030204" pitchFamily="34" charset="0"/>
                </a:rPr>
                <a:t>filito</a:t>
              </a:r>
              <a:endParaRPr lang="en-US" sz="1600" i="1" dirty="0">
                <a:latin typeface="Calibri" panose="020F0502020204030204" pitchFamily="34" charset="0"/>
              </a:endParaRPr>
            </a:p>
          </p:txBody>
        </p:sp>
        <p:sp>
          <p:nvSpPr>
            <p:cNvPr id="18" name="CaixaDeTexto 9"/>
            <p:cNvSpPr txBox="1">
              <a:spLocks noChangeArrowheads="1"/>
            </p:cNvSpPr>
            <p:nvPr/>
          </p:nvSpPr>
          <p:spPr bwMode="auto">
            <a:xfrm>
              <a:off x="5286375" y="2786063"/>
              <a:ext cx="285750" cy="369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>
                  <a:latin typeface="Myriad Pro" pitchFamily="34" charset="0"/>
                </a:rPr>
                <a:t>9</a:t>
              </a:r>
            </a:p>
          </p:txBody>
        </p:sp>
        <p:sp>
          <p:nvSpPr>
            <p:cNvPr id="19" name="CaixaDeTexto 10"/>
            <p:cNvSpPr txBox="1">
              <a:spLocks noChangeArrowheads="1"/>
            </p:cNvSpPr>
            <p:nvPr/>
          </p:nvSpPr>
          <p:spPr bwMode="auto">
            <a:xfrm>
              <a:off x="4820634" y="907382"/>
              <a:ext cx="2552291" cy="62458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marL="342900" indent="-3429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6º </a:t>
              </a:r>
              <a:r>
                <a:rPr lang="en-US" sz="1600" b="1" dirty="0">
                  <a:latin typeface="Calibri" panose="020F0502020204030204" pitchFamily="34" charset="0"/>
                </a:rPr>
                <a:t>MOGI GUAÇU</a:t>
              </a:r>
            </a:p>
            <a:p>
              <a:pPr algn="ctr" eaLnBrk="1" hangingPunct="1"/>
              <a:r>
                <a:rPr lang="en-US" sz="1600" i="1" dirty="0" err="1">
                  <a:latin typeface="Calibri" panose="020F0502020204030204" pitchFamily="34" charset="0"/>
                </a:rPr>
                <a:t>areia</a:t>
              </a:r>
              <a:r>
                <a:rPr lang="en-US" sz="1600" i="1" dirty="0">
                  <a:latin typeface="Calibri" panose="020F0502020204030204" pitchFamily="34" charset="0"/>
                </a:rPr>
                <a:t> industrial e </a:t>
              </a:r>
              <a:r>
                <a:rPr lang="en-US" sz="1600" i="1" dirty="0" err="1">
                  <a:latin typeface="Calibri" panose="020F0502020204030204" pitchFamily="34" charset="0"/>
                </a:rPr>
                <a:t>argila</a:t>
              </a:r>
              <a:endParaRPr lang="en-US" sz="1600" i="1" dirty="0">
                <a:latin typeface="Calibri" panose="020F0502020204030204" pitchFamily="34" charset="0"/>
              </a:endParaRPr>
            </a:p>
          </p:txBody>
        </p:sp>
        <p:sp>
          <p:nvSpPr>
            <p:cNvPr id="20" name="CaixaDeTexto 11"/>
            <p:cNvSpPr txBox="1">
              <a:spLocks noChangeArrowheads="1"/>
            </p:cNvSpPr>
            <p:nvPr/>
          </p:nvSpPr>
          <p:spPr bwMode="auto">
            <a:xfrm>
              <a:off x="4429125" y="2857500"/>
              <a:ext cx="5715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eaLnBrk="1" hangingPunct="1"/>
              <a:r>
                <a:rPr lang="en-US" b="1">
                  <a:latin typeface="Myriad Pro" pitchFamily="34" charset="0"/>
                </a:rPr>
                <a:t>13</a:t>
              </a:r>
            </a:p>
          </p:txBody>
        </p:sp>
        <p:sp>
          <p:nvSpPr>
            <p:cNvPr id="21" name="CaixaDeTexto 12"/>
            <p:cNvSpPr txBox="1">
              <a:spLocks noChangeArrowheads="1"/>
            </p:cNvSpPr>
            <p:nvPr/>
          </p:nvSpPr>
          <p:spPr bwMode="auto">
            <a:xfrm>
              <a:off x="613416" y="2003833"/>
              <a:ext cx="1800200" cy="624589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algn="ctr" eaLnBrk="1" hangingPunct="1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8º </a:t>
              </a:r>
              <a:r>
                <a:rPr lang="en-US" sz="1600" b="1" dirty="0">
                  <a:latin typeface="Calibri" panose="020F0502020204030204" pitchFamily="34" charset="0"/>
                </a:rPr>
                <a:t>TIETÊ JACARÉ </a:t>
              </a:r>
              <a:r>
                <a:rPr lang="en-US" sz="1600" i="1" dirty="0" err="1">
                  <a:latin typeface="Calibri" panose="020F0502020204030204" pitchFamily="34" charset="0"/>
                </a:rPr>
                <a:t>areia</a:t>
              </a:r>
              <a:r>
                <a:rPr lang="en-US" sz="1600" i="1" dirty="0">
                  <a:latin typeface="Calibri" panose="020F0502020204030204" pitchFamily="34" charset="0"/>
                </a:rPr>
                <a:t> industrial</a:t>
              </a:r>
            </a:p>
          </p:txBody>
        </p:sp>
        <p:sp>
          <p:nvSpPr>
            <p:cNvPr id="22" name="Retângulo 21"/>
            <p:cNvSpPr/>
            <p:nvPr/>
          </p:nvSpPr>
          <p:spPr>
            <a:xfrm>
              <a:off x="5830318" y="4222374"/>
              <a:ext cx="312906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pt-BR" b="1" dirty="0"/>
                <a:t>7</a:t>
              </a:r>
            </a:p>
          </p:txBody>
        </p:sp>
        <p:sp>
          <p:nvSpPr>
            <p:cNvPr id="23" name="Retângulo 22"/>
            <p:cNvSpPr/>
            <p:nvPr/>
          </p:nvSpPr>
          <p:spPr>
            <a:xfrm>
              <a:off x="6307543" y="4473615"/>
              <a:ext cx="2220259" cy="624589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 algn="ctr" eaLnBrk="1" hangingPunct="1"/>
              <a:r>
                <a:rPr lang="en-US" sz="1600" b="1" dirty="0">
                  <a:solidFill>
                    <a:srgbClr val="C00000"/>
                  </a:solidFill>
                  <a:latin typeface="Calibri" panose="020F0502020204030204" pitchFamily="34" charset="0"/>
                </a:rPr>
                <a:t>7º</a:t>
              </a:r>
              <a:r>
                <a:rPr lang="en-US" sz="1600" b="1" dirty="0">
                  <a:latin typeface="Calibri" panose="020F0502020204030204" pitchFamily="34" charset="0"/>
                </a:rPr>
                <a:t> BAIXADA SANTISTA</a:t>
              </a:r>
            </a:p>
            <a:p>
              <a:pPr algn="ctr" eaLnBrk="1" hangingPunct="1"/>
              <a:r>
                <a:rPr lang="en-US" sz="1600" i="1" dirty="0" err="1">
                  <a:latin typeface="Calibri" panose="020F0502020204030204" pitchFamily="34" charset="0"/>
                </a:rPr>
                <a:t>brita</a:t>
              </a:r>
              <a:endParaRPr lang="en-US" sz="1600" i="1" dirty="0">
                <a:latin typeface="Calibri" panose="020F0502020204030204" pitchFamily="34" charset="0"/>
              </a:endParaRPr>
            </a:p>
          </p:txBody>
        </p:sp>
        <p:cxnSp>
          <p:nvCxnSpPr>
            <p:cNvPr id="24" name="Conector de seta reta 23"/>
            <p:cNvCxnSpPr/>
            <p:nvPr/>
          </p:nvCxnSpPr>
          <p:spPr>
            <a:xfrm flipH="1" flipV="1">
              <a:off x="5000624" y="1410402"/>
              <a:ext cx="428626" cy="146121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ector de seta reta 24"/>
            <p:cNvCxnSpPr/>
            <p:nvPr/>
          </p:nvCxnSpPr>
          <p:spPr>
            <a:xfrm flipV="1">
              <a:off x="5642264" y="2003833"/>
              <a:ext cx="188054" cy="138944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ector de seta reta 25"/>
            <p:cNvCxnSpPr/>
            <p:nvPr/>
          </p:nvCxnSpPr>
          <p:spPr>
            <a:xfrm flipH="1" flipV="1">
              <a:off x="6625314" y="2786062"/>
              <a:ext cx="106927" cy="79151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Conector de seta reta 26"/>
            <p:cNvCxnSpPr/>
            <p:nvPr/>
          </p:nvCxnSpPr>
          <p:spPr>
            <a:xfrm flipV="1">
              <a:off x="6096780" y="3912571"/>
              <a:ext cx="1276146" cy="23308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ector de seta reta 27"/>
            <p:cNvCxnSpPr/>
            <p:nvPr/>
          </p:nvCxnSpPr>
          <p:spPr>
            <a:xfrm>
              <a:off x="6018554" y="4494312"/>
              <a:ext cx="414986" cy="29159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ector de seta reta 28"/>
            <p:cNvCxnSpPr/>
            <p:nvPr/>
          </p:nvCxnSpPr>
          <p:spPr>
            <a:xfrm flipH="1" flipV="1">
              <a:off x="2195736" y="2282735"/>
              <a:ext cx="2351210" cy="81291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ector de seta reta 29"/>
            <p:cNvCxnSpPr/>
            <p:nvPr/>
          </p:nvCxnSpPr>
          <p:spPr>
            <a:xfrm flipH="1" flipV="1">
              <a:off x="3643375" y="4114881"/>
              <a:ext cx="712603" cy="44859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ector de seta reta 30"/>
            <p:cNvCxnSpPr/>
            <p:nvPr/>
          </p:nvCxnSpPr>
          <p:spPr>
            <a:xfrm flipH="1">
              <a:off x="3371340" y="4869160"/>
              <a:ext cx="1704716" cy="34713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ector de seta reta 31"/>
            <p:cNvCxnSpPr/>
            <p:nvPr/>
          </p:nvCxnSpPr>
          <p:spPr>
            <a:xfrm>
              <a:off x="5364088" y="4159740"/>
              <a:ext cx="102454" cy="1056555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4644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Cursos Mineração\Curso Mineração_CETESB\I Curso\Apresentação\fotos tarcisio\1d leito rio Igarapav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4"/>
          <a:stretch/>
        </p:blipFill>
        <p:spPr bwMode="auto">
          <a:xfrm>
            <a:off x="4573029" y="3284984"/>
            <a:ext cx="3680425" cy="2326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Cursos Mineração\Curso Mineração_CETESB\II Curso\Fotos do curso\Fotos de campo\Fotos 05-12-12\DSC_4421a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18"/>
          <a:stretch/>
        </p:blipFill>
        <p:spPr bwMode="auto">
          <a:xfrm>
            <a:off x="4483971" y="764704"/>
            <a:ext cx="3769575" cy="237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D:\Arquivos pessoais\Apresentação PMVA_jun2016\AABB0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80"/>
          <a:stretch/>
        </p:blipFill>
        <p:spPr bwMode="auto">
          <a:xfrm>
            <a:off x="611560" y="764705"/>
            <a:ext cx="3816424" cy="23703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863845" y="3572888"/>
            <a:ext cx="331185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pt-BR" sz="3200" b="1" dirty="0">
                <a:solidFill>
                  <a:prstClr val="black"/>
                </a:solidFill>
                <a:latin typeface="Calibri" panose="020F0502020204030204" pitchFamily="34" charset="0"/>
              </a:rPr>
              <a:t>A </a:t>
            </a:r>
            <a:r>
              <a:rPr lang="pt-BR" sz="3200" b="1" dirty="0">
                <a:latin typeface="Calibri" panose="020F0502020204030204" pitchFamily="34" charset="0"/>
              </a:rPr>
              <a:t>atividade de </a:t>
            </a:r>
            <a:r>
              <a:rPr lang="pt-BR" sz="3200" b="1" dirty="0">
                <a:solidFill>
                  <a:srgbClr val="C00000"/>
                </a:solidFill>
                <a:latin typeface="Calibri" panose="020F0502020204030204" pitchFamily="34" charset="0"/>
              </a:rPr>
              <a:t>extração de areia </a:t>
            </a:r>
            <a:r>
              <a:rPr lang="pt-BR" sz="3200" b="1" dirty="0">
                <a:latin typeface="Calibri" panose="020F0502020204030204" pitchFamily="34" charset="0"/>
              </a:rPr>
              <a:t>em cava na várzea e no leito de rio</a:t>
            </a:r>
          </a:p>
        </p:txBody>
      </p:sp>
      <p:grpSp>
        <p:nvGrpSpPr>
          <p:cNvPr id="7" name="Grupo 6"/>
          <p:cNvGrpSpPr/>
          <p:nvPr/>
        </p:nvGrpSpPr>
        <p:grpSpPr>
          <a:xfrm>
            <a:off x="1110522" y="5773058"/>
            <a:ext cx="6562916" cy="679745"/>
            <a:chOff x="1187622" y="5572084"/>
            <a:chExt cx="6562916" cy="679745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0241" y="5572084"/>
              <a:ext cx="650297" cy="65758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" name="Picture 3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39952" y="5619371"/>
              <a:ext cx="504056" cy="5630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0032" y="5692176"/>
              <a:ext cx="2016224" cy="5374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1" name="Picture 7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6876" y="5679266"/>
              <a:ext cx="2113076" cy="5633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8" descr="D:\logo cetesb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09" r="31983" b="17933"/>
            <a:stretch/>
          </p:blipFill>
          <p:spPr bwMode="auto">
            <a:xfrm>
              <a:off x="1187622" y="5572084"/>
              <a:ext cx="955049" cy="6797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58800714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</TotalTime>
  <Words>1932</Words>
  <Application>Microsoft Office PowerPoint</Application>
  <PresentationFormat>Apresentação na tela (4:3)</PresentationFormat>
  <Paragraphs>129</Paragraphs>
  <Slides>65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65</vt:i4>
      </vt:variant>
    </vt:vector>
  </HeadingPairs>
  <TitlesOfParts>
    <vt:vector size="72" baseType="lpstr">
      <vt:lpstr>Arial</vt:lpstr>
      <vt:lpstr>Calibri</vt:lpstr>
      <vt:lpstr>Lucida Sans</vt:lpstr>
      <vt:lpstr>Myriad Pro</vt:lpstr>
      <vt:lpstr>Times New Roman</vt:lpstr>
      <vt:lpstr>Verdana</vt:lpstr>
      <vt:lpstr>Tema do Office</vt:lpstr>
      <vt:lpstr>PERCEPÇÃO  DA ATIVIDADE MINERÁRIA NO ESTADO DE SÃO PAULO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PERCEPÇÃO  DA ATIVIDADE MINERÁRIA NO  ESTADO DE SÃO PAULO</dc:title>
  <dc:creator>Sonia Aparecida Abissi Nogueira</dc:creator>
  <cp:lastModifiedBy>thaysmg</cp:lastModifiedBy>
  <cp:revision>145</cp:revision>
  <dcterms:created xsi:type="dcterms:W3CDTF">2016-06-15T12:16:59Z</dcterms:created>
  <dcterms:modified xsi:type="dcterms:W3CDTF">2016-06-24T12:34:18Z</dcterms:modified>
</cp:coreProperties>
</file>