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59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6" r:id="rId16"/>
    <p:sldId id="285" r:id="rId17"/>
    <p:sldId id="277" r:id="rId18"/>
    <p:sldId id="286" r:id="rId19"/>
    <p:sldId id="278" r:id="rId20"/>
    <p:sldId id="279" r:id="rId21"/>
    <p:sldId id="287" r:id="rId22"/>
    <p:sldId id="280" r:id="rId23"/>
    <p:sldId id="281" r:id="rId24"/>
    <p:sldId id="282" r:id="rId25"/>
    <p:sldId id="283" r:id="rId26"/>
    <p:sldId id="28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9C7062-F855-4D7B-AC40-676AB6D4D026}" type="doc">
      <dgm:prSet loTypeId="urn:microsoft.com/office/officeart/2005/8/layout/orgChart1" loCatId="hierarchy" qsTypeId="urn:microsoft.com/office/officeart/2005/8/quickstyle/simple3" qsCatId="simple" csTypeId="urn:microsoft.com/office/officeart/2005/8/colors/colorful3" csCatId="colorful" phldr="1"/>
      <dgm:spPr/>
    </dgm:pt>
    <dgm:pt modelId="{1F94157B-4E04-4560-9309-CC3D2F835FEF}">
      <dgm:prSet/>
      <dgm:spPr/>
      <dgm:t>
        <a:bodyPr/>
        <a:lstStyle/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b="1" dirty="0">
              <a:effectLst>
                <a:outerShdw blurRad="38100" dist="38100" dir="2700000" algn="tl">
                  <a:srgbClr val="FFFFFF"/>
                </a:outerShdw>
              </a:effectLst>
            </a:rPr>
            <a:t>Secretário-Executivo</a:t>
          </a:r>
          <a:endParaRPr kumimoji="0" lang="pt-BR" b="1" i="0" u="none" strike="noStrike" cap="none" normalizeH="0" baseline="0" dirty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b="0" i="1" u="none" strike="noStrike" cap="none" normalizeH="0" baseline="0" dirty="0">
              <a:ln/>
              <a:effectLst/>
              <a:latin typeface="Times New Roman" pitchFamily="18" charset="0"/>
            </a:rPr>
            <a:t>Germano Seara Filho</a:t>
          </a:r>
        </a:p>
      </dgm:t>
    </dgm:pt>
    <dgm:pt modelId="{5FE21831-8414-4CE9-9CDB-82FF0E5AF64D}" type="parTrans" cxnId="{C32ADD91-8CD2-4883-B066-72938D48D129}">
      <dgm:prSet/>
      <dgm:spPr/>
      <dgm:t>
        <a:bodyPr/>
        <a:lstStyle/>
        <a:p>
          <a:endParaRPr lang="pt-BR"/>
        </a:p>
      </dgm:t>
    </dgm:pt>
    <dgm:pt modelId="{954CC195-BCC3-4EAA-8598-4DE7ACD2665D}" type="sibTrans" cxnId="{C32ADD91-8CD2-4883-B066-72938D48D129}">
      <dgm:prSet/>
      <dgm:spPr/>
      <dgm:t>
        <a:bodyPr/>
        <a:lstStyle/>
        <a:p>
          <a:endParaRPr lang="pt-BR"/>
        </a:p>
      </dgm:t>
    </dgm:pt>
    <dgm:pt modelId="{79A7766F-3D5C-49AF-8E12-472FD282D1F4}" type="asst">
      <dgm:prSet/>
      <dgm:spPr/>
      <dgm:t>
        <a:bodyPr/>
        <a:lstStyle/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b="1">
              <a:effectLst>
                <a:outerShdw blurRad="38100" dist="38100" dir="2700000" algn="tl">
                  <a:srgbClr val="FFFFFF"/>
                </a:outerShdw>
              </a:effectLst>
            </a:rPr>
            <a:t>Secretária-Executiva</a:t>
          </a:r>
          <a:r>
            <a:rPr kumimoji="0" lang="pt-BR" b="1" i="0" u="none" strike="noStrike" cap="none" normalizeH="0" baseline="0">
              <a:ln/>
              <a:effectLst/>
              <a:latin typeface="Times New Roman" pitchFamily="18" charset="0"/>
            </a:rPr>
            <a:t> </a:t>
          </a: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b="1">
              <a:effectLst>
                <a:outerShdw blurRad="38100" dist="38100" dir="2700000" algn="tl">
                  <a:srgbClr val="FFFFFF"/>
                </a:outerShdw>
              </a:effectLst>
            </a:rPr>
            <a:t>Substituta</a:t>
          </a:r>
          <a:endParaRPr kumimoji="0" lang="pt-BR" b="1" i="0" u="none" strike="noStrike" cap="none" normalizeH="0" baseline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b="0" i="1" u="none" strike="noStrike" cap="none" normalizeH="0" baseline="0">
              <a:ln/>
              <a:effectLst/>
              <a:latin typeface="Times New Roman" pitchFamily="18" charset="0"/>
            </a:rPr>
            <a:t>Cecília Martins Pinto</a:t>
          </a:r>
          <a:endParaRPr kumimoji="0" lang="pt-BR" b="0" i="1" u="none" strike="noStrike" cap="none" normalizeH="0" baseline="0" dirty="0">
            <a:ln/>
            <a:effectLst/>
            <a:latin typeface="Times New Roman" pitchFamily="18" charset="0"/>
          </a:endParaRPr>
        </a:p>
      </dgm:t>
    </dgm:pt>
    <dgm:pt modelId="{824B85D8-28D1-4090-B1A4-6178DB43D6E9}" type="parTrans" cxnId="{1F30676D-DA9F-4E89-9A83-60C08E8F6869}">
      <dgm:prSet/>
      <dgm:spPr/>
      <dgm:t>
        <a:bodyPr/>
        <a:lstStyle/>
        <a:p>
          <a:endParaRPr lang="pt-BR"/>
        </a:p>
      </dgm:t>
    </dgm:pt>
    <dgm:pt modelId="{4A3409A9-DF5B-46F9-AC05-2CB53062CE13}" type="sibTrans" cxnId="{1F30676D-DA9F-4E89-9A83-60C08E8F6869}">
      <dgm:prSet/>
      <dgm:spPr/>
      <dgm:t>
        <a:bodyPr/>
        <a:lstStyle/>
        <a:p>
          <a:endParaRPr lang="pt-BR"/>
        </a:p>
      </dgm:t>
    </dgm:pt>
    <dgm:pt modelId="{FFE44692-DAC9-4EA5-A78B-84A23293BCBB}">
      <dgm:prSet/>
      <dgm:spPr/>
      <dgm:t>
        <a:bodyPr/>
        <a:lstStyle/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b="1">
              <a:effectLst>
                <a:outerShdw blurRad="38100" dist="38100" dir="2700000" algn="tl">
                  <a:srgbClr val="FFFFFF"/>
                </a:outerShdw>
              </a:effectLst>
            </a:rPr>
            <a:t>Núcleo de</a:t>
          </a:r>
          <a:r>
            <a:rPr kumimoji="0" lang="pt-BR" b="1" i="0" u="none" strike="noStrike" cap="none" normalizeH="0" baseline="0">
              <a:ln/>
              <a:effectLst/>
              <a:latin typeface="Times New Roman" pitchFamily="18" charset="0"/>
            </a:rPr>
            <a:t> </a:t>
          </a:r>
          <a:r>
            <a:rPr lang="pt-BR" b="1">
              <a:effectLst>
                <a:outerShdw blurRad="38100" dist="38100" dir="2700000" algn="tl">
                  <a:srgbClr val="FFFFFF"/>
                </a:outerShdw>
              </a:effectLst>
            </a:rPr>
            <a:t>Apoio</a:t>
          </a:r>
          <a:endParaRPr kumimoji="0" lang="pt-BR" b="1" i="0" u="none" strike="noStrike" cap="none" normalizeH="0" baseline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b="1">
              <a:effectLst>
                <a:outerShdw blurRad="38100" dist="38100" dir="2700000" algn="tl">
                  <a:srgbClr val="FFFFFF"/>
                </a:outerShdw>
              </a:effectLst>
            </a:rPr>
            <a:t>Operacional</a:t>
          </a:r>
          <a:endParaRPr kumimoji="0" lang="pt-BR" b="1" i="0" u="none" strike="noStrike" cap="none" normalizeH="0" baseline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b="0" i="1" u="none" strike="noStrike" cap="none" normalizeH="0" baseline="0">
              <a:ln/>
              <a:effectLst/>
              <a:latin typeface="Times New Roman" pitchFamily="18" charset="0"/>
            </a:rPr>
            <a:t>Dirce Rosa do Amaral</a:t>
          </a:r>
          <a:endParaRPr kumimoji="0" lang="pt-BR" b="0" i="1" u="none" strike="noStrike" cap="none" normalizeH="0" baseline="0" dirty="0">
            <a:ln/>
            <a:effectLst/>
            <a:latin typeface="Times New Roman" pitchFamily="18" charset="0"/>
          </a:endParaRPr>
        </a:p>
      </dgm:t>
    </dgm:pt>
    <dgm:pt modelId="{C60D1EDE-4B25-48B5-A1BA-67BA2D42F32C}" type="parTrans" cxnId="{9EAFF901-2A19-46FF-BF00-C931A040DC7B}">
      <dgm:prSet/>
      <dgm:spPr/>
      <dgm:t>
        <a:bodyPr/>
        <a:lstStyle/>
        <a:p>
          <a:endParaRPr lang="pt-BR"/>
        </a:p>
      </dgm:t>
    </dgm:pt>
    <dgm:pt modelId="{3CF7310A-C05D-4760-9BAA-082B6FC59488}" type="sibTrans" cxnId="{9EAFF901-2A19-46FF-BF00-C931A040DC7B}">
      <dgm:prSet/>
      <dgm:spPr/>
      <dgm:t>
        <a:bodyPr/>
        <a:lstStyle/>
        <a:p>
          <a:endParaRPr lang="pt-BR"/>
        </a:p>
      </dgm:t>
    </dgm:pt>
    <dgm:pt modelId="{C1FF2097-8180-4AF7-A230-E8F43A9E9672}">
      <dgm:prSet/>
      <dgm:spPr/>
      <dgm:t>
        <a:bodyPr/>
        <a:lstStyle/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b="1" dirty="0">
              <a:effectLst>
                <a:outerShdw blurRad="38100" dist="38100" dir="2700000" algn="tl">
                  <a:srgbClr val="FFFFFF"/>
                </a:outerShdw>
              </a:effectLst>
            </a:rPr>
            <a:t>Núcleo de</a:t>
          </a:r>
          <a:r>
            <a:rPr kumimoji="0" lang="pt-BR" b="1" i="0" u="none" strike="noStrike" cap="none" normalizeH="0" baseline="0" dirty="0">
              <a:ln/>
              <a:effectLst/>
              <a:latin typeface="Times New Roman" pitchFamily="18" charset="0"/>
            </a:rPr>
            <a:t> </a:t>
          </a:r>
          <a:r>
            <a:rPr lang="pt-BR" b="1" dirty="0">
              <a:effectLst>
                <a:outerShdw blurRad="38100" dist="38100" dir="2700000" algn="tl">
                  <a:srgbClr val="FFFFFF"/>
                </a:outerShdw>
              </a:effectLst>
            </a:rPr>
            <a:t>Documentação</a:t>
          </a:r>
          <a:endParaRPr kumimoji="0" lang="pt-BR" b="1" i="0" u="none" strike="noStrike" cap="none" normalizeH="0" baseline="0" dirty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b="1" dirty="0">
              <a:effectLst>
                <a:outerShdw blurRad="38100" dist="38100" dir="2700000" algn="tl">
                  <a:srgbClr val="FFFFFF"/>
                </a:outerShdw>
              </a:effectLst>
            </a:rPr>
            <a:t>e</a:t>
          </a:r>
          <a:r>
            <a:rPr kumimoji="0" lang="pt-BR" b="1" i="0" u="none" strike="noStrike" cap="none" normalizeH="0" baseline="0" dirty="0">
              <a:ln/>
              <a:effectLst/>
              <a:latin typeface="Times New Roman" pitchFamily="18" charset="0"/>
            </a:rPr>
            <a:t> </a:t>
          </a:r>
          <a:r>
            <a:rPr lang="pt-BR" b="1" dirty="0">
              <a:effectLst>
                <a:outerShdw blurRad="38100" dist="38100" dir="2700000" algn="tl">
                  <a:srgbClr val="FFFFFF"/>
                </a:outerShdw>
              </a:effectLst>
            </a:rPr>
            <a:t>Consulta</a:t>
          </a:r>
          <a:endParaRPr kumimoji="0" lang="pt-BR" b="1" i="0" u="none" strike="noStrike" cap="none" normalizeH="0" baseline="0" dirty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b="0" i="1" u="none" strike="noStrike" cap="none" normalizeH="0" baseline="0" dirty="0">
              <a:ln/>
              <a:effectLst/>
              <a:latin typeface="Times New Roman" pitchFamily="18" charset="0"/>
            </a:rPr>
            <a:t>Rosana Maria Henrique </a:t>
          </a:r>
        </a:p>
      </dgm:t>
    </dgm:pt>
    <dgm:pt modelId="{67A7D471-D7B7-4016-A690-3BFCC2103AC7}" type="parTrans" cxnId="{A0E9076B-039A-4807-AD50-80B6B8228D7E}">
      <dgm:prSet/>
      <dgm:spPr/>
      <dgm:t>
        <a:bodyPr/>
        <a:lstStyle/>
        <a:p>
          <a:endParaRPr lang="pt-BR"/>
        </a:p>
      </dgm:t>
    </dgm:pt>
    <dgm:pt modelId="{BA889CED-EF3B-4BC1-B491-E90B9A00DBB0}" type="sibTrans" cxnId="{A0E9076B-039A-4807-AD50-80B6B8228D7E}">
      <dgm:prSet/>
      <dgm:spPr/>
      <dgm:t>
        <a:bodyPr/>
        <a:lstStyle/>
        <a:p>
          <a:endParaRPr lang="pt-BR"/>
        </a:p>
      </dgm:t>
    </dgm:pt>
    <dgm:pt modelId="{31CE27E2-2291-4EAF-9145-B3DA113304A9}" type="pres">
      <dgm:prSet presAssocID="{D49C7062-F855-4D7B-AC40-676AB6D4D0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DB5627F-C0C0-4036-9998-5AFCBB119DD7}" type="pres">
      <dgm:prSet presAssocID="{1F94157B-4E04-4560-9309-CC3D2F835FEF}" presName="hierRoot1" presStyleCnt="0">
        <dgm:presLayoutVars>
          <dgm:hierBranch val="hang"/>
        </dgm:presLayoutVars>
      </dgm:prSet>
      <dgm:spPr/>
    </dgm:pt>
    <dgm:pt modelId="{A34ADF01-E2FF-4FA3-B8B4-B3D34637B919}" type="pres">
      <dgm:prSet presAssocID="{1F94157B-4E04-4560-9309-CC3D2F835FEF}" presName="rootComposite1" presStyleCnt="0"/>
      <dgm:spPr/>
    </dgm:pt>
    <dgm:pt modelId="{A5E10B74-CA7E-434C-A2F3-49B83B920EB9}" type="pres">
      <dgm:prSet presAssocID="{1F94157B-4E04-4560-9309-CC3D2F835FE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40C59-6552-4E9E-AA04-E93663B45C40}" type="pres">
      <dgm:prSet presAssocID="{1F94157B-4E04-4560-9309-CC3D2F835FEF}" presName="rootConnector1" presStyleLbl="node1" presStyleIdx="0" presStyleCnt="0"/>
      <dgm:spPr/>
      <dgm:t>
        <a:bodyPr/>
        <a:lstStyle/>
        <a:p>
          <a:endParaRPr lang="pt-BR"/>
        </a:p>
      </dgm:t>
    </dgm:pt>
    <dgm:pt modelId="{FDF23A76-9AAD-46C8-A28C-95329B2BAC82}" type="pres">
      <dgm:prSet presAssocID="{1F94157B-4E04-4560-9309-CC3D2F835FEF}" presName="hierChild2" presStyleCnt="0"/>
      <dgm:spPr/>
    </dgm:pt>
    <dgm:pt modelId="{B5BC69C1-D4C3-450D-9598-20A4719D307A}" type="pres">
      <dgm:prSet presAssocID="{C60D1EDE-4B25-48B5-A1BA-67BA2D42F32C}" presName="Name48" presStyleLbl="parChTrans1D2" presStyleIdx="0" presStyleCnt="3"/>
      <dgm:spPr/>
      <dgm:t>
        <a:bodyPr/>
        <a:lstStyle/>
        <a:p>
          <a:endParaRPr lang="pt-BR"/>
        </a:p>
      </dgm:t>
    </dgm:pt>
    <dgm:pt modelId="{D98BD3B1-CB5B-4AB7-838A-9FBC195F09C6}" type="pres">
      <dgm:prSet presAssocID="{FFE44692-DAC9-4EA5-A78B-84A23293BCBB}" presName="hierRoot2" presStyleCnt="0">
        <dgm:presLayoutVars>
          <dgm:hierBranch/>
        </dgm:presLayoutVars>
      </dgm:prSet>
      <dgm:spPr/>
    </dgm:pt>
    <dgm:pt modelId="{E49F57C6-51ED-480B-BC7F-40A04E334DA9}" type="pres">
      <dgm:prSet presAssocID="{FFE44692-DAC9-4EA5-A78B-84A23293BCBB}" presName="rootComposite" presStyleCnt="0"/>
      <dgm:spPr/>
    </dgm:pt>
    <dgm:pt modelId="{9214A7E3-E8DA-43A6-87FE-1DEB9E78B5D7}" type="pres">
      <dgm:prSet presAssocID="{FFE44692-DAC9-4EA5-A78B-84A23293BCB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C29CF9A-901E-46FF-993E-4CECF8444ACD}" type="pres">
      <dgm:prSet presAssocID="{FFE44692-DAC9-4EA5-A78B-84A23293BCBB}" presName="rootConnector" presStyleLbl="node2" presStyleIdx="0" presStyleCnt="2"/>
      <dgm:spPr/>
      <dgm:t>
        <a:bodyPr/>
        <a:lstStyle/>
        <a:p>
          <a:endParaRPr lang="pt-BR"/>
        </a:p>
      </dgm:t>
    </dgm:pt>
    <dgm:pt modelId="{FD6F6174-6DB2-41D5-8E2E-E9C88FD47A86}" type="pres">
      <dgm:prSet presAssocID="{FFE44692-DAC9-4EA5-A78B-84A23293BCBB}" presName="hierChild4" presStyleCnt="0"/>
      <dgm:spPr/>
    </dgm:pt>
    <dgm:pt modelId="{46341E84-165D-4B0C-BCCB-FAE39DCDDB8B}" type="pres">
      <dgm:prSet presAssocID="{FFE44692-DAC9-4EA5-A78B-84A23293BCBB}" presName="hierChild5" presStyleCnt="0"/>
      <dgm:spPr/>
    </dgm:pt>
    <dgm:pt modelId="{F5FDB802-E177-4BD5-9307-C9C618D73E02}" type="pres">
      <dgm:prSet presAssocID="{67A7D471-D7B7-4016-A690-3BFCC2103AC7}" presName="Name48" presStyleLbl="parChTrans1D2" presStyleIdx="1" presStyleCnt="3"/>
      <dgm:spPr/>
      <dgm:t>
        <a:bodyPr/>
        <a:lstStyle/>
        <a:p>
          <a:endParaRPr lang="pt-BR"/>
        </a:p>
      </dgm:t>
    </dgm:pt>
    <dgm:pt modelId="{147D4297-E309-4461-9CF3-8CF6052ACD17}" type="pres">
      <dgm:prSet presAssocID="{C1FF2097-8180-4AF7-A230-E8F43A9E9672}" presName="hierRoot2" presStyleCnt="0">
        <dgm:presLayoutVars>
          <dgm:hierBranch/>
        </dgm:presLayoutVars>
      </dgm:prSet>
      <dgm:spPr/>
    </dgm:pt>
    <dgm:pt modelId="{FC29493C-8716-407B-AF59-E37A319B3DE0}" type="pres">
      <dgm:prSet presAssocID="{C1FF2097-8180-4AF7-A230-E8F43A9E9672}" presName="rootComposite" presStyleCnt="0"/>
      <dgm:spPr/>
    </dgm:pt>
    <dgm:pt modelId="{4CB69C2E-FF18-46C3-88C0-476A97C41453}" type="pres">
      <dgm:prSet presAssocID="{C1FF2097-8180-4AF7-A230-E8F43A9E9672}" presName="rootText" presStyleLbl="node2" presStyleIdx="1" presStyleCnt="2" custScaleX="14233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172B6DB-AFFC-4659-8FC2-9EA295D9D511}" type="pres">
      <dgm:prSet presAssocID="{C1FF2097-8180-4AF7-A230-E8F43A9E9672}" presName="rootConnector" presStyleLbl="node2" presStyleIdx="1" presStyleCnt="2"/>
      <dgm:spPr/>
      <dgm:t>
        <a:bodyPr/>
        <a:lstStyle/>
        <a:p>
          <a:endParaRPr lang="pt-BR"/>
        </a:p>
      </dgm:t>
    </dgm:pt>
    <dgm:pt modelId="{F38C7434-65B8-4B02-BF08-BDDD2C0079C5}" type="pres">
      <dgm:prSet presAssocID="{C1FF2097-8180-4AF7-A230-E8F43A9E9672}" presName="hierChild4" presStyleCnt="0"/>
      <dgm:spPr/>
    </dgm:pt>
    <dgm:pt modelId="{0BF8E144-B4D1-4419-BB80-8EC4D5160417}" type="pres">
      <dgm:prSet presAssocID="{C1FF2097-8180-4AF7-A230-E8F43A9E9672}" presName="hierChild5" presStyleCnt="0"/>
      <dgm:spPr/>
    </dgm:pt>
    <dgm:pt modelId="{D8DFB921-D7C5-48A4-B36E-FD20351A40E7}" type="pres">
      <dgm:prSet presAssocID="{1F94157B-4E04-4560-9309-CC3D2F835FEF}" presName="hierChild3" presStyleCnt="0"/>
      <dgm:spPr/>
    </dgm:pt>
    <dgm:pt modelId="{848E3884-F8E3-4C0A-BC60-3AAEB7BCB29B}" type="pres">
      <dgm:prSet presAssocID="{824B85D8-28D1-4090-B1A4-6178DB43D6E9}" presName="Name111" presStyleLbl="parChTrans1D2" presStyleIdx="2" presStyleCnt="3"/>
      <dgm:spPr/>
      <dgm:t>
        <a:bodyPr/>
        <a:lstStyle/>
        <a:p>
          <a:endParaRPr lang="pt-BR"/>
        </a:p>
      </dgm:t>
    </dgm:pt>
    <dgm:pt modelId="{5AC4EEEF-D6A3-41DD-BC78-E995FAAEF9B5}" type="pres">
      <dgm:prSet presAssocID="{79A7766F-3D5C-49AF-8E12-472FD282D1F4}" presName="hierRoot3" presStyleCnt="0">
        <dgm:presLayoutVars>
          <dgm:hierBranch/>
        </dgm:presLayoutVars>
      </dgm:prSet>
      <dgm:spPr/>
    </dgm:pt>
    <dgm:pt modelId="{E2ACD569-5CC5-4F32-9B9C-FF8DAF934438}" type="pres">
      <dgm:prSet presAssocID="{79A7766F-3D5C-49AF-8E12-472FD282D1F4}" presName="rootComposite3" presStyleCnt="0"/>
      <dgm:spPr/>
    </dgm:pt>
    <dgm:pt modelId="{08D5AFDF-EF0B-44D4-B7B5-E81E43EE6C05}" type="pres">
      <dgm:prSet presAssocID="{79A7766F-3D5C-49AF-8E12-472FD282D1F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91DD0CF-E33B-4906-B22B-3588321B2E85}" type="pres">
      <dgm:prSet presAssocID="{79A7766F-3D5C-49AF-8E12-472FD282D1F4}" presName="rootConnector3" presStyleLbl="asst1" presStyleIdx="0" presStyleCnt="1"/>
      <dgm:spPr/>
      <dgm:t>
        <a:bodyPr/>
        <a:lstStyle/>
        <a:p>
          <a:endParaRPr lang="pt-BR"/>
        </a:p>
      </dgm:t>
    </dgm:pt>
    <dgm:pt modelId="{48B4D3BA-D05E-4B3A-930B-E6B0D5712C70}" type="pres">
      <dgm:prSet presAssocID="{79A7766F-3D5C-49AF-8E12-472FD282D1F4}" presName="hierChild6" presStyleCnt="0"/>
      <dgm:spPr/>
    </dgm:pt>
    <dgm:pt modelId="{1FEBE43D-CE0F-45C7-A4D6-47C19DE3A946}" type="pres">
      <dgm:prSet presAssocID="{79A7766F-3D5C-49AF-8E12-472FD282D1F4}" presName="hierChild7" presStyleCnt="0"/>
      <dgm:spPr/>
    </dgm:pt>
  </dgm:ptLst>
  <dgm:cxnLst>
    <dgm:cxn modelId="{207F631A-312D-4097-BD73-29D977AAB1B0}" type="presOf" srcId="{79A7766F-3D5C-49AF-8E12-472FD282D1F4}" destId="{C91DD0CF-E33B-4906-B22B-3588321B2E85}" srcOrd="1" destOrd="0" presId="urn:microsoft.com/office/officeart/2005/8/layout/orgChart1"/>
    <dgm:cxn modelId="{A0E9076B-039A-4807-AD50-80B6B8228D7E}" srcId="{1F94157B-4E04-4560-9309-CC3D2F835FEF}" destId="{C1FF2097-8180-4AF7-A230-E8F43A9E9672}" srcOrd="2" destOrd="0" parTransId="{67A7D471-D7B7-4016-A690-3BFCC2103AC7}" sibTransId="{BA889CED-EF3B-4BC1-B491-E90B9A00DBB0}"/>
    <dgm:cxn modelId="{22E1FC69-CFF6-4937-9BEC-BD0D969D2A4E}" type="presOf" srcId="{1F94157B-4E04-4560-9309-CC3D2F835FEF}" destId="{41540C59-6552-4E9E-AA04-E93663B45C40}" srcOrd="1" destOrd="0" presId="urn:microsoft.com/office/officeart/2005/8/layout/orgChart1"/>
    <dgm:cxn modelId="{3F7207C3-6DE1-4919-A1D6-985B67329383}" type="presOf" srcId="{C60D1EDE-4B25-48B5-A1BA-67BA2D42F32C}" destId="{B5BC69C1-D4C3-450D-9598-20A4719D307A}" srcOrd="0" destOrd="0" presId="urn:microsoft.com/office/officeart/2005/8/layout/orgChart1"/>
    <dgm:cxn modelId="{5A9B61DC-D1D8-48A0-A554-2AE6BD3C9D87}" type="presOf" srcId="{67A7D471-D7B7-4016-A690-3BFCC2103AC7}" destId="{F5FDB802-E177-4BD5-9307-C9C618D73E02}" srcOrd="0" destOrd="0" presId="urn:microsoft.com/office/officeart/2005/8/layout/orgChart1"/>
    <dgm:cxn modelId="{9EAFF901-2A19-46FF-BF00-C931A040DC7B}" srcId="{1F94157B-4E04-4560-9309-CC3D2F835FEF}" destId="{FFE44692-DAC9-4EA5-A78B-84A23293BCBB}" srcOrd="1" destOrd="0" parTransId="{C60D1EDE-4B25-48B5-A1BA-67BA2D42F32C}" sibTransId="{3CF7310A-C05D-4760-9BAA-082B6FC59488}"/>
    <dgm:cxn modelId="{E5C239CA-E863-447D-9301-7322ADB14201}" type="presOf" srcId="{1F94157B-4E04-4560-9309-CC3D2F835FEF}" destId="{A5E10B74-CA7E-434C-A2F3-49B83B920EB9}" srcOrd="0" destOrd="0" presId="urn:microsoft.com/office/officeart/2005/8/layout/orgChart1"/>
    <dgm:cxn modelId="{C5FF198F-F4D8-41B2-B40D-6D1964D8A4EB}" type="presOf" srcId="{C1FF2097-8180-4AF7-A230-E8F43A9E9672}" destId="{9172B6DB-AFFC-4659-8FC2-9EA295D9D511}" srcOrd="1" destOrd="0" presId="urn:microsoft.com/office/officeart/2005/8/layout/orgChart1"/>
    <dgm:cxn modelId="{4315F187-2795-431A-98AB-8330FEF9699A}" type="presOf" srcId="{D49C7062-F855-4D7B-AC40-676AB6D4D026}" destId="{31CE27E2-2291-4EAF-9145-B3DA113304A9}" srcOrd="0" destOrd="0" presId="urn:microsoft.com/office/officeart/2005/8/layout/orgChart1"/>
    <dgm:cxn modelId="{0A54E2BA-B9B5-4662-B837-627D7CCD8037}" type="presOf" srcId="{824B85D8-28D1-4090-B1A4-6178DB43D6E9}" destId="{848E3884-F8E3-4C0A-BC60-3AAEB7BCB29B}" srcOrd="0" destOrd="0" presId="urn:microsoft.com/office/officeart/2005/8/layout/orgChart1"/>
    <dgm:cxn modelId="{51BD175F-2DB9-45EF-958C-F8525BBE51CA}" type="presOf" srcId="{FFE44692-DAC9-4EA5-A78B-84A23293BCBB}" destId="{9214A7E3-E8DA-43A6-87FE-1DEB9E78B5D7}" srcOrd="0" destOrd="0" presId="urn:microsoft.com/office/officeart/2005/8/layout/orgChart1"/>
    <dgm:cxn modelId="{47B32469-D9A6-42E1-AFF4-0004351F1217}" type="presOf" srcId="{79A7766F-3D5C-49AF-8E12-472FD282D1F4}" destId="{08D5AFDF-EF0B-44D4-B7B5-E81E43EE6C05}" srcOrd="0" destOrd="0" presId="urn:microsoft.com/office/officeart/2005/8/layout/orgChart1"/>
    <dgm:cxn modelId="{3A0DAA7B-7C6B-496D-B376-F7DD3BEFBE75}" type="presOf" srcId="{FFE44692-DAC9-4EA5-A78B-84A23293BCBB}" destId="{AC29CF9A-901E-46FF-993E-4CECF8444ACD}" srcOrd="1" destOrd="0" presId="urn:microsoft.com/office/officeart/2005/8/layout/orgChart1"/>
    <dgm:cxn modelId="{9A3B7987-A4ED-4D5B-9F5E-79A9085F4C7F}" type="presOf" srcId="{C1FF2097-8180-4AF7-A230-E8F43A9E9672}" destId="{4CB69C2E-FF18-46C3-88C0-476A97C41453}" srcOrd="0" destOrd="0" presId="urn:microsoft.com/office/officeart/2005/8/layout/orgChart1"/>
    <dgm:cxn modelId="{1F30676D-DA9F-4E89-9A83-60C08E8F6869}" srcId="{1F94157B-4E04-4560-9309-CC3D2F835FEF}" destId="{79A7766F-3D5C-49AF-8E12-472FD282D1F4}" srcOrd="0" destOrd="0" parTransId="{824B85D8-28D1-4090-B1A4-6178DB43D6E9}" sibTransId="{4A3409A9-DF5B-46F9-AC05-2CB53062CE13}"/>
    <dgm:cxn modelId="{C32ADD91-8CD2-4883-B066-72938D48D129}" srcId="{D49C7062-F855-4D7B-AC40-676AB6D4D026}" destId="{1F94157B-4E04-4560-9309-CC3D2F835FEF}" srcOrd="0" destOrd="0" parTransId="{5FE21831-8414-4CE9-9CDB-82FF0E5AF64D}" sibTransId="{954CC195-BCC3-4EAA-8598-4DE7ACD2665D}"/>
    <dgm:cxn modelId="{50AE00CA-6F62-4E23-8CB2-004956EA7DD7}" type="presParOf" srcId="{31CE27E2-2291-4EAF-9145-B3DA113304A9}" destId="{5DB5627F-C0C0-4036-9998-5AFCBB119DD7}" srcOrd="0" destOrd="0" presId="urn:microsoft.com/office/officeart/2005/8/layout/orgChart1"/>
    <dgm:cxn modelId="{66995981-BBB6-4EE6-93B3-6F87386859E1}" type="presParOf" srcId="{5DB5627F-C0C0-4036-9998-5AFCBB119DD7}" destId="{A34ADF01-E2FF-4FA3-B8B4-B3D34637B919}" srcOrd="0" destOrd="0" presId="urn:microsoft.com/office/officeart/2005/8/layout/orgChart1"/>
    <dgm:cxn modelId="{4D208723-980A-4C94-BA01-D24DC1C5F3E3}" type="presParOf" srcId="{A34ADF01-E2FF-4FA3-B8B4-B3D34637B919}" destId="{A5E10B74-CA7E-434C-A2F3-49B83B920EB9}" srcOrd="0" destOrd="0" presId="urn:microsoft.com/office/officeart/2005/8/layout/orgChart1"/>
    <dgm:cxn modelId="{895AFD0D-94DD-4BA1-8E77-DA28C6040450}" type="presParOf" srcId="{A34ADF01-E2FF-4FA3-B8B4-B3D34637B919}" destId="{41540C59-6552-4E9E-AA04-E93663B45C40}" srcOrd="1" destOrd="0" presId="urn:microsoft.com/office/officeart/2005/8/layout/orgChart1"/>
    <dgm:cxn modelId="{0BAB0079-A549-4AEA-A62F-0CE055E802FA}" type="presParOf" srcId="{5DB5627F-C0C0-4036-9998-5AFCBB119DD7}" destId="{FDF23A76-9AAD-46C8-A28C-95329B2BAC82}" srcOrd="1" destOrd="0" presId="urn:microsoft.com/office/officeart/2005/8/layout/orgChart1"/>
    <dgm:cxn modelId="{CB4325EC-08C1-4CE1-BAB5-94ECC35CD7E1}" type="presParOf" srcId="{FDF23A76-9AAD-46C8-A28C-95329B2BAC82}" destId="{B5BC69C1-D4C3-450D-9598-20A4719D307A}" srcOrd="0" destOrd="0" presId="urn:microsoft.com/office/officeart/2005/8/layout/orgChart1"/>
    <dgm:cxn modelId="{C4857302-87D2-4616-8D4A-40F1F1D943C6}" type="presParOf" srcId="{FDF23A76-9AAD-46C8-A28C-95329B2BAC82}" destId="{D98BD3B1-CB5B-4AB7-838A-9FBC195F09C6}" srcOrd="1" destOrd="0" presId="urn:microsoft.com/office/officeart/2005/8/layout/orgChart1"/>
    <dgm:cxn modelId="{C3847ACD-F261-4D0B-9494-189D86C1C27A}" type="presParOf" srcId="{D98BD3B1-CB5B-4AB7-838A-9FBC195F09C6}" destId="{E49F57C6-51ED-480B-BC7F-40A04E334DA9}" srcOrd="0" destOrd="0" presId="urn:microsoft.com/office/officeart/2005/8/layout/orgChart1"/>
    <dgm:cxn modelId="{F704CFB1-5C44-4D58-AC81-67091F148002}" type="presParOf" srcId="{E49F57C6-51ED-480B-BC7F-40A04E334DA9}" destId="{9214A7E3-E8DA-43A6-87FE-1DEB9E78B5D7}" srcOrd="0" destOrd="0" presId="urn:microsoft.com/office/officeart/2005/8/layout/orgChart1"/>
    <dgm:cxn modelId="{A2AFC4C1-8635-4AC6-8E2A-6945E62FDD35}" type="presParOf" srcId="{E49F57C6-51ED-480B-BC7F-40A04E334DA9}" destId="{AC29CF9A-901E-46FF-993E-4CECF8444ACD}" srcOrd="1" destOrd="0" presId="urn:microsoft.com/office/officeart/2005/8/layout/orgChart1"/>
    <dgm:cxn modelId="{FFA74531-CC0B-4487-BEDC-C23E38C7EB45}" type="presParOf" srcId="{D98BD3B1-CB5B-4AB7-838A-9FBC195F09C6}" destId="{FD6F6174-6DB2-41D5-8E2E-E9C88FD47A86}" srcOrd="1" destOrd="0" presId="urn:microsoft.com/office/officeart/2005/8/layout/orgChart1"/>
    <dgm:cxn modelId="{33705B79-9EDD-4BEF-AD6B-4EEE855D60DC}" type="presParOf" srcId="{D98BD3B1-CB5B-4AB7-838A-9FBC195F09C6}" destId="{46341E84-165D-4B0C-BCCB-FAE39DCDDB8B}" srcOrd="2" destOrd="0" presId="urn:microsoft.com/office/officeart/2005/8/layout/orgChart1"/>
    <dgm:cxn modelId="{3904E345-0C93-459E-B0F1-DFF191263F68}" type="presParOf" srcId="{FDF23A76-9AAD-46C8-A28C-95329B2BAC82}" destId="{F5FDB802-E177-4BD5-9307-C9C618D73E02}" srcOrd="2" destOrd="0" presId="urn:microsoft.com/office/officeart/2005/8/layout/orgChart1"/>
    <dgm:cxn modelId="{9F11A6AE-EF10-4CC6-A9CB-C8C661552600}" type="presParOf" srcId="{FDF23A76-9AAD-46C8-A28C-95329B2BAC82}" destId="{147D4297-E309-4461-9CF3-8CF6052ACD17}" srcOrd="3" destOrd="0" presId="urn:microsoft.com/office/officeart/2005/8/layout/orgChart1"/>
    <dgm:cxn modelId="{56912AF9-E344-4E99-BA0B-516F13330320}" type="presParOf" srcId="{147D4297-E309-4461-9CF3-8CF6052ACD17}" destId="{FC29493C-8716-407B-AF59-E37A319B3DE0}" srcOrd="0" destOrd="0" presId="urn:microsoft.com/office/officeart/2005/8/layout/orgChart1"/>
    <dgm:cxn modelId="{E0E11C13-3534-4F3F-AC5D-BC9E85C41256}" type="presParOf" srcId="{FC29493C-8716-407B-AF59-E37A319B3DE0}" destId="{4CB69C2E-FF18-46C3-88C0-476A97C41453}" srcOrd="0" destOrd="0" presId="urn:microsoft.com/office/officeart/2005/8/layout/orgChart1"/>
    <dgm:cxn modelId="{4F4617F8-238A-4AD5-9254-0386F70EB781}" type="presParOf" srcId="{FC29493C-8716-407B-AF59-E37A319B3DE0}" destId="{9172B6DB-AFFC-4659-8FC2-9EA295D9D511}" srcOrd="1" destOrd="0" presId="urn:microsoft.com/office/officeart/2005/8/layout/orgChart1"/>
    <dgm:cxn modelId="{418F5167-208D-4D40-9C09-F5BBDC5355AE}" type="presParOf" srcId="{147D4297-E309-4461-9CF3-8CF6052ACD17}" destId="{F38C7434-65B8-4B02-BF08-BDDD2C0079C5}" srcOrd="1" destOrd="0" presId="urn:microsoft.com/office/officeart/2005/8/layout/orgChart1"/>
    <dgm:cxn modelId="{437E9619-A792-4112-8617-6F6E50B165FE}" type="presParOf" srcId="{147D4297-E309-4461-9CF3-8CF6052ACD17}" destId="{0BF8E144-B4D1-4419-BB80-8EC4D5160417}" srcOrd="2" destOrd="0" presId="urn:microsoft.com/office/officeart/2005/8/layout/orgChart1"/>
    <dgm:cxn modelId="{07D2D5F7-4971-4483-AD2B-8FB6D0EED3FA}" type="presParOf" srcId="{5DB5627F-C0C0-4036-9998-5AFCBB119DD7}" destId="{D8DFB921-D7C5-48A4-B36E-FD20351A40E7}" srcOrd="2" destOrd="0" presId="urn:microsoft.com/office/officeart/2005/8/layout/orgChart1"/>
    <dgm:cxn modelId="{A56EBF14-8F7A-4277-9730-CAF2E9AF9D32}" type="presParOf" srcId="{D8DFB921-D7C5-48A4-B36E-FD20351A40E7}" destId="{848E3884-F8E3-4C0A-BC60-3AAEB7BCB29B}" srcOrd="0" destOrd="0" presId="urn:microsoft.com/office/officeart/2005/8/layout/orgChart1"/>
    <dgm:cxn modelId="{00F1DD89-D29A-4CA7-810E-7521CC8FCAD3}" type="presParOf" srcId="{D8DFB921-D7C5-48A4-B36E-FD20351A40E7}" destId="{5AC4EEEF-D6A3-41DD-BC78-E995FAAEF9B5}" srcOrd="1" destOrd="0" presId="urn:microsoft.com/office/officeart/2005/8/layout/orgChart1"/>
    <dgm:cxn modelId="{7BD95058-7545-4E61-AA32-7E9724AC7578}" type="presParOf" srcId="{5AC4EEEF-D6A3-41DD-BC78-E995FAAEF9B5}" destId="{E2ACD569-5CC5-4F32-9B9C-FF8DAF934438}" srcOrd="0" destOrd="0" presId="urn:microsoft.com/office/officeart/2005/8/layout/orgChart1"/>
    <dgm:cxn modelId="{E86A3B66-F1B8-44C3-A2CB-CD8881372AA5}" type="presParOf" srcId="{E2ACD569-5CC5-4F32-9B9C-FF8DAF934438}" destId="{08D5AFDF-EF0B-44D4-B7B5-E81E43EE6C05}" srcOrd="0" destOrd="0" presId="urn:microsoft.com/office/officeart/2005/8/layout/orgChart1"/>
    <dgm:cxn modelId="{173C3150-2EB6-449E-9577-47604B7D4032}" type="presParOf" srcId="{E2ACD569-5CC5-4F32-9B9C-FF8DAF934438}" destId="{C91DD0CF-E33B-4906-B22B-3588321B2E85}" srcOrd="1" destOrd="0" presId="urn:microsoft.com/office/officeart/2005/8/layout/orgChart1"/>
    <dgm:cxn modelId="{B1A9BB4C-3D81-4C32-84CB-EC304C302E30}" type="presParOf" srcId="{5AC4EEEF-D6A3-41DD-BC78-E995FAAEF9B5}" destId="{48B4D3BA-D05E-4B3A-930B-E6B0D5712C70}" srcOrd="1" destOrd="0" presId="urn:microsoft.com/office/officeart/2005/8/layout/orgChart1"/>
    <dgm:cxn modelId="{A9BC25B3-396F-403A-B65C-BE11CA15C7A1}" type="presParOf" srcId="{5AC4EEEF-D6A3-41DD-BC78-E995FAAEF9B5}" destId="{1FEBE43D-CE0F-45C7-A4D6-47C19DE3A9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8E3884-F8E3-4C0A-BC60-3AAEB7BCB29B}">
      <dsp:nvSpPr>
        <dsp:cNvPr id="0" name=""/>
        <dsp:cNvSpPr/>
      </dsp:nvSpPr>
      <dsp:spPr>
        <a:xfrm>
          <a:off x="3119852" y="1185312"/>
          <a:ext cx="248457" cy="1088479"/>
        </a:xfrm>
        <a:custGeom>
          <a:avLst/>
          <a:gdLst/>
          <a:ahLst/>
          <a:cxnLst/>
          <a:rect l="0" t="0" r="0" b="0"/>
          <a:pathLst>
            <a:path>
              <a:moveTo>
                <a:pt x="248457" y="0"/>
              </a:moveTo>
              <a:lnTo>
                <a:pt x="248457" y="1088479"/>
              </a:lnTo>
              <a:lnTo>
                <a:pt x="0" y="1088479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DB802-E177-4BD5-9307-C9C618D73E02}">
      <dsp:nvSpPr>
        <dsp:cNvPr id="0" name=""/>
        <dsp:cNvSpPr/>
      </dsp:nvSpPr>
      <dsp:spPr>
        <a:xfrm>
          <a:off x="3368309" y="1185312"/>
          <a:ext cx="248457" cy="2768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8522"/>
              </a:lnTo>
              <a:lnTo>
                <a:pt x="248457" y="2768522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C69C1-D4C3-450D-9598-20A4719D307A}">
      <dsp:nvSpPr>
        <dsp:cNvPr id="0" name=""/>
        <dsp:cNvSpPr/>
      </dsp:nvSpPr>
      <dsp:spPr>
        <a:xfrm>
          <a:off x="3119852" y="1185312"/>
          <a:ext cx="248457" cy="2768522"/>
        </a:xfrm>
        <a:custGeom>
          <a:avLst/>
          <a:gdLst/>
          <a:ahLst/>
          <a:cxnLst/>
          <a:rect l="0" t="0" r="0" b="0"/>
          <a:pathLst>
            <a:path>
              <a:moveTo>
                <a:pt x="248457" y="0"/>
              </a:moveTo>
              <a:lnTo>
                <a:pt x="248457" y="2768522"/>
              </a:lnTo>
              <a:lnTo>
                <a:pt x="0" y="2768522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E10B74-CA7E-434C-A2F3-49B83B920EB9}">
      <dsp:nvSpPr>
        <dsp:cNvPr id="0" name=""/>
        <dsp:cNvSpPr/>
      </dsp:nvSpPr>
      <dsp:spPr>
        <a:xfrm>
          <a:off x="2185180" y="2183"/>
          <a:ext cx="2366258" cy="118312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sz="2000" b="1" kern="1200" dirty="0">
              <a:effectLst>
                <a:outerShdw blurRad="38100" dist="38100" dir="2700000" algn="tl">
                  <a:srgbClr val="FFFFFF"/>
                </a:outerShdw>
              </a:effectLst>
            </a:rPr>
            <a:t>Secretário-Executivo</a:t>
          </a:r>
          <a:endParaRPr kumimoji="0" lang="pt-BR" sz="2000" b="1" i="0" u="none" strike="noStrike" kern="1200" cap="none" normalizeH="0" baseline="0" dirty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2000" b="0" i="1" u="none" strike="noStrike" kern="1200" cap="none" normalizeH="0" baseline="0" dirty="0">
              <a:ln/>
              <a:effectLst/>
              <a:latin typeface="Times New Roman" pitchFamily="18" charset="0"/>
            </a:rPr>
            <a:t>Germano Seara Filho</a:t>
          </a:r>
        </a:p>
      </dsp:txBody>
      <dsp:txXfrm>
        <a:off x="2185180" y="2183"/>
        <a:ext cx="2366258" cy="1183129"/>
      </dsp:txXfrm>
    </dsp:sp>
    <dsp:sp modelId="{9214A7E3-E8DA-43A6-87FE-1DEB9E78B5D7}">
      <dsp:nvSpPr>
        <dsp:cNvPr id="0" name=""/>
        <dsp:cNvSpPr/>
      </dsp:nvSpPr>
      <dsp:spPr>
        <a:xfrm>
          <a:off x="753593" y="3362270"/>
          <a:ext cx="2366258" cy="118312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sz="2000" b="1" kern="1200">
              <a:effectLst>
                <a:outerShdw blurRad="38100" dist="38100" dir="2700000" algn="tl">
                  <a:srgbClr val="FFFFFF"/>
                </a:outerShdw>
              </a:effectLst>
            </a:rPr>
            <a:t>Núcleo de</a:t>
          </a:r>
          <a:r>
            <a:rPr kumimoji="0" lang="pt-BR" sz="2000" b="1" i="0" u="none" strike="noStrike" kern="1200" cap="none" normalizeH="0" baseline="0">
              <a:ln/>
              <a:effectLst/>
              <a:latin typeface="Times New Roman" pitchFamily="18" charset="0"/>
            </a:rPr>
            <a:t> </a:t>
          </a:r>
          <a:r>
            <a:rPr lang="pt-BR" sz="2000" b="1" kern="1200">
              <a:effectLst>
                <a:outerShdw blurRad="38100" dist="38100" dir="2700000" algn="tl">
                  <a:srgbClr val="FFFFFF"/>
                </a:outerShdw>
              </a:effectLst>
            </a:rPr>
            <a:t>Apoio</a:t>
          </a:r>
          <a:endParaRPr kumimoji="0" lang="pt-BR" sz="2000" b="1" i="0" u="none" strike="noStrike" kern="1200" cap="none" normalizeH="0" baseline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sz="2000" b="1" kern="1200">
              <a:effectLst>
                <a:outerShdw blurRad="38100" dist="38100" dir="2700000" algn="tl">
                  <a:srgbClr val="FFFFFF"/>
                </a:outerShdw>
              </a:effectLst>
            </a:rPr>
            <a:t>Operacional</a:t>
          </a:r>
          <a:endParaRPr kumimoji="0" lang="pt-BR" sz="2000" b="1" i="0" u="none" strike="noStrike" kern="1200" cap="none" normalizeH="0" baseline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2000" b="0" i="1" u="none" strike="noStrike" kern="1200" cap="none" normalizeH="0" baseline="0">
              <a:ln/>
              <a:effectLst/>
              <a:latin typeface="Times New Roman" pitchFamily="18" charset="0"/>
            </a:rPr>
            <a:t>Dirce Rosa do Amaral</a:t>
          </a:r>
          <a:endParaRPr kumimoji="0" lang="pt-BR" sz="2000" b="0" i="1" u="none" strike="noStrike" kern="1200" cap="none" normalizeH="0" baseline="0" dirty="0">
            <a:ln/>
            <a:effectLst/>
            <a:latin typeface="Times New Roman" pitchFamily="18" charset="0"/>
          </a:endParaRPr>
        </a:p>
      </dsp:txBody>
      <dsp:txXfrm>
        <a:off x="753593" y="3362270"/>
        <a:ext cx="2366258" cy="1183129"/>
      </dsp:txXfrm>
    </dsp:sp>
    <dsp:sp modelId="{4CB69C2E-FF18-46C3-88C0-476A97C41453}">
      <dsp:nvSpPr>
        <dsp:cNvPr id="0" name=""/>
        <dsp:cNvSpPr/>
      </dsp:nvSpPr>
      <dsp:spPr>
        <a:xfrm>
          <a:off x="3616766" y="3362270"/>
          <a:ext cx="3367919" cy="118312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sz="2000" b="1" kern="1200" dirty="0">
              <a:effectLst>
                <a:outerShdw blurRad="38100" dist="38100" dir="2700000" algn="tl">
                  <a:srgbClr val="FFFFFF"/>
                </a:outerShdw>
              </a:effectLst>
            </a:rPr>
            <a:t>Núcleo de</a:t>
          </a:r>
          <a:r>
            <a:rPr kumimoji="0" lang="pt-BR" sz="2000" b="1" i="0" u="none" strike="noStrike" kern="1200" cap="none" normalizeH="0" baseline="0" dirty="0">
              <a:ln/>
              <a:effectLst/>
              <a:latin typeface="Times New Roman" pitchFamily="18" charset="0"/>
            </a:rPr>
            <a:t> </a:t>
          </a:r>
          <a:r>
            <a:rPr lang="pt-BR" sz="2000" b="1" kern="1200" dirty="0">
              <a:effectLst>
                <a:outerShdw blurRad="38100" dist="38100" dir="2700000" algn="tl">
                  <a:srgbClr val="FFFFFF"/>
                </a:outerShdw>
              </a:effectLst>
            </a:rPr>
            <a:t>Documentação</a:t>
          </a:r>
          <a:endParaRPr kumimoji="0" lang="pt-BR" sz="2000" b="1" i="0" u="none" strike="noStrike" kern="1200" cap="none" normalizeH="0" baseline="0" dirty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sz="2000" b="1" kern="1200" dirty="0">
              <a:effectLst>
                <a:outerShdw blurRad="38100" dist="38100" dir="2700000" algn="tl">
                  <a:srgbClr val="FFFFFF"/>
                </a:outerShdw>
              </a:effectLst>
            </a:rPr>
            <a:t>e</a:t>
          </a:r>
          <a:r>
            <a:rPr kumimoji="0" lang="pt-BR" sz="2000" b="1" i="0" u="none" strike="noStrike" kern="1200" cap="none" normalizeH="0" baseline="0" dirty="0">
              <a:ln/>
              <a:effectLst/>
              <a:latin typeface="Times New Roman" pitchFamily="18" charset="0"/>
            </a:rPr>
            <a:t> </a:t>
          </a:r>
          <a:r>
            <a:rPr lang="pt-BR" sz="2000" b="1" kern="1200" dirty="0">
              <a:effectLst>
                <a:outerShdw blurRad="38100" dist="38100" dir="2700000" algn="tl">
                  <a:srgbClr val="FFFFFF"/>
                </a:outerShdw>
              </a:effectLst>
            </a:rPr>
            <a:t>Consulta</a:t>
          </a:r>
          <a:endParaRPr kumimoji="0" lang="pt-BR" sz="2000" b="1" i="0" u="none" strike="noStrike" kern="1200" cap="none" normalizeH="0" baseline="0" dirty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2000" b="0" i="1" u="none" strike="noStrike" kern="1200" cap="none" normalizeH="0" baseline="0" dirty="0">
              <a:ln/>
              <a:effectLst/>
              <a:latin typeface="Times New Roman" pitchFamily="18" charset="0"/>
            </a:rPr>
            <a:t>Rosana Maria Henrique </a:t>
          </a:r>
        </a:p>
      </dsp:txBody>
      <dsp:txXfrm>
        <a:off x="3616766" y="3362270"/>
        <a:ext cx="3367919" cy="1183129"/>
      </dsp:txXfrm>
    </dsp:sp>
    <dsp:sp modelId="{08D5AFDF-EF0B-44D4-B7B5-E81E43EE6C05}">
      <dsp:nvSpPr>
        <dsp:cNvPr id="0" name=""/>
        <dsp:cNvSpPr/>
      </dsp:nvSpPr>
      <dsp:spPr>
        <a:xfrm>
          <a:off x="753593" y="1682226"/>
          <a:ext cx="2366258" cy="118312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sz="2000" b="1" kern="1200">
              <a:effectLst>
                <a:outerShdw blurRad="38100" dist="38100" dir="2700000" algn="tl">
                  <a:srgbClr val="FFFFFF"/>
                </a:outerShdw>
              </a:effectLst>
            </a:rPr>
            <a:t>Secretária-Executiva</a:t>
          </a:r>
          <a:r>
            <a:rPr kumimoji="0" lang="pt-BR" sz="2000" b="1" i="0" u="none" strike="noStrike" kern="1200" cap="none" normalizeH="0" baseline="0">
              <a:ln/>
              <a:effectLst/>
              <a:latin typeface="Times New Roman" pitchFamily="18" charset="0"/>
            </a:rPr>
            <a:t> </a:t>
          </a: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pt-BR" sz="2000" b="1" kern="1200">
              <a:effectLst>
                <a:outerShdw blurRad="38100" dist="38100" dir="2700000" algn="tl">
                  <a:srgbClr val="FFFFFF"/>
                </a:outerShdw>
              </a:effectLst>
            </a:rPr>
            <a:t>Substituta</a:t>
          </a:r>
          <a:endParaRPr kumimoji="0" lang="pt-BR" sz="2000" b="1" i="0" u="none" strike="noStrike" kern="1200" cap="none" normalizeH="0" baseline="0">
            <a:ln/>
            <a:effectLst/>
            <a:latin typeface="Times New Roman" pitchFamily="18" charset="0"/>
          </a:endParaRPr>
        </a:p>
        <a:p>
          <a:pPr marL="609600" marR="0" lvl="0" indent="-60960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2000" b="0" i="1" u="none" strike="noStrike" kern="1200" cap="none" normalizeH="0" baseline="0">
              <a:ln/>
              <a:effectLst/>
              <a:latin typeface="Times New Roman" pitchFamily="18" charset="0"/>
            </a:rPr>
            <a:t>Cecília Martins Pinto</a:t>
          </a:r>
          <a:endParaRPr kumimoji="0" lang="pt-BR" sz="2000" b="0" i="1" u="none" strike="noStrike" kern="1200" cap="none" normalizeH="0" baseline="0" dirty="0">
            <a:ln/>
            <a:effectLst/>
            <a:latin typeface="Times New Roman" pitchFamily="18" charset="0"/>
          </a:endParaRPr>
        </a:p>
      </dsp:txBody>
      <dsp:txXfrm>
        <a:off x="753593" y="1682226"/>
        <a:ext cx="2366258" cy="1183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1401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944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0785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2363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18400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7498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5908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6544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4544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8071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1191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FA60C2-56BD-4C87-882A-393D65C7DC37}" type="datetimeFigureOut">
              <a:rPr lang="pt-BR" smtClean="0"/>
              <a:pPr/>
              <a:t>23/05/2016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3A58AA9-AED4-4EC7-BFB3-910701C7428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9778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824992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294022" y="128337"/>
            <a:ext cx="9689431" cy="283945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CONSEMA hoje e seu funcionamento.</a:t>
            </a:r>
            <a:r>
              <a:rPr lang="pt-BR" sz="6000" b="1" dirty="0">
                <a:solidFill>
                  <a:schemeClr val="tx1"/>
                </a:solidFill>
                <a:latin typeface="Candara" panose="020E0502030303020204" pitchFamily="34" charset="0"/>
              </a:rPr>
              <a:t/>
            </a:r>
            <a:br>
              <a:rPr lang="pt-BR" sz="6000" b="1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pt-B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Germano Seara Filho</a:t>
            </a: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73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IV. COMPETÊNCIAS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45910" y="1972206"/>
            <a:ext cx="11265090" cy="3865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42416" lvl="1" indent="-457200" algn="ctr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Inciso VI do Art. 2º: Apreciar </a:t>
            </a:r>
            <a:r>
              <a:rPr lang="pt-BR" sz="3200" b="1" dirty="0" err="1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EIAs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/</a:t>
            </a:r>
            <a:r>
              <a:rPr lang="pt-BR" sz="3200" b="1" dirty="0" err="1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RIMAs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.</a:t>
            </a:r>
          </a:p>
          <a:p>
            <a:pPr marL="868680" lvl="1" indent="-283464" algn="ctr">
              <a:lnSpc>
                <a:spcPct val="80000"/>
              </a:lnSpc>
              <a:buFont typeface="Wingdings 2"/>
              <a:buChar char=""/>
              <a:defRPr/>
            </a:pPr>
            <a:endParaRPr lang="pt-BR" sz="3200" b="1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42416" lvl="1" indent="-457200" algn="ctr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Inciso VII do Art. 2º: Manifestar-se sobre instituição de </a:t>
            </a:r>
            <a:r>
              <a:rPr lang="pt-BR" sz="3200" b="1" dirty="0" err="1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UCs</a:t>
            </a:r>
            <a:r>
              <a:rPr lang="pt-BR" sz="3200" b="1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, zoneamentos, planos de manejo.</a:t>
            </a:r>
          </a:p>
          <a:p>
            <a:pPr marL="868680" lvl="1" indent="-283464" algn="ctr">
              <a:lnSpc>
                <a:spcPct val="80000"/>
              </a:lnSpc>
              <a:buFont typeface="Wingdings 2"/>
              <a:buChar char=""/>
              <a:defRPr/>
            </a:pPr>
            <a:endParaRPr lang="pt-BR" sz="3200" b="1" dirty="0">
              <a:ln>
                <a:solidFill>
                  <a:schemeClr val="accent1"/>
                </a:solidFill>
              </a:ln>
              <a:solidFill>
                <a:schemeClr val="accent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42416" lvl="1" indent="-457200" algn="ctr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Inciso IX do Art. 2º: última instância para recursos relativos a penalidade de multa superior a 7.500 </a:t>
            </a:r>
            <a:r>
              <a:rPr lang="pt-BR" sz="3200" b="1" dirty="0" err="1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UFESPs</a:t>
            </a:r>
            <a:r>
              <a:rPr lang="pt-BR" sz="32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e pena de interdição.</a:t>
            </a:r>
          </a:p>
          <a:p>
            <a:pPr marL="870966" lvl="1" indent="-285750"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0874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V. ESTRUTURA (ART. 3º DA LEI)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0502" y="1385718"/>
            <a:ext cx="107817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910" indent="-285750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pt-BR" sz="32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Plenário.</a:t>
            </a: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32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marL="422910" indent="-285750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pt-BR" sz="32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Comissões Temáticas (Del. </a:t>
            </a:r>
            <a:r>
              <a:rPr lang="pt-BR" sz="3200" b="1" dirty="0" err="1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Consema</a:t>
            </a:r>
            <a:r>
              <a:rPr lang="pt-BR" sz="32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11/2010):</a:t>
            </a:r>
          </a:p>
          <a:p>
            <a:pPr marL="870966" lvl="1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Com. de Atividades Industriais, Minerárias e Agropecuárias</a:t>
            </a:r>
          </a:p>
          <a:p>
            <a:pPr marL="870966" lvl="1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Com. de Atividades Imobiliárias e Projetos Urbanísticos</a:t>
            </a:r>
          </a:p>
          <a:p>
            <a:pPr marL="870966" lvl="1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Com. de Infraestrutura: Energia, Recursos Hídricos, Saneamento e Sistemas de Transportes</a:t>
            </a:r>
          </a:p>
          <a:p>
            <a:pPr marL="870966" lvl="1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Comissão de Biodiversidade, Florestas, Parques e Áreas Protegidas</a:t>
            </a:r>
          </a:p>
          <a:p>
            <a:pPr marL="870966" lvl="1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Comissão Processante e de Normatização</a:t>
            </a:r>
          </a:p>
          <a:p>
            <a:pPr marL="870966" lvl="1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Comissão de Políticas Públicas</a:t>
            </a:r>
          </a:p>
        </p:txBody>
      </p:sp>
    </p:spTree>
    <p:extLst>
      <p:ext uri="{BB962C8B-B14F-4D97-AF65-F5344CB8AC3E}">
        <p14:creationId xmlns:p14="http://schemas.microsoft.com/office/powerpoint/2010/main" xmlns="" val="31404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V. ESTRUTURA (ART. 3º DA LEI)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74376" y="1811339"/>
            <a:ext cx="1078173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08660" indent="-571500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pt-B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Câmaras Regionais : 9 </a:t>
            </a:r>
            <a:r>
              <a:rPr lang="pt-BR" sz="36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CRs</a:t>
            </a:r>
            <a:r>
              <a:rPr lang="pt-B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(Del. </a:t>
            </a:r>
            <a:r>
              <a:rPr lang="pt-BR" sz="36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Consema</a:t>
            </a:r>
            <a:r>
              <a:rPr lang="pt-B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22/2010):</a:t>
            </a: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Câmara Regional Alto Tietê</a:t>
            </a: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Câmara Regional Piracicaba / Sorocaba</a:t>
            </a: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Câmara Regional Baixo Tietê</a:t>
            </a: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Câmara Regional Paraíba do Sul</a:t>
            </a: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Câmara Regional Rio Paranapanema e </a:t>
            </a:r>
            <a:r>
              <a:rPr lang="pt-BR" sz="3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Aguapeí</a:t>
            </a:r>
            <a:r>
              <a:rPr lang="pt-B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 / Peixe</a:t>
            </a: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16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V. ESTRUTURA (ART. 3º DA LEI)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0502" y="1811339"/>
            <a:ext cx="1078173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08660" indent="-571500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pt-B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Câmaras Regionais : 9 </a:t>
            </a:r>
            <a:r>
              <a:rPr lang="pt-BR" sz="36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CRs</a:t>
            </a:r>
            <a:r>
              <a:rPr lang="pt-B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(Del. </a:t>
            </a:r>
            <a:r>
              <a:rPr lang="pt-BR" sz="36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Consema</a:t>
            </a:r>
            <a:r>
              <a:rPr lang="pt-B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22/2010):</a:t>
            </a: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Câmara Regional do Rio Grande</a:t>
            </a: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Câmara Regional Pardo / Mogi</a:t>
            </a: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Câmara Regional Vertente Litorânea</a:t>
            </a: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Câmara Regional do Ribeira de Iguape / Litoral Sul e Alto Paranapanema</a:t>
            </a: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(Del. CONSEMA 31/2011)</a:t>
            </a: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987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0502" y="1563142"/>
            <a:ext cx="10781732" cy="302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pt-BR" sz="2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Plenário, na Capital.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pt-BR" sz="2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Comissões Temáticas, na Capital.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pt-BR" sz="2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Câmaras Regionais distribuídas pelo Estado (Art. 62, § 1º).</a:t>
            </a: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94636" y="3516862"/>
            <a:ext cx="4248055" cy="299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600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0502" y="1563142"/>
            <a:ext cx="10781732" cy="493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70000"/>
              </a:lnSpc>
              <a:buFont typeface="Wingdings" panose="05000000000000000000" pitchFamily="2" charset="2"/>
              <a:buChar char="q"/>
              <a:defRPr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   Destaques do regimento interno</a:t>
            </a:r>
            <a:r>
              <a:rPr lang="pt-BR" sz="36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:</a:t>
            </a:r>
          </a:p>
          <a:p>
            <a:pPr marL="285750" indent="-285750">
              <a:lnSpc>
                <a:spcPct val="70000"/>
              </a:lnSpc>
              <a:buFont typeface="Wingdings" panose="05000000000000000000" pitchFamily="2" charset="2"/>
              <a:buChar char="q"/>
              <a:defRPr/>
            </a:pPr>
            <a:endParaRPr lang="pt-BR" sz="36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40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Horário </a:t>
            </a:r>
            <a:r>
              <a:rPr lang="pt-BR" sz="40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das reuniões do Plenário, dias e quórum (Art. 23</a:t>
            </a:r>
            <a:r>
              <a:rPr lang="pt-BR" sz="40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endParaRPr lang="pt-BR" sz="4000" dirty="0" smtClean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4000" dirty="0" smtClean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Reuniões </a:t>
            </a:r>
            <a:r>
              <a:rPr lang="pt-BR" sz="40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ordinárias </a:t>
            </a:r>
            <a:r>
              <a:rPr lang="pt-BR" sz="4000" i="1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versus</a:t>
            </a:r>
            <a:r>
              <a:rPr lang="pt-BR" sz="40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 extraordinárias (Art. 17).</a:t>
            </a: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643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0502" y="1563142"/>
            <a:ext cx="10781732" cy="5112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70000"/>
              </a:lnSpc>
              <a:buFont typeface="Wingdings" panose="05000000000000000000" pitchFamily="2" charset="2"/>
              <a:buChar char="q"/>
              <a:defRPr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   Destaques do regimento interno:</a:t>
            </a:r>
          </a:p>
          <a:p>
            <a:pPr>
              <a:lnSpc>
                <a:spcPct val="70000"/>
              </a:lnSpc>
              <a:defRPr/>
            </a:pPr>
            <a:endParaRPr lang="pt-BR" b="1" dirty="0">
              <a:ln w="28575">
                <a:solidFill>
                  <a:schemeClr val="tx1"/>
                </a:solidFill>
              </a:ln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32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Presença p/ início dos trabalhos verificada pela lista de assinaturas (Art. 22).</a:t>
            </a:r>
          </a:p>
          <a:p>
            <a:pPr marL="742950" lvl="1" indent="-285750" algn="just">
              <a:defRPr/>
            </a:pPr>
            <a:endParaRPr lang="pt-BR" sz="3200" dirty="0" smtClean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3200" dirty="0" smtClean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Presença/ausência justificada por escrito (Art. 20 e 21). Duas faltas consecutivas ou quatro alternadas, sem justificativa, podem levar ao afastamento (Art. 14, § 6º, alínea a).</a:t>
            </a: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643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35187" y="1499717"/>
            <a:ext cx="107817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Wingdings" panose="05000000000000000000" pitchFamily="2" charset="2"/>
              <a:buChar char="q"/>
              <a:defRPr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Destaques do regimento interno (Continuação):</a:t>
            </a:r>
          </a:p>
          <a:p>
            <a:pPr lvl="1">
              <a:defRPr/>
            </a:pPr>
            <a:endParaRPr lang="pt-BR" sz="40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pt-BR" sz="36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Proposição de matérias para discussão e deliberação, por escrito, até 15 dias antes (Art. 16, inciso VI e Art. 31</a:t>
            </a:r>
            <a:r>
              <a:rPr lang="pt-BR" sz="36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).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pt-BR" sz="3600" dirty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pt-BR" sz="36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Inversão de pauta (Art. 27, § 1º</a:t>
            </a:r>
            <a:r>
              <a:rPr lang="pt-BR" sz="3600" dirty="0" smtClean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)</a:t>
            </a:r>
            <a:endParaRPr lang="pt-BR" sz="3600" dirty="0">
              <a:ln w="28575">
                <a:solidFill>
                  <a:schemeClr val="accent2"/>
                </a:solidFill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13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0502" y="1499717"/>
            <a:ext cx="107817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Wingdings" panose="05000000000000000000" pitchFamily="2" charset="2"/>
              <a:buChar char="q"/>
              <a:defRPr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Destaques do regimento interno (Continuação):</a:t>
            </a:r>
          </a:p>
          <a:p>
            <a:pPr lvl="1">
              <a:defRPr/>
            </a:pPr>
            <a:endParaRPr lang="pt-BR" sz="36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pt-BR" sz="36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Iniciativa </a:t>
            </a:r>
            <a:r>
              <a:rPr lang="pt-BR" sz="36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para proposição de normas: um quarto do Conselho mediante requerimento; o Presidente; as Câmaras Regionais (Art. 3º, § 1º e suas alíneas</a:t>
            </a:r>
            <a:r>
              <a:rPr lang="pt-BR" sz="36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).</a:t>
            </a:r>
          </a:p>
          <a:p>
            <a:pPr marL="742950" lvl="1" indent="-285750">
              <a:defRPr/>
            </a:pPr>
            <a:endParaRPr lang="pt-BR" sz="3600" dirty="0" smtClean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</a:endParaRP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pt-BR" sz="3600" dirty="0" smtClean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Pedidos de inclusão de urgência na Ordem do Dia durante o Exp. Preliminar (Art. 27, § 2º).</a:t>
            </a:r>
          </a:p>
          <a:p>
            <a:pPr marL="742950" lvl="1" indent="-285750">
              <a:defRPr/>
            </a:pPr>
            <a:endParaRPr lang="pt-BR" sz="3200" dirty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13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9559" y="1655264"/>
            <a:ext cx="107817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96210" y="1819246"/>
            <a:ext cx="10768083" cy="448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>
              <a:lnSpc>
                <a:spcPct val="60000"/>
              </a:lnSpc>
              <a:buFont typeface="Wingdings" panose="05000000000000000000" pitchFamily="2" charset="2"/>
              <a:buChar char="q"/>
              <a:defRPr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Destaques do regimento interno (Continuação):</a:t>
            </a:r>
          </a:p>
          <a:p>
            <a:pPr>
              <a:lnSpc>
                <a:spcPct val="60000"/>
              </a:lnSpc>
              <a:defRPr/>
            </a:pPr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36525">
              <a:lnSpc>
                <a:spcPct val="60000"/>
              </a:lnSpc>
              <a:defRPr/>
            </a:pP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pt-BR" sz="36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Assuntos </a:t>
            </a:r>
            <a:r>
              <a:rPr lang="pt-BR" sz="36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de interesse geral, por 30´, no fim do Exp. Preliminar (Art. 26</a:t>
            </a:r>
            <a:r>
              <a:rPr lang="pt-BR" sz="36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).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endParaRPr lang="pt-BR" sz="3600" dirty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pt-BR" sz="36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Avocação de </a:t>
            </a:r>
            <a:r>
              <a:rPr lang="pt-BR" sz="3600" dirty="0" err="1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EIAs</a:t>
            </a:r>
            <a:r>
              <a:rPr lang="pt-BR" sz="36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/</a:t>
            </a:r>
            <a:r>
              <a:rPr lang="pt-BR" sz="3600" dirty="0" err="1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RIMAs</a:t>
            </a:r>
            <a:r>
              <a:rPr lang="pt-BR" sz="36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, mediante requerimento de 1/4, se aprovado pelos presentes (Art. 3º, inciso VI), no Expediente Preliminar.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452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0526" y="1868903"/>
            <a:ext cx="11782927" cy="464619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572000" y="385008"/>
            <a:ext cx="7411453" cy="277528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</a:endParaRPr>
          </a:p>
          <a:p>
            <a:pPr algn="ctr"/>
            <a:r>
              <a:rPr lang="pt-BR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CONSEMA hoje e seu funcionamento.</a:t>
            </a:r>
            <a:r>
              <a:rPr lang="pt-BR" sz="6000" b="1" dirty="0">
                <a:solidFill>
                  <a:schemeClr val="tx1"/>
                </a:solidFill>
                <a:latin typeface="Candara" panose="020E0502030303020204" pitchFamily="34" charset="0"/>
              </a:rPr>
              <a:t/>
            </a:r>
            <a:br>
              <a:rPr lang="pt-BR" sz="6000" b="1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65043" y="1934817"/>
            <a:ext cx="92765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</a:rPr>
              <a:t>INTRODUÇÃO </a:t>
            </a:r>
          </a:p>
          <a:p>
            <a:pPr marL="400050" indent="-400050">
              <a:buFont typeface="+mj-lt"/>
              <a:buAutoNum type="romanUcPeriod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</a:rPr>
              <a:t>MARCO LEGAL</a:t>
            </a:r>
          </a:p>
          <a:p>
            <a:pPr marL="400050" indent="-400050">
              <a:buFont typeface="+mj-lt"/>
              <a:buAutoNum type="romanUcPeriod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</a:rPr>
              <a:t>COMPOSIÇÃO</a:t>
            </a:r>
          </a:p>
          <a:p>
            <a:pPr marL="400050" indent="-400050">
              <a:buFont typeface="+mj-lt"/>
              <a:buAutoNum type="romanUcPeriod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</a:rPr>
              <a:t>COMPRETÊNCIAS</a:t>
            </a:r>
          </a:p>
          <a:p>
            <a:pPr marL="400050" indent="-400050">
              <a:buFont typeface="+mj-lt"/>
              <a:buAutoNum type="romanUcPeriod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</a:rPr>
              <a:t>ESTRUTURA </a:t>
            </a:r>
          </a:p>
          <a:p>
            <a:pPr marL="400050" indent="-400050">
              <a:buFont typeface="+mj-lt"/>
              <a:buAutoNum type="romanUcPeriod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</a:rPr>
              <a:t>FUNCIONAMENTO/Regimento Interno</a:t>
            </a:r>
          </a:p>
          <a:p>
            <a:pPr marL="400050" indent="-400050">
              <a:buFont typeface="+mj-lt"/>
              <a:buAutoNum type="romanUcPeriod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</a:rPr>
              <a:t>AUDIÊNCIAS PÚBLICAS</a:t>
            </a:r>
          </a:p>
          <a:p>
            <a:pPr marL="400050" indent="-400050">
              <a:buFont typeface="+mj-lt"/>
              <a:buAutoNum type="romanUcPeriod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</a:rPr>
              <a:t>SECRETARIA-EXECUTIVA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1987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9559" y="1655264"/>
            <a:ext cx="107817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73207" y="1655264"/>
            <a:ext cx="1078173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 algn="just">
              <a:buFont typeface="Wingdings" panose="05000000000000000000" pitchFamily="2" charset="2"/>
              <a:buChar char="q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Destaques do regimento interno (Continuação</a:t>
            </a:r>
            <a:r>
              <a:rPr lang="pt-BR" sz="36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):</a:t>
            </a:r>
          </a:p>
          <a:p>
            <a:pPr marL="571500" lvl="1" indent="-571500" algn="just"/>
            <a:endParaRPr lang="pt-BR" sz="40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  <a:defRPr/>
            </a:pPr>
            <a:r>
              <a:rPr lang="pt-BR" sz="36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Quantidade de intervenções por matéria (Art. 27, § 5, mínimo de duas de 3 minutos</a:t>
            </a:r>
            <a:r>
              <a:rPr lang="pt-BR" sz="36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).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  <a:defRPr/>
            </a:pPr>
            <a:endParaRPr lang="pt-BR" sz="3600" dirty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  <a:defRPr/>
            </a:pPr>
            <a:r>
              <a:rPr lang="pt-BR" sz="36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Uso da palavra por assessores (Art. 16, § 1º).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  <a:defRPr/>
            </a:pPr>
            <a:endParaRPr lang="pt-BR" sz="2800" dirty="0" smtClean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lvl="1"/>
            <a:endParaRPr lang="pt-BR" sz="36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1192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9559" y="1655264"/>
            <a:ext cx="107817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9514" y="1446256"/>
            <a:ext cx="1078173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 algn="just">
              <a:buFont typeface="Wingdings" panose="05000000000000000000" pitchFamily="2" charset="2"/>
              <a:buChar char="q"/>
            </a:pPr>
            <a:r>
              <a:rPr lang="pt-BR" sz="32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sz="32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Destaques do regimento interno (Continuação):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  <a:defRPr/>
            </a:pPr>
            <a:endParaRPr lang="pt-BR" sz="2400" dirty="0" smtClean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  <a:defRPr/>
            </a:pPr>
            <a:r>
              <a:rPr lang="pt-BR" sz="32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Pedido </a:t>
            </a:r>
            <a:r>
              <a:rPr lang="pt-BR" sz="32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de vista (Art. 16, inciso IV e § 2º, 3º e 4º</a:t>
            </a:r>
            <a:r>
              <a:rPr lang="pt-BR" sz="32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).</a:t>
            </a:r>
          </a:p>
          <a:p>
            <a:pPr marL="914400" lvl="1" indent="-457200" algn="just">
              <a:defRPr/>
            </a:pPr>
            <a:endParaRPr lang="pt-BR" sz="3200" dirty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  <a:defRPr/>
            </a:pPr>
            <a:r>
              <a:rPr lang="pt-BR" sz="32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Decisões tomadas por maioria simples e formalizadas por meio de deliberações e moções (Art. 12, § 1º e Art. 43, alíneas a e b). Quando se tratar de decisão sobre normas, a proposta de “Deliberação Normativa” (Art. 12, § 2º)  passa antes pela CJ (Art. 54º, § 2º). </a:t>
            </a:r>
          </a:p>
          <a:p>
            <a:pPr marL="0" lvl="1"/>
            <a:endParaRPr lang="pt-BR" sz="32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81192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9559" y="1655264"/>
            <a:ext cx="107817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4965" y="1446256"/>
            <a:ext cx="11536906" cy="568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>
              <a:buFont typeface="Wingdings" panose="05000000000000000000" pitchFamily="2" charset="2"/>
              <a:buChar char="q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 Destaques do regimento interno (Continuação</a:t>
            </a:r>
            <a:r>
              <a:rPr lang="pt-BR" sz="36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):</a:t>
            </a:r>
            <a:endParaRPr lang="pt-BR" sz="3600" b="1" dirty="0">
              <a:ln w="28575"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</a:endParaRPr>
          </a:p>
          <a:p>
            <a:pPr marL="1042416" lvl="1" indent="-457200">
              <a:buFont typeface="Arial" panose="020B0604020202020204" pitchFamily="34" charset="0"/>
              <a:buChar char="•"/>
              <a:defRPr/>
            </a:pPr>
            <a:r>
              <a:rPr lang="pt-BR" sz="36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Atas (Art. 28 e 29</a:t>
            </a:r>
            <a:r>
              <a:rPr lang="pt-BR" sz="36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).</a:t>
            </a:r>
          </a:p>
          <a:p>
            <a:pPr marL="1042416" lvl="1" indent="-457200">
              <a:buFont typeface="Arial" panose="020B0604020202020204" pitchFamily="34" charset="0"/>
              <a:buChar char="•"/>
              <a:defRPr/>
            </a:pPr>
            <a:endParaRPr lang="pt-BR" sz="3600" dirty="0" smtClean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42416" lvl="1" indent="-45720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pt-BR" sz="3600" dirty="0" err="1" smtClean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CTs</a:t>
            </a:r>
            <a:r>
              <a:rPr lang="pt-BR" sz="3600" dirty="0" smtClean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(Art. 46-61). Número variável de membros, respeitando-se a paridade do Plenário (Art. 48). Regularidade das reuniões determinada pela quantidade de tarefas.</a:t>
            </a:r>
          </a:p>
          <a:p>
            <a:pPr marL="1042416" lvl="1" indent="-45720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pt-BR" sz="3600" dirty="0" smtClean="0">
              <a:ln w="28575">
                <a:solidFill>
                  <a:schemeClr val="accent2"/>
                </a:solidFill>
              </a:ln>
              <a:solidFill>
                <a:schemeClr val="accent2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042416" lvl="1" indent="-45720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pt-BR" sz="3600" dirty="0" smtClean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Membros </a:t>
            </a:r>
            <a:r>
              <a:rPr lang="pt-BR" sz="36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efetivos </a:t>
            </a:r>
            <a:r>
              <a:rPr lang="pt-BR" sz="3600" i="1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versus</a:t>
            </a:r>
            <a:r>
              <a:rPr lang="pt-BR" sz="36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representantes nas </a:t>
            </a:r>
            <a:r>
              <a:rPr lang="pt-BR" sz="3600" dirty="0" err="1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CTs</a:t>
            </a:r>
            <a:r>
              <a:rPr lang="pt-BR" sz="36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(Art. 49, 50 e 51). </a:t>
            </a:r>
          </a:p>
          <a:p>
            <a:pPr marL="0" lvl="1"/>
            <a:endParaRPr lang="pt-BR" sz="36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3228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VI. FUNCIONAMENTO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9559" y="1655264"/>
            <a:ext cx="107817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8363" y="1728377"/>
            <a:ext cx="1159263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>
              <a:buFont typeface="Wingdings" panose="05000000000000000000" pitchFamily="2" charset="2"/>
              <a:buChar char="q"/>
            </a:pPr>
            <a:r>
              <a:rPr lang="pt-BR" sz="36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Candara" panose="020E0502030303020204" pitchFamily="34" charset="0"/>
              </a:rPr>
              <a:t> Destaques do regimento interno (Continuação):</a:t>
            </a:r>
          </a:p>
          <a:p>
            <a:pPr marL="1156716" lvl="1" indent="-571500">
              <a:buFont typeface="Arial" panose="020B0604020202020204" pitchFamily="34" charset="0"/>
              <a:buChar char="•"/>
              <a:defRPr/>
            </a:pPr>
            <a:r>
              <a:rPr lang="pt-BR" sz="32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Requerida presença dos efetivos para votar relatório final (Art. 54). Falta de </a:t>
            </a:r>
            <a:r>
              <a:rPr lang="pt-BR" sz="3200" dirty="0" err="1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quorum</a:t>
            </a:r>
            <a:r>
              <a:rPr lang="pt-BR" sz="3200" dirty="0">
                <a:ln w="28575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em 2 reuniões leva diretamente ao Plenário (Art. 56, § 2º).</a:t>
            </a:r>
          </a:p>
          <a:p>
            <a:pPr marL="1156716" lvl="1" indent="-571500">
              <a:buFont typeface="Arial" panose="020B0604020202020204" pitchFamily="34" charset="0"/>
              <a:buChar char="•"/>
              <a:defRPr/>
            </a:pPr>
            <a:endParaRPr lang="pt-BR" sz="3200" dirty="0">
              <a:ln w="28575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6716" lvl="1" indent="-571500">
              <a:buFont typeface="Arial" panose="020B0604020202020204" pitchFamily="34" charset="0"/>
              <a:buChar char="•"/>
              <a:defRPr/>
            </a:pPr>
            <a:r>
              <a:rPr lang="pt-BR" sz="3200" dirty="0" err="1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CRs</a:t>
            </a:r>
            <a:r>
              <a:rPr lang="pt-BR" sz="3200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(Art. 62-74). Número variável de membros, com paridade entre setor público e entidades civis (Art. 62, § 3º). Mandato de 2 anos (Art. 62, § 7º), com reuniões a cada dois meses (Art.63).</a:t>
            </a:r>
          </a:p>
          <a:p>
            <a:pPr marL="571500" lvl="1" indent="-571500">
              <a:buFont typeface="Wingdings" panose="05000000000000000000" pitchFamily="2" charset="2"/>
              <a:buChar char="q"/>
            </a:pPr>
            <a:endParaRPr lang="pt-BR" sz="32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Candara" panose="020E0502030303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5267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VII. AUDIÊNCIAS PÚBLICAS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9559" y="1655264"/>
            <a:ext cx="107817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59559" y="1810861"/>
            <a:ext cx="10986267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910" indent="-285750" algn="just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3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Começaram a ser realizadas depois do advento da Resolução CONAMA 01/1986.</a:t>
            </a:r>
          </a:p>
          <a:p>
            <a:pPr marL="422910" indent="-285750" algn="just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pt-BR" sz="36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422910" indent="-285750" algn="just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36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Hoje, o CONSEMA conduz </a:t>
            </a:r>
            <a:r>
              <a:rPr lang="pt-BR" sz="3600" b="1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APs</a:t>
            </a:r>
            <a:r>
              <a:rPr lang="pt-BR" sz="36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para debates de processos de licenciamento ambiental sujeitos a EIA/RIMA, criação de </a:t>
            </a:r>
            <a:r>
              <a:rPr lang="pt-BR" sz="3600" b="1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UCs</a:t>
            </a:r>
            <a:r>
              <a:rPr lang="pt-BR" sz="36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, ou qualquer questão de interesse ambiental (Art. 2º, inciso XII, da Lei 13.507/2009 e do Decreto 55.087/2009.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0798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VII. AUDIÊNCIAS PÚBLICAS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9559" y="1655264"/>
            <a:ext cx="107817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59559" y="2085184"/>
            <a:ext cx="10986267" cy="347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910" indent="-285750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 competência para convocá-las e presidi-las é do Secretário-Executivo do </a:t>
            </a:r>
            <a:r>
              <a:rPr lang="pt-BR" sz="3200" b="1" dirty="0" err="1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Consema</a:t>
            </a:r>
            <a:r>
              <a:rPr lang="pt-BR" sz="32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 (Art. 9º, inciso V, do Decreto 55.087/2009).</a:t>
            </a:r>
          </a:p>
          <a:p>
            <a:pPr marL="422910" indent="-285750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pt-BR" sz="32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422910" indent="-285750">
              <a:lnSpc>
                <a:spcPct val="90000"/>
              </a:lnSpc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Estruturada em três blocos: Exposições; Manifestação dos participantes; Respostas e Comentários. A Del. CONSEMA Normativa 01/2011 regulamenta todo o processo.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8887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VII. </a:t>
            </a:r>
            <a:r>
              <a:rPr lang="pt-BR" sz="4800" b="1" dirty="0">
                <a:solidFill>
                  <a:schemeClr val="bg1"/>
                </a:solidFill>
                <a:latin typeface="Candara" panose="020E0502030303020204" pitchFamily="34" charset="0"/>
              </a:rPr>
              <a:t>ESTRUTURA OPERACIONAL DE APOIO:</a:t>
            </a:r>
            <a:endParaRPr lang="pt-BR" sz="4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9559" y="1655264"/>
            <a:ext cx="107817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lnSpc>
                <a:spcPct val="9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528819" y="1410890"/>
            <a:ext cx="10986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xmlns="" val="2587879638"/>
              </p:ext>
            </p:extLst>
          </p:nvPr>
        </p:nvGraphicFramePr>
        <p:xfrm>
          <a:off x="1801506" y="1915569"/>
          <a:ext cx="7738280" cy="4547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555580" y="1303832"/>
            <a:ext cx="4644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  <a:latin typeface="Candara" panose="020E0502030303020204" pitchFamily="34" charset="0"/>
              </a:rPr>
              <a:t>Secretaria-Executiva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xmlns="" val="113336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0526" y="552451"/>
            <a:ext cx="11782927" cy="59626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I. INTRODUÇÃO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23950" y="1866900"/>
            <a:ext cx="9525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solidFill>
                  <a:schemeClr val="bg1"/>
                </a:solidFill>
              </a:rPr>
              <a:t>1.  </a:t>
            </a:r>
            <a:r>
              <a:rPr lang="pt-BR" sz="4400" b="1" dirty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Contexto em que nasceu o Conselho: </a:t>
            </a:r>
            <a:r>
              <a:rPr lang="pt-BR" sz="4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ndara" panose="020E0502030303020204" pitchFamily="34" charset="0"/>
              </a:rPr>
              <a:t>Redemocratização. O regime militar se retirava. Montoro iniciava a gestão cumprindo promessas de campanha – democracia e participação.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8298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0526" y="552451"/>
            <a:ext cx="11782927" cy="59626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I. INTRODUÇÃO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23950" y="1641614"/>
            <a:ext cx="101346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2. </a:t>
            </a:r>
            <a:r>
              <a:rPr lang="pt-BR" sz="3600" b="1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Criação e vinculação:</a:t>
            </a:r>
            <a:r>
              <a:rPr lang="pt-BR" sz="3200" b="1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ndara" panose="020E0502030303020204" pitchFamily="34" charset="0"/>
              </a:rPr>
              <a:t> </a:t>
            </a:r>
          </a:p>
          <a:p>
            <a:pPr algn="ctr"/>
            <a:r>
              <a:rPr lang="pt-BR" sz="32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ndara" panose="020E0502030303020204" pitchFamily="34" charset="0"/>
              </a:rPr>
              <a:t>criado em 26 de abril de 1983 e ligado ao gabinete do Governador, tornou-se o embrião do qual surgiu, três anos depois, em 1986 e de forma extraordinária, a Secretaria do Meio Ambiente à qual está hoje vinculado. José Pedro de Oliveira Costa, primeiro secretário de meio ambiente do Estado foi em toda a gestão Montoro o secretário-executivo do Conselho, tendo o próprio governador exercido a função de presidente.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0424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0526" y="552451"/>
            <a:ext cx="11782927" cy="59626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I. INTRODUÇÃO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23950" y="1866900"/>
            <a:ext cx="10134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3. </a:t>
            </a:r>
            <a:r>
              <a:rPr lang="pt-BR" sz="3600" b="1" dirty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Quem nasceu primeiro?</a:t>
            </a:r>
          </a:p>
          <a:p>
            <a:pPr algn="ctr"/>
            <a:r>
              <a:rPr lang="pt-BR" sz="36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Segundo José Cláudio Junqueira Ribeiro, em: “Diálogos de Pol. Social e </a:t>
            </a:r>
            <a:r>
              <a:rPr lang="pt-BR" sz="3600" b="1" dirty="0" err="1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Amb</a:t>
            </a:r>
            <a:r>
              <a:rPr lang="pt-BR" sz="36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anose="020E0502030303020204" pitchFamily="34" charset="0"/>
              </a:rPr>
              <a:t>.: aprendendo com os conselhos ambientais brasileiros”, BID e Ministério do Meio Ambiente do Brasil, 2002: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2917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0526" y="552451"/>
            <a:ext cx="11782927" cy="59626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I. INTRODUÇÃO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63138" y="1528353"/>
            <a:ext cx="10528119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lv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600" b="1" dirty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CEPRAM </a:t>
            </a:r>
            <a:r>
              <a:rPr lang="pt-BR" sz="36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- 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Conselho Est. de Proteção </a:t>
            </a:r>
            <a:r>
              <a:rPr lang="pt-BR" sz="3200" b="1" dirty="0" err="1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Amb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. (BA-1973)</a:t>
            </a:r>
          </a:p>
          <a:p>
            <a:pPr marL="137160" lv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200" b="1" dirty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CECA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 - </a:t>
            </a:r>
            <a:r>
              <a:rPr lang="pt-BR" sz="32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</a:rPr>
              <a:t>Comissão Est. de Contr. </a:t>
            </a:r>
            <a:r>
              <a:rPr lang="pt-BR" sz="3200" b="1" dirty="0" err="1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</a:rPr>
              <a:t>Amb</a:t>
            </a:r>
            <a:r>
              <a:rPr lang="pt-BR" sz="32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</a:rPr>
              <a:t>. (RJ-1975)</a:t>
            </a:r>
          </a:p>
          <a:p>
            <a:pPr marL="137160" lv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200" b="1" dirty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CETMA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 - </a:t>
            </a:r>
            <a:r>
              <a:rPr lang="pt-BR" sz="3200" b="1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Candara" panose="020E0502030303020204" pitchFamily="34" charset="0"/>
              </a:rPr>
              <a:t>Conselho Est. de Tecn. e M.A. (SC-1975)</a:t>
            </a:r>
          </a:p>
          <a:p>
            <a:pPr marL="137160" lv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200" b="1" dirty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COPAM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 - Comissão de Pol. </a:t>
            </a:r>
            <a:r>
              <a:rPr lang="pt-BR" sz="3200" b="1" dirty="0" err="1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Amb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. (MG-1977)/Conselho</a:t>
            </a:r>
          </a:p>
          <a:p>
            <a:pPr marL="137160" lv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                 Est. De Pol. </a:t>
            </a:r>
            <a:r>
              <a:rPr lang="pt-BR" sz="3200" b="1" dirty="0" err="1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Amb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. (1989)</a:t>
            </a:r>
          </a:p>
          <a:p>
            <a:pPr marL="137160" lv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CECMA </a:t>
            </a:r>
            <a:r>
              <a:rPr lang="pt-BR" sz="3200" b="1" dirty="0" smtClean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- </a:t>
            </a:r>
            <a:r>
              <a:rPr lang="pt-BR" sz="3200" b="1" dirty="0" smtClean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</a:rPr>
              <a:t>Conselho Est. de Contr. do </a:t>
            </a:r>
            <a:r>
              <a:rPr lang="pt-BR" sz="3200" b="1" dirty="0" err="1" smtClean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</a:rPr>
              <a:t>M.A.</a:t>
            </a:r>
            <a:r>
              <a:rPr lang="pt-BR" sz="3200" b="1" dirty="0" smtClean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</a:rPr>
              <a:t> (SE-1978)</a:t>
            </a:r>
          </a:p>
          <a:p>
            <a:pPr marL="137160" lv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CEPRAM</a:t>
            </a:r>
            <a:r>
              <a:rPr lang="pt-BR" sz="3200" b="1" dirty="0" smtClean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 </a:t>
            </a:r>
            <a:r>
              <a:rPr lang="pt-BR" sz="3200" b="1" dirty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- </a:t>
            </a:r>
            <a:r>
              <a:rPr lang="pt-BR" sz="3200" b="1" dirty="0" smtClean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Candara" panose="020E0502030303020204" pitchFamily="34" charset="0"/>
              </a:rPr>
              <a:t>Conselho Est. de Prot. </a:t>
            </a:r>
            <a:r>
              <a:rPr lang="pt-BR" sz="3200" b="1" dirty="0" err="1" smtClean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Candara" panose="020E0502030303020204" pitchFamily="34" charset="0"/>
              </a:rPr>
              <a:t>Amb</a:t>
            </a:r>
            <a:r>
              <a:rPr lang="pt-BR" sz="3200" b="1" dirty="0" smtClean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Candara" panose="020E0502030303020204" pitchFamily="34" charset="0"/>
              </a:rPr>
              <a:t>. (AL-1979)</a:t>
            </a:r>
          </a:p>
          <a:p>
            <a:pPr marL="137160" lv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CONAMA</a:t>
            </a:r>
            <a:r>
              <a:rPr lang="pt-BR" sz="3200" b="1" dirty="0" smtClean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 - (1981)</a:t>
            </a:r>
          </a:p>
          <a:p>
            <a:pPr marL="137160" lv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CONSEMA</a:t>
            </a:r>
            <a:r>
              <a:rPr lang="pt-BR" sz="3200" b="1" dirty="0" smtClean="0">
                <a:ln>
                  <a:solidFill>
                    <a:srgbClr val="FFC000"/>
                  </a:solidFill>
                </a:ln>
                <a:solidFill>
                  <a:srgbClr val="FFCC66"/>
                </a:solidFill>
                <a:latin typeface="Candara" panose="020E0502030303020204" pitchFamily="34" charset="0"/>
              </a:rPr>
              <a:t> - </a:t>
            </a:r>
            <a:r>
              <a:rPr lang="pt-BR" sz="3200" b="1" dirty="0" smtClean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</a:rPr>
              <a:t>(SP-1983)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0127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0526" y="476251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II. MARCO LEGAL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41696" y="1767996"/>
            <a:ext cx="108693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910" indent="-285750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40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Decreto 20.903, de 26 de abril de 1983.</a:t>
            </a:r>
          </a:p>
          <a:p>
            <a:pPr marL="422910" indent="-285750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40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Constituição de 1989, art. 193, §único alínea a.</a:t>
            </a:r>
          </a:p>
          <a:p>
            <a:pPr marL="422910" indent="-285750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40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Lei 13.507, de 23 de abril de 2009.</a:t>
            </a:r>
          </a:p>
          <a:p>
            <a:pPr marL="422910" indent="-285750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40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Decreto 55.087, de 27 de novembro de 2009.</a:t>
            </a:r>
          </a:p>
          <a:p>
            <a:pPr marL="422910" indent="-285750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40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Decretos 57.959, de 05 de abril de 2012,                e 58.383, de 12 de setembro de 2012.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388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0526" y="476251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III. COMPOSIÇÃO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58814" y="2268617"/>
            <a:ext cx="108693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910" indent="-285750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44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1983: </a:t>
            </a:r>
            <a:r>
              <a:rPr lang="pt-BR" sz="44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16 conselheiros.</a:t>
            </a:r>
          </a:p>
          <a:p>
            <a:pPr marL="422910" indent="-285750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44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1986: </a:t>
            </a:r>
            <a:r>
              <a:rPr lang="pt-BR" sz="4400" b="1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32 conselheiros - paridade.</a:t>
            </a:r>
          </a:p>
          <a:p>
            <a:pPr marL="422910" indent="-285750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44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1988: </a:t>
            </a:r>
            <a:r>
              <a:rPr lang="pt-BR" sz="4400" b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36 conselheiros – paridade mantida.</a:t>
            </a:r>
          </a:p>
          <a:p>
            <a:pPr marL="422910" indent="-285750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t-BR" sz="44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2009:</a:t>
            </a:r>
            <a:r>
              <a:rPr lang="pt-BR" sz="4400" b="1" dirty="0">
                <a:ln>
                  <a:solidFill>
                    <a:srgbClr val="FFFF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pt-BR" sz="4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36 conselheiros – paridade mantida.</a:t>
            </a:r>
            <a:endParaRPr lang="pt-BR" sz="24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690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4536" y="585433"/>
            <a:ext cx="11782927" cy="6038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defRPr/>
            </a:pPr>
            <a:endParaRPr lang="pt-BR" sz="6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100" y="704850"/>
            <a:ext cx="1139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IV. COMPETÊNCIAS</a:t>
            </a:r>
            <a:endParaRPr lang="pt-B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36479" y="1564413"/>
            <a:ext cx="12123941" cy="5121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94360" indent="-457200" algn="ctr"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pt-BR" sz="32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Arial" panose="020B0604020202020204" pitchFamily="34" charset="0"/>
              </a:rPr>
              <a:t>Consultivo, normativo e recursal, como mandam a Constituição de 1989 (Art. 193, § único, a), a Lei 13.507/2009 e o Decreto 55.087/2009.</a:t>
            </a:r>
          </a:p>
          <a:p>
            <a:pPr marL="137160" algn="ctr">
              <a:lnSpc>
                <a:spcPct val="80000"/>
              </a:lnSpc>
              <a:buClr>
                <a:schemeClr val="tx1">
                  <a:shade val="95000"/>
                </a:schemeClr>
              </a:buClr>
              <a:defRPr/>
            </a:pPr>
            <a:endParaRPr lang="pt-BR" b="1" dirty="0">
              <a:ln>
                <a:solidFill>
                  <a:schemeClr val="tx1"/>
                </a:solidFill>
              </a:ln>
              <a:solidFill>
                <a:srgbClr val="66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marL="914400" lvl="1" indent="-457200" algn="ctr">
              <a:lnSpc>
                <a:spcPct val="70000"/>
              </a:lnSpc>
              <a:buFont typeface="Arial" panose="020B0604020202020204" pitchFamily="34" charset="0"/>
              <a:buChar char="•"/>
              <a:defRPr/>
            </a:pPr>
            <a:r>
              <a:rPr lang="pt-BR" sz="3600" b="1" dirty="0">
                <a:ln w="28575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Pontos fortes da lei 13.507/2009:</a:t>
            </a:r>
          </a:p>
          <a:p>
            <a:pPr lvl="1" algn="ctr">
              <a:lnSpc>
                <a:spcPct val="70000"/>
              </a:lnSpc>
              <a:defRPr/>
            </a:pPr>
            <a:endParaRPr lang="pt-BR" sz="28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870966" lvl="1" indent="-285750" algn="ctr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6350">
                  <a:solidFill>
                    <a:srgbClr val="FFFF00"/>
                  </a:solidFill>
                </a:ln>
                <a:solidFill>
                  <a:srgbClr val="FFFF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Inciso I do Art. 2º: “Estabelecer normas relativas à avaliação, ao controle, à manutenção, à recuperação e à melhoria da qualidade ambiental”.</a:t>
            </a:r>
          </a:p>
          <a:p>
            <a:pPr marL="868680" lvl="1" indent="-283464" algn="ctr">
              <a:lnSpc>
                <a:spcPct val="80000"/>
              </a:lnSpc>
              <a:buFont typeface="Wingdings 2"/>
              <a:buChar char=""/>
              <a:defRPr/>
            </a:pPr>
            <a:endParaRPr lang="pt-BR" sz="3200" b="1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870966" lvl="1" indent="-285750" algn="ctr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ln w="6350">
                  <a:solidFill>
                    <a:srgbClr val="FFFF00"/>
                  </a:solidFill>
                </a:ln>
                <a:solidFill>
                  <a:srgbClr val="FFFF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Inciso IV do Art. 2º: Avaliar as políticas públicas com relevante impacto ambiental.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1887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</TotalTime>
  <Words>1426</Words>
  <Application>Microsoft Office PowerPoint</Application>
  <PresentationFormat>Personalizar</PresentationFormat>
  <Paragraphs>172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Retrospectiva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Nathalia Vieira Medeiros</dc:creator>
  <cp:lastModifiedBy>tersiamr</cp:lastModifiedBy>
  <cp:revision>20</cp:revision>
  <dcterms:created xsi:type="dcterms:W3CDTF">2016-05-13T12:07:30Z</dcterms:created>
  <dcterms:modified xsi:type="dcterms:W3CDTF">2016-05-23T14:32:00Z</dcterms:modified>
</cp:coreProperties>
</file>