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6" r:id="rId23"/>
    <p:sldId id="314" r:id="rId24"/>
    <p:sldId id="317" r:id="rId25"/>
    <p:sldId id="315" r:id="rId26"/>
    <p:sldId id="318" r:id="rId27"/>
    <p:sldId id="319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708B39"/>
    <a:srgbClr val="990000"/>
    <a:srgbClr val="006600"/>
    <a:srgbClr val="BBC3DD"/>
    <a:srgbClr val="607731"/>
    <a:srgbClr val="00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0FA8B-FFB0-49AF-91CD-F7483BE78493}" type="datetimeFigureOut">
              <a:rPr lang="pt-BR" smtClean="0"/>
              <a:pPr/>
              <a:t>01/06/2016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1E26F-5652-4D79-BA78-81627D1896C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4405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undo_municipio_verdeazul_sem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73200" y="1597161"/>
            <a:ext cx="619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A Importância das Listas de Fauna</a:t>
            </a:r>
            <a:endParaRPr lang="pt-BR" altLang="pt-BR" sz="4000" b="1" dirty="0">
              <a:solidFill>
                <a:srgbClr val="0070C0"/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524000" y="3378716"/>
            <a:ext cx="69261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3600" b="1" dirty="0" smtClean="0">
                <a:latin typeface="Calibri" panose="020F0502020204030204" pitchFamily="34" charset="0"/>
                <a:cs typeface="Tahoma" panose="020B0604030504040204" pitchFamily="34" charset="0"/>
              </a:rPr>
              <a:t>Dilmar A. G. de Oliveira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dirty="0" smtClean="0">
                <a:latin typeface="Calibri" panose="020F0502020204030204" pitchFamily="34" charset="0"/>
                <a:cs typeface="Tahoma" panose="020B0604030504040204" pitchFamily="34" charset="0"/>
              </a:rPr>
              <a:t>Centro de Fauna Silvestre em Cativeiro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dirty="0" smtClean="0">
                <a:latin typeface="Calibri" panose="020F0502020204030204" pitchFamily="34" charset="0"/>
                <a:cs typeface="Tahoma" panose="020B0604030504040204" pitchFamily="34" charset="0"/>
              </a:rPr>
              <a:t>Departamento de Fauna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dirty="0" smtClean="0">
                <a:latin typeface="Calibri" panose="020F0502020204030204" pitchFamily="34" charset="0"/>
                <a:cs typeface="Tahoma" panose="020B0604030504040204" pitchFamily="34" charset="0"/>
              </a:rPr>
              <a:t>Coordenadoria de Biodiversidade e Recursos Naturais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dirty="0" smtClean="0">
                <a:latin typeface="Calibri" panose="020F0502020204030204" pitchFamily="34" charset="0"/>
                <a:cs typeface="Tahoma" panose="020B0604030504040204" pitchFamily="34" charset="0"/>
              </a:rPr>
              <a:t>Secretaria do Meio Ambiente do Estado de São Paulo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6881" y="3374028"/>
            <a:ext cx="1771713" cy="188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679032" y="1544618"/>
            <a:ext cx="410445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5113" indent="-265113" eaLnBrk="1" fontAlgn="base" hangingPunct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2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Classe </a:t>
            </a:r>
          </a:p>
          <a:p>
            <a:pPr marL="444500" lvl="1" indent="-265113" eaLnBrk="1" fontAlgn="base" hangingPunct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2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Ordem 1</a:t>
            </a:r>
          </a:p>
          <a:p>
            <a:pPr marL="722313" lvl="2" indent="-265113" eaLnBrk="1" fontAlgn="base" hangingPunct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2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Família 1</a:t>
            </a:r>
          </a:p>
          <a:p>
            <a:pPr marL="1071563" lvl="3" indent="-265113" eaLnBrk="1" fontAlgn="base" hangingPunct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2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Espécie 1</a:t>
            </a:r>
          </a:p>
          <a:p>
            <a:pPr marL="1071563" lvl="3" indent="-265113" eaLnBrk="1" fontAlgn="base" hangingPunct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2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Espécie 2</a:t>
            </a:r>
          </a:p>
          <a:p>
            <a:pPr marL="1071563" lvl="3" indent="-265113" eaLnBrk="1" fontAlgn="base" hangingPunct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2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...</a:t>
            </a:r>
          </a:p>
          <a:p>
            <a:pPr marL="806450" lvl="2" indent="-265113" eaLnBrk="1" fontAlgn="base" hangingPunct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2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Família 2</a:t>
            </a:r>
          </a:p>
          <a:p>
            <a:pPr marL="1166813" lvl="3" indent="-265113" eaLnBrk="1" fontAlgn="base" hangingPunct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2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Espécie 1</a:t>
            </a:r>
          </a:p>
          <a:p>
            <a:pPr marL="1166813" lvl="3" indent="-265113" eaLnBrk="1" fontAlgn="base" hangingPunct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2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...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39253" y="785032"/>
            <a:ext cx="6665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Exemplo de Lista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9296" y="553452"/>
            <a:ext cx="3685410" cy="57029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2735580" y="1325880"/>
            <a:ext cx="3672840" cy="144018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07731" y="579020"/>
            <a:ext cx="8074294" cy="3567976"/>
          </a:xfrm>
          <a:prstGeom prst="rect">
            <a:avLst/>
          </a:prstGeom>
          <a:solidFill>
            <a:schemeClr val="bg1"/>
          </a:solidFill>
          <a:ln w="57150">
            <a:solidFill>
              <a:srgbClr val="990000"/>
            </a:solidFill>
          </a:ln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pt-BR" sz="2300" b="1" dirty="0" smtClean="0"/>
              <a:t>Tinamiformes Huxley, 1872</a:t>
            </a:r>
          </a:p>
          <a:p>
            <a:pPr marL="182563">
              <a:spcAft>
                <a:spcPts val="600"/>
              </a:spcAft>
            </a:pPr>
            <a:r>
              <a:rPr lang="pt-BR" sz="2300" b="1" dirty="0" smtClean="0"/>
              <a:t>Tinamidae Gray, 1840</a:t>
            </a:r>
          </a:p>
          <a:p>
            <a:pPr marL="449263">
              <a:spcAft>
                <a:spcPts val="600"/>
              </a:spcAft>
              <a:tabLst>
                <a:tab pos="5654675" algn="l"/>
              </a:tabLst>
            </a:pPr>
            <a:r>
              <a:rPr lang="pt-BR" sz="2300" b="1" dirty="0" smtClean="0"/>
              <a:t>Tinomus solitarius (Vieillot, 1819)	macuco</a:t>
            </a:r>
          </a:p>
          <a:p>
            <a:pPr marL="449263">
              <a:spcAft>
                <a:spcPts val="600"/>
              </a:spcAft>
              <a:tabLst>
                <a:tab pos="5654675" algn="l"/>
              </a:tabLst>
            </a:pPr>
            <a:r>
              <a:rPr lang="pt-BR" sz="2300" b="1" dirty="0" smtClean="0"/>
              <a:t>Crypturellus obsoletus (Temminck, 1815)	inhambuguaçu</a:t>
            </a:r>
          </a:p>
          <a:p>
            <a:pPr marL="449263">
              <a:spcAft>
                <a:spcPts val="600"/>
              </a:spcAft>
              <a:tabLst>
                <a:tab pos="5654675" algn="l"/>
              </a:tabLst>
            </a:pPr>
            <a:r>
              <a:rPr lang="pt-BR" sz="2300" b="1" dirty="0" smtClean="0"/>
              <a:t>Crypturellus undulatus (Temminck, 1815)	jaó</a:t>
            </a:r>
          </a:p>
          <a:p>
            <a:pPr marL="449263">
              <a:spcAft>
                <a:spcPts val="600"/>
              </a:spcAft>
              <a:tabLst>
                <a:tab pos="5654675" algn="l"/>
              </a:tabLst>
            </a:pPr>
            <a:r>
              <a:rPr lang="pt-BR" sz="2300" b="1" dirty="0" smtClean="0"/>
              <a:t>Crypturellus noctivogus (Wied, 1820)	jaó-do-sul</a:t>
            </a:r>
          </a:p>
          <a:p>
            <a:pPr marL="449263">
              <a:spcAft>
                <a:spcPts val="600"/>
              </a:spcAft>
              <a:tabLst>
                <a:tab pos="5654675" algn="l"/>
              </a:tabLst>
            </a:pPr>
            <a:r>
              <a:rPr lang="pt-BR" sz="2300" b="1" dirty="0" smtClean="0"/>
              <a:t>Crypturellus parvirostris (Wagler, 1827)	inhambu-chororó</a:t>
            </a:r>
          </a:p>
          <a:p>
            <a:pPr marL="449263">
              <a:spcAft>
                <a:spcPts val="600"/>
              </a:spcAft>
              <a:tabLst>
                <a:tab pos="5654675" algn="l"/>
              </a:tabLst>
            </a:pPr>
            <a:r>
              <a:rPr lang="pt-BR" sz="2300" b="1" dirty="0" smtClean="0"/>
              <a:t>Crypturellus tataupa (Temminck, 1815)	inhambu-chintã </a:t>
            </a:r>
            <a:endParaRPr lang="pt-BR" sz="23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491793" y="2155876"/>
            <a:ext cx="8122818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2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Espécies: </a:t>
            </a:r>
            <a:r>
              <a:rPr lang="pt-BR" altLang="pt-BR" sz="32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Detentoras da </a:t>
            </a:r>
            <a:r>
              <a:rPr lang="pt-BR" altLang="pt-BR" sz="3200" b="1" baseline="0" dirty="0" smtClean="0">
                <a:latin typeface="Calibri" panose="020F0502020204030204" pitchFamily="34" charset="0"/>
                <a:cs typeface="Tahoma" panose="020B0604030504040204" pitchFamily="34" charset="0"/>
              </a:rPr>
              <a:t>diversidade genética e constituem a base dos ecossistemas.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2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Informações sobre distribuição e status de conservação das espécies: </a:t>
            </a:r>
            <a:r>
              <a:rPr lang="pt-BR" altLang="pt-BR" sz="32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fundamento para a tomada de decisões sobre a conservação da </a:t>
            </a:r>
            <a:r>
              <a:rPr lang="pt-BR" altLang="pt-BR" sz="3200" b="1" baseline="0" dirty="0" smtClean="0">
                <a:latin typeface="Calibri" panose="020F0502020204030204" pitchFamily="34" charset="0"/>
                <a:cs typeface="Tahoma" panose="020B0604030504040204" pitchFamily="34" charset="0"/>
              </a:rPr>
              <a:t>biodiversidade.</a:t>
            </a:r>
          </a:p>
        </p:txBody>
      </p:sp>
      <p:sp>
        <p:nvSpPr>
          <p:cNvPr id="3" name="Retângulo 2"/>
          <p:cNvSpPr/>
          <p:nvPr/>
        </p:nvSpPr>
        <p:spPr>
          <a:xfrm>
            <a:off x="493295" y="1420065"/>
            <a:ext cx="8157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Listas Vermelhas (Red Lists)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467728" y="1997839"/>
            <a:ext cx="83597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5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Listas de espécies ameaçadas de extinção: </a:t>
            </a:r>
            <a:r>
              <a:rPr lang="pt-BR" altLang="pt-BR" sz="35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Instrumentos para se avaliar o estado de conservação da </a:t>
            </a:r>
            <a:r>
              <a:rPr lang="pt-BR" altLang="pt-BR" sz="3500" b="1" baseline="0" dirty="0" smtClean="0">
                <a:latin typeface="Calibri" panose="020F0502020204030204" pitchFamily="34" charset="0"/>
                <a:cs typeface="Tahoma" panose="020B0604030504040204" pitchFamily="34" charset="0"/>
              </a:rPr>
              <a:t>biodiversidade.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500" b="1" baseline="0" dirty="0" smtClean="0">
                <a:latin typeface="Calibri" panose="020F0502020204030204" pitchFamily="34" charset="0"/>
                <a:cs typeface="Tahoma" panose="020B0604030504040204" pitchFamily="34" charset="0"/>
              </a:rPr>
              <a:t>Permitem a definição e a adoção de políticas de proteção legal à fauna.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55864" y="777192"/>
            <a:ext cx="391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Categorias (IUCN)</a:t>
            </a:r>
          </a:p>
        </p:txBody>
      </p:sp>
      <p:grpSp>
        <p:nvGrpSpPr>
          <p:cNvPr id="147" name="Grupo 146"/>
          <p:cNvGrpSpPr/>
          <p:nvPr/>
        </p:nvGrpSpPr>
        <p:grpSpPr>
          <a:xfrm>
            <a:off x="754239" y="805514"/>
            <a:ext cx="7889849" cy="5479066"/>
            <a:chOff x="754239" y="805514"/>
            <a:chExt cx="7889849" cy="5479066"/>
          </a:xfrm>
        </p:grpSpPr>
        <p:sp>
          <p:nvSpPr>
            <p:cNvPr id="4" name="Retângulo 3"/>
            <p:cNvSpPr/>
            <p:nvPr/>
          </p:nvSpPr>
          <p:spPr>
            <a:xfrm>
              <a:off x="1143753" y="4200224"/>
              <a:ext cx="1193727" cy="5045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 smtClean="0">
                  <a:solidFill>
                    <a:schemeClr val="tx1"/>
                  </a:solidFill>
                </a:rPr>
                <a:t>Espécie</a:t>
              </a:r>
              <a:endParaRPr lang="pt-BR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2578495" y="3179144"/>
              <a:ext cx="1193727" cy="5045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t-BR" sz="1300" b="1" dirty="0" smtClean="0">
                  <a:solidFill>
                    <a:schemeClr val="tx1"/>
                  </a:solidFill>
                </a:rPr>
                <a:t>Avaliadas</a:t>
              </a:r>
              <a:endParaRPr lang="pt-BR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578495" y="5244164"/>
              <a:ext cx="1193727" cy="5045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t-BR" sz="1300" b="1" dirty="0" smtClean="0">
                  <a:solidFill>
                    <a:schemeClr val="tx1"/>
                  </a:solidFill>
                </a:rPr>
                <a:t>Não</a:t>
              </a:r>
              <a:br>
                <a:rPr lang="pt-BR" sz="1300" b="1" dirty="0" smtClean="0">
                  <a:solidFill>
                    <a:schemeClr val="tx1"/>
                  </a:solidFill>
                </a:rPr>
              </a:br>
              <a:r>
                <a:rPr lang="pt-BR" sz="1300" b="1" dirty="0" smtClean="0">
                  <a:solidFill>
                    <a:schemeClr val="tx1"/>
                  </a:solidFill>
                </a:rPr>
                <a:t>Avaliada</a:t>
              </a:r>
              <a:endParaRPr lang="pt-BR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4013237" y="2180924"/>
              <a:ext cx="1193727" cy="5045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t-BR" sz="1300" b="1" dirty="0" smtClean="0">
                  <a:solidFill>
                    <a:schemeClr val="tx1"/>
                  </a:solidFill>
                </a:rPr>
                <a:t>Com dados</a:t>
              </a:r>
              <a:br>
                <a:rPr lang="pt-BR" sz="1300" b="1" dirty="0" smtClean="0">
                  <a:solidFill>
                    <a:schemeClr val="tx1"/>
                  </a:solidFill>
                </a:rPr>
              </a:br>
              <a:r>
                <a:rPr lang="pt-BR" sz="1300" b="1" dirty="0" smtClean="0">
                  <a:solidFill>
                    <a:schemeClr val="tx1"/>
                  </a:solidFill>
                </a:rPr>
                <a:t>adequados</a:t>
              </a:r>
              <a:endParaRPr lang="pt-BR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4013237" y="4244039"/>
              <a:ext cx="1193727" cy="5045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t-BR" sz="1300" b="1" dirty="0" smtClean="0">
                  <a:solidFill>
                    <a:schemeClr val="tx1"/>
                  </a:solidFill>
                </a:rPr>
                <a:t>Com dados</a:t>
              </a:r>
              <a:br>
                <a:rPr lang="pt-BR" sz="1300" b="1" dirty="0" smtClean="0">
                  <a:solidFill>
                    <a:schemeClr val="tx1"/>
                  </a:solidFill>
                </a:rPr>
              </a:br>
              <a:r>
                <a:rPr lang="pt-BR" sz="1300" b="1" dirty="0" smtClean="0">
                  <a:solidFill>
                    <a:schemeClr val="tx1"/>
                  </a:solidFill>
                </a:rPr>
                <a:t>insuficientes</a:t>
              </a:r>
              <a:endParaRPr lang="pt-BR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5447979" y="805514"/>
              <a:ext cx="1193727" cy="5045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t-BR" sz="1300" b="1" dirty="0" smtClean="0">
                  <a:solidFill>
                    <a:schemeClr val="tx1"/>
                  </a:solidFill>
                </a:rPr>
                <a:t>Extinta (EX)</a:t>
              </a:r>
              <a:endParaRPr lang="pt-BR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5447979" y="1493219"/>
              <a:ext cx="1193727" cy="5045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t-BR" sz="1300" b="1" dirty="0" smtClean="0">
                  <a:solidFill>
                    <a:schemeClr val="tx1"/>
                  </a:solidFill>
                </a:rPr>
                <a:t>Extinta na</a:t>
              </a:r>
              <a:br>
                <a:rPr lang="pt-BR" sz="1300" b="1" dirty="0" smtClean="0">
                  <a:solidFill>
                    <a:schemeClr val="tx1"/>
                  </a:solidFill>
                </a:rPr>
              </a:br>
              <a:r>
                <a:rPr lang="pt-BR" sz="1300" b="1" dirty="0" smtClean="0">
                  <a:solidFill>
                    <a:schemeClr val="tx1"/>
                  </a:solidFill>
                </a:rPr>
                <a:t>natureza(EW)</a:t>
              </a:r>
              <a:endParaRPr lang="pt-BR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5447979" y="2180924"/>
              <a:ext cx="1193727" cy="5045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t-BR" sz="1300" b="1" dirty="0" smtClean="0">
                  <a:solidFill>
                    <a:schemeClr val="tx1"/>
                  </a:solidFill>
                </a:rPr>
                <a:t>Ameaçada</a:t>
              </a:r>
              <a:endParaRPr lang="pt-BR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5447979" y="2868629"/>
              <a:ext cx="1193727" cy="5045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t-BR" sz="1300" b="1" dirty="0" smtClean="0">
                  <a:solidFill>
                    <a:schemeClr val="tx1"/>
                  </a:solidFill>
                </a:rPr>
                <a:t>Quase</a:t>
              </a:r>
              <a:br>
                <a:rPr lang="pt-BR" sz="1300" b="1" dirty="0" smtClean="0">
                  <a:solidFill>
                    <a:schemeClr val="tx1"/>
                  </a:solidFill>
                </a:rPr>
              </a:br>
              <a:r>
                <a:rPr lang="pt-BR" sz="1300" b="1" dirty="0" smtClean="0">
                  <a:solidFill>
                    <a:schemeClr val="tx1"/>
                  </a:solidFill>
                </a:rPr>
                <a:t>Ameaçada (NT)</a:t>
              </a:r>
              <a:endParaRPr lang="pt-BR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447979" y="3556334"/>
              <a:ext cx="1193727" cy="5045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t-BR" sz="1300" b="1" dirty="0" smtClean="0">
                  <a:solidFill>
                    <a:schemeClr val="tx1"/>
                  </a:solidFill>
                </a:rPr>
                <a:t>Não ameaçada</a:t>
              </a:r>
              <a:br>
                <a:rPr lang="pt-BR" sz="1300" b="1" dirty="0" smtClean="0">
                  <a:solidFill>
                    <a:schemeClr val="tx1"/>
                  </a:solidFill>
                </a:rPr>
              </a:br>
              <a:r>
                <a:rPr lang="pt-BR" sz="1300" b="1" dirty="0" smtClean="0">
                  <a:solidFill>
                    <a:schemeClr val="tx1"/>
                  </a:solidFill>
                </a:rPr>
                <a:t>(LC)</a:t>
              </a:r>
              <a:endParaRPr lang="pt-BR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5447979" y="4244039"/>
              <a:ext cx="1193727" cy="5045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t-BR" sz="1300" b="1" dirty="0" smtClean="0">
                  <a:solidFill>
                    <a:schemeClr val="tx1"/>
                  </a:solidFill>
                </a:rPr>
                <a:t>Deficiente em</a:t>
              </a:r>
              <a:br>
                <a:rPr lang="pt-BR" sz="1300" b="1" dirty="0" smtClean="0">
                  <a:solidFill>
                    <a:schemeClr val="tx1"/>
                  </a:solidFill>
                </a:rPr>
              </a:br>
              <a:r>
                <a:rPr lang="pt-BR" sz="1300" b="1" dirty="0" smtClean="0">
                  <a:solidFill>
                    <a:schemeClr val="tx1"/>
                  </a:solidFill>
                </a:rPr>
                <a:t>Dados (DD)</a:t>
              </a:r>
              <a:endParaRPr lang="pt-BR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882720" y="1493219"/>
              <a:ext cx="1193727" cy="5045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t-BR" sz="1300" b="1" dirty="0" smtClean="0">
                  <a:solidFill>
                    <a:schemeClr val="tx1"/>
                  </a:solidFill>
                </a:rPr>
                <a:t>Criticamente</a:t>
              </a:r>
              <a:br>
                <a:rPr lang="pt-BR" sz="1300" b="1" dirty="0" smtClean="0">
                  <a:solidFill>
                    <a:schemeClr val="tx1"/>
                  </a:solidFill>
                </a:rPr>
              </a:br>
              <a:r>
                <a:rPr lang="pt-BR" sz="1300" b="1" dirty="0" smtClean="0">
                  <a:solidFill>
                    <a:schemeClr val="tx1"/>
                  </a:solidFill>
                </a:rPr>
                <a:t>em Perigo (CR)</a:t>
              </a:r>
              <a:endParaRPr lang="pt-BR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6882720" y="2180924"/>
              <a:ext cx="1193727" cy="5045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t-BR" sz="1300" b="1" dirty="0" smtClean="0">
                  <a:solidFill>
                    <a:schemeClr val="tx1"/>
                  </a:solidFill>
                </a:rPr>
                <a:t>Em perigo (EM)</a:t>
              </a:r>
              <a:endParaRPr lang="pt-BR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6882720" y="2868629"/>
              <a:ext cx="1193727" cy="5045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t-BR" sz="1300" b="1" dirty="0" smtClean="0">
                  <a:solidFill>
                    <a:schemeClr val="tx1"/>
                  </a:solidFill>
                </a:rPr>
                <a:t>Vulnerável (VU)</a:t>
              </a:r>
              <a:endParaRPr lang="pt-BR" sz="13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Conector angulado 23"/>
            <p:cNvCxnSpPr>
              <a:stCxn id="4" idx="3"/>
              <a:endCxn id="5" idx="1"/>
            </p:cNvCxnSpPr>
            <p:nvPr/>
          </p:nvCxnSpPr>
          <p:spPr>
            <a:xfrm flipV="1">
              <a:off x="2337480" y="3431406"/>
              <a:ext cx="241015" cy="102108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angulado 24"/>
            <p:cNvCxnSpPr>
              <a:stCxn id="4" idx="3"/>
              <a:endCxn id="6" idx="1"/>
            </p:cNvCxnSpPr>
            <p:nvPr/>
          </p:nvCxnSpPr>
          <p:spPr>
            <a:xfrm>
              <a:off x="2337480" y="4452486"/>
              <a:ext cx="241015" cy="104394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angulado 33"/>
            <p:cNvCxnSpPr>
              <a:stCxn id="5" idx="3"/>
              <a:endCxn id="9" idx="1"/>
            </p:cNvCxnSpPr>
            <p:nvPr/>
          </p:nvCxnSpPr>
          <p:spPr>
            <a:xfrm>
              <a:off x="3772222" y="3431406"/>
              <a:ext cx="241015" cy="106489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angulado 36"/>
            <p:cNvCxnSpPr>
              <a:stCxn id="5" idx="3"/>
              <a:endCxn id="8" idx="1"/>
            </p:cNvCxnSpPr>
            <p:nvPr/>
          </p:nvCxnSpPr>
          <p:spPr>
            <a:xfrm flipV="1">
              <a:off x="3772222" y="2433186"/>
              <a:ext cx="241015" cy="99822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angulado 39"/>
            <p:cNvCxnSpPr>
              <a:stCxn id="8" idx="3"/>
              <a:endCxn id="10" idx="1"/>
            </p:cNvCxnSpPr>
            <p:nvPr/>
          </p:nvCxnSpPr>
          <p:spPr>
            <a:xfrm flipV="1">
              <a:off x="5206964" y="1057776"/>
              <a:ext cx="241015" cy="137541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angulado 42"/>
            <p:cNvCxnSpPr>
              <a:stCxn id="12" idx="3"/>
              <a:endCxn id="18" idx="1"/>
            </p:cNvCxnSpPr>
            <p:nvPr/>
          </p:nvCxnSpPr>
          <p:spPr>
            <a:xfrm flipV="1">
              <a:off x="6641706" y="1745481"/>
              <a:ext cx="241014" cy="68770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angulado 49"/>
            <p:cNvCxnSpPr>
              <a:stCxn id="8" idx="3"/>
              <a:endCxn id="14" idx="1"/>
            </p:cNvCxnSpPr>
            <p:nvPr/>
          </p:nvCxnSpPr>
          <p:spPr>
            <a:xfrm>
              <a:off x="5206964" y="2433186"/>
              <a:ext cx="241015" cy="137541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>
              <a:stCxn id="8" idx="3"/>
              <a:endCxn id="12" idx="1"/>
            </p:cNvCxnSpPr>
            <p:nvPr/>
          </p:nvCxnSpPr>
          <p:spPr>
            <a:xfrm>
              <a:off x="5206964" y="2433186"/>
              <a:ext cx="2410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>
              <a:stCxn id="9" idx="3"/>
              <a:endCxn id="17" idx="1"/>
            </p:cNvCxnSpPr>
            <p:nvPr/>
          </p:nvCxnSpPr>
          <p:spPr>
            <a:xfrm>
              <a:off x="5206964" y="4496301"/>
              <a:ext cx="2410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>
              <a:stCxn id="12" idx="3"/>
              <a:endCxn id="19" idx="1"/>
            </p:cNvCxnSpPr>
            <p:nvPr/>
          </p:nvCxnSpPr>
          <p:spPr>
            <a:xfrm>
              <a:off x="6641706" y="2433186"/>
              <a:ext cx="2410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angulado 68"/>
            <p:cNvCxnSpPr>
              <a:stCxn id="12" idx="3"/>
              <a:endCxn id="20" idx="1"/>
            </p:cNvCxnSpPr>
            <p:nvPr/>
          </p:nvCxnSpPr>
          <p:spPr>
            <a:xfrm>
              <a:off x="6641706" y="2433186"/>
              <a:ext cx="241014" cy="68770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tângulo 71"/>
            <p:cNvSpPr/>
            <p:nvPr/>
          </p:nvSpPr>
          <p:spPr>
            <a:xfrm>
              <a:off x="754239" y="5915248"/>
              <a:ext cx="78898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</a:pPr>
              <a:r>
                <a:rPr lang="pt-BR" altLang="pt-BR" b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Tahoma" panose="020B0604030504040204" pitchFamily="34" charset="0"/>
                </a:rPr>
                <a:t>Figura 1. Esquema para avaliação das espécies segundo a IUCN (2001).</a:t>
              </a:r>
            </a:p>
          </p:txBody>
        </p:sp>
      </p:grpSp>
      <p:sp>
        <p:nvSpPr>
          <p:cNvPr id="148" name="Retângulo 147"/>
          <p:cNvSpPr/>
          <p:nvPr/>
        </p:nvSpPr>
        <p:spPr>
          <a:xfrm>
            <a:off x="1079500" y="3116580"/>
            <a:ext cx="2743200" cy="270002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49" name="Grupo 148"/>
          <p:cNvGrpSpPr/>
          <p:nvPr/>
        </p:nvGrpSpPr>
        <p:grpSpPr>
          <a:xfrm>
            <a:off x="557894" y="1440089"/>
            <a:ext cx="5727061" cy="4775200"/>
            <a:chOff x="-6357256" y="725714"/>
            <a:chExt cx="5727061" cy="4775200"/>
          </a:xfrm>
        </p:grpSpPr>
        <p:sp>
          <p:nvSpPr>
            <p:cNvPr id="150" name="Retângulo 149"/>
            <p:cNvSpPr/>
            <p:nvPr/>
          </p:nvSpPr>
          <p:spPr>
            <a:xfrm>
              <a:off x="-6357256" y="725714"/>
              <a:ext cx="5727061" cy="4775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51" name="Retângulo 150"/>
            <p:cNvSpPr/>
            <p:nvPr/>
          </p:nvSpPr>
          <p:spPr>
            <a:xfrm>
              <a:off x="-6187622" y="2612364"/>
              <a:ext cx="2370543" cy="10019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 smtClean="0">
                  <a:solidFill>
                    <a:schemeClr val="tx1"/>
                  </a:solidFill>
                </a:rPr>
                <a:t>Espécie</a:t>
              </a:r>
              <a:endParaRPr lang="pt-B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2" name="Retângulo 151"/>
            <p:cNvSpPr/>
            <p:nvPr/>
          </p:nvSpPr>
          <p:spPr>
            <a:xfrm>
              <a:off x="-3338464" y="925595"/>
              <a:ext cx="2370543" cy="10019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t-BR" sz="3200" b="1" dirty="0" smtClean="0">
                  <a:solidFill>
                    <a:schemeClr val="tx1"/>
                  </a:solidFill>
                </a:rPr>
                <a:t>Avaliadas</a:t>
              </a:r>
              <a:endParaRPr lang="pt-B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3" name="Retângulo 152"/>
            <p:cNvSpPr/>
            <p:nvPr/>
          </p:nvSpPr>
          <p:spPr>
            <a:xfrm>
              <a:off x="-3338464" y="4299132"/>
              <a:ext cx="2370543" cy="10019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t-BR" sz="3200" b="1" dirty="0" smtClean="0">
                  <a:solidFill>
                    <a:schemeClr val="tx1"/>
                  </a:solidFill>
                </a:rPr>
                <a:t>Não</a:t>
              </a:r>
              <a:br>
                <a:rPr lang="pt-BR" sz="3200" b="1" dirty="0" smtClean="0">
                  <a:solidFill>
                    <a:schemeClr val="tx1"/>
                  </a:solidFill>
                </a:rPr>
              </a:br>
              <a:r>
                <a:rPr lang="pt-BR" sz="3200" b="1" dirty="0" smtClean="0">
                  <a:solidFill>
                    <a:schemeClr val="tx1"/>
                  </a:solidFill>
                </a:rPr>
                <a:t>Avaliada</a:t>
              </a:r>
              <a:endParaRPr lang="pt-BR" sz="3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54" name="Conector angulado 153"/>
            <p:cNvCxnSpPr>
              <a:stCxn id="151" idx="3"/>
              <a:endCxn id="152" idx="1"/>
            </p:cNvCxnSpPr>
            <p:nvPr/>
          </p:nvCxnSpPr>
          <p:spPr>
            <a:xfrm flipV="1">
              <a:off x="-3817079" y="1426546"/>
              <a:ext cx="478615" cy="168676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ector angulado 154"/>
            <p:cNvCxnSpPr>
              <a:stCxn id="151" idx="3"/>
              <a:endCxn id="153" idx="1"/>
            </p:cNvCxnSpPr>
            <p:nvPr/>
          </p:nvCxnSpPr>
          <p:spPr>
            <a:xfrm>
              <a:off x="-3817079" y="3113314"/>
              <a:ext cx="478616" cy="168676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ector reto 155"/>
            <p:cNvCxnSpPr>
              <a:stCxn id="152" idx="3"/>
            </p:cNvCxnSpPr>
            <p:nvPr/>
          </p:nvCxnSpPr>
          <p:spPr>
            <a:xfrm>
              <a:off x="-967921" y="1426546"/>
              <a:ext cx="2225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Retângulo 156"/>
          <p:cNvSpPr/>
          <p:nvPr/>
        </p:nvSpPr>
        <p:spPr>
          <a:xfrm>
            <a:off x="3937000" y="4170680"/>
            <a:ext cx="2781300" cy="66802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58" name="Grupo 157"/>
          <p:cNvGrpSpPr/>
          <p:nvPr/>
        </p:nvGrpSpPr>
        <p:grpSpPr>
          <a:xfrm>
            <a:off x="1767477" y="3628571"/>
            <a:ext cx="6850381" cy="1719940"/>
            <a:chOff x="8694419" y="2772230"/>
            <a:chExt cx="6850381" cy="1719940"/>
          </a:xfrm>
        </p:grpSpPr>
        <p:sp>
          <p:nvSpPr>
            <p:cNvPr id="159" name="Retângulo 158"/>
            <p:cNvSpPr/>
            <p:nvPr/>
          </p:nvSpPr>
          <p:spPr>
            <a:xfrm>
              <a:off x="8694419" y="2772230"/>
              <a:ext cx="6850381" cy="171994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60" name="Grupo 92"/>
            <p:cNvGrpSpPr/>
            <p:nvPr/>
          </p:nvGrpSpPr>
          <p:grpSpPr>
            <a:xfrm>
              <a:off x="8816340" y="3016211"/>
              <a:ext cx="6512266" cy="1231977"/>
              <a:chOff x="10803750" y="2614310"/>
              <a:chExt cx="2666928" cy="504524"/>
            </a:xfrm>
          </p:grpSpPr>
          <p:sp>
            <p:nvSpPr>
              <p:cNvPr id="161" name="Retângulo 160"/>
              <p:cNvSpPr/>
              <p:nvPr/>
            </p:nvSpPr>
            <p:spPr>
              <a:xfrm>
                <a:off x="10925424" y="2614310"/>
                <a:ext cx="1193727" cy="5045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t-BR" sz="3200" b="1" dirty="0" smtClean="0">
                    <a:solidFill>
                      <a:schemeClr val="tx1"/>
                    </a:solidFill>
                  </a:rPr>
                  <a:t>Com dados</a:t>
                </a:r>
                <a:br>
                  <a:rPr lang="pt-BR" sz="3200" b="1" dirty="0" smtClean="0">
                    <a:solidFill>
                      <a:schemeClr val="tx1"/>
                    </a:solidFill>
                  </a:rPr>
                </a:br>
                <a:r>
                  <a:rPr lang="pt-BR" sz="3200" b="1" dirty="0" smtClean="0">
                    <a:solidFill>
                      <a:schemeClr val="tx1"/>
                    </a:solidFill>
                  </a:rPr>
                  <a:t>insuficientes</a:t>
                </a:r>
                <a:endParaRPr lang="pt-BR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tângulo 161"/>
              <p:cNvSpPr/>
              <p:nvPr/>
            </p:nvSpPr>
            <p:spPr>
              <a:xfrm>
                <a:off x="12276951" y="2614310"/>
                <a:ext cx="1193727" cy="5045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t-BR" sz="3200" b="1" dirty="0" smtClean="0">
                    <a:solidFill>
                      <a:schemeClr val="tx1"/>
                    </a:solidFill>
                  </a:rPr>
                  <a:t>Deficiente em</a:t>
                </a:r>
                <a:br>
                  <a:rPr lang="pt-BR" sz="3200" b="1" dirty="0" smtClean="0">
                    <a:solidFill>
                      <a:schemeClr val="tx1"/>
                    </a:solidFill>
                  </a:rPr>
                </a:br>
                <a:r>
                  <a:rPr lang="pt-BR" sz="3200" b="1" dirty="0" smtClean="0">
                    <a:solidFill>
                      <a:schemeClr val="tx1"/>
                    </a:solidFill>
                  </a:rPr>
                  <a:t>Dados (DD)</a:t>
                </a:r>
                <a:endParaRPr lang="pt-BR" sz="32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3" name="Conector reto 162"/>
              <p:cNvCxnSpPr>
                <a:stCxn id="161" idx="3"/>
                <a:endCxn id="162" idx="1"/>
              </p:cNvCxnSpPr>
              <p:nvPr/>
            </p:nvCxnSpPr>
            <p:spPr>
              <a:xfrm>
                <a:off x="12119151" y="2866572"/>
                <a:ext cx="1577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Conector reto 163"/>
              <p:cNvCxnSpPr>
                <a:endCxn id="161" idx="1"/>
              </p:cNvCxnSpPr>
              <p:nvPr/>
            </p:nvCxnSpPr>
            <p:spPr>
              <a:xfrm>
                <a:off x="10803750" y="2866572"/>
                <a:ext cx="12167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5" name="Retângulo 164"/>
          <p:cNvSpPr/>
          <p:nvPr/>
        </p:nvSpPr>
        <p:spPr>
          <a:xfrm>
            <a:off x="3937000" y="728980"/>
            <a:ext cx="2781300" cy="341122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66" name="Grupo 165"/>
          <p:cNvGrpSpPr/>
          <p:nvPr/>
        </p:nvGrpSpPr>
        <p:grpSpPr>
          <a:xfrm>
            <a:off x="1416050" y="606425"/>
            <a:ext cx="6566807" cy="5588000"/>
            <a:chOff x="9852478" y="-638708"/>
            <a:chExt cx="6566807" cy="5701829"/>
          </a:xfrm>
        </p:grpSpPr>
        <p:sp>
          <p:nvSpPr>
            <p:cNvPr id="167" name="Retângulo 166"/>
            <p:cNvSpPr/>
            <p:nvPr/>
          </p:nvSpPr>
          <p:spPr>
            <a:xfrm>
              <a:off x="9852478" y="-638708"/>
              <a:ext cx="6566807" cy="570182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68" name="Grupo 106"/>
            <p:cNvGrpSpPr/>
            <p:nvPr/>
          </p:nvGrpSpPr>
          <p:grpSpPr>
            <a:xfrm>
              <a:off x="10007282" y="-539726"/>
              <a:ext cx="6240749" cy="5502981"/>
              <a:chOff x="10658200" y="1003346"/>
              <a:chExt cx="2710878" cy="2700483"/>
            </a:xfrm>
          </p:grpSpPr>
          <p:sp>
            <p:nvSpPr>
              <p:cNvPr id="169" name="Retângulo 168"/>
              <p:cNvSpPr/>
              <p:nvPr/>
            </p:nvSpPr>
            <p:spPr>
              <a:xfrm>
                <a:off x="10740609" y="2101325"/>
                <a:ext cx="1193727" cy="5045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t-BR" sz="3200" b="1" dirty="0" smtClean="0">
                    <a:solidFill>
                      <a:schemeClr val="tx1"/>
                    </a:solidFill>
                  </a:rPr>
                  <a:t>Com dados</a:t>
                </a:r>
                <a:br>
                  <a:rPr lang="pt-BR" sz="3200" b="1" dirty="0" smtClean="0">
                    <a:solidFill>
                      <a:schemeClr val="tx1"/>
                    </a:solidFill>
                  </a:rPr>
                </a:br>
                <a:r>
                  <a:rPr lang="pt-BR" sz="3200" b="1" dirty="0" smtClean="0">
                    <a:solidFill>
                      <a:schemeClr val="tx1"/>
                    </a:solidFill>
                  </a:rPr>
                  <a:t>adequados</a:t>
                </a:r>
                <a:endParaRPr lang="pt-BR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tângulo 169"/>
              <p:cNvSpPr/>
              <p:nvPr/>
            </p:nvSpPr>
            <p:spPr>
              <a:xfrm>
                <a:off x="12175351" y="1003346"/>
                <a:ext cx="1193727" cy="5045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t-BR" sz="3200" b="1" dirty="0" smtClean="0">
                    <a:solidFill>
                      <a:schemeClr val="tx1"/>
                    </a:solidFill>
                  </a:rPr>
                  <a:t>Extinta (EX)</a:t>
                </a:r>
                <a:endParaRPr lang="pt-BR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tângulo 170"/>
              <p:cNvSpPr/>
              <p:nvPr/>
            </p:nvSpPr>
            <p:spPr>
              <a:xfrm>
                <a:off x="12175351" y="1552335"/>
                <a:ext cx="1193727" cy="5045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t-BR" sz="3200" b="1" dirty="0" smtClean="0">
                    <a:solidFill>
                      <a:schemeClr val="tx1"/>
                    </a:solidFill>
                  </a:rPr>
                  <a:t>Extinta na</a:t>
                </a:r>
                <a:br>
                  <a:rPr lang="pt-BR" sz="3200" b="1" dirty="0" smtClean="0">
                    <a:solidFill>
                      <a:schemeClr val="tx1"/>
                    </a:solidFill>
                  </a:rPr>
                </a:br>
                <a:r>
                  <a:rPr lang="pt-BR" sz="3200" b="1" dirty="0" smtClean="0">
                    <a:solidFill>
                      <a:schemeClr val="tx1"/>
                    </a:solidFill>
                  </a:rPr>
                  <a:t>natureza(EW)</a:t>
                </a:r>
                <a:endParaRPr lang="pt-BR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tângulo 171"/>
              <p:cNvSpPr/>
              <p:nvPr/>
            </p:nvSpPr>
            <p:spPr>
              <a:xfrm>
                <a:off x="12175351" y="2101325"/>
                <a:ext cx="1193727" cy="5045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t-BR" sz="3200" b="1" dirty="0" smtClean="0">
                    <a:solidFill>
                      <a:schemeClr val="tx1"/>
                    </a:solidFill>
                  </a:rPr>
                  <a:t>Ameaçada</a:t>
                </a:r>
                <a:endParaRPr lang="pt-BR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tângulo 172"/>
              <p:cNvSpPr/>
              <p:nvPr/>
            </p:nvSpPr>
            <p:spPr>
              <a:xfrm>
                <a:off x="12175351" y="2650315"/>
                <a:ext cx="1193727" cy="5045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t-BR" sz="3200" b="1" dirty="0" smtClean="0">
                    <a:solidFill>
                      <a:schemeClr val="tx1"/>
                    </a:solidFill>
                  </a:rPr>
                  <a:t>Quase</a:t>
                </a:r>
                <a:br>
                  <a:rPr lang="pt-BR" sz="3200" b="1" dirty="0" smtClean="0">
                    <a:solidFill>
                      <a:schemeClr val="tx1"/>
                    </a:solidFill>
                  </a:rPr>
                </a:br>
                <a:r>
                  <a:rPr lang="pt-BR" sz="3200" b="1" dirty="0" smtClean="0">
                    <a:solidFill>
                      <a:schemeClr val="tx1"/>
                    </a:solidFill>
                  </a:rPr>
                  <a:t>Ameaçada (NT)</a:t>
                </a:r>
                <a:endParaRPr lang="pt-BR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tângulo 173"/>
              <p:cNvSpPr/>
              <p:nvPr/>
            </p:nvSpPr>
            <p:spPr>
              <a:xfrm>
                <a:off x="12175351" y="3199305"/>
                <a:ext cx="1193727" cy="5045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pt-BR" sz="3200" b="1" dirty="0" smtClean="0">
                    <a:solidFill>
                      <a:schemeClr val="tx1"/>
                    </a:solidFill>
                  </a:rPr>
                  <a:t>Não ameaçada</a:t>
                </a:r>
                <a:br>
                  <a:rPr lang="pt-BR" sz="3200" b="1" dirty="0" smtClean="0">
                    <a:solidFill>
                      <a:schemeClr val="tx1"/>
                    </a:solidFill>
                  </a:rPr>
                </a:br>
                <a:r>
                  <a:rPr lang="pt-BR" sz="3200" b="1" dirty="0" smtClean="0">
                    <a:solidFill>
                      <a:schemeClr val="tx1"/>
                    </a:solidFill>
                  </a:rPr>
                  <a:t>(LC)</a:t>
                </a:r>
                <a:endParaRPr lang="pt-BR" sz="32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5" name="Conector angulado 174"/>
              <p:cNvCxnSpPr>
                <a:stCxn id="169" idx="3"/>
                <a:endCxn id="170" idx="1"/>
              </p:cNvCxnSpPr>
              <p:nvPr/>
            </p:nvCxnSpPr>
            <p:spPr>
              <a:xfrm flipV="1">
                <a:off x="11934336" y="1255607"/>
                <a:ext cx="241015" cy="109798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Conector angulado 175"/>
              <p:cNvCxnSpPr>
                <a:stCxn id="169" idx="3"/>
                <a:endCxn id="174" idx="1"/>
              </p:cNvCxnSpPr>
              <p:nvPr/>
            </p:nvCxnSpPr>
            <p:spPr>
              <a:xfrm>
                <a:off x="11934336" y="2353587"/>
                <a:ext cx="241015" cy="1097979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Conector reto 176"/>
              <p:cNvCxnSpPr>
                <a:stCxn id="169" idx="3"/>
                <a:endCxn id="172" idx="1"/>
              </p:cNvCxnSpPr>
              <p:nvPr/>
            </p:nvCxnSpPr>
            <p:spPr>
              <a:xfrm>
                <a:off x="11934336" y="2353587"/>
                <a:ext cx="24101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Conector reto 177"/>
              <p:cNvCxnSpPr>
                <a:endCxn id="169" idx="1"/>
              </p:cNvCxnSpPr>
              <p:nvPr/>
            </p:nvCxnSpPr>
            <p:spPr>
              <a:xfrm>
                <a:off x="10658200" y="2353588"/>
                <a:ext cx="824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9" name="Retângulo 178"/>
          <p:cNvSpPr/>
          <p:nvPr/>
        </p:nvSpPr>
        <p:spPr>
          <a:xfrm>
            <a:off x="6807200" y="1389380"/>
            <a:ext cx="1358900" cy="209042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80" name="Grupo 179"/>
          <p:cNvGrpSpPr/>
          <p:nvPr/>
        </p:nvGrpSpPr>
        <p:grpSpPr>
          <a:xfrm>
            <a:off x="4951579" y="624458"/>
            <a:ext cx="3608221" cy="4474592"/>
            <a:chOff x="11542879" y="643508"/>
            <a:chExt cx="3608221" cy="4474592"/>
          </a:xfrm>
        </p:grpSpPr>
        <p:sp>
          <p:nvSpPr>
            <p:cNvPr id="181" name="Retângulo 180"/>
            <p:cNvSpPr/>
            <p:nvPr/>
          </p:nvSpPr>
          <p:spPr>
            <a:xfrm>
              <a:off x="11542879" y="643508"/>
              <a:ext cx="3608221" cy="44745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2" name="Retângulo 181"/>
            <p:cNvSpPr/>
            <p:nvPr/>
          </p:nvSpPr>
          <p:spPr>
            <a:xfrm>
              <a:off x="12057708" y="838873"/>
              <a:ext cx="2953692" cy="12483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t-BR" sz="3200" b="1" dirty="0" smtClean="0">
                  <a:solidFill>
                    <a:schemeClr val="tx1"/>
                  </a:solidFill>
                </a:rPr>
                <a:t>Criticamente</a:t>
              </a:r>
              <a:br>
                <a:rPr lang="pt-BR" sz="3200" b="1" dirty="0" smtClean="0">
                  <a:solidFill>
                    <a:schemeClr val="tx1"/>
                  </a:solidFill>
                </a:rPr>
              </a:br>
              <a:r>
                <a:rPr lang="pt-BR" sz="3200" b="1" dirty="0" smtClean="0">
                  <a:solidFill>
                    <a:schemeClr val="tx1"/>
                  </a:solidFill>
                </a:rPr>
                <a:t>em </a:t>
              </a:r>
              <a:r>
                <a:rPr lang="pt-BR" sz="3200" b="1" dirty="0">
                  <a:solidFill>
                    <a:schemeClr val="tx1"/>
                  </a:solidFill>
                </a:rPr>
                <a:t>p</a:t>
              </a:r>
              <a:r>
                <a:rPr lang="pt-BR" sz="3200" b="1" dirty="0" smtClean="0">
                  <a:solidFill>
                    <a:schemeClr val="tx1"/>
                  </a:solidFill>
                </a:rPr>
                <a:t>erigo (CR)</a:t>
              </a:r>
              <a:endParaRPr lang="pt-B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83" name="Retângulo 182"/>
            <p:cNvSpPr/>
            <p:nvPr/>
          </p:nvSpPr>
          <p:spPr>
            <a:xfrm>
              <a:off x="12057708" y="2262466"/>
              <a:ext cx="2953692" cy="12483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t-BR" sz="3200" b="1" dirty="0" smtClean="0">
                  <a:solidFill>
                    <a:schemeClr val="tx1"/>
                  </a:solidFill>
                </a:rPr>
                <a:t>Em perigo (EM)</a:t>
              </a:r>
              <a:endParaRPr lang="pt-B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84" name="Retângulo 183"/>
            <p:cNvSpPr/>
            <p:nvPr/>
          </p:nvSpPr>
          <p:spPr>
            <a:xfrm>
              <a:off x="12057708" y="3686058"/>
              <a:ext cx="2953692" cy="12483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pt-BR" sz="3200" b="1" dirty="0" smtClean="0">
                  <a:solidFill>
                    <a:schemeClr val="tx1"/>
                  </a:solidFill>
                </a:rPr>
                <a:t>Vulnerável (VU)</a:t>
              </a:r>
              <a:endParaRPr lang="pt-BR" sz="3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5" name="Conector angulado 184"/>
            <p:cNvCxnSpPr>
              <a:endCxn id="182" idx="1"/>
            </p:cNvCxnSpPr>
            <p:nvPr/>
          </p:nvCxnSpPr>
          <p:spPr>
            <a:xfrm flipV="1">
              <a:off x="11671171" y="1463056"/>
              <a:ext cx="386537" cy="1423593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ector reto 185"/>
            <p:cNvCxnSpPr>
              <a:endCxn id="183" idx="1"/>
            </p:cNvCxnSpPr>
            <p:nvPr/>
          </p:nvCxnSpPr>
          <p:spPr>
            <a:xfrm>
              <a:off x="11671171" y="2886649"/>
              <a:ext cx="3865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ector angulado 186"/>
            <p:cNvCxnSpPr>
              <a:endCxn id="184" idx="1"/>
            </p:cNvCxnSpPr>
            <p:nvPr/>
          </p:nvCxnSpPr>
          <p:spPr>
            <a:xfrm>
              <a:off x="11671171" y="2886649"/>
              <a:ext cx="386537" cy="1423592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57" grpId="0" animBg="1"/>
      <p:bldP spid="165" grpId="0" animBg="1"/>
      <p:bldP spid="1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649537" y="2906928"/>
            <a:ext cx="792296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Primeira lista oficial: 1968 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 Mais recente e abrangente: 2014 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 Publicação mais recente: 2008 (Lista 2003/2004)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52696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Lista Vermelha da Fauna Brasileira Ameaçada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95536" y="2549788"/>
            <a:ext cx="8359775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3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Portaria </a:t>
            </a:r>
            <a:r>
              <a:rPr lang="pt-BR" altLang="pt-BR" sz="3300" b="1" baseline="0" dirty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MMA nº 444, de </a:t>
            </a:r>
            <a:r>
              <a:rPr lang="pt-BR" altLang="pt-BR" sz="33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17/12/2014: </a:t>
            </a:r>
            <a:r>
              <a:rPr lang="pt-BR" altLang="pt-BR" sz="33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Espécies </a:t>
            </a:r>
            <a:r>
              <a:rPr lang="pt-BR" altLang="pt-BR" sz="3300" b="1" baseline="0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terrestres e mamíferos </a:t>
            </a:r>
            <a:r>
              <a:rPr lang="pt-BR" altLang="pt-BR" sz="33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aquáticos – 698 táxo</a:t>
            </a:r>
            <a:r>
              <a:rPr lang="pt-BR" altLang="pt-BR" sz="3300" b="1" baseline="0" dirty="0" smtClean="0">
                <a:latin typeface="Calibri" panose="020F0502020204030204" pitchFamily="34" charset="0"/>
                <a:cs typeface="Tahoma" panose="020B0604030504040204" pitchFamily="34" charset="0"/>
              </a:rPr>
              <a:t>ns</a:t>
            </a:r>
            <a:endParaRPr lang="pt-BR" altLang="pt-BR" sz="3300" b="1" baseline="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300" b="1" baseline="0" dirty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Portaria MMA nº 445, de </a:t>
            </a:r>
            <a:r>
              <a:rPr lang="pt-BR" altLang="pt-BR" sz="33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17/12/2014: </a:t>
            </a:r>
            <a:r>
              <a:rPr lang="pt-BR" altLang="pt-BR" sz="33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Peixes </a:t>
            </a:r>
            <a:r>
              <a:rPr lang="pt-BR" altLang="pt-BR" sz="3300" b="1" baseline="0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e invertebrados </a:t>
            </a:r>
            <a:r>
              <a:rPr lang="pt-BR" altLang="pt-BR" sz="33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aquáticos – 475 tá</a:t>
            </a:r>
            <a:r>
              <a:rPr lang="pt-BR" altLang="pt-BR" sz="3300" b="1" baseline="0" dirty="0" smtClean="0">
                <a:latin typeface="Calibri" panose="020F0502020204030204" pitchFamily="34" charset="0"/>
                <a:cs typeface="Tahoma" panose="020B0604030504040204" pitchFamily="34" charset="0"/>
              </a:rPr>
              <a:t>xons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82600" y="1206228"/>
            <a:ext cx="8178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Lista Vermelha da Fauna Ameaçada no Estado de 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459036" y="2115218"/>
            <a:ext cx="835977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3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Responsabilidade: </a:t>
            </a:r>
            <a:r>
              <a:rPr lang="pt-BR" altLang="pt-BR" sz="33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Ministério do Meio Ambiente (ICMBio)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3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Avaliação: </a:t>
            </a:r>
            <a:r>
              <a:rPr lang="pt-BR" altLang="pt-BR" sz="33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1</a:t>
            </a:r>
            <a:r>
              <a:rPr lang="pt-BR" altLang="pt-BR" sz="3300" b="1" baseline="0" dirty="0" smtClean="0">
                <a:latin typeface="Calibri" panose="020F0502020204030204" pitchFamily="34" charset="0"/>
                <a:cs typeface="Tahoma" panose="020B0604030504040204" pitchFamily="34" charset="0"/>
              </a:rPr>
              <a:t>2.256 táxons (8.924 vertebrados, 3.332 invertebrados)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3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Lista: </a:t>
            </a:r>
            <a:r>
              <a:rPr lang="pt-BR" altLang="pt-BR" sz="3300" b="1" baseline="0" dirty="0" smtClean="0">
                <a:latin typeface="Calibri" panose="020F0502020204030204" pitchFamily="34" charset="0"/>
                <a:cs typeface="Tahoma" panose="020B0604030504040204" pitchFamily="34" charset="0"/>
              </a:rPr>
              <a:t>1.173 táxons (874 vertebrados, 299 invertebrados)</a:t>
            </a:r>
          </a:p>
        </p:txBody>
      </p:sp>
      <p:sp>
        <p:nvSpPr>
          <p:cNvPr id="3" name="Retângulo 2"/>
          <p:cNvSpPr/>
          <p:nvPr/>
        </p:nvSpPr>
        <p:spPr>
          <a:xfrm>
            <a:off x="279400" y="755341"/>
            <a:ext cx="858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Lista Vermelha da Fauna Brasileira Ameaçada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560636" y="3172073"/>
            <a:ext cx="8359775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Primeira lista oficial: 1998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Posteriormente: 2008, 2010, 2014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Publicação: 2009 (Lista 2008)</a:t>
            </a:r>
          </a:p>
        </p:txBody>
      </p:sp>
      <p:sp>
        <p:nvSpPr>
          <p:cNvPr id="3" name="Retângulo 2"/>
          <p:cNvSpPr/>
          <p:nvPr/>
        </p:nvSpPr>
        <p:spPr>
          <a:xfrm>
            <a:off x="635000" y="1765013"/>
            <a:ext cx="787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Lista Vermelha da Fauna Ameaçada no Estado de 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484437" y="2981491"/>
            <a:ext cx="8164264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3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Decreto </a:t>
            </a:r>
            <a:r>
              <a:rPr lang="pt-BR" altLang="pt-BR" sz="3300" b="1" baseline="0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Estadual </a:t>
            </a:r>
            <a:r>
              <a:rPr lang="pt-BR" altLang="pt-BR" sz="3300" b="1" baseline="0" dirty="0" smtClean="0">
                <a:latin typeface="Calibri" panose="020F0502020204030204" pitchFamily="34" charset="0"/>
                <a:cs typeface="Tahoma" panose="020B0604030504040204" pitchFamily="34" charset="0"/>
              </a:rPr>
              <a:t>nº </a:t>
            </a:r>
            <a:r>
              <a:rPr lang="pt-BR" altLang="pt-BR" sz="3300" b="1" baseline="0" dirty="0">
                <a:latin typeface="Calibri" panose="020F0502020204030204" pitchFamily="34" charset="0"/>
                <a:cs typeface="Tahoma" panose="020B0604030504040204" pitchFamily="34" charset="0"/>
              </a:rPr>
              <a:t>60.133</a:t>
            </a:r>
            <a:r>
              <a:rPr lang="pt-BR" altLang="pt-BR" sz="3300" b="1" baseline="0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, de </a:t>
            </a:r>
            <a:r>
              <a:rPr lang="pt-BR" altLang="pt-BR" sz="33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07/02/2014 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3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Responsabilidade: </a:t>
            </a:r>
            <a:r>
              <a:rPr lang="pt-BR" altLang="pt-BR" sz="33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SMA (FPZSP, FF, IF)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3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Lista: </a:t>
            </a:r>
            <a:r>
              <a:rPr lang="pt-BR" altLang="pt-BR" sz="33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534 espécies (336 vertebrados, 198 invertebrados)</a:t>
            </a:r>
          </a:p>
        </p:txBody>
      </p:sp>
      <p:sp>
        <p:nvSpPr>
          <p:cNvPr id="3" name="Retângulo 2"/>
          <p:cNvSpPr/>
          <p:nvPr/>
        </p:nvSpPr>
        <p:spPr>
          <a:xfrm>
            <a:off x="787400" y="1598963"/>
            <a:ext cx="756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Lista Vermelha da Fauna Ameaçada no Estado de 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484439" y="2965892"/>
            <a:ext cx="8226425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6700" indent="-26670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5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Importância: </a:t>
            </a:r>
            <a:r>
              <a:rPr lang="pt-BR" altLang="pt-BR" sz="3500" b="1" baseline="0" dirty="0" smtClean="0">
                <a:latin typeface="Calibri" panose="020F0502020204030204" pitchFamily="34" charset="0"/>
                <a:cs typeface="Tahoma" panose="020B0604030504040204" pitchFamily="34" charset="0"/>
              </a:rPr>
              <a:t>Estratégias de gestão e conservação da fauna silvestre</a:t>
            </a:r>
          </a:p>
          <a:p>
            <a:pPr marL="266700" indent="-26670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5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Interesse: </a:t>
            </a:r>
            <a:r>
              <a:rPr lang="pt-BR" altLang="pt-BR" sz="3500" b="1" baseline="0" dirty="0" smtClean="0">
                <a:latin typeface="Calibri" panose="020F0502020204030204" pitchFamily="34" charset="0"/>
                <a:cs typeface="Tahoma" panose="020B0604030504040204" pitchFamily="34" charset="0"/>
              </a:rPr>
              <a:t>Órgãos governamentais, ONGs, Universidades, Empresas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723900" y="1568396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Listas como ferramenta </a:t>
            </a: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/>
            </a:r>
            <a:b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</a:b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para </a:t>
            </a: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a gestão da fauna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547936" y="1664703"/>
            <a:ext cx="8359775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Dados Primários </a:t>
            </a:r>
          </a:p>
          <a:p>
            <a:pPr marL="531813" lvl="1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Calibri" pitchFamily="34" charset="0"/>
              <a:buChar char="‐"/>
              <a:tabLst/>
            </a:pP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Levantamentos</a:t>
            </a:r>
          </a:p>
          <a:p>
            <a:pPr marL="531813" lvl="1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Calibri" pitchFamily="34" charset="0"/>
              <a:buChar char="‐"/>
              <a:tabLst/>
            </a:pP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Entrevistas</a:t>
            </a:r>
            <a:endParaRPr lang="pt-BR" altLang="pt-BR" sz="3600" b="1" baseline="0" dirty="0">
              <a:solidFill>
                <a:srgbClr val="000000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Dados Secundários</a:t>
            </a:r>
          </a:p>
          <a:p>
            <a:pPr marL="531813" lvl="1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Calibri" pitchFamily="34" charset="0"/>
              <a:buChar char="‐"/>
              <a:tabLst/>
            </a:pP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Bases de dados, Publicações</a:t>
            </a:r>
          </a:p>
          <a:p>
            <a:pPr marL="531813" lvl="1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Calibri" pitchFamily="34" charset="0"/>
              <a:buChar char="‐"/>
              <a:tabLst/>
            </a:pP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Estudos de Impacto Ambiental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457200" y="896457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Elaboração de listas de fauna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430212" y="2652142"/>
            <a:ext cx="8359775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4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Publicações: </a:t>
            </a:r>
            <a:r>
              <a:rPr lang="pt-BR" altLang="pt-BR" sz="34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Teses, artigos 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4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Bases de dados: </a:t>
            </a:r>
            <a:r>
              <a:rPr lang="pt-BR" altLang="pt-BR" sz="34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SpeciesLink, </a:t>
            </a:r>
            <a:r>
              <a:rPr lang="pt-BR" altLang="pt-BR" sz="3400" b="1" baseline="0" dirty="0" smtClean="0">
                <a:latin typeface="Calibri" panose="020F0502020204030204" pitchFamily="34" charset="0"/>
                <a:cs typeface="Tahoma" panose="020B0604030504040204" pitchFamily="34" charset="0"/>
              </a:rPr>
              <a:t>WikiAves etc.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4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Instituições: </a:t>
            </a:r>
            <a:r>
              <a:rPr lang="pt-BR" altLang="pt-BR" sz="34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Universidades, Centros de Pesquisa, Museus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549400" y="1866756"/>
            <a:ext cx="604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Revisões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392113" y="3502517"/>
            <a:ext cx="8359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tabLst/>
            </a:pPr>
            <a:r>
              <a:rPr lang="pt-BR" altLang="pt-BR" sz="3200" b="1" baseline="0" dirty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http://splink.cria.org.br/tools?criaLANG=pt</a:t>
            </a:r>
            <a:endParaRPr lang="pt-BR" altLang="pt-BR" sz="3200" b="1" baseline="0" dirty="0" smtClean="0">
              <a:solidFill>
                <a:srgbClr val="708B39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49400" y="2770709"/>
            <a:ext cx="604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SpeciesLink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54643" y="585536"/>
            <a:ext cx="6034716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5110746" y="1341254"/>
            <a:ext cx="2274303" cy="512946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816976" y="628650"/>
            <a:ext cx="7768224" cy="1919316"/>
            <a:chOff x="728076" y="3016250"/>
            <a:chExt cx="7768224" cy="1919316"/>
          </a:xfrm>
        </p:grpSpPr>
        <p:sp>
          <p:nvSpPr>
            <p:cNvPr id="4" name="Retângulo 3"/>
            <p:cNvSpPr/>
            <p:nvPr/>
          </p:nvSpPr>
          <p:spPr>
            <a:xfrm>
              <a:off x="728076" y="3016250"/>
              <a:ext cx="7768224" cy="19193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90000"/>
              </a:solidFill>
            </a:ln>
          </p:spPr>
          <p:txBody>
            <a:bodyPr wrap="square" anchor="ctr">
              <a:noAutofit/>
            </a:bodyPr>
            <a:lstStyle/>
            <a:p>
              <a:pPr marL="447675">
                <a:spcAft>
                  <a:spcPts val="600"/>
                </a:spcAft>
              </a:pPr>
              <a:r>
                <a:rPr lang="pt-BR" sz="3200" b="1" dirty="0" smtClean="0">
                  <a:solidFill>
                    <a:srgbClr val="708B39"/>
                  </a:solidFill>
                </a:rPr>
                <a:t>busca</a:t>
              </a:r>
            </a:p>
            <a:p>
              <a:pPr marL="447675">
                <a:spcAft>
                  <a:spcPts val="600"/>
                </a:spcAft>
              </a:pPr>
              <a:r>
                <a:rPr lang="pt-BR" sz="3200" b="1" dirty="0" smtClean="0"/>
                <a:t>Consulte os dados das coleções biológicas através do mecanismo de busca</a:t>
              </a:r>
              <a:endParaRPr lang="pt-BR" sz="3200" b="1" dirty="0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861060" y="3307080"/>
              <a:ext cx="297180" cy="297180"/>
            </a:xfrm>
            <a:prstGeom prst="rect">
              <a:avLst/>
            </a:prstGeom>
            <a:solidFill>
              <a:srgbClr val="708B39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38200" y="652846"/>
            <a:ext cx="7467600" cy="55523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3591826" y="1268730"/>
            <a:ext cx="1827899" cy="30099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Grupo 8"/>
          <p:cNvGrpSpPr/>
          <p:nvPr/>
        </p:nvGrpSpPr>
        <p:grpSpPr>
          <a:xfrm>
            <a:off x="1874251" y="1038225"/>
            <a:ext cx="5240924" cy="754380"/>
            <a:chOff x="2655301" y="3181350"/>
            <a:chExt cx="5240924" cy="754380"/>
          </a:xfrm>
        </p:grpSpPr>
        <p:sp>
          <p:nvSpPr>
            <p:cNvPr id="6" name="Retângulo 5"/>
            <p:cNvSpPr/>
            <p:nvPr/>
          </p:nvSpPr>
          <p:spPr>
            <a:xfrm>
              <a:off x="2655301" y="3181350"/>
              <a:ext cx="5240924" cy="75438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990000"/>
              </a:solidFill>
            </a:ln>
          </p:spPr>
          <p:txBody>
            <a:bodyPr wrap="square" tIns="46800" anchor="ctr">
              <a:noAutofit/>
            </a:bodyPr>
            <a:lstStyle/>
            <a:p>
              <a:pPr marL="539750">
                <a:spcAft>
                  <a:spcPts val="600"/>
                </a:spcAft>
              </a:pPr>
              <a:r>
                <a:rPr lang="pt-BR" sz="3200" b="1" dirty="0" smtClean="0">
                  <a:solidFill>
                    <a:srgbClr val="990000"/>
                  </a:solidFill>
                </a:rPr>
                <a:t>abrir formulário de busca</a:t>
              </a:r>
              <a:endParaRPr lang="pt-BR" sz="3200" b="1" dirty="0">
                <a:solidFill>
                  <a:srgbClr val="990000"/>
                </a:solidFill>
              </a:endParaRPr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0F1E9"/>
                </a:clrFrom>
                <a:clrTo>
                  <a:srgbClr val="F0F1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2847975" y="3396615"/>
              <a:ext cx="330081" cy="342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7400" y="622908"/>
            <a:ext cx="7569200" cy="56121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4971047" y="3143250"/>
            <a:ext cx="1340854" cy="37465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3493501" y="2714625"/>
            <a:ext cx="3960764" cy="1268730"/>
            <a:chOff x="728076" y="3016250"/>
            <a:chExt cx="3960764" cy="1268730"/>
          </a:xfrm>
        </p:grpSpPr>
        <p:sp>
          <p:nvSpPr>
            <p:cNvPr id="6" name="Retângulo 5"/>
            <p:cNvSpPr/>
            <p:nvPr/>
          </p:nvSpPr>
          <p:spPr>
            <a:xfrm>
              <a:off x="728076" y="3016250"/>
              <a:ext cx="3960764" cy="126873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990000"/>
              </a:solidFill>
            </a:ln>
          </p:spPr>
          <p:txBody>
            <a:bodyPr wrap="square" tIns="108000" anchor="t">
              <a:noAutofit/>
            </a:bodyPr>
            <a:lstStyle/>
            <a:p>
              <a:pPr marL="92075">
                <a:spcAft>
                  <a:spcPts val="600"/>
                </a:spcAft>
              </a:pPr>
              <a:r>
                <a:rPr lang="pt-BR" sz="3200" b="1" dirty="0" smtClean="0"/>
                <a:t>município</a:t>
              </a:r>
              <a:endParaRPr lang="pt-BR" sz="3200" b="1" dirty="0"/>
            </a:p>
          </p:txBody>
        </p:sp>
        <p:sp>
          <p:nvSpPr>
            <p:cNvPr id="7" name="Retângulo de cantos arredondados 6"/>
            <p:cNvSpPr/>
            <p:nvPr/>
          </p:nvSpPr>
          <p:spPr>
            <a:xfrm>
              <a:off x="838200" y="3669030"/>
              <a:ext cx="3713480" cy="4521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8" name="Retângulo 7"/>
          <p:cNvSpPr/>
          <p:nvPr/>
        </p:nvSpPr>
        <p:spPr>
          <a:xfrm>
            <a:off x="5723522" y="4438650"/>
            <a:ext cx="543928" cy="24765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179426" y="4229100"/>
            <a:ext cx="1659524" cy="621030"/>
          </a:xfrm>
          <a:prstGeom prst="rect">
            <a:avLst/>
          </a:prstGeom>
          <a:solidFill>
            <a:schemeClr val="bg2"/>
          </a:solidFill>
          <a:ln w="57150">
            <a:solidFill>
              <a:srgbClr val="990000"/>
            </a:solidFill>
          </a:ln>
        </p:spPr>
        <p:txBody>
          <a:bodyPr wrap="square" tIns="4680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rgbClr val="990000"/>
                </a:solidFill>
              </a:rPr>
              <a:t>buscar</a:t>
            </a:r>
            <a:endParaRPr lang="pt-BR" sz="32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42950" y="582557"/>
            <a:ext cx="7658100" cy="56928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6479806" y="1733550"/>
            <a:ext cx="1932673" cy="159639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5" name="Grupo 24"/>
          <p:cNvGrpSpPr/>
          <p:nvPr/>
        </p:nvGrpSpPr>
        <p:grpSpPr>
          <a:xfrm>
            <a:off x="2583544" y="638628"/>
            <a:ext cx="5994400" cy="5479541"/>
            <a:chOff x="2583544" y="638628"/>
            <a:chExt cx="5994400" cy="5479541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2583544" y="638628"/>
              <a:ext cx="5994400" cy="5479541"/>
            </a:xfrm>
            <a:prstGeom prst="rect">
              <a:avLst/>
            </a:prstGeom>
            <a:noFill/>
            <a:ln w="57150">
              <a:solidFill>
                <a:srgbClr val="990000"/>
              </a:solidFill>
            </a:ln>
          </p:spPr>
        </p:pic>
        <p:sp>
          <p:nvSpPr>
            <p:cNvPr id="5" name="Retângulo 4"/>
            <p:cNvSpPr/>
            <p:nvPr/>
          </p:nvSpPr>
          <p:spPr>
            <a:xfrm>
              <a:off x="2592729" y="648174"/>
              <a:ext cx="5972538" cy="4282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3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Inventário sobre os registros encontrados</a:t>
              </a:r>
              <a:endParaRPr lang="pt-BR" sz="23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3775277" y="1437183"/>
              <a:ext cx="3620945" cy="428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800" b="1" dirty="0" smtClean="0">
                  <a:solidFill>
                    <a:srgbClr val="708B39"/>
                  </a:solidFill>
                </a:rPr>
                <a:t>espécie </a:t>
              </a:r>
              <a:r>
                <a:rPr lang="pt-BR" sz="2800" b="1" baseline="30000" dirty="0" smtClean="0">
                  <a:solidFill>
                    <a:srgbClr val="708B39"/>
                  </a:solidFill>
                </a:rPr>
                <a:t>1 2</a:t>
              </a:r>
              <a:endParaRPr lang="pt-BR" sz="2800" b="1" baseline="30000" dirty="0">
                <a:solidFill>
                  <a:srgbClr val="708B39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2747021" y="2017847"/>
              <a:ext cx="3620945" cy="297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600" b="1" i="1" dirty="0" smtClean="0">
                  <a:solidFill>
                    <a:schemeClr val="bg2">
                      <a:lumMod val="50000"/>
                    </a:schemeClr>
                  </a:solidFill>
                </a:rPr>
                <a:t>Em branco</a:t>
              </a:r>
              <a:endParaRPr lang="pt-BR" sz="2600" b="1" i="1" baseline="30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2737415" y="2448038"/>
              <a:ext cx="3620945" cy="364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600" b="1" i="1" dirty="0" err="1" smtClean="0">
                  <a:solidFill>
                    <a:schemeClr val="accent5">
                      <a:lumMod val="75000"/>
                    </a:schemeClr>
                  </a:solidFill>
                </a:rPr>
                <a:t>Acacia</a:t>
              </a:r>
              <a:endParaRPr lang="pt-BR" sz="2600" b="1" i="1" baseline="30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2748988" y="2945750"/>
              <a:ext cx="3620945" cy="329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8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Acacia</a:t>
              </a:r>
              <a:r>
                <a:rPr lang="pt-BR" sz="28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pt-BR" sz="28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polyphylla</a:t>
              </a:r>
              <a:endParaRPr lang="pt-BR" sz="2800" b="1" i="1" baseline="30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2739328" y="3422249"/>
              <a:ext cx="3620945" cy="316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8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Acacia</a:t>
              </a:r>
              <a:r>
                <a:rPr lang="pt-BR" sz="28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recurva</a:t>
              </a:r>
              <a:endParaRPr lang="pt-BR" sz="2800" b="1" i="1" baseline="30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766349" y="3827355"/>
              <a:ext cx="2233914" cy="374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800" b="1" i="1" dirty="0" err="1" smtClean="0">
                  <a:solidFill>
                    <a:schemeClr val="accent5">
                      <a:lumMod val="75000"/>
                    </a:schemeClr>
                  </a:solidFill>
                </a:rPr>
                <a:t>Acacia</a:t>
              </a:r>
              <a:r>
                <a:rPr lang="pt-BR" sz="28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BR" sz="2800" b="1" i="1" dirty="0" err="1" smtClean="0">
                  <a:solidFill>
                    <a:schemeClr val="accent5">
                      <a:lumMod val="75000"/>
                    </a:schemeClr>
                  </a:solidFill>
                </a:rPr>
                <a:t>sp</a:t>
              </a:r>
              <a:r>
                <a:rPr lang="pt-BR" sz="28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.</a:t>
              </a:r>
              <a:endParaRPr lang="pt-BR" sz="2800" b="1" i="1" baseline="30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2766350" y="4317355"/>
              <a:ext cx="3275636" cy="324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800" b="1" i="1" dirty="0" err="1" smtClean="0">
                  <a:solidFill>
                    <a:schemeClr val="accent5">
                      <a:lumMod val="75000"/>
                    </a:schemeClr>
                  </a:solidFill>
                </a:rPr>
                <a:t>Acanthostachys</a:t>
              </a:r>
              <a:r>
                <a:rPr lang="pt-BR" sz="28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pt-BR" sz="2800" b="1" i="1" dirty="0" err="1" smtClean="0">
                  <a:solidFill>
                    <a:schemeClr val="accent5">
                      <a:lumMod val="75000"/>
                    </a:schemeClr>
                  </a:solidFill>
                </a:rPr>
                <a:t>sp</a:t>
              </a:r>
              <a:r>
                <a:rPr lang="pt-BR" sz="28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.</a:t>
              </a:r>
              <a:endParaRPr lang="pt-BR" sz="2800" b="1" i="1" baseline="30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2752846" y="4801558"/>
              <a:ext cx="4712825" cy="302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800" b="1" i="1" dirty="0" err="1" smtClean="0">
                  <a:solidFill>
                    <a:srgbClr val="003300"/>
                  </a:solidFill>
                </a:rPr>
                <a:t>Acanthostachys</a:t>
              </a:r>
              <a:r>
                <a:rPr lang="pt-BR" sz="2800" b="1" i="1" dirty="0" smtClean="0">
                  <a:solidFill>
                    <a:srgbClr val="003300"/>
                  </a:solidFill>
                </a:rPr>
                <a:t> </a:t>
              </a:r>
              <a:r>
                <a:rPr lang="pt-BR" sz="2800" b="1" i="1" dirty="0" err="1" smtClean="0">
                  <a:solidFill>
                    <a:srgbClr val="003300"/>
                  </a:solidFill>
                </a:rPr>
                <a:t>strobilacea</a:t>
              </a:r>
              <a:endParaRPr lang="pt-BR" sz="2800" b="1" i="1" baseline="30000" dirty="0">
                <a:solidFill>
                  <a:srgbClr val="003300"/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2766348" y="5220185"/>
              <a:ext cx="4502554" cy="370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800" b="1" i="1" dirty="0" err="1" smtClean="0">
                  <a:solidFill>
                    <a:schemeClr val="bg2">
                      <a:lumMod val="50000"/>
                    </a:schemeClr>
                  </a:solidFill>
                </a:rPr>
                <a:t>Acanthostachys</a:t>
              </a:r>
              <a:r>
                <a:rPr lang="pt-BR" sz="2800" b="1" i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pt-BR" sz="2800" b="1" i="1" dirty="0" err="1" smtClean="0">
                  <a:solidFill>
                    <a:schemeClr val="bg2">
                      <a:lumMod val="50000"/>
                    </a:schemeClr>
                  </a:solidFill>
                </a:rPr>
                <a:t>strobilaceae</a:t>
              </a:r>
              <a:endParaRPr lang="pt-BR" sz="2800" b="1" i="1" dirty="0" smtClean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2720049" y="5717893"/>
              <a:ext cx="4712825" cy="266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800" b="1" i="1" dirty="0" err="1" smtClean="0">
                  <a:solidFill>
                    <a:srgbClr val="003300"/>
                  </a:solidFill>
                </a:rPr>
                <a:t>Achyrocline</a:t>
              </a:r>
              <a:r>
                <a:rPr lang="pt-BR" sz="2800" b="1" i="1" dirty="0" smtClean="0">
                  <a:solidFill>
                    <a:srgbClr val="003300"/>
                  </a:solidFill>
                </a:rPr>
                <a:t> </a:t>
              </a:r>
              <a:r>
                <a:rPr lang="pt-BR" sz="2800" b="1" i="1" dirty="0" err="1" smtClean="0">
                  <a:solidFill>
                    <a:srgbClr val="003300"/>
                  </a:solidFill>
                </a:rPr>
                <a:t>satureioides</a:t>
              </a:r>
              <a:endParaRPr lang="pt-BR" sz="2800" b="1" i="1" baseline="30000" dirty="0">
                <a:solidFill>
                  <a:srgbClr val="003300"/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7940232" y="2031351"/>
              <a:ext cx="555588" cy="297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187</a:t>
              </a:r>
              <a:endParaRPr lang="pt-BR" sz="19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7953736" y="2473118"/>
              <a:ext cx="555588" cy="297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12</a:t>
              </a:r>
              <a:endParaRPr lang="pt-BR" sz="19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7944091" y="2938034"/>
              <a:ext cx="555588" cy="297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  <a:endParaRPr lang="pt-BR" sz="19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7944090" y="3401022"/>
              <a:ext cx="555588" cy="297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  <a:endParaRPr lang="pt-BR" sz="19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7944092" y="3852434"/>
              <a:ext cx="555588" cy="297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endParaRPr lang="pt-BR" sz="19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7944091" y="4338572"/>
              <a:ext cx="555588" cy="297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endParaRPr lang="pt-BR" sz="19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7944091" y="4789984"/>
              <a:ext cx="555588" cy="297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15</a:t>
              </a:r>
              <a:endParaRPr lang="pt-BR" sz="19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7955666" y="5218247"/>
              <a:ext cx="555588" cy="297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endParaRPr lang="pt-BR" sz="19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7955666" y="5692810"/>
              <a:ext cx="555588" cy="297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  <a:endParaRPr lang="pt-BR" sz="19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392113" y="3471739"/>
            <a:ext cx="8359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tabLst/>
            </a:pPr>
            <a:r>
              <a:rPr lang="pt-BR" altLang="pt-BR" sz="36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http://www.wikiaves.com.br/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49400" y="2739931"/>
            <a:ext cx="604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WikiAves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32449" y="542275"/>
            <a:ext cx="7279103" cy="5542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4925327" y="1710690"/>
            <a:ext cx="644894" cy="27813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0" name="Grupo 9"/>
          <p:cNvGrpSpPr/>
          <p:nvPr/>
        </p:nvGrpSpPr>
        <p:grpSpPr>
          <a:xfrm>
            <a:off x="4202161" y="1543050"/>
            <a:ext cx="2063384" cy="621030"/>
            <a:chOff x="4764136" y="4229100"/>
            <a:chExt cx="2063384" cy="621030"/>
          </a:xfrm>
        </p:grpSpPr>
        <p:sp>
          <p:nvSpPr>
            <p:cNvPr id="7" name="Retângulo 6"/>
            <p:cNvSpPr/>
            <p:nvPr/>
          </p:nvSpPr>
          <p:spPr>
            <a:xfrm>
              <a:off x="4764136" y="4229100"/>
              <a:ext cx="2063384" cy="621030"/>
            </a:xfrm>
            <a:prstGeom prst="rect">
              <a:avLst/>
            </a:prstGeom>
            <a:solidFill>
              <a:srgbClr val="BBC3DD"/>
            </a:solidFill>
            <a:ln w="57150">
              <a:solidFill>
                <a:srgbClr val="990000"/>
              </a:solidFill>
            </a:ln>
          </p:spPr>
          <p:txBody>
            <a:bodyPr wrap="square" tIns="46800" anchor="ctr">
              <a:noAutofit/>
            </a:bodyPr>
            <a:lstStyle/>
            <a:p>
              <a:pPr marL="92075">
                <a:spcAft>
                  <a:spcPts val="600"/>
                </a:spcAft>
              </a:pPr>
              <a:r>
                <a:rPr lang="pt-BR" sz="3200" b="1" dirty="0" smtClean="0">
                  <a:solidFill>
                    <a:schemeClr val="accent4">
                      <a:lumMod val="50000"/>
                    </a:schemeClr>
                  </a:solidFill>
                </a:rPr>
                <a:t>Espécies</a:t>
              </a:r>
              <a:endParaRPr lang="pt-BR" sz="3200" b="1" dirty="0" smtClean="0"/>
            </a:p>
          </p:txBody>
        </p:sp>
        <p:sp>
          <p:nvSpPr>
            <p:cNvPr id="9" name="Triângulo isósceles 8"/>
            <p:cNvSpPr/>
            <p:nvPr/>
          </p:nvSpPr>
          <p:spPr>
            <a:xfrm rot="10800000">
              <a:off x="6454140" y="4481020"/>
              <a:ext cx="182880" cy="11719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32449" y="542275"/>
            <a:ext cx="7279103" cy="55426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4931676" y="1936750"/>
            <a:ext cx="1418323" cy="118872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3195051" y="762000"/>
            <a:ext cx="4729749" cy="3581400"/>
            <a:chOff x="-853074" y="3180978"/>
            <a:chExt cx="4729749" cy="1821700"/>
          </a:xfrm>
        </p:grpSpPr>
        <p:sp>
          <p:nvSpPr>
            <p:cNvPr id="5" name="Retângulo 4"/>
            <p:cNvSpPr/>
            <p:nvPr/>
          </p:nvSpPr>
          <p:spPr>
            <a:xfrm>
              <a:off x="-853074" y="3180978"/>
              <a:ext cx="4729749" cy="18217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90000"/>
              </a:solidFill>
            </a:ln>
          </p:spPr>
          <p:txBody>
            <a:bodyPr wrap="square" tIns="108000" anchor="ctr">
              <a:noAutofit/>
            </a:bodyPr>
            <a:lstStyle/>
            <a:p>
              <a:pPr marL="92075">
                <a:spcAft>
                  <a:spcPts val="600"/>
                </a:spcAft>
              </a:pPr>
              <a:endParaRPr lang="pt-BR" sz="3200" b="1" dirty="0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-819151" y="3814379"/>
              <a:ext cx="4657725" cy="306519"/>
            </a:xfrm>
            <a:prstGeom prst="rect">
              <a:avLst/>
            </a:prstGeom>
            <a:solidFill>
              <a:srgbClr val="BBC3D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-719724" y="3203055"/>
              <a:ext cx="4226606" cy="1777547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none" tIns="108000" anchor="ctr">
              <a:spAutoFit/>
            </a:bodyPr>
            <a:lstStyle/>
            <a:p>
              <a:pPr marL="92075">
                <a:spcAft>
                  <a:spcPts val="600"/>
                </a:spcAft>
              </a:pPr>
              <a:r>
                <a:rPr lang="pt-BR" sz="3200" b="1" dirty="0" smtClean="0"/>
                <a:t>Aves do Brasil</a:t>
              </a:r>
            </a:p>
            <a:p>
              <a:pPr marL="92075">
                <a:spcAft>
                  <a:spcPts val="600"/>
                </a:spcAft>
              </a:pPr>
              <a:r>
                <a:rPr lang="pt-BR" sz="3200" b="1" dirty="0" smtClean="0"/>
                <a:t>Mapa de Registros</a:t>
              </a:r>
            </a:p>
            <a:p>
              <a:pPr marL="92075">
                <a:spcAft>
                  <a:spcPts val="600"/>
                </a:spcAft>
              </a:pPr>
              <a:r>
                <a:rPr lang="pt-BR" sz="3200" b="1" dirty="0" smtClean="0">
                  <a:solidFill>
                    <a:srgbClr val="7030A0"/>
                  </a:solidFill>
                </a:rPr>
                <a:t>Espécies por localidade</a:t>
              </a:r>
            </a:p>
            <a:p>
              <a:pPr marL="92075">
                <a:spcAft>
                  <a:spcPts val="600"/>
                </a:spcAft>
              </a:pPr>
              <a:r>
                <a:rPr lang="pt-BR" sz="3200" b="1" dirty="0" smtClean="0"/>
                <a:t>Espécies sem foto</a:t>
              </a:r>
            </a:p>
            <a:p>
              <a:pPr marL="92075">
                <a:spcAft>
                  <a:spcPts val="600"/>
                </a:spcAft>
              </a:pPr>
              <a:r>
                <a:rPr lang="pt-BR" sz="3200" b="1" dirty="0" smtClean="0"/>
                <a:t>Espécies sem som</a:t>
              </a:r>
            </a:p>
            <a:p>
              <a:pPr marL="92075">
                <a:spcAft>
                  <a:spcPts val="600"/>
                </a:spcAft>
              </a:pPr>
              <a:r>
                <a:rPr lang="pt-BR" sz="3200" b="1" dirty="0" smtClean="0"/>
                <a:t>Todas as Espécies</a:t>
              </a:r>
              <a:endParaRPr lang="pt-BR" sz="3200" b="1" dirty="0"/>
            </a:p>
          </p:txBody>
        </p:sp>
      </p:grpSp>
      <p:sp>
        <p:nvSpPr>
          <p:cNvPr id="8" name="Retângulo 7"/>
          <p:cNvSpPr/>
          <p:nvPr/>
        </p:nvSpPr>
        <p:spPr>
          <a:xfrm>
            <a:off x="3325761" y="1974849"/>
            <a:ext cx="4379964" cy="673101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592727" y="2540786"/>
            <a:ext cx="7985791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Ocorrência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Ameaçadas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Espécies Exóticas Invasoras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Etc.</a:t>
            </a:r>
          </a:p>
        </p:txBody>
      </p:sp>
      <p:sp>
        <p:nvSpPr>
          <p:cNvPr id="3" name="Retângulo 2"/>
          <p:cNvSpPr/>
          <p:nvPr/>
        </p:nvSpPr>
        <p:spPr>
          <a:xfrm>
            <a:off x="517358" y="1732671"/>
            <a:ext cx="8109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es-ES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Tipos de listas de fauna</a:t>
            </a:r>
            <a:endParaRPr lang="pt-BR" altLang="pt-BR" sz="4000" b="1" dirty="0" smtClean="0">
              <a:solidFill>
                <a:srgbClr val="0070C0"/>
              </a:solidFill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79450" y="594454"/>
            <a:ext cx="7785100" cy="56690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897136" y="2813050"/>
            <a:ext cx="2642604" cy="70739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Grupo 8"/>
          <p:cNvGrpSpPr/>
          <p:nvPr/>
        </p:nvGrpSpPr>
        <p:grpSpPr>
          <a:xfrm>
            <a:off x="1106536" y="2072639"/>
            <a:ext cx="6141990" cy="1910715"/>
            <a:chOff x="2106661" y="4253864"/>
            <a:chExt cx="6141990" cy="1910715"/>
          </a:xfrm>
        </p:grpSpPr>
        <p:sp>
          <p:nvSpPr>
            <p:cNvPr id="5" name="Retângulo 4"/>
            <p:cNvSpPr/>
            <p:nvPr/>
          </p:nvSpPr>
          <p:spPr>
            <a:xfrm>
              <a:off x="2106661" y="4253864"/>
              <a:ext cx="6141990" cy="1910715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rgbClr val="990000"/>
              </a:solidFill>
            </a:ln>
          </p:spPr>
          <p:txBody>
            <a:bodyPr wrap="square" tIns="46800" anchor="ctr">
              <a:noAutofit/>
            </a:bodyPr>
            <a:lstStyle/>
            <a:p>
              <a:pPr marL="92075">
                <a:spcAft>
                  <a:spcPts val="600"/>
                </a:spcAft>
              </a:pPr>
              <a:r>
                <a:rPr lang="pt-BR" sz="3200" b="1" dirty="0" smtClean="0">
                  <a:solidFill>
                    <a:srgbClr val="006600"/>
                  </a:solidFill>
                </a:rPr>
                <a:t>Filtrar por localidade</a:t>
              </a:r>
            </a:p>
            <a:p>
              <a:pPr marL="92075">
                <a:spcAft>
                  <a:spcPts val="600"/>
                </a:spcAft>
              </a:pPr>
              <a:r>
                <a:rPr lang="pt-B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Cidade</a:t>
              </a:r>
            </a:p>
            <a:p>
              <a:pPr marL="92075">
                <a:spcAft>
                  <a:spcPts val="600"/>
                </a:spcAft>
              </a:pPr>
              <a:r>
                <a:rPr lang="pt-B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Estado</a:t>
              </a:r>
              <a:endPara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3527424" y="4962524"/>
              <a:ext cx="4562476" cy="513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(Selecione uma Cidade)</a:t>
              </a:r>
              <a:endPara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527424" y="5556884"/>
              <a:ext cx="3965575" cy="513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3200" b="1" dirty="0" smtClean="0">
                  <a:solidFill>
                    <a:schemeClr val="tx1"/>
                  </a:solidFill>
                </a:rPr>
                <a:t>Selecione um Estado</a:t>
              </a:r>
              <a:endParaRPr lang="pt-B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riângulo isósceles 7"/>
            <p:cNvSpPr/>
            <p:nvPr/>
          </p:nvSpPr>
          <p:spPr>
            <a:xfrm rot="10800000">
              <a:off x="7197090" y="5755146"/>
              <a:ext cx="182880" cy="11719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dirty="0"/>
            </a:p>
          </p:txBody>
        </p:sp>
      </p:grpSp>
      <p:sp>
        <p:nvSpPr>
          <p:cNvPr id="10" name="Retângulo 9"/>
          <p:cNvSpPr/>
          <p:nvPr/>
        </p:nvSpPr>
        <p:spPr>
          <a:xfrm>
            <a:off x="2458986" y="2727325"/>
            <a:ext cx="4703814" cy="63500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07177" y="571500"/>
            <a:ext cx="7329646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066800" y="1973580"/>
            <a:ext cx="4716780" cy="185928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55582" y="1443354"/>
          <a:ext cx="8125429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787"/>
                <a:gridCol w="3406166"/>
                <a:gridCol w="2708476"/>
              </a:tblGrid>
              <a:tr h="411091">
                <a:tc gridSpan="3"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002060"/>
                          </a:solidFill>
                        </a:rPr>
                        <a:t>Espécies</a:t>
                      </a:r>
                      <a:r>
                        <a:rPr lang="pt-BR" sz="2400" b="1" baseline="0" dirty="0" smtClean="0">
                          <a:solidFill>
                            <a:srgbClr val="002060"/>
                          </a:solidFill>
                        </a:rPr>
                        <a:t> em Bauru/SP</a:t>
                      </a:r>
                      <a:endParaRPr lang="pt-BR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21549">
                <a:tc>
                  <a:txBody>
                    <a:bodyPr/>
                    <a:lstStyle/>
                    <a:p>
                      <a:endParaRPr lang="pt-BR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11091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Família</a:t>
                      </a:r>
                      <a:endParaRPr lang="pt-BR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Espécie</a:t>
                      </a:r>
                      <a:endParaRPr lang="pt-BR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Nome Comum</a:t>
                      </a:r>
                      <a:endParaRPr lang="pt-BR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091">
                <a:tc>
                  <a:txBody>
                    <a:bodyPr/>
                    <a:lstStyle/>
                    <a:p>
                      <a:r>
                        <a:rPr lang="pt-BR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Tinamidae</a:t>
                      </a:r>
                      <a:endParaRPr lang="pt-BR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dirty="0" err="1" smtClean="0">
                          <a:solidFill>
                            <a:schemeClr val="tx1"/>
                          </a:solidFill>
                        </a:rPr>
                        <a:t>Crypturellus</a:t>
                      </a:r>
                      <a:r>
                        <a:rPr lang="pt-BR" sz="24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400" b="1" i="1" dirty="0" err="1" smtClean="0">
                          <a:solidFill>
                            <a:schemeClr val="tx1"/>
                          </a:solidFill>
                        </a:rPr>
                        <a:t>parvirostris</a:t>
                      </a:r>
                      <a:endParaRPr lang="pt-B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003300"/>
                          </a:solidFill>
                        </a:rPr>
                        <a:t>Inhambu-chororó</a:t>
                      </a:r>
                      <a:endParaRPr lang="pt-BR" sz="24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411091">
                <a:tc>
                  <a:txBody>
                    <a:bodyPr/>
                    <a:lstStyle/>
                    <a:p>
                      <a:endParaRPr lang="pt-BR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dirty="0" err="1" smtClean="0">
                          <a:solidFill>
                            <a:schemeClr val="tx1"/>
                          </a:solidFill>
                        </a:rPr>
                        <a:t>Rhynchotus</a:t>
                      </a:r>
                      <a:r>
                        <a:rPr lang="pt-BR" sz="2400" b="1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400" b="1" i="1" baseline="0" dirty="0" err="1" smtClean="0">
                          <a:solidFill>
                            <a:schemeClr val="tx1"/>
                          </a:solidFill>
                        </a:rPr>
                        <a:t>rufescens</a:t>
                      </a:r>
                      <a:endParaRPr lang="pt-B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003300"/>
                          </a:solidFill>
                        </a:rPr>
                        <a:t>Perdiz</a:t>
                      </a:r>
                      <a:endParaRPr lang="pt-BR" sz="24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11091">
                <a:tc>
                  <a:txBody>
                    <a:bodyPr/>
                    <a:lstStyle/>
                    <a:p>
                      <a:endParaRPr lang="pt-BR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dirty="0" err="1" smtClean="0">
                          <a:solidFill>
                            <a:schemeClr val="tx1"/>
                          </a:solidFill>
                        </a:rPr>
                        <a:t>Nothura</a:t>
                      </a:r>
                      <a:r>
                        <a:rPr lang="pt-BR" sz="2400" b="1" i="1" dirty="0" smtClean="0">
                          <a:solidFill>
                            <a:schemeClr val="tx1"/>
                          </a:solidFill>
                        </a:rPr>
                        <a:t> maculosa</a:t>
                      </a:r>
                      <a:endParaRPr lang="pt-B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003300"/>
                          </a:solidFill>
                        </a:rPr>
                        <a:t>Codorna-amarela</a:t>
                      </a:r>
                      <a:endParaRPr lang="pt-BR" sz="24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11091">
                <a:tc>
                  <a:txBody>
                    <a:bodyPr/>
                    <a:lstStyle/>
                    <a:p>
                      <a:r>
                        <a:rPr lang="pt-BR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Anhimidae</a:t>
                      </a:r>
                      <a:endParaRPr lang="pt-BR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dirty="0" err="1" smtClean="0">
                          <a:solidFill>
                            <a:schemeClr val="tx1"/>
                          </a:solidFill>
                        </a:rPr>
                        <a:t>Anhima</a:t>
                      </a:r>
                      <a:r>
                        <a:rPr lang="pt-BR" sz="24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400" b="1" i="1" dirty="0" err="1" smtClean="0">
                          <a:solidFill>
                            <a:schemeClr val="tx1"/>
                          </a:solidFill>
                        </a:rPr>
                        <a:t>cornuta</a:t>
                      </a:r>
                      <a:endParaRPr lang="pt-B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003300"/>
                          </a:solidFill>
                        </a:rPr>
                        <a:t>Anhuma</a:t>
                      </a:r>
                      <a:endParaRPr lang="pt-BR" sz="24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11091">
                <a:tc>
                  <a:txBody>
                    <a:bodyPr/>
                    <a:lstStyle/>
                    <a:p>
                      <a:r>
                        <a:rPr lang="pt-BR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Anatidae</a:t>
                      </a:r>
                      <a:endParaRPr lang="pt-BR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dirty="0" err="1" smtClean="0">
                          <a:solidFill>
                            <a:schemeClr val="tx1"/>
                          </a:solidFill>
                        </a:rPr>
                        <a:t>Dendrocygna</a:t>
                      </a:r>
                      <a:r>
                        <a:rPr lang="pt-BR" sz="2400" b="1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400" b="1" i="1" baseline="0" dirty="0" err="1" smtClean="0">
                          <a:solidFill>
                            <a:schemeClr val="tx1"/>
                          </a:solidFill>
                        </a:rPr>
                        <a:t>viduata</a:t>
                      </a:r>
                      <a:endParaRPr lang="pt-B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003300"/>
                          </a:solidFill>
                        </a:rPr>
                        <a:t>Irerê</a:t>
                      </a:r>
                      <a:endParaRPr lang="pt-BR" sz="24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11091">
                <a:tc>
                  <a:txBody>
                    <a:bodyPr/>
                    <a:lstStyle/>
                    <a:p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dirty="0" err="1" smtClean="0">
                          <a:solidFill>
                            <a:schemeClr val="tx1"/>
                          </a:solidFill>
                        </a:rPr>
                        <a:t>Dendrocygna</a:t>
                      </a:r>
                      <a:r>
                        <a:rPr lang="pt-BR" sz="2400" b="1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400" b="1" i="1" baseline="0" dirty="0" err="1" smtClean="0">
                          <a:solidFill>
                            <a:schemeClr val="tx1"/>
                          </a:solidFill>
                        </a:rPr>
                        <a:t>autumnalis</a:t>
                      </a:r>
                      <a:endParaRPr lang="pt-B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rgbClr val="003300"/>
                          </a:solidFill>
                        </a:rPr>
                        <a:t>Asa-branca</a:t>
                      </a:r>
                      <a:endParaRPr lang="pt-BR" sz="24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464305" y="2290193"/>
            <a:ext cx="8222496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5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Licenciamento: </a:t>
            </a:r>
            <a:r>
              <a:rPr lang="pt-BR" altLang="pt-BR" sz="35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IBAMA (União), CETESB (SP), Municípios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5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Empreendimentos: </a:t>
            </a:r>
            <a:r>
              <a:rPr lang="pt-BR" altLang="pt-BR" sz="35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De acordo com o grau de impacto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5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Modalidades: </a:t>
            </a:r>
            <a:r>
              <a:rPr lang="pt-BR" altLang="pt-BR" sz="35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EAS, EIA/RIMA</a:t>
            </a:r>
          </a:p>
        </p:txBody>
      </p:sp>
      <p:sp>
        <p:nvSpPr>
          <p:cNvPr id="3" name="Retângulo 2"/>
          <p:cNvSpPr/>
          <p:nvPr/>
        </p:nvSpPr>
        <p:spPr>
          <a:xfrm>
            <a:off x="457732" y="1551597"/>
            <a:ext cx="8228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Estudos de Impacto Ambiental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476336" y="2905098"/>
            <a:ext cx="8359775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4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Sistematização: </a:t>
            </a:r>
            <a:r>
              <a:rPr lang="pt-BR" altLang="pt-BR" sz="34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Confiabilidade dos dados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4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Uso de fotos: </a:t>
            </a:r>
            <a:r>
              <a:rPr lang="pt-BR" altLang="pt-BR" sz="34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Confirmação de relatos orais, importante não direcionar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99412" y="2153805"/>
            <a:ext cx="6545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Entrevistas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524466" y="2352394"/>
            <a:ext cx="8114212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Métodos: </a:t>
            </a: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Observação direta, registros (fotos, sons), rastros, captura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Modalidades: </a:t>
            </a: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Levantamento (espécies), Censo (+ densidade), Monitoramento</a:t>
            </a:r>
            <a:b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</a:b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(+ tempo)</a:t>
            </a:r>
          </a:p>
        </p:txBody>
      </p:sp>
      <p:sp>
        <p:nvSpPr>
          <p:cNvPr id="3" name="Retângulo 2"/>
          <p:cNvSpPr/>
          <p:nvPr/>
        </p:nvSpPr>
        <p:spPr>
          <a:xfrm>
            <a:off x="409074" y="1614469"/>
            <a:ext cx="8325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Levantamentos de fauna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3194" y="1320800"/>
            <a:ext cx="8137613" cy="4955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299412" y="577334"/>
            <a:ext cx="6545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Observação direta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99412" y="717034"/>
            <a:ext cx="6545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Armadilha fotográfica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600" y="1509712"/>
            <a:ext cx="8178800" cy="460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52600" y="1778000"/>
            <a:ext cx="5638800" cy="4064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2877" y="1279000"/>
            <a:ext cx="7498246" cy="37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914401" y="522834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Rastros e vestígios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857250" y="5094834"/>
            <a:ext cx="181609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pt-BR" altLang="pt-BR" sz="3200" b="1" dirty="0" smtClean="0">
                <a:latin typeface="Calibri" panose="020F0502020204030204" pitchFamily="34" charset="0"/>
                <a:cs typeface="Tahoma" panose="020B0604030504040204" pitchFamily="34" charset="0"/>
              </a:rPr>
              <a:t>Macaco-Prego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686050" y="5094834"/>
            <a:ext cx="181609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pt-BR" altLang="pt-BR" sz="3200" b="1" dirty="0" smtClean="0">
                <a:latin typeface="Calibri" panose="020F0502020204030204" pitchFamily="34" charset="0"/>
                <a:cs typeface="Tahoma" panose="020B0604030504040204" pitchFamily="34" charset="0"/>
              </a:rPr>
              <a:t>Lobo- Guará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65650" y="5094834"/>
            <a:ext cx="181609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pt-BR" altLang="pt-BR" sz="3200" b="1" dirty="0" smtClean="0">
                <a:latin typeface="Calibri" panose="020F0502020204030204" pitchFamily="34" charset="0"/>
                <a:cs typeface="Tahoma" panose="020B0604030504040204" pitchFamily="34" charset="0"/>
              </a:rPr>
              <a:t>Onça- Pintada</a:t>
            </a:r>
          </a:p>
        </p:txBody>
      </p:sp>
      <p:sp>
        <p:nvSpPr>
          <p:cNvPr id="7" name="Retângulo 6"/>
          <p:cNvSpPr/>
          <p:nvPr/>
        </p:nvSpPr>
        <p:spPr>
          <a:xfrm>
            <a:off x="6445250" y="5094834"/>
            <a:ext cx="181609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pt-BR" altLang="pt-BR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Capivara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07952" y="1894550"/>
            <a:ext cx="7128098" cy="42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698500" y="568085"/>
            <a:ext cx="774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Captura: Armadilha</a:t>
            </a:r>
            <a:b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</a:b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de contenção viva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6100" y="1328675"/>
            <a:ext cx="80518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068477" y="585209"/>
            <a:ext cx="7007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Captura: Armadilha pitfall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508503" y="3416674"/>
            <a:ext cx="835977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São Paulo (DEPAVE/SVMA)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Guarulhos (SMMA)</a:t>
            </a:r>
            <a:endParaRPr lang="pt-BR" altLang="pt-BR" sz="3600" b="1" baseline="0" dirty="0">
              <a:solidFill>
                <a:srgbClr val="000000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49300" y="2002004"/>
            <a:ext cx="764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Municípios com publicação de listas de fauna no ESP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468312" y="2690614"/>
            <a:ext cx="8359775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4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Sistematização: </a:t>
            </a:r>
            <a:r>
              <a:rPr lang="pt-BR" altLang="pt-BR" sz="34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Esforço amostral, estações, métodos de amostragem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4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Importância: </a:t>
            </a:r>
            <a:r>
              <a:rPr lang="pt-BR" altLang="pt-BR" sz="34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Censos, monitoramentos – estimativas confiáveis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47700" y="1905228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Levantamentos de fauna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56419" y="1738523"/>
            <a:ext cx="7914481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pt-BR" altLang="pt-BR" sz="3200" b="1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SMA/CBRN/DeFau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pt-BR" altLang="pt-BR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Av</a:t>
            </a:r>
            <a: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. Professor Frederico Hermann Jr., 345</a:t>
            </a:r>
            <a:b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</a:br>
            <a: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Prédio </a:t>
            </a:r>
            <a:r>
              <a:rPr lang="pt-BR" altLang="pt-BR" sz="3200" b="1" dirty="0">
                <a:latin typeface="Calibri" panose="020F0502020204030204" pitchFamily="34" charset="0"/>
                <a:cs typeface="Tahoma" panose="020B0604030504040204" pitchFamily="34" charset="0"/>
              </a:rPr>
              <a:t>12 </a:t>
            </a:r>
            <a:r>
              <a:rPr lang="pt-BR" altLang="pt-BR" sz="3200" b="1" dirty="0" smtClean="0">
                <a:latin typeface="Calibri" panose="020F0502020204030204" pitchFamily="34" charset="0"/>
                <a:cs typeface="Tahoma" panose="020B0604030504040204" pitchFamily="34" charset="0"/>
              </a:rPr>
              <a:t>– 2º </a:t>
            </a:r>
            <a:r>
              <a:rPr lang="pt-BR" altLang="pt-BR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andar</a:t>
            </a:r>
            <a: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t-BR" altLang="pt-BR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- </a:t>
            </a:r>
            <a:r>
              <a:rPr lang="pt-BR" altLang="pt-BR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CEP</a:t>
            </a:r>
            <a: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: 05459-010</a:t>
            </a:r>
            <a:b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</a:br>
            <a: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Alto de Pinheiros, São Paulo/SP</a:t>
            </a:r>
            <a:b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</a:br>
            <a:r>
              <a:rPr lang="pt-BR" altLang="pt-BR" sz="3200" b="1" dirty="0" smtClean="0">
                <a:solidFill>
                  <a:srgbClr val="99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cbrn.defau@ambiente.sp.gov.br</a:t>
            </a:r>
            <a:r>
              <a:rPr lang="pt-BR" altLang="pt-BR" sz="3200" b="1" dirty="0">
                <a:solidFill>
                  <a:srgbClr val="99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/>
            </a:r>
            <a:br>
              <a:rPr lang="pt-BR" altLang="pt-BR" sz="3200" b="1" dirty="0">
                <a:solidFill>
                  <a:srgbClr val="99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</a:br>
            <a:r>
              <a:rPr lang="pt-BR" altLang="pt-BR" sz="3200" b="1" dirty="0" smtClean="0">
                <a:latin typeface="Calibri" panose="020F0502020204030204" pitchFamily="34" charset="0"/>
                <a:cs typeface="Tahoma" panose="020B0604030504040204" pitchFamily="34" charset="0"/>
              </a:rPr>
              <a:t>Tel.: </a:t>
            </a:r>
            <a:r>
              <a:rPr lang="pt-BR" altLang="pt-BR" sz="3200" b="1" dirty="0">
                <a:latin typeface="Calibri" panose="020F0502020204030204" pitchFamily="34" charset="0"/>
                <a:cs typeface="Tahoma" panose="020B0604030504040204" pitchFamily="34" charset="0"/>
              </a:rPr>
              <a:t>(</a:t>
            </a:r>
            <a:r>
              <a:rPr lang="pt-BR" altLang="pt-BR" sz="3200" b="1" dirty="0" smtClean="0">
                <a:latin typeface="Calibri" panose="020F0502020204030204" pitchFamily="34" charset="0"/>
                <a:cs typeface="Tahoma" panose="020B0604030504040204" pitchFamily="34" charset="0"/>
              </a:rPr>
              <a:t>11)3133-3946/3945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pt-BR" altLang="pt-BR" sz="3200" b="1" dirty="0" smtClean="0">
                <a:solidFill>
                  <a:srgbClr val="99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www.ambiente.sp.gov.br/fauna</a:t>
            </a:r>
          </a:p>
        </p:txBody>
      </p:sp>
      <p:sp>
        <p:nvSpPr>
          <p:cNvPr id="3" name="Retângulo 2"/>
          <p:cNvSpPr/>
          <p:nvPr/>
        </p:nvSpPr>
        <p:spPr>
          <a:xfrm>
            <a:off x="1892299" y="884384"/>
            <a:ext cx="5359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Obrigado!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24975" y="3427608"/>
            <a:ext cx="1518926" cy="161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503825" y="2583344"/>
            <a:ext cx="809875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Estudos do licenciamento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Pesquisa científica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Implementação de Planos de Ação de espécies ameaçadas em nível local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3611" y="1812443"/>
            <a:ext cx="7916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Potenciais usos das listas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527888" y="2236366"/>
            <a:ext cx="8062661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Subsidiar proposta de implantação de Unidades de Conservação (UC)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Campanhas de Educação </a:t>
            </a:r>
            <a:r>
              <a:rPr lang="pt-BR" altLang="pt-BR" sz="3600" b="1" baseline="0" dirty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A</a:t>
            </a: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mbiental municipais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479760" y="2345325"/>
            <a:ext cx="8122819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CITES: </a:t>
            </a: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Convenção sobre o Comércio Internacional de Espécies da Fauna e Flora Selvagens em Perigo de Extinção 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IUCN Red List: </a:t>
            </a: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União Internacional para Conservação da Natureza</a:t>
            </a:r>
          </a:p>
        </p:txBody>
      </p:sp>
      <p:sp>
        <p:nvSpPr>
          <p:cNvPr id="3" name="Retângulo 2"/>
          <p:cNvSpPr/>
          <p:nvPr/>
        </p:nvSpPr>
        <p:spPr>
          <a:xfrm>
            <a:off x="974558" y="1573410"/>
            <a:ext cx="7194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Listas internacionais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407567" y="2394238"/>
            <a:ext cx="8359775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4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Taxonomia: </a:t>
            </a:r>
            <a:r>
              <a:rPr lang="pt-BR" altLang="pt-BR" sz="34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Sistema científico e hierárquico de classificação animal (Base: Systema Naturae – Lineu 1758) 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4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Hierarquia: </a:t>
            </a:r>
            <a:r>
              <a:rPr lang="pt-BR" altLang="pt-BR" sz="34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Reino – Filo – Classe – Ordem – Família – </a:t>
            </a:r>
            <a:r>
              <a:rPr lang="pt-BR" altLang="pt-BR" sz="3400" b="1" baseline="0" dirty="0" smtClean="0">
                <a:latin typeface="Calibri" panose="020F0502020204030204" pitchFamily="34" charset="0"/>
                <a:cs typeface="Tahoma" panose="020B0604030504040204" pitchFamily="34" charset="0"/>
              </a:rPr>
              <a:t>Gênero – Espécie</a:t>
            </a:r>
          </a:p>
        </p:txBody>
      </p:sp>
      <p:sp>
        <p:nvSpPr>
          <p:cNvPr id="3" name="Retângulo 2"/>
          <p:cNvSpPr/>
          <p:nvPr/>
        </p:nvSpPr>
        <p:spPr>
          <a:xfrm>
            <a:off x="998621" y="1678384"/>
            <a:ext cx="71467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4000" b="1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Conceitos básicos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600081" y="1920895"/>
            <a:ext cx="7978438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7850" algn="l"/>
                <a:tab pos="663575" algn="l"/>
              </a:tabLs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Espécie: </a:t>
            </a: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Unidade taxonômica básica 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Binômio: </a:t>
            </a:r>
            <a:r>
              <a:rPr lang="pt-BR" altLang="pt-BR" sz="3600" b="1" baseline="0" dirty="0" smtClean="0">
                <a:latin typeface="Calibri" panose="020F0502020204030204" pitchFamily="34" charset="0"/>
                <a:cs typeface="Tahoma" panose="020B0604030504040204" pitchFamily="34" charset="0"/>
              </a:rPr>
              <a:t>Gênero + espécie (Ex.: Canis familiaris)</a:t>
            </a:r>
          </a:p>
          <a:p>
            <a:pPr marL="265113" indent="-265113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</a:pPr>
            <a:r>
              <a:rPr lang="pt-BR" altLang="pt-BR" sz="3600" b="1" baseline="0" dirty="0" smtClean="0">
                <a:solidFill>
                  <a:srgbClr val="708B39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Subespécie: </a:t>
            </a:r>
            <a:r>
              <a:rPr lang="pt-BR" altLang="pt-BR" sz="3600" b="1" baseline="0" dirty="0" smtClean="0">
                <a:latin typeface="Calibri" panose="020F0502020204030204" pitchFamily="34" charset="0"/>
                <a:cs typeface="Tahoma" panose="020B0604030504040204" pitchFamily="34" charset="0"/>
              </a:rPr>
              <a:t>Gênero + espécie + subespécie (Ex.: </a:t>
            </a:r>
            <a:r>
              <a:rPr lang="pt-BR" altLang="pt-BR" sz="3600" b="1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Canis lupus familiaris)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868</Words>
  <Application>Microsoft Office PowerPoint</Application>
  <PresentationFormat>Apresentação na tela (4:3)</PresentationFormat>
  <Paragraphs>201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FDE</dc:creator>
  <cp:lastModifiedBy>FDE</cp:lastModifiedBy>
  <cp:revision>26</cp:revision>
  <dcterms:created xsi:type="dcterms:W3CDTF">2016-03-24T13:02:19Z</dcterms:created>
  <dcterms:modified xsi:type="dcterms:W3CDTF">2016-06-01T18:24:05Z</dcterms:modified>
</cp:coreProperties>
</file>