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6"/>
  </p:handoutMasterIdLst>
  <p:sldIdLst>
    <p:sldId id="256" r:id="rId2"/>
    <p:sldId id="331" r:id="rId3"/>
    <p:sldId id="296" r:id="rId4"/>
    <p:sldId id="317" r:id="rId5"/>
    <p:sldId id="315" r:id="rId6"/>
    <p:sldId id="310" r:id="rId7"/>
    <p:sldId id="299" r:id="rId8"/>
    <p:sldId id="318" r:id="rId9"/>
    <p:sldId id="322" r:id="rId10"/>
    <p:sldId id="323" r:id="rId11"/>
    <p:sldId id="321" r:id="rId12"/>
    <p:sldId id="324" r:id="rId13"/>
    <p:sldId id="326" r:id="rId14"/>
    <p:sldId id="325" r:id="rId15"/>
    <p:sldId id="329" r:id="rId16"/>
    <p:sldId id="305" r:id="rId17"/>
    <p:sldId id="294" r:id="rId18"/>
    <p:sldId id="328" r:id="rId19"/>
    <p:sldId id="309" r:id="rId20"/>
    <p:sldId id="327" r:id="rId21"/>
    <p:sldId id="311" r:id="rId22"/>
    <p:sldId id="320" r:id="rId23"/>
    <p:sldId id="330" r:id="rId24"/>
    <p:sldId id="307" r:id="rId25"/>
  </p:sldIdLst>
  <p:sldSz cx="12192000" cy="6858000"/>
  <p:notesSz cx="6797675" cy="992822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9" autoAdjust="0"/>
    <p:restoredTop sz="94660" autoAdjust="0"/>
  </p:normalViewPr>
  <p:slideViewPr>
    <p:cSldViewPr snapToGrid="0">
      <p:cViewPr varScale="1">
        <p:scale>
          <a:sx n="92" d="100"/>
          <a:sy n="92" d="100"/>
        </p:scale>
        <p:origin x="-498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503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D6B88D-B6AC-4FDE-A7AB-CE962944A28A}" type="datetimeFigureOut">
              <a:rPr lang="pt-BR" smtClean="0"/>
              <a:pPr/>
              <a:t>09/06/2016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2975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0BEADC-F39F-4BBB-8E1B-0D81923C9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3711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47EE-4A8A-4CC4-82D3-33BCB418BF1E}" type="datetimeFigureOut">
              <a:rPr lang="pt-BR" smtClean="0"/>
              <a:pPr/>
              <a:t>09/06/2016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55449-438A-4F2C-BF2C-BE1B7B3C721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6042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47EE-4A8A-4CC4-82D3-33BCB418BF1E}" type="datetimeFigureOut">
              <a:rPr lang="pt-BR" smtClean="0"/>
              <a:pPr/>
              <a:t>09/06/2016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55449-438A-4F2C-BF2C-BE1B7B3C721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4163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47EE-4A8A-4CC4-82D3-33BCB418BF1E}" type="datetimeFigureOut">
              <a:rPr lang="pt-BR" smtClean="0"/>
              <a:pPr/>
              <a:t>09/06/2016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55449-438A-4F2C-BF2C-BE1B7B3C721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6197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47EE-4A8A-4CC4-82D3-33BCB418BF1E}" type="datetimeFigureOut">
              <a:rPr lang="pt-BR" smtClean="0"/>
              <a:pPr/>
              <a:t>09/06/2016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55449-438A-4F2C-BF2C-BE1B7B3C721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7210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47EE-4A8A-4CC4-82D3-33BCB418BF1E}" type="datetimeFigureOut">
              <a:rPr lang="pt-BR" smtClean="0"/>
              <a:pPr/>
              <a:t>09/06/2016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55449-438A-4F2C-BF2C-BE1B7B3C721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3273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47EE-4A8A-4CC4-82D3-33BCB418BF1E}" type="datetimeFigureOut">
              <a:rPr lang="pt-BR" smtClean="0"/>
              <a:pPr/>
              <a:t>09/06/2016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55449-438A-4F2C-BF2C-BE1B7B3C721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2792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47EE-4A8A-4CC4-82D3-33BCB418BF1E}" type="datetimeFigureOut">
              <a:rPr lang="pt-BR" smtClean="0"/>
              <a:pPr/>
              <a:t>09/06/2016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55449-438A-4F2C-BF2C-BE1B7B3C721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5640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47EE-4A8A-4CC4-82D3-33BCB418BF1E}" type="datetimeFigureOut">
              <a:rPr lang="pt-BR" smtClean="0"/>
              <a:pPr/>
              <a:t>09/06/2016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55449-438A-4F2C-BF2C-BE1B7B3C721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4694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47EE-4A8A-4CC4-82D3-33BCB418BF1E}" type="datetimeFigureOut">
              <a:rPr lang="pt-BR" smtClean="0"/>
              <a:pPr/>
              <a:t>09/06/2016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55449-438A-4F2C-BF2C-BE1B7B3C721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0515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47EE-4A8A-4CC4-82D3-33BCB418BF1E}" type="datetimeFigureOut">
              <a:rPr lang="pt-BR" smtClean="0"/>
              <a:pPr/>
              <a:t>09/06/2016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55449-438A-4F2C-BF2C-BE1B7B3C721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7286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47EE-4A8A-4CC4-82D3-33BCB418BF1E}" type="datetimeFigureOut">
              <a:rPr lang="pt-BR" smtClean="0"/>
              <a:pPr/>
              <a:t>09/06/2016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55449-438A-4F2C-BF2C-BE1B7B3C721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9449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347EE-4A8A-4CC4-82D3-33BCB418BF1E}" type="datetimeFigureOut">
              <a:rPr lang="pt-BR" smtClean="0"/>
              <a:pPr/>
              <a:t>09/06/2016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55449-438A-4F2C-BF2C-BE1B7B3C721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1812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afaela@jaguariuna.sp.gov.b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t-BR" sz="4800" dirty="0" smtClean="0"/>
              <a:t>PROGRAMA BACIAS JAGUARIÚNA</a:t>
            </a:r>
            <a:br>
              <a:rPr lang="pt-BR" sz="4800" dirty="0" smtClean="0"/>
            </a:br>
            <a:endParaRPr lang="pt-BR" sz="4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3999" y="3602037"/>
            <a:ext cx="9438409" cy="2258435"/>
          </a:xfrm>
        </p:spPr>
        <p:txBody>
          <a:bodyPr>
            <a:normAutofit/>
          </a:bodyPr>
          <a:lstStyle/>
          <a:p>
            <a:endParaRPr lang="pt-BR" b="1" dirty="0" smtClean="0">
              <a:effectLst>
                <a:glow rad="228600">
                  <a:srgbClr val="92D050">
                    <a:alpha val="40000"/>
                  </a:srgbClr>
                </a:glow>
              </a:effectLst>
            </a:endParaRPr>
          </a:p>
          <a:p>
            <a:r>
              <a:rPr lang="pt-BR" b="1" dirty="0" smtClean="0">
                <a:effectLst>
                  <a:glow rad="228600">
                    <a:srgbClr val="92D050">
                      <a:alpha val="40000"/>
                    </a:srgbClr>
                  </a:glow>
                </a:effectLst>
              </a:rPr>
              <a:t>Rafaela Rossi de Camargo Freitas </a:t>
            </a:r>
          </a:p>
          <a:p>
            <a:r>
              <a:rPr lang="pt-BR" b="1" dirty="0" smtClean="0">
                <a:effectLst>
                  <a:glow rad="228600">
                    <a:srgbClr val="92D050">
                      <a:alpha val="40000"/>
                    </a:srgbClr>
                  </a:glow>
                </a:effectLst>
              </a:rPr>
              <a:t>Diretora do Departamento de Meio Ambiente</a:t>
            </a:r>
          </a:p>
          <a:p>
            <a:r>
              <a:rPr lang="pt-BR" b="1" dirty="0" smtClean="0">
                <a:effectLst>
                  <a:glow rad="228600">
                    <a:srgbClr val="92D050">
                      <a:alpha val="40000"/>
                    </a:srgbClr>
                  </a:glow>
                </a:effectLst>
              </a:rPr>
              <a:t>Secretaria de Meio Ambiente </a:t>
            </a:r>
          </a:p>
          <a:p>
            <a:r>
              <a:rPr lang="pt-BR" b="1" dirty="0" smtClean="0">
                <a:effectLst>
                  <a:glow rad="228600">
                    <a:srgbClr val="92D050">
                      <a:alpha val="40000"/>
                    </a:srgbClr>
                  </a:glow>
                </a:effectLst>
              </a:rPr>
              <a:t>Interlocutora do Programa Município Verde Azul</a:t>
            </a:r>
            <a:endParaRPr lang="pt-BR" b="1" dirty="0">
              <a:effectLst>
                <a:glow rad="228600">
                  <a:srgbClr val="92D050">
                    <a:alpha val="40000"/>
                  </a:srgbClr>
                </a:glow>
              </a:effectLst>
            </a:endParaRPr>
          </a:p>
        </p:txBody>
      </p:sp>
      <p:pic>
        <p:nvPicPr>
          <p:cNvPr id="5" name="Imagem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045"/>
            <a:ext cx="1199213" cy="1079060"/>
          </a:xfrm>
          <a:prstGeom prst="rect">
            <a:avLst/>
          </a:prstGeom>
          <a:noFill/>
        </p:spPr>
      </p:pic>
      <p:pic>
        <p:nvPicPr>
          <p:cNvPr id="6" name="Picture 2" descr="C:\Users\hbracale\Documents\TNC\JAGUARIÚNA\comunicação\logo bacias\versão atual\versão pra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091" y="285045"/>
            <a:ext cx="2908660" cy="56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29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9332" y="224852"/>
            <a:ext cx="10515600" cy="1325563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t-BR" sz="4000" dirty="0" smtClean="0"/>
              <a:t>  Valoração - PSA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62444" y="1606860"/>
            <a:ext cx="10491355" cy="45701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000" b="1" dirty="0" smtClean="0">
                <a:solidFill>
                  <a:srgbClr val="0070C0"/>
                </a:solidFill>
              </a:rPr>
              <a:t>CUSTO OPORTUNIDADE – para chegar no valor por hectare </a:t>
            </a:r>
          </a:p>
          <a:p>
            <a:pPr marL="0" indent="0" algn="ctr">
              <a:buNone/>
            </a:pPr>
            <a:endParaRPr lang="pt-BR" b="1" i="1" dirty="0">
              <a:solidFill>
                <a:srgbClr val="0070C0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pt-BR" b="1" dirty="0"/>
              <a:t>R$270,00/ha/ano – conservação e/ou restauração em APP</a:t>
            </a:r>
            <a:r>
              <a:rPr lang="pt-BR" b="1" dirty="0" smtClean="0"/>
              <a:t>;</a:t>
            </a:r>
          </a:p>
          <a:p>
            <a:pPr marL="457200" lvl="1" indent="0">
              <a:buNone/>
            </a:pPr>
            <a:endParaRPr lang="pt-BR" b="1" dirty="0"/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pt-BR" b="1" dirty="0"/>
              <a:t>R$100,00/ha/ano – conservação e/ou restauração de florestas fora de APP</a:t>
            </a:r>
          </a:p>
          <a:p>
            <a:pPr marL="0" indent="0" algn="ctr">
              <a:buNone/>
            </a:pPr>
            <a:endParaRPr lang="pt-BR" i="1" dirty="0"/>
          </a:p>
          <a:p>
            <a:pPr marL="0" indent="0">
              <a:buNone/>
            </a:pPr>
            <a:r>
              <a:rPr lang="pt-BR" i="1" dirty="0" smtClean="0"/>
              <a:t>Importante informar que o valor de PSA deve ser adequado a região , realidade econômica, atividade agrícola desenvolvida, etc.</a:t>
            </a:r>
          </a:p>
          <a:p>
            <a:pPr marL="0" indent="0" algn="ctr">
              <a:buNone/>
            </a:pPr>
            <a:endParaRPr lang="pt-BR" i="1" dirty="0" smtClean="0"/>
          </a:p>
          <a:p>
            <a:pPr marL="0" indent="0" algn="just">
              <a:buNone/>
            </a:pPr>
            <a:endParaRPr lang="pt-BR" i="1" dirty="0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-2286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9" name="Imagem 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045"/>
            <a:ext cx="1199213" cy="1079060"/>
          </a:xfrm>
          <a:prstGeom prst="rect">
            <a:avLst/>
          </a:prstGeom>
          <a:noFill/>
        </p:spPr>
      </p:pic>
      <p:pic>
        <p:nvPicPr>
          <p:cNvPr id="7" name="Picture 2" descr="C:\Users\hbracale\Documents\TNC\JAGUARIÚNA\comunicação\logo bacias\versão atual\versão pra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091" y="285045"/>
            <a:ext cx="2908660" cy="56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50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9332" y="224852"/>
            <a:ext cx="10515600" cy="1325563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t-BR" sz="4000" dirty="0" smtClean="0"/>
              <a:t>  Quem paga o PSA?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50322" y="1554905"/>
            <a:ext cx="10491355" cy="45701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600" b="1" dirty="0">
                <a:solidFill>
                  <a:srgbClr val="0070C0"/>
                </a:solidFill>
              </a:rPr>
              <a:t>Grande entrave inicial </a:t>
            </a:r>
            <a:r>
              <a:rPr lang="pt-BR" sz="3600" b="1" dirty="0"/>
              <a:t>– quem pagará o PSA</a:t>
            </a:r>
            <a:r>
              <a:rPr lang="pt-BR" sz="3600" b="1" dirty="0" smtClean="0"/>
              <a:t>?</a:t>
            </a:r>
          </a:p>
          <a:p>
            <a:pPr marL="0" indent="0">
              <a:buNone/>
            </a:pPr>
            <a:endParaRPr lang="pt-BR" b="1" dirty="0" smtClean="0"/>
          </a:p>
          <a:p>
            <a:pPr lvl="1">
              <a:buFont typeface="Wingdings" pitchFamily="2" charset="2"/>
              <a:buChar char="Ø"/>
            </a:pPr>
            <a:r>
              <a:rPr lang="pt-BR" sz="3000" b="1" dirty="0" smtClean="0">
                <a:solidFill>
                  <a:srgbClr val="0070C0"/>
                </a:solidFill>
              </a:rPr>
              <a:t>ANA – não paga</a:t>
            </a:r>
          </a:p>
          <a:p>
            <a:pPr lvl="1">
              <a:buFont typeface="Wingdings" pitchFamily="2" charset="2"/>
              <a:buChar char="Ø"/>
            </a:pPr>
            <a:r>
              <a:rPr lang="pt-BR" sz="3000" b="1" dirty="0" smtClean="0">
                <a:solidFill>
                  <a:srgbClr val="0070C0"/>
                </a:solidFill>
              </a:rPr>
              <a:t>Dinheiro da cobrança pelo uso da água – não paga</a:t>
            </a:r>
          </a:p>
          <a:p>
            <a:pPr lvl="1">
              <a:buFont typeface="Wingdings" pitchFamily="2" charset="2"/>
              <a:buChar char="Ø"/>
            </a:pPr>
            <a:r>
              <a:rPr lang="pt-BR" sz="3000" b="1" dirty="0" smtClean="0">
                <a:solidFill>
                  <a:srgbClr val="0070C0"/>
                </a:solidFill>
              </a:rPr>
              <a:t>Menor fatia do bolo – dentro de programas de conservação e recuperação de mananciais</a:t>
            </a:r>
          </a:p>
          <a:p>
            <a:pPr marL="0" indent="0">
              <a:buNone/>
            </a:pPr>
            <a:endParaRPr lang="pt-BR" sz="36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t-BR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t-BR" i="1" dirty="0"/>
          </a:p>
          <a:p>
            <a:pPr marL="0" indent="0">
              <a:buNone/>
            </a:pPr>
            <a:endParaRPr lang="pt-BR" i="1" dirty="0" smtClean="0"/>
          </a:p>
          <a:p>
            <a:pPr marL="0" indent="0" algn="ctr">
              <a:buNone/>
            </a:pPr>
            <a:endParaRPr lang="pt-BR" i="1" dirty="0" smtClean="0"/>
          </a:p>
          <a:p>
            <a:pPr marL="0" indent="0" algn="just">
              <a:buNone/>
            </a:pPr>
            <a:endParaRPr lang="pt-BR" i="1" dirty="0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-2286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9" name="Imagem 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045"/>
            <a:ext cx="1199213" cy="1079060"/>
          </a:xfrm>
          <a:prstGeom prst="rect">
            <a:avLst/>
          </a:prstGeom>
          <a:noFill/>
        </p:spPr>
      </p:pic>
      <p:pic>
        <p:nvPicPr>
          <p:cNvPr id="7" name="Picture 2" descr="C:\Users\hbracale\Documents\TNC\JAGUARIÚNA\comunicação\logo bacias\versão atual\versão pra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091" y="285045"/>
            <a:ext cx="2908660" cy="56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28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9332" y="224852"/>
            <a:ext cx="10515600" cy="1325563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t-BR" sz="4000" dirty="0" smtClean="0"/>
              <a:t>  Prefeitura assume PSA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50322" y="1554905"/>
            <a:ext cx="10491355" cy="45701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36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t-BR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t-BR" i="1" dirty="0"/>
          </a:p>
          <a:p>
            <a:pPr marL="0" indent="0">
              <a:buNone/>
            </a:pPr>
            <a:endParaRPr lang="pt-BR" i="1" dirty="0" smtClean="0"/>
          </a:p>
          <a:p>
            <a:pPr marL="0" indent="0" algn="ctr">
              <a:buNone/>
            </a:pPr>
            <a:endParaRPr lang="pt-BR" i="1" dirty="0" smtClean="0"/>
          </a:p>
          <a:p>
            <a:pPr marL="0" indent="0" algn="just">
              <a:buNone/>
            </a:pPr>
            <a:endParaRPr lang="pt-BR" i="1" dirty="0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-2286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9" name="Imagem 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045"/>
            <a:ext cx="1199213" cy="1079060"/>
          </a:xfrm>
          <a:prstGeom prst="rect">
            <a:avLst/>
          </a:prstGeom>
          <a:noFill/>
        </p:spPr>
      </p:pic>
      <p:pic>
        <p:nvPicPr>
          <p:cNvPr id="7" name="Picture 2" descr="C:\Users\hbracale\Documents\TNC\JAGUARIÚNA\comunicação\logo bacias\versão atual\versão pra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091" y="285045"/>
            <a:ext cx="2908660" cy="56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PMJ\Desktop\vídeo SEMA\Programa Bacias Jaguariúna\Lei PSA e ICMS Ecológic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1364105"/>
            <a:ext cx="6314751" cy="503013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84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9332" y="224852"/>
            <a:ext cx="10515600" cy="1325563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t-BR" sz="4000" dirty="0" smtClean="0"/>
              <a:t>  </a:t>
            </a:r>
            <a:r>
              <a:rPr lang="pt-BR" sz="3600" dirty="0" smtClean="0"/>
              <a:t>SUSTENTABILIDADE FINANCEIRA </a:t>
            </a:r>
            <a:r>
              <a:rPr lang="pt-BR" sz="4000" dirty="0" smtClean="0"/>
              <a:t/>
            </a:r>
            <a:br>
              <a:rPr lang="pt-BR" sz="4000" dirty="0" smtClean="0"/>
            </a:br>
            <a:r>
              <a:rPr lang="pt-BR" sz="4000" dirty="0" smtClean="0"/>
              <a:t> 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62444" y="1606860"/>
            <a:ext cx="10491355" cy="4570103"/>
          </a:xfrm>
        </p:spPr>
        <p:txBody>
          <a:bodyPr>
            <a:normAutofit fontScale="92500" lnSpcReduction="20000"/>
          </a:bodyPr>
          <a:lstStyle/>
          <a:p>
            <a:pPr marL="285750" indent="-285750" algn="just"/>
            <a:r>
              <a:rPr lang="pt-BR" dirty="0"/>
              <a:t>Recursos de Compensação para </a:t>
            </a:r>
            <a:r>
              <a:rPr lang="pt-BR" dirty="0" smtClean="0"/>
              <a:t>Restauração </a:t>
            </a:r>
          </a:p>
          <a:p>
            <a:pPr marL="742950" lvl="1" indent="-285750" algn="just"/>
            <a:r>
              <a:rPr lang="pt-BR" dirty="0" smtClean="0"/>
              <a:t> </a:t>
            </a:r>
            <a:r>
              <a:rPr lang="pt-BR" dirty="0" smtClean="0">
                <a:solidFill>
                  <a:srgbClr val="0070C0"/>
                </a:solidFill>
              </a:rPr>
              <a:t>FOMENTO DE PARCEIROS </a:t>
            </a:r>
          </a:p>
          <a:p>
            <a:pPr lvl="2" algn="just">
              <a:buFont typeface="Wingdings" pitchFamily="2" charset="2"/>
              <a:buChar char="Ø"/>
            </a:pPr>
            <a:r>
              <a:rPr lang="pt-BR" dirty="0" smtClean="0">
                <a:solidFill>
                  <a:srgbClr val="0070C0"/>
                </a:solidFill>
              </a:rPr>
              <a:t>Compensação ambiental de grande obra na Bacia PCJ - </a:t>
            </a:r>
            <a:r>
              <a:rPr lang="pt-BR" dirty="0" smtClean="0">
                <a:solidFill>
                  <a:srgbClr val="0070C0"/>
                </a:solidFill>
              </a:rPr>
              <a:t>70 hectares</a:t>
            </a:r>
          </a:p>
          <a:p>
            <a:pPr lvl="2" algn="just">
              <a:buFont typeface="Wingdings" pitchFamily="2" charset="2"/>
              <a:buChar char="Ø"/>
            </a:pPr>
            <a:r>
              <a:rPr lang="pt-BR" dirty="0" smtClean="0">
                <a:solidFill>
                  <a:srgbClr val="0070C0"/>
                </a:solidFill>
              </a:rPr>
              <a:t>TCRA </a:t>
            </a:r>
            <a:r>
              <a:rPr lang="pt-BR" dirty="0" err="1" smtClean="0">
                <a:solidFill>
                  <a:srgbClr val="0070C0"/>
                </a:solidFill>
              </a:rPr>
              <a:t>emprendimento</a:t>
            </a:r>
            <a:r>
              <a:rPr lang="pt-BR" dirty="0" smtClean="0">
                <a:solidFill>
                  <a:srgbClr val="0070C0"/>
                </a:solidFill>
              </a:rPr>
              <a:t> </a:t>
            </a:r>
            <a:r>
              <a:rPr lang="pt-BR" dirty="0" smtClean="0">
                <a:solidFill>
                  <a:srgbClr val="0070C0"/>
                </a:solidFill>
              </a:rPr>
              <a:t>imobiliário</a:t>
            </a:r>
            <a:endParaRPr lang="pt-BR" dirty="0" smtClean="0">
              <a:solidFill>
                <a:srgbClr val="0070C0"/>
              </a:solidFill>
            </a:endParaRPr>
          </a:p>
          <a:p>
            <a:pPr lvl="2" algn="just">
              <a:buFont typeface="Wingdings" pitchFamily="2" charset="2"/>
              <a:buChar char="Ø"/>
            </a:pPr>
            <a:r>
              <a:rPr lang="pt-BR" dirty="0" smtClean="0">
                <a:solidFill>
                  <a:srgbClr val="0070C0"/>
                </a:solidFill>
              </a:rPr>
              <a:t>TCRA </a:t>
            </a:r>
            <a:r>
              <a:rPr lang="pt-BR" dirty="0" smtClean="0">
                <a:solidFill>
                  <a:srgbClr val="0070C0"/>
                </a:solidFill>
              </a:rPr>
              <a:t>emissário de empresas</a:t>
            </a:r>
            <a:endParaRPr lang="pt-BR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t-BR" dirty="0"/>
          </a:p>
          <a:p>
            <a:pPr marL="285750" indent="-285750"/>
            <a:r>
              <a:rPr lang="pt-BR" dirty="0"/>
              <a:t>Edital ANA (conservação de solo e </a:t>
            </a:r>
            <a:r>
              <a:rPr lang="pt-BR" dirty="0" err="1"/>
              <a:t>cercamento</a:t>
            </a:r>
            <a:r>
              <a:rPr lang="pt-BR" dirty="0" smtClean="0"/>
              <a:t>) – R$ 700.000,00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285750" indent="-285750"/>
            <a:r>
              <a:rPr lang="pt-BR" dirty="0"/>
              <a:t>Unidade </a:t>
            </a:r>
            <a:r>
              <a:rPr lang="pt-BR" dirty="0" smtClean="0"/>
              <a:t>Coordenadora de Execução – UCE (2 anos) – R$ 142.000,00 – Agência das Bacias PCJ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285750" indent="-285750"/>
            <a:r>
              <a:rPr lang="pt-BR" dirty="0"/>
              <a:t>Recursos p/ PSA  - </a:t>
            </a:r>
            <a:r>
              <a:rPr lang="pt-BR" dirty="0" smtClean="0"/>
              <a:t>Repasse </a:t>
            </a:r>
            <a:r>
              <a:rPr lang="pt-BR" dirty="0"/>
              <a:t>do município (ICMS-ecológico)</a:t>
            </a:r>
          </a:p>
          <a:p>
            <a:pPr marL="0" indent="0">
              <a:buNone/>
            </a:pPr>
            <a:endParaRPr lang="pt-BR" i="1" dirty="0"/>
          </a:p>
          <a:p>
            <a:pPr marL="0" indent="0">
              <a:buNone/>
            </a:pPr>
            <a:endParaRPr lang="pt-BR" i="1" dirty="0" smtClean="0"/>
          </a:p>
          <a:p>
            <a:pPr marL="0" indent="0" algn="ctr">
              <a:buNone/>
            </a:pPr>
            <a:endParaRPr lang="pt-BR" i="1" dirty="0" smtClean="0"/>
          </a:p>
          <a:p>
            <a:pPr marL="0" indent="0" algn="just">
              <a:buNone/>
            </a:pPr>
            <a:endParaRPr lang="pt-BR" i="1" dirty="0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-2286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9" name="Imagem 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045"/>
            <a:ext cx="1199213" cy="1079060"/>
          </a:xfrm>
          <a:prstGeom prst="rect">
            <a:avLst/>
          </a:prstGeom>
          <a:noFill/>
        </p:spPr>
      </p:pic>
      <p:pic>
        <p:nvPicPr>
          <p:cNvPr id="7" name="Picture 2" descr="C:\Users\hbracale\Documents\TNC\JAGUARIÚNA\comunicação\logo bacias\versão atual\versão pra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091" y="442125"/>
            <a:ext cx="2908660" cy="56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47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9332" y="224852"/>
            <a:ext cx="10515600" cy="1325563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t-BR" sz="4000" dirty="0"/>
              <a:t> </a:t>
            </a:r>
            <a:r>
              <a:rPr lang="pt-BR" sz="4000" dirty="0" smtClean="0"/>
              <a:t>LANÇAMENTO DO PROGRAMA 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-2286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9" name="Imagem 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045"/>
            <a:ext cx="1199213" cy="1079060"/>
          </a:xfrm>
          <a:prstGeom prst="rect">
            <a:avLst/>
          </a:prstGeom>
          <a:noFill/>
        </p:spPr>
      </p:pic>
      <p:pic>
        <p:nvPicPr>
          <p:cNvPr id="7" name="Picture 2" descr="C:\Users\hbracale\Documents\TNC\JAGUARIÚNA\comunicação\logo bacias\versão atual\versão pra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091" y="285045"/>
            <a:ext cx="2908660" cy="56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18" y="1710098"/>
            <a:ext cx="4582391" cy="4582391"/>
          </a:xfrm>
          <a:prstGeom prst="rect">
            <a:avLst/>
          </a:prstGeom>
        </p:spPr>
      </p:pic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5569527" y="1710098"/>
            <a:ext cx="5784272" cy="44668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dirty="0">
                <a:solidFill>
                  <a:srgbClr val="0070C0"/>
                </a:solidFill>
              </a:rPr>
              <a:t>FASE </a:t>
            </a:r>
            <a:r>
              <a:rPr lang="pt-BR" dirty="0" smtClean="0">
                <a:solidFill>
                  <a:srgbClr val="0070C0"/>
                </a:solidFill>
              </a:rPr>
              <a:t>II – IMPLEMENTAÇÃO</a:t>
            </a:r>
            <a:endParaRPr lang="pt-BR" dirty="0">
              <a:solidFill>
                <a:srgbClr val="0070C0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pt-BR" b="1" i="1" dirty="0" smtClean="0">
              <a:solidFill>
                <a:srgbClr val="0070C0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b="1" i="1" dirty="0" smtClean="0">
                <a:solidFill>
                  <a:srgbClr val="0070C0"/>
                </a:solidFill>
              </a:rPr>
              <a:t>Adesão </a:t>
            </a:r>
            <a:r>
              <a:rPr lang="pt-BR" b="1" i="1" dirty="0" smtClean="0">
                <a:solidFill>
                  <a:srgbClr val="0070C0"/>
                </a:solidFill>
              </a:rPr>
              <a:t>inicial de 05 propriedades rurais (cerca de 30% da área piloto):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pt-BR" b="1" i="1" dirty="0" smtClean="0">
              <a:solidFill>
                <a:srgbClr val="0070C0"/>
              </a:solidFill>
            </a:endParaRPr>
          </a:p>
          <a:p>
            <a:r>
              <a:rPr lang="pt-BR" i="1" dirty="0" smtClean="0"/>
              <a:t>Fazenda Santa Júlia</a:t>
            </a:r>
          </a:p>
          <a:p>
            <a:r>
              <a:rPr lang="pt-BR" i="1" dirty="0" smtClean="0"/>
              <a:t>Fazenda São João do Atibaia I</a:t>
            </a:r>
          </a:p>
          <a:p>
            <a:r>
              <a:rPr lang="pt-BR" i="1" dirty="0" smtClean="0"/>
              <a:t>Fazenda São João do Atibaia II</a:t>
            </a:r>
          </a:p>
          <a:p>
            <a:r>
              <a:rPr lang="pt-BR" i="1" dirty="0" smtClean="0"/>
              <a:t>Fazenda Santa Rita do Mato Dentro</a:t>
            </a:r>
          </a:p>
          <a:p>
            <a:r>
              <a:rPr lang="pt-BR" i="1" dirty="0" smtClean="0"/>
              <a:t>Rancho JEP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i="1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pt-BR" i="1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369265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9332" y="224852"/>
            <a:ext cx="10515600" cy="1325563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t-BR" sz="4000" dirty="0"/>
              <a:t> </a:t>
            </a:r>
            <a:r>
              <a:rPr lang="pt-BR" sz="4000" dirty="0" smtClean="0"/>
              <a:t>Acordo de cooperação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-2286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9" name="Imagem 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045"/>
            <a:ext cx="1199213" cy="1079060"/>
          </a:xfrm>
          <a:prstGeom prst="rect">
            <a:avLst/>
          </a:prstGeom>
          <a:noFill/>
        </p:spPr>
      </p:pic>
      <p:pic>
        <p:nvPicPr>
          <p:cNvPr id="7" name="Picture 2" descr="C:\Users\hbracale\Documents\TNC\JAGUARIÚNA\comunicação\logo bacias\versão atual\versão pra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091" y="285045"/>
            <a:ext cx="2908660" cy="56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7595755" y="1537856"/>
            <a:ext cx="4187536" cy="46391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i="1" dirty="0" smtClean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i="1" dirty="0" smtClean="0"/>
              <a:t>Acordo entre a Prefeitura e o proprietário 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pt-BR" i="1" dirty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i="1" dirty="0" smtClean="0"/>
              <a:t>Vigência de 4 anos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pt-BR" i="1" dirty="0" smtClean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i="1" dirty="0" smtClean="0"/>
              <a:t>Resumo práticas a serem implantadas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pt-BR" i="1" dirty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i="1" dirty="0" smtClean="0"/>
              <a:t>Valor e forma de pagamento do PSA</a:t>
            </a:r>
            <a:endParaRPr lang="pt-BR" i="1" dirty="0"/>
          </a:p>
        </p:txBody>
      </p:sp>
      <p:pic>
        <p:nvPicPr>
          <p:cNvPr id="11" name="Imagem 10"/>
          <p:cNvPicPr/>
          <p:nvPr/>
        </p:nvPicPr>
        <p:blipFill rotWithShape="1">
          <a:blip r:embed="rId4"/>
          <a:srcRect l="23645" t="13681" r="21788" b="7960"/>
          <a:stretch/>
        </p:blipFill>
        <p:spPr bwMode="auto">
          <a:xfrm>
            <a:off x="1058401" y="1755733"/>
            <a:ext cx="5976244" cy="4203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5570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9332" y="224852"/>
            <a:ext cx="10515600" cy="1325563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t-BR" sz="4000" dirty="0" smtClean="0"/>
              <a:t>   </a:t>
            </a:r>
            <a:r>
              <a:rPr lang="pt-BR" sz="3600" dirty="0" smtClean="0"/>
              <a:t>PRÁTICAS CONSERVACIONISTAS</a:t>
            </a:r>
            <a:endParaRPr lang="pt-BR" sz="3600" dirty="0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-2286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9" name="Imagem 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045"/>
            <a:ext cx="1199213" cy="1079060"/>
          </a:xfrm>
          <a:prstGeom prst="rect">
            <a:avLst/>
          </a:prstGeom>
          <a:noFill/>
        </p:spPr>
      </p:pic>
      <p:pic>
        <p:nvPicPr>
          <p:cNvPr id="7" name="Picture 2" descr="C:\Users\hbracale\Documents\TNC\JAGUARIÚNA\comunicação\logo bacias\versão atual\versão pra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7476" y="509183"/>
            <a:ext cx="2908660" cy="56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72836" y="1420550"/>
            <a:ext cx="10480964" cy="4756413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465117" y="1693718"/>
            <a:ext cx="928947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b="1" dirty="0"/>
              <a:t>Restauração ecológica </a:t>
            </a:r>
            <a:r>
              <a:rPr lang="pt-BR" sz="2800" dirty="0"/>
              <a:t>(plantio, condução, enriquecimento, </a:t>
            </a:r>
            <a:r>
              <a:rPr lang="pt-BR" sz="2800" dirty="0" err="1"/>
              <a:t>cercamento</a:t>
            </a:r>
            <a:r>
              <a:rPr lang="pt-BR" sz="2800" dirty="0"/>
              <a:t>, etc</a:t>
            </a:r>
            <a:r>
              <a:rPr lang="pt-BR" sz="2800" dirty="0" smtClean="0"/>
              <a:t>.);</a:t>
            </a:r>
          </a:p>
          <a:p>
            <a:endParaRPr lang="pt-BR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b="1" dirty="0"/>
              <a:t>Conservação de solo</a:t>
            </a:r>
            <a:r>
              <a:rPr lang="pt-BR" sz="2800" dirty="0"/>
              <a:t>:</a:t>
            </a:r>
          </a:p>
          <a:p>
            <a:pPr marL="914400" lvl="1" indent="-457200">
              <a:buFontTx/>
              <a:buChar char="-"/>
            </a:pPr>
            <a:r>
              <a:rPr lang="pt-BR" sz="2800" dirty="0" err="1"/>
              <a:t>terraceamento</a:t>
            </a:r>
            <a:r>
              <a:rPr lang="pt-BR" sz="2800" dirty="0"/>
              <a:t>;</a:t>
            </a:r>
          </a:p>
          <a:p>
            <a:pPr marL="914400" lvl="1" indent="-457200">
              <a:buFontTx/>
              <a:buChar char="-"/>
            </a:pPr>
            <a:r>
              <a:rPr lang="pt-BR" sz="2800" dirty="0" err="1"/>
              <a:t>Barraginhas</a:t>
            </a:r>
            <a:r>
              <a:rPr lang="pt-BR" sz="2800" dirty="0"/>
              <a:t>;</a:t>
            </a:r>
          </a:p>
          <a:p>
            <a:pPr marL="914400" lvl="1" indent="-457200">
              <a:buFontTx/>
              <a:buChar char="-"/>
            </a:pPr>
            <a:r>
              <a:rPr lang="pt-BR" sz="2800" dirty="0"/>
              <a:t>Manutenção de estradas internas (abaulamento, canaletas,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96878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9332" y="224852"/>
            <a:ext cx="10515600" cy="1325563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t-BR" sz="4000" dirty="0"/>
              <a:t> </a:t>
            </a:r>
            <a:r>
              <a:rPr lang="pt-BR" sz="3600" dirty="0" smtClean="0"/>
              <a:t>PRIMEIRAS AÇÕES DE CAMPO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99606" y="1496291"/>
            <a:ext cx="10754194" cy="4680672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 smtClean="0"/>
              <a:t>CERCAMENTO DE </a:t>
            </a:r>
            <a:r>
              <a:rPr lang="pt-BR" dirty="0" err="1" smtClean="0"/>
              <a:t>APPs</a:t>
            </a:r>
            <a:r>
              <a:rPr lang="pt-BR" dirty="0" smtClean="0"/>
              <a:t> e Fragmentos Florestais: </a:t>
            </a:r>
            <a:r>
              <a:rPr lang="pt-BR" b="1" dirty="0"/>
              <a:t>7,66074 </a:t>
            </a:r>
            <a:r>
              <a:rPr lang="pt-BR" b="1" dirty="0" smtClean="0"/>
              <a:t>km já implantados.</a:t>
            </a:r>
            <a:endParaRPr lang="pt-BR" b="1" dirty="0"/>
          </a:p>
          <a:p>
            <a:pPr marL="0" indent="0" algn="just">
              <a:buNone/>
            </a:pPr>
            <a:r>
              <a:rPr lang="pt-BR" dirty="0" smtClean="0"/>
              <a:t>   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-2286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9" name="Imagem 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045"/>
            <a:ext cx="1199213" cy="1079060"/>
          </a:xfrm>
          <a:prstGeom prst="rect">
            <a:avLst/>
          </a:prstGeom>
          <a:noFill/>
        </p:spPr>
      </p:pic>
      <p:pic>
        <p:nvPicPr>
          <p:cNvPr id="7" name="Picture 2" descr="C:\Users\hbracale\Documents\TNC\JAGUARIÚNA\comunicação\logo bacias\versão atual\versão pra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091" y="285045"/>
            <a:ext cx="2908660" cy="56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92" y="2576944"/>
            <a:ext cx="4904508" cy="36783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648" y="2046743"/>
            <a:ext cx="3554088" cy="4738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3265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9332" y="224852"/>
            <a:ext cx="10515600" cy="1325563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t-BR" sz="4000" dirty="0"/>
              <a:t> </a:t>
            </a:r>
            <a:r>
              <a:rPr lang="pt-BR" sz="3600" dirty="0" smtClean="0"/>
              <a:t>PRIMEIRAS AÇÕES DE CAMPO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99606" y="1496291"/>
            <a:ext cx="10754194" cy="4680672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 smtClean="0"/>
              <a:t>CERCAMENTO DE </a:t>
            </a:r>
            <a:r>
              <a:rPr lang="pt-BR" dirty="0" err="1" smtClean="0"/>
              <a:t>APPs</a:t>
            </a:r>
            <a:r>
              <a:rPr lang="pt-BR" dirty="0" smtClean="0"/>
              <a:t> e Fragmentos Florestais: </a:t>
            </a:r>
            <a:r>
              <a:rPr lang="pt-BR" b="1" dirty="0"/>
              <a:t>7,66074 </a:t>
            </a:r>
            <a:r>
              <a:rPr lang="pt-BR" b="1" dirty="0" smtClean="0"/>
              <a:t>km já implantados.</a:t>
            </a:r>
            <a:endParaRPr lang="pt-BR" b="1" dirty="0"/>
          </a:p>
          <a:p>
            <a:pPr marL="0" indent="0" algn="just">
              <a:buNone/>
            </a:pPr>
            <a:r>
              <a:rPr lang="pt-BR" dirty="0" smtClean="0"/>
              <a:t>   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-2286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9" name="Imagem 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045"/>
            <a:ext cx="1199213" cy="1079060"/>
          </a:xfrm>
          <a:prstGeom prst="rect">
            <a:avLst/>
          </a:prstGeom>
          <a:noFill/>
        </p:spPr>
      </p:pic>
      <p:pic>
        <p:nvPicPr>
          <p:cNvPr id="7" name="Picture 2" descr="C:\Users\hbracale\Documents\TNC\JAGUARIÚNA\comunicação\logo bacias\versão atual\versão pra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091" y="285045"/>
            <a:ext cx="2908660" cy="56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14" y="2376697"/>
            <a:ext cx="5146160" cy="3859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C:\Users\PMJ\Desktop\vídeo SEMA\Programa Bacias Jaguariúna\Início Cercament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76697"/>
            <a:ext cx="5146964" cy="3859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05233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  Ações de restauração ecológica</a:t>
            </a:r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045"/>
            <a:ext cx="1199213" cy="1079060"/>
          </a:xfrm>
          <a:prstGeom prst="rect">
            <a:avLst/>
          </a:prstGeom>
          <a:noFill/>
        </p:spPr>
      </p:pic>
      <p:pic>
        <p:nvPicPr>
          <p:cNvPr id="5" name="Picture 2" descr="C:\Users\hbracale\Documents\TNC\JAGUARIÚNA\comunicação\logo bacias\versão atual\versão pra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091" y="285045"/>
            <a:ext cx="2908660" cy="56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PMJ\Desktop\vídeo SEMA\Programa Bacias Jaguariúna\1 ação de restauração Bacias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08" y="1496292"/>
            <a:ext cx="4443196" cy="2961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2" name="Picture 8" descr="C:\Users\PMJ\Desktop\vídeo SEMA\Programa Bacias Jaguariúna\Plantio Bacia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405" y="1496292"/>
            <a:ext cx="4838668" cy="3224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3" name="Picture 9" descr="C:\Users\PMJ\Desktop\vídeo SEMA\Programa Bacias Jaguariúna\Plantio Bacias 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398" y="3813462"/>
            <a:ext cx="4209867" cy="28058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20891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9332" y="224852"/>
            <a:ext cx="10515600" cy="1325563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pt-BR" sz="4000" dirty="0" smtClean="0"/>
              <a:t> PARCEIROS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-2286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9" name="Imagem 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045"/>
            <a:ext cx="1199213" cy="1079060"/>
          </a:xfrm>
          <a:prstGeom prst="rect">
            <a:avLst/>
          </a:prstGeom>
          <a:noFill/>
        </p:spPr>
      </p:pic>
      <p:pic>
        <p:nvPicPr>
          <p:cNvPr id="7" name="Picture 2" descr="C:\Users\hbracale\Documents\TNC\JAGUARIÚNA\comunicação\logo bacias\versão atual\versão pra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091" y="285045"/>
            <a:ext cx="2908660" cy="56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788425"/>
              </p:ext>
            </p:extLst>
          </p:nvPr>
        </p:nvGraphicFramePr>
        <p:xfrm>
          <a:off x="662968" y="1825779"/>
          <a:ext cx="10823069" cy="36264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94177"/>
                <a:gridCol w="5228892"/>
              </a:tblGrid>
              <a:tr h="3626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97480" algn="l"/>
                        </a:tabLst>
                      </a:pPr>
                      <a:endParaRPr lang="pt-BR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697480" algn="l"/>
                        </a:tabLs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697480" algn="l"/>
                        </a:tabLs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R="205740" algn="ctr">
                        <a:spcAft>
                          <a:spcPts val="0"/>
                        </a:spcAft>
                      </a:pPr>
                      <a:endParaRPr lang="pt-BR" sz="1000" dirty="0">
                        <a:effectLst/>
                      </a:endParaRPr>
                    </a:p>
                    <a:p>
                      <a:pPr marR="205740"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</a:endParaRPr>
                    </a:p>
                    <a:p>
                      <a:pPr marR="205740"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 anchor="ctr"/>
                </a:tc>
              </a:tr>
            </a:tbl>
          </a:graphicData>
        </a:graphic>
      </p:graphicFrame>
      <p:pic>
        <p:nvPicPr>
          <p:cNvPr id="11" name="Imagem 2" descr="LOGO OFICIAL TN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062" y="2168629"/>
            <a:ext cx="2160240" cy="85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0" descr="Logo_AMBEV_fin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086" y="2290718"/>
            <a:ext cx="2178171" cy="62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m 1" descr="Novo Logotipo administração 2013_20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73" y="2281874"/>
            <a:ext cx="2468660" cy="57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m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660" y="2245099"/>
            <a:ext cx="3209628" cy="64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35" y="3445626"/>
            <a:ext cx="2433698" cy="759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m 15" descr="C:\Users\hbracale\Documents\TNC\Comitês PCJ\logo pcj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602" y="3463776"/>
            <a:ext cx="1721291" cy="759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m 16"/>
          <p:cNvPicPr/>
          <p:nvPr/>
        </p:nvPicPr>
        <p:blipFill rotWithShape="1">
          <a:blip r:embed="rId10"/>
          <a:srcRect l="3174" t="38882" r="65256" b="36346"/>
          <a:stretch/>
        </p:blipFill>
        <p:spPr bwMode="auto">
          <a:xfrm>
            <a:off x="5846062" y="3567686"/>
            <a:ext cx="1704975" cy="7524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Imagem 17"/>
          <p:cNvPicPr/>
          <p:nvPr/>
        </p:nvPicPr>
        <p:blipFill rotWithShape="1">
          <a:blip r:embed="rId11"/>
          <a:srcRect l="25750" t="52679" r="58906" b="37287"/>
          <a:stretch/>
        </p:blipFill>
        <p:spPr bwMode="auto">
          <a:xfrm>
            <a:off x="8272000" y="3463776"/>
            <a:ext cx="2693035" cy="990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7816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  Ações de restauração ecológica</a:t>
            </a:r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045"/>
            <a:ext cx="1199213" cy="1079060"/>
          </a:xfrm>
          <a:prstGeom prst="rect">
            <a:avLst/>
          </a:prstGeom>
          <a:noFill/>
        </p:spPr>
      </p:pic>
      <p:pic>
        <p:nvPicPr>
          <p:cNvPr id="5" name="Picture 2" descr="C:\Users\hbracale\Documents\TNC\JAGUARIÚNA\comunicação\logo bacias\versão atual\versão pra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091" y="285045"/>
            <a:ext cx="2908660" cy="56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098" name="Picture 2" descr="Z:\2 - RAFAELA\Vistorias - PROGRAMA BACIAS\Rancho Jep\100_42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453" y="1922318"/>
            <a:ext cx="4674783" cy="35056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099" name="Picture 3" descr="Z:\2 - RAFAELA\Vistorias - PROGRAMA BACIAS\Rancho Jep\100_42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25" y="1922317"/>
            <a:ext cx="4674783" cy="35056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28031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 </a:t>
            </a:r>
            <a:r>
              <a:rPr lang="pt-BR" sz="4000" dirty="0" smtClean="0"/>
              <a:t>Plano de Monitoramento Hidrológico 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4066309" cy="294380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Parceria EMBRAPA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Monitorar efeitos das ações do Programa, antes, durante e depois.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045"/>
            <a:ext cx="1199213" cy="1079060"/>
          </a:xfrm>
          <a:prstGeom prst="rect">
            <a:avLst/>
          </a:prstGeom>
          <a:noFill/>
        </p:spPr>
      </p:pic>
      <p:pic>
        <p:nvPicPr>
          <p:cNvPr id="5" name="Picture 2" descr="C:\Users\hbracale\Documents\TNC\JAGUARIÚNA\comunicação\logo bacias\versão atual\versão pra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091" y="285045"/>
            <a:ext cx="2908660" cy="56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PMJ\Desktop\vídeo SEMA\Programa Bacias Jaguariúna\Plano de Monitoramento Hidrológic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692" y="1880754"/>
            <a:ext cx="6735766" cy="37822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04873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9332" y="224852"/>
            <a:ext cx="10515600" cy="1325563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t-BR" sz="4000" dirty="0" smtClean="0"/>
              <a:t> Unidade Gestora do Programa</a:t>
            </a:r>
            <a:br>
              <a:rPr lang="pt-BR" sz="4000" dirty="0" smtClean="0"/>
            </a:br>
            <a:r>
              <a:rPr lang="pt-BR" sz="4000" dirty="0"/>
              <a:t> </a:t>
            </a:r>
            <a:r>
              <a:rPr lang="pt-BR" sz="4000" dirty="0" smtClean="0"/>
              <a:t> visita técnica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 </a:t>
            </a:r>
            <a:endParaRPr lang="pt-BR" dirty="0"/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-2286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9" name="Imagem 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045"/>
            <a:ext cx="1199213" cy="1079060"/>
          </a:xfrm>
          <a:prstGeom prst="rect">
            <a:avLst/>
          </a:prstGeom>
          <a:noFill/>
        </p:spPr>
      </p:pic>
      <p:pic>
        <p:nvPicPr>
          <p:cNvPr id="7" name="Picture 2" descr="C:\Users\hbracale\Documents\TNC\JAGUARIÚNA\comunicação\logo bacias\versão atual\versão pra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091" y="285045"/>
            <a:ext cx="2908660" cy="56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Espaço Reservado para Conteúdo 2"/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pt-BR" dirty="0"/>
          </a:p>
        </p:txBody>
      </p:sp>
      <p:pic>
        <p:nvPicPr>
          <p:cNvPr id="4099" name="Picture 3" descr="C:\Users\PMJ\Desktop\vídeo SEMA\Programa Bacias Jaguariúna\UGP-si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464" y="1736582"/>
            <a:ext cx="8666018" cy="43330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42123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9332" y="224852"/>
            <a:ext cx="10515600" cy="1325563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t-BR" sz="4000" dirty="0" smtClean="0"/>
              <a:t> Considerações finais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 </a:t>
            </a:r>
            <a:endParaRPr lang="pt-BR" dirty="0"/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-2286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9" name="Imagem 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045"/>
            <a:ext cx="1199213" cy="1079060"/>
          </a:xfrm>
          <a:prstGeom prst="rect">
            <a:avLst/>
          </a:prstGeom>
          <a:noFill/>
        </p:spPr>
      </p:pic>
      <p:pic>
        <p:nvPicPr>
          <p:cNvPr id="7" name="Picture 2" descr="C:\Users\hbracale\Documents\TNC\JAGUARIÚNA\comunicação\logo bacias\versão atual\versão pra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091" y="285045"/>
            <a:ext cx="2908660" cy="56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Espaço Reservado para Conteúdo 2"/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pt-BR" dirty="0"/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1279813" y="1724890"/>
            <a:ext cx="10087842" cy="45200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3300" b="1" dirty="0" smtClean="0">
                <a:solidFill>
                  <a:srgbClr val="0070C0"/>
                </a:solidFill>
              </a:rPr>
              <a:t>PARA UM MUNICÍPIO IMPLEMENTAR UM PROGRAMA COMO ESSE É </a:t>
            </a:r>
            <a:r>
              <a:rPr lang="pt-BR" sz="3300" b="1" dirty="0" smtClean="0">
                <a:solidFill>
                  <a:srgbClr val="0070C0"/>
                </a:solidFill>
              </a:rPr>
              <a:t>FUNDAMENTAL POSSUIR:</a:t>
            </a:r>
            <a:endParaRPr lang="pt-BR" sz="33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t-BR" sz="3300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pt-BR" sz="3300" dirty="0" smtClean="0">
                <a:solidFill>
                  <a:srgbClr val="0070C0"/>
                </a:solidFill>
              </a:rPr>
              <a:t> PARCERIAS;</a:t>
            </a:r>
          </a:p>
          <a:p>
            <a:pPr>
              <a:buFont typeface="Wingdings" pitchFamily="2" charset="2"/>
              <a:buChar char="Ø"/>
            </a:pPr>
            <a:r>
              <a:rPr lang="pt-BR" sz="3300" dirty="0" smtClean="0">
                <a:solidFill>
                  <a:srgbClr val="0070C0"/>
                </a:solidFill>
              </a:rPr>
              <a:t>TER QUEM PAGUE O PSA;</a:t>
            </a:r>
          </a:p>
          <a:p>
            <a:pPr>
              <a:buFont typeface="Wingdings" pitchFamily="2" charset="2"/>
              <a:buChar char="Ø"/>
            </a:pPr>
            <a:r>
              <a:rPr lang="pt-BR" sz="3300" dirty="0" smtClean="0">
                <a:solidFill>
                  <a:srgbClr val="0070C0"/>
                </a:solidFill>
              </a:rPr>
              <a:t>ARCABOUÇO LEGAL</a:t>
            </a:r>
          </a:p>
          <a:p>
            <a:pPr>
              <a:buFont typeface="Wingdings" pitchFamily="2" charset="2"/>
              <a:buChar char="Ø"/>
            </a:pPr>
            <a:endParaRPr lang="pt-BR" sz="36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34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9332" y="224852"/>
            <a:ext cx="10515600" cy="1325563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t-BR" sz="4000" dirty="0"/>
              <a:t>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-2286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9" name="Imagem 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045"/>
            <a:ext cx="1199213" cy="1079060"/>
          </a:xfrm>
          <a:prstGeom prst="rect">
            <a:avLst/>
          </a:prstGeom>
          <a:noFill/>
        </p:spPr>
      </p:pic>
      <p:pic>
        <p:nvPicPr>
          <p:cNvPr id="7" name="Picture 2" descr="C:\Users\hbracale\Documents\TNC\JAGUARIÚNA\comunicação\logo bacias\versão atual\versão pra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091" y="285045"/>
            <a:ext cx="2908660" cy="56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1589809" y="1787236"/>
            <a:ext cx="9452263" cy="4457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pt-BR" sz="6000" b="1" i="1" dirty="0" smtClean="0">
              <a:solidFill>
                <a:srgbClr val="0070C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sz="6000" b="1" i="1" dirty="0" smtClean="0">
                <a:solidFill>
                  <a:srgbClr val="0070C0"/>
                </a:solidFill>
              </a:rPr>
              <a:t>OBRIGADA</a:t>
            </a:r>
            <a:endParaRPr lang="pt-BR" sz="6000" i="1" dirty="0"/>
          </a:p>
          <a:p>
            <a:pPr marL="0" indent="0" algn="just">
              <a:buFont typeface="Arial" panose="020B0604020202020204" pitchFamily="34" charset="0"/>
              <a:buNone/>
            </a:pPr>
            <a:endParaRPr lang="pt-BR" i="1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i="1" dirty="0" smtClean="0">
                <a:solidFill>
                  <a:srgbClr val="0070C0"/>
                </a:solidFill>
              </a:rPr>
              <a:t>CONTATO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sz="2400" i="1" dirty="0" err="1" smtClean="0"/>
              <a:t>Email</a:t>
            </a:r>
            <a:r>
              <a:rPr lang="pt-BR" sz="2400" i="1" dirty="0" smtClean="0"/>
              <a:t>: </a:t>
            </a:r>
            <a:r>
              <a:rPr lang="pt-BR" sz="2400" i="1" dirty="0" smtClean="0">
                <a:hlinkClick r:id="rId4"/>
              </a:rPr>
              <a:t>rafaela@jaguariuna.sp.gov.br</a:t>
            </a:r>
            <a:endParaRPr lang="pt-BR" sz="2400" i="1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sz="2400" i="1" dirty="0" err="1" smtClean="0"/>
              <a:t>Tel</a:t>
            </a:r>
            <a:r>
              <a:rPr lang="pt-BR" sz="2400" i="1" dirty="0" smtClean="0"/>
              <a:t> (19) 3867-4226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pt-BR" sz="2400" i="1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pt-BR" i="1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425376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9332" y="224852"/>
            <a:ext cx="10515600" cy="1325563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t-BR" sz="4000" dirty="0" smtClean="0"/>
              <a:t>   OBJETIVO 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dirty="0" smtClean="0">
                <a:solidFill>
                  <a:srgbClr val="0070C0"/>
                </a:solidFill>
              </a:rPr>
              <a:t>O </a:t>
            </a:r>
            <a:r>
              <a:rPr lang="pt-BR" dirty="0">
                <a:solidFill>
                  <a:srgbClr val="0070C0"/>
                </a:solidFill>
              </a:rPr>
              <a:t>Programa Bacias </a:t>
            </a:r>
            <a:r>
              <a:rPr lang="pt-BR" dirty="0" smtClean="0">
                <a:solidFill>
                  <a:srgbClr val="0070C0"/>
                </a:solidFill>
              </a:rPr>
              <a:t>Jaguariúna, criado pela Lei Municipal </a:t>
            </a:r>
            <a:r>
              <a:rPr lang="pt-BR" dirty="0" err="1" smtClean="0">
                <a:solidFill>
                  <a:srgbClr val="0070C0"/>
                </a:solidFill>
              </a:rPr>
              <a:t>n.°</a:t>
            </a:r>
            <a:r>
              <a:rPr lang="pt-BR" dirty="0" smtClean="0">
                <a:solidFill>
                  <a:srgbClr val="0070C0"/>
                </a:solidFill>
              </a:rPr>
              <a:t> 2218/2014, </a:t>
            </a:r>
            <a:r>
              <a:rPr lang="pt-BR" dirty="0"/>
              <a:t>visa a implantação de ações para </a:t>
            </a:r>
            <a:r>
              <a:rPr lang="pt-BR" dirty="0" smtClean="0"/>
              <a:t>a conservação </a:t>
            </a:r>
            <a:r>
              <a:rPr lang="pt-BR" dirty="0"/>
              <a:t>e recuperação de mananciais no Município de Jaguariúna </a:t>
            </a:r>
            <a:r>
              <a:rPr lang="pt-BR" dirty="0" smtClean="0"/>
              <a:t>e incrementar </a:t>
            </a:r>
            <a:r>
              <a:rPr lang="pt-BR" dirty="0"/>
              <a:t>os serviços ambientais relacionados, principalmente, com </a:t>
            </a:r>
            <a:r>
              <a:rPr lang="pt-BR" dirty="0" smtClean="0"/>
              <a:t>a disponibilidade </a:t>
            </a:r>
            <a:r>
              <a:rPr lang="pt-BR" dirty="0"/>
              <a:t>e qualidade da água.</a:t>
            </a:r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-2286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9" name="Imagem 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045"/>
            <a:ext cx="1199213" cy="1079060"/>
          </a:xfrm>
          <a:prstGeom prst="rect">
            <a:avLst/>
          </a:prstGeom>
          <a:noFill/>
        </p:spPr>
      </p:pic>
      <p:pic>
        <p:nvPicPr>
          <p:cNvPr id="7" name="Picture 2" descr="C:\Users\hbracale\Documents\TNC\JAGUARIÚNA\comunicação\logo bacias\versão atual\versão pra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091" y="285045"/>
            <a:ext cx="2908660" cy="56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9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9332" y="224852"/>
            <a:ext cx="10515600" cy="1325563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t-BR" sz="4000" dirty="0" smtClean="0"/>
              <a:t>  Legislação que cria o Programa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99606" y="1872341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endParaRPr lang="pt-BR" dirty="0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-2286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9" name="Imagem 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045"/>
            <a:ext cx="1199213" cy="1079060"/>
          </a:xfrm>
          <a:prstGeom prst="rect">
            <a:avLst/>
          </a:prstGeom>
          <a:noFill/>
        </p:spPr>
      </p:pic>
      <p:pic>
        <p:nvPicPr>
          <p:cNvPr id="7" name="Picture 2" descr="C:\Users\hbracale\Documents\TNC\JAGUARIÚNA\comunicação\logo bacias\versão atual\versão pra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091" y="285045"/>
            <a:ext cx="2908660" cy="56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PMJ\Desktop\vídeo SEMA\Programa Bacias Jaguariúna\Lei que cria o Program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18" y="1528967"/>
            <a:ext cx="7439482" cy="503808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8135286" y="2483428"/>
            <a:ext cx="3813465" cy="2421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pt-BR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dirty="0" smtClean="0">
                <a:solidFill>
                  <a:srgbClr val="0070C0"/>
                </a:solidFill>
              </a:rPr>
              <a:t>LEI PARA ASSEGURAR A CONTINUIDADE DAS AÇÕES DO PROGRAMA</a:t>
            </a:r>
            <a:endParaRPr lang="pt-BR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613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9332" y="224852"/>
            <a:ext cx="10515600" cy="1325563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t-BR" sz="4000" dirty="0" smtClean="0"/>
              <a:t>   FASES DO PROGRAMA</a:t>
            </a:r>
            <a:endParaRPr lang="pt-BR" sz="4000" dirty="0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-2286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9" name="Imagem 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045"/>
            <a:ext cx="1199213" cy="1079060"/>
          </a:xfrm>
          <a:prstGeom prst="rect">
            <a:avLst/>
          </a:prstGeom>
          <a:noFill/>
        </p:spPr>
      </p:pic>
      <p:pic>
        <p:nvPicPr>
          <p:cNvPr id="7" name="Picture 2" descr="C:\Users\hbracale\Documents\TNC\JAGUARIÚNA\comunicação\logo bacias\versão atual\versão pra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091" y="285045"/>
            <a:ext cx="2908660" cy="56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727363" y="1545241"/>
            <a:ext cx="10480964" cy="47564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600" dirty="0" smtClean="0">
                <a:solidFill>
                  <a:srgbClr val="0070C0"/>
                </a:solidFill>
              </a:rPr>
              <a:t>FASE I – DESENVOLVIMENTO</a:t>
            </a:r>
          </a:p>
          <a:p>
            <a:pPr marL="457200" lvl="1" indent="0">
              <a:buNone/>
            </a:pPr>
            <a:endParaRPr lang="pt-BR" dirty="0" smtClean="0"/>
          </a:p>
          <a:p>
            <a:pPr lvl="1"/>
            <a:r>
              <a:rPr lang="pt-BR" dirty="0" smtClean="0"/>
              <a:t>Unidade de Gestão do Programa - UGP formada por parceiros;</a:t>
            </a:r>
          </a:p>
          <a:p>
            <a:pPr lvl="1"/>
            <a:r>
              <a:rPr lang="pt-BR" dirty="0" smtClean="0"/>
              <a:t>Base </a:t>
            </a:r>
            <a:r>
              <a:rPr lang="pt-BR" dirty="0"/>
              <a:t>Cartográfica construída (todo município</a:t>
            </a:r>
            <a:r>
              <a:rPr lang="pt-BR" dirty="0" smtClean="0"/>
              <a:t>);</a:t>
            </a:r>
          </a:p>
          <a:p>
            <a:pPr lvl="1"/>
            <a:r>
              <a:rPr lang="pt-BR" dirty="0" smtClean="0"/>
              <a:t>Definição da área piloto;</a:t>
            </a:r>
          </a:p>
          <a:p>
            <a:pPr lvl="1"/>
            <a:r>
              <a:rPr lang="pt-BR" dirty="0" smtClean="0"/>
              <a:t>Mapeamento </a:t>
            </a:r>
            <a:r>
              <a:rPr lang="pt-BR" dirty="0"/>
              <a:t>de propriedades (área piloto</a:t>
            </a:r>
            <a:r>
              <a:rPr lang="pt-BR" dirty="0" smtClean="0"/>
              <a:t>);</a:t>
            </a:r>
          </a:p>
          <a:p>
            <a:pPr lvl="1"/>
            <a:r>
              <a:rPr lang="pt-BR" dirty="0" smtClean="0"/>
              <a:t>Sistema </a:t>
            </a:r>
            <a:r>
              <a:rPr lang="pt-BR" dirty="0"/>
              <a:t>de Cadastro e Monitoramento – PAM </a:t>
            </a:r>
            <a:r>
              <a:rPr lang="pt-BR" dirty="0" smtClean="0"/>
              <a:t>Levantamento Socioeconômico;</a:t>
            </a:r>
          </a:p>
          <a:p>
            <a:pPr lvl="1"/>
            <a:r>
              <a:rPr lang="pt-BR" dirty="0" smtClean="0"/>
              <a:t>Estudo de viabilidade de utilizar o PSA como ferramenta;</a:t>
            </a:r>
          </a:p>
          <a:p>
            <a:pPr lvl="1"/>
            <a:r>
              <a:rPr lang="pt-BR" dirty="0" smtClean="0"/>
              <a:t>Legislação Municipal.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marL="457200" lvl="1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049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9332" y="224852"/>
            <a:ext cx="10515600" cy="1325563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t-BR" sz="4000" dirty="0" smtClean="0"/>
              <a:t>    ÁREA PILOTO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1420550"/>
            <a:ext cx="10668000" cy="47564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200" dirty="0" smtClean="0"/>
              <a:t>ÁREA ONDE ESTÁ LOCALIZADA A CAPTAÇÃO DO PRINCIPAL MANANCIAL DE JAGUARIÚNA (RIO JAGUARI – ABASTECE MAIS DE 95% DO MUNICÍPIO)</a:t>
            </a:r>
            <a:endParaRPr lang="pt-BR" sz="2200" dirty="0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-2286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9" name="Imagem 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045"/>
            <a:ext cx="1199213" cy="1079060"/>
          </a:xfrm>
          <a:prstGeom prst="rect">
            <a:avLst/>
          </a:prstGeom>
          <a:noFill/>
        </p:spPr>
      </p:pic>
      <p:pic>
        <p:nvPicPr>
          <p:cNvPr id="7" name="Picture 2" descr="C:\Users\hbracale\Documents\TNC\JAGUARIÚNA\comunicação\logo bacias\versão atual\versão pra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091" y="285045"/>
            <a:ext cx="2908660" cy="56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hbracale\Documents\TNC\municípios\JAGUARIÚNA\mapas e imagens\área de interesse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06" y="2124754"/>
            <a:ext cx="6480058" cy="458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7969827" y="2214965"/>
            <a:ext cx="3543300" cy="440120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/>
              <a:t>Área de Interesse: 3.250ha (buffer);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/>
              <a:t>38 propriedades mapeadas;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/>
              <a:t>28 potenciais participantes;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84968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0"/>
          <a:stretch/>
        </p:blipFill>
        <p:spPr bwMode="auto">
          <a:xfrm>
            <a:off x="1621113" y="228602"/>
            <a:ext cx="8496944" cy="641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772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9332" y="224852"/>
            <a:ext cx="10515600" cy="1325563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t-BR" sz="4000" dirty="0" smtClean="0"/>
              <a:t> Unidade Gestora do Programa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 </a:t>
            </a:r>
            <a:endParaRPr lang="pt-BR" dirty="0"/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-2286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9" name="Imagem 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045"/>
            <a:ext cx="1199213" cy="1079060"/>
          </a:xfrm>
          <a:prstGeom prst="rect">
            <a:avLst/>
          </a:prstGeom>
          <a:noFill/>
        </p:spPr>
      </p:pic>
      <p:pic>
        <p:nvPicPr>
          <p:cNvPr id="7" name="Picture 2" descr="C:\Users\hbracale\Documents\TNC\JAGUARIÚNA\comunicação\logo bacias\versão atual\versão pra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091" y="285045"/>
            <a:ext cx="2908660" cy="56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Espaço Reservado para Conteúdo 2"/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481444" y="1600200"/>
            <a:ext cx="544137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i="1" dirty="0" smtClean="0"/>
              <a:t>Composta por membros dos parceiros;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i="1" dirty="0" smtClean="0"/>
              <a:t>Possui </a:t>
            </a:r>
            <a:r>
              <a:rPr lang="pt-BR" sz="2400" i="1" dirty="0"/>
              <a:t>R</a:t>
            </a:r>
            <a:r>
              <a:rPr lang="pt-BR" sz="2400" i="1" dirty="0" smtClean="0"/>
              <a:t>egimento Interno;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i="1" dirty="0" smtClean="0"/>
              <a:t>Reuniões periódicas;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i="1" dirty="0" smtClean="0"/>
              <a:t>Decisões conjuntas;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i="1" dirty="0" smtClean="0"/>
              <a:t>Acompanhamento de ações (visitas de campo).</a:t>
            </a:r>
          </a:p>
        </p:txBody>
      </p:sp>
      <p:pic>
        <p:nvPicPr>
          <p:cNvPr id="4098" name="Picture 2" descr="C:\Users\PMJ\Desktop\vídeo SEMA\Programa Bacias Jaguariúna\Reunião UG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024" y="1485898"/>
            <a:ext cx="5638803" cy="42291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75786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9332" y="224852"/>
            <a:ext cx="10515600" cy="1325563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t-BR" sz="4000" dirty="0" smtClean="0"/>
              <a:t>  PSA como instrumento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62444" y="1606860"/>
            <a:ext cx="10491355" cy="45701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40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pt-BR" sz="40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pt-BR" sz="4000" b="1" dirty="0" smtClean="0">
                <a:solidFill>
                  <a:srgbClr val="0070C0"/>
                </a:solidFill>
              </a:rPr>
              <a:t>Após estudos e o levantamento socioeconômico conclui-se que o PSA é um instrumento adequado ao Programa Bacias Jaguariúna.</a:t>
            </a:r>
          </a:p>
          <a:p>
            <a:pPr marL="0" indent="0" algn="ctr">
              <a:buNone/>
            </a:pPr>
            <a:endParaRPr lang="pt-BR" b="1" i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pt-BR" i="1" dirty="0"/>
          </a:p>
          <a:p>
            <a:pPr marL="0" indent="0">
              <a:buNone/>
            </a:pPr>
            <a:endParaRPr lang="pt-BR" i="1" dirty="0" smtClean="0"/>
          </a:p>
          <a:p>
            <a:pPr marL="0" indent="0" algn="ctr">
              <a:buNone/>
            </a:pPr>
            <a:endParaRPr lang="pt-BR" i="1" dirty="0" smtClean="0"/>
          </a:p>
          <a:p>
            <a:pPr marL="0" indent="0" algn="just">
              <a:buNone/>
            </a:pPr>
            <a:endParaRPr lang="pt-BR" i="1" dirty="0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-2286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9" name="Imagem 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045"/>
            <a:ext cx="1199213" cy="1079060"/>
          </a:xfrm>
          <a:prstGeom prst="rect">
            <a:avLst/>
          </a:prstGeom>
          <a:noFill/>
        </p:spPr>
      </p:pic>
      <p:pic>
        <p:nvPicPr>
          <p:cNvPr id="7" name="Picture 2" descr="C:\Users\hbracale\Documents\TNC\JAGUARIÚNA\comunicação\logo bacias\versão atual\versão pra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091" y="285045"/>
            <a:ext cx="2908660" cy="56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09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</TotalTime>
  <Words>636</Words>
  <Application>Microsoft Office PowerPoint</Application>
  <PresentationFormat>Personalizar</PresentationFormat>
  <Paragraphs>151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Tema do Office</vt:lpstr>
      <vt:lpstr>PROGRAMA BACIAS JAGUARIÚNA </vt:lpstr>
      <vt:lpstr> PARCEIROS</vt:lpstr>
      <vt:lpstr>   OBJETIVO </vt:lpstr>
      <vt:lpstr>  Legislação que cria o Programa</vt:lpstr>
      <vt:lpstr>   FASES DO PROGRAMA</vt:lpstr>
      <vt:lpstr>    ÁREA PILOTO</vt:lpstr>
      <vt:lpstr>Apresentação do PowerPoint</vt:lpstr>
      <vt:lpstr> Unidade Gestora do Programa</vt:lpstr>
      <vt:lpstr>  PSA como instrumento</vt:lpstr>
      <vt:lpstr>  Valoração - PSA</vt:lpstr>
      <vt:lpstr>  Quem paga o PSA?</vt:lpstr>
      <vt:lpstr>  Prefeitura assume PSA</vt:lpstr>
      <vt:lpstr>  SUSTENTABILIDADE FINANCEIRA   </vt:lpstr>
      <vt:lpstr> LANÇAMENTO DO PROGRAMA </vt:lpstr>
      <vt:lpstr> Acordo de cooperação</vt:lpstr>
      <vt:lpstr>   PRÁTICAS CONSERVACIONISTAS</vt:lpstr>
      <vt:lpstr> PRIMEIRAS AÇÕES DE CAMPO</vt:lpstr>
      <vt:lpstr> PRIMEIRAS AÇÕES DE CAMPO</vt:lpstr>
      <vt:lpstr>   Ações de restauração ecológica</vt:lpstr>
      <vt:lpstr>   Ações de restauração ecológica</vt:lpstr>
      <vt:lpstr>  Plano de Monitoramento Hidrológico </vt:lpstr>
      <vt:lpstr> Unidade Gestora do Programa   visita técnica</vt:lpstr>
      <vt:lpstr> Considerações finais</vt:lpstr>
      <vt:lpstr>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RELATÓRIO DE GESTÃO AMBIENTAL</dc:title>
  <dc:creator>PMJ</dc:creator>
  <cp:lastModifiedBy>PMJ</cp:lastModifiedBy>
  <cp:revision>135</cp:revision>
  <cp:lastPrinted>2016-06-09T19:09:05Z</cp:lastPrinted>
  <dcterms:created xsi:type="dcterms:W3CDTF">2014-09-16T13:03:39Z</dcterms:created>
  <dcterms:modified xsi:type="dcterms:W3CDTF">2016-06-09T19:33:05Z</dcterms:modified>
</cp:coreProperties>
</file>