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37"/>
  </p:notesMasterIdLst>
  <p:sldIdLst>
    <p:sldId id="256" r:id="rId2"/>
    <p:sldId id="302" r:id="rId3"/>
    <p:sldId id="315" r:id="rId4"/>
    <p:sldId id="331" r:id="rId5"/>
    <p:sldId id="314" r:id="rId6"/>
    <p:sldId id="259" r:id="rId7"/>
    <p:sldId id="332" r:id="rId8"/>
    <p:sldId id="303" r:id="rId9"/>
    <p:sldId id="299" r:id="rId10"/>
    <p:sldId id="269" r:id="rId11"/>
    <p:sldId id="304" r:id="rId12"/>
    <p:sldId id="339" r:id="rId13"/>
    <p:sldId id="285" r:id="rId14"/>
    <p:sldId id="340" r:id="rId15"/>
    <p:sldId id="273" r:id="rId16"/>
    <p:sldId id="318" r:id="rId17"/>
    <p:sldId id="320" r:id="rId18"/>
    <p:sldId id="321" r:id="rId19"/>
    <p:sldId id="275" r:id="rId20"/>
    <p:sldId id="322" r:id="rId21"/>
    <p:sldId id="328" r:id="rId22"/>
    <p:sldId id="336" r:id="rId23"/>
    <p:sldId id="327" r:id="rId24"/>
    <p:sldId id="323" r:id="rId25"/>
    <p:sldId id="337" r:id="rId26"/>
    <p:sldId id="324" r:id="rId27"/>
    <p:sldId id="298" r:id="rId28"/>
    <p:sldId id="305" r:id="rId29"/>
    <p:sldId id="310" r:id="rId30"/>
    <p:sldId id="297" r:id="rId31"/>
    <p:sldId id="301" r:id="rId32"/>
    <p:sldId id="338" r:id="rId33"/>
    <p:sldId id="341" r:id="rId34"/>
    <p:sldId id="342" r:id="rId35"/>
    <p:sldId id="308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8923550-5B60-4992-BB70-ED82CC7F5009}">
          <p14:sldIdLst>
            <p14:sldId id="256"/>
            <p14:sldId id="302"/>
            <p14:sldId id="315"/>
            <p14:sldId id="331"/>
            <p14:sldId id="314"/>
            <p14:sldId id="259"/>
            <p14:sldId id="332"/>
            <p14:sldId id="303"/>
            <p14:sldId id="299"/>
            <p14:sldId id="269"/>
            <p14:sldId id="304"/>
            <p14:sldId id="339"/>
            <p14:sldId id="285"/>
            <p14:sldId id="340"/>
            <p14:sldId id="273"/>
            <p14:sldId id="318"/>
            <p14:sldId id="320"/>
            <p14:sldId id="321"/>
            <p14:sldId id="275"/>
            <p14:sldId id="322"/>
            <p14:sldId id="328"/>
            <p14:sldId id="336"/>
            <p14:sldId id="327"/>
            <p14:sldId id="323"/>
            <p14:sldId id="337"/>
            <p14:sldId id="324"/>
          </p14:sldIdLst>
        </p14:section>
        <p14:section name="Seção sem Título" id="{D4D65C7C-3E28-4428-A0DA-19597A81CC40}">
          <p14:sldIdLst>
            <p14:sldId id="298"/>
            <p14:sldId id="305"/>
            <p14:sldId id="310"/>
            <p14:sldId id="297"/>
            <p14:sldId id="301"/>
            <p14:sldId id="338"/>
            <p14:sldId id="341"/>
            <p14:sldId id="342"/>
            <p14:sldId id="30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4660"/>
  </p:normalViewPr>
  <p:slideViewPr>
    <p:cSldViewPr>
      <p:cViewPr>
        <p:scale>
          <a:sx n="76" d="100"/>
          <a:sy n="76" d="100"/>
        </p:scale>
        <p:origin x="-130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E78AA-BB5C-41F8-B937-F425FEF2A64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805078A-D6D6-4747-BD08-E36C6364E3F1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pt-BR" sz="2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ETAPA1. </a:t>
          </a:r>
        </a:p>
        <a:p>
          <a:r>
            <a:rPr lang="pt-BR" sz="2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Avaliação da Situação Socioambiental do município e da área destinada à implantação de PSA</a:t>
          </a:r>
          <a:endParaRPr lang="pt-BR" sz="2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E3ED10-69F4-4A1E-81C7-E5309AD2CB56}" type="parTrans" cxnId="{F7764110-C357-41CA-85C3-6238B58514C9}">
      <dgm:prSet/>
      <dgm:spPr/>
      <dgm:t>
        <a:bodyPr/>
        <a:lstStyle/>
        <a:p>
          <a:endParaRPr lang="pt-BR"/>
        </a:p>
      </dgm:t>
    </dgm:pt>
    <dgm:pt modelId="{EC9B1A24-2E92-4C2C-B6D2-B90EAD2C06FE}" type="sibTrans" cxnId="{F7764110-C357-41CA-85C3-6238B58514C9}">
      <dgm:prSet/>
      <dgm:spPr/>
      <dgm:t>
        <a:bodyPr/>
        <a:lstStyle/>
        <a:p>
          <a:endParaRPr lang="pt-BR"/>
        </a:p>
      </dgm:t>
    </dgm:pt>
    <dgm:pt modelId="{8BB9FDC4-AB27-4D05-98F3-1599EDC2E7F3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t-B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ETAPA2. </a:t>
          </a:r>
        </a:p>
        <a:p>
          <a:r>
            <a:rPr lang="pt-B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Avaliação da Situação Institucional do Município e Região</a:t>
          </a:r>
          <a:endParaRPr lang="pt-BR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39EF56-0061-410B-BFA1-1A9AC07D4041}" type="parTrans" cxnId="{D83D20B1-875D-4BEF-9EE5-C1A0ABF641A5}">
      <dgm:prSet/>
      <dgm:spPr/>
      <dgm:t>
        <a:bodyPr/>
        <a:lstStyle/>
        <a:p>
          <a:endParaRPr lang="pt-BR"/>
        </a:p>
      </dgm:t>
    </dgm:pt>
    <dgm:pt modelId="{EB50395A-7E5A-44FF-B6A5-837A85980F96}" type="sibTrans" cxnId="{D83D20B1-875D-4BEF-9EE5-C1A0ABF641A5}">
      <dgm:prSet/>
      <dgm:spPr/>
      <dgm:t>
        <a:bodyPr/>
        <a:lstStyle/>
        <a:p>
          <a:endParaRPr lang="pt-BR"/>
        </a:p>
      </dgm:t>
    </dgm:pt>
    <dgm:pt modelId="{AB6D2AD5-B8C2-4967-B736-9D43D1D73E05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2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ETAPA3.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2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Avaliação da Conjuntura Política Municipal</a:t>
          </a:r>
          <a:endParaRPr lang="pt-BR" sz="2200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b="1" dirty="0" smtClean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3B0B92-1D2C-4E99-88B1-28D84B90DEF1}" type="parTrans" cxnId="{C558A01B-C931-4FFE-8516-22343FCDFF44}">
      <dgm:prSet/>
      <dgm:spPr/>
      <dgm:t>
        <a:bodyPr/>
        <a:lstStyle/>
        <a:p>
          <a:endParaRPr lang="pt-BR"/>
        </a:p>
      </dgm:t>
    </dgm:pt>
    <dgm:pt modelId="{26D63EA2-6FAD-48C6-BF4D-E64C16941BE4}" type="sibTrans" cxnId="{C558A01B-C931-4FFE-8516-22343FCDFF44}">
      <dgm:prSet/>
      <dgm:spPr/>
      <dgm:t>
        <a:bodyPr/>
        <a:lstStyle/>
        <a:p>
          <a:endParaRPr lang="pt-BR"/>
        </a:p>
      </dgm:t>
    </dgm:pt>
    <dgm:pt modelId="{414F01B3-5281-4354-8609-E5AE2B52ADD4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t-BR" sz="2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ETAPA4. </a:t>
          </a:r>
        </a:p>
        <a:p>
          <a:r>
            <a:rPr lang="pt-BR" sz="2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Diagnóstico das Fontes de Recursos para PSA </a:t>
          </a:r>
          <a:endParaRPr lang="pt-BR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04BB6B-53B5-4173-AA86-1DE18DC2C94A}" type="parTrans" cxnId="{BD4B483B-3AF1-45C0-9C52-B4741C025CA8}">
      <dgm:prSet/>
      <dgm:spPr/>
      <dgm:t>
        <a:bodyPr/>
        <a:lstStyle/>
        <a:p>
          <a:endParaRPr lang="pt-BR"/>
        </a:p>
      </dgm:t>
    </dgm:pt>
    <dgm:pt modelId="{3AF12539-C8E9-4F03-90A3-872B0D43B995}" type="sibTrans" cxnId="{BD4B483B-3AF1-45C0-9C52-B4741C025CA8}">
      <dgm:prSet/>
      <dgm:spPr/>
      <dgm:t>
        <a:bodyPr/>
        <a:lstStyle/>
        <a:p>
          <a:endParaRPr lang="pt-BR"/>
        </a:p>
      </dgm:t>
    </dgm:pt>
    <dgm:pt modelId="{5B30DAA4-0034-40AA-A744-08730D1E446D}" type="pres">
      <dgm:prSet presAssocID="{EDBE78AA-BB5C-41F8-B937-F425FEF2A6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B356295-1F21-4772-821D-78216C93993C}" type="pres">
      <dgm:prSet presAssocID="{EDBE78AA-BB5C-41F8-B937-F425FEF2A640}" presName="cycle" presStyleCnt="0"/>
      <dgm:spPr/>
    </dgm:pt>
    <dgm:pt modelId="{985576CB-E784-46D2-93F0-8E0FEC8FE710}" type="pres">
      <dgm:prSet presAssocID="{A805078A-D6D6-4747-BD08-E36C6364E3F1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EAC717-068E-483A-A653-4CCACEBDEA8F}" type="pres">
      <dgm:prSet presAssocID="{EC9B1A24-2E92-4C2C-B6D2-B90EAD2C06FE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D7DF99C6-9CB9-4ABD-8E24-5DA5807B6A9C}" type="pres">
      <dgm:prSet presAssocID="{8BB9FDC4-AB27-4D05-98F3-1599EDC2E7F3}" presName="nodeFollowingNodes" presStyleLbl="node1" presStyleIdx="1" presStyleCnt="4" custRadScaleRad="128504" custRadScaleInc="-8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A91E1D-F3E0-4B16-8C23-18F59EFD0184}" type="pres">
      <dgm:prSet presAssocID="{AB6D2AD5-B8C2-4967-B736-9D43D1D73E05}" presName="nodeFollowingNodes" presStyleLbl="node1" presStyleIdx="2" presStyleCnt="4" custRadScaleRad="110933" custRadScaleInc="-3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5DF83D-0746-4EF8-96FC-A8DDA08CE79F}" type="pres">
      <dgm:prSet presAssocID="{414F01B3-5281-4354-8609-E5AE2B52ADD4}" presName="nodeFollowingNodes" presStyleLbl="node1" presStyleIdx="3" presStyleCnt="4" custRadScaleRad="124705" custRadScaleInc="4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558A01B-C931-4FFE-8516-22343FCDFF44}" srcId="{EDBE78AA-BB5C-41F8-B937-F425FEF2A640}" destId="{AB6D2AD5-B8C2-4967-B736-9D43D1D73E05}" srcOrd="2" destOrd="0" parTransId="{E33B0B92-1D2C-4E99-88B1-28D84B90DEF1}" sibTransId="{26D63EA2-6FAD-48C6-BF4D-E64C16941BE4}"/>
    <dgm:cxn modelId="{D83D20B1-875D-4BEF-9EE5-C1A0ABF641A5}" srcId="{EDBE78AA-BB5C-41F8-B937-F425FEF2A640}" destId="{8BB9FDC4-AB27-4D05-98F3-1599EDC2E7F3}" srcOrd="1" destOrd="0" parTransId="{B739EF56-0061-410B-BFA1-1A9AC07D4041}" sibTransId="{EB50395A-7E5A-44FF-B6A5-837A85980F96}"/>
    <dgm:cxn modelId="{F7764110-C357-41CA-85C3-6238B58514C9}" srcId="{EDBE78AA-BB5C-41F8-B937-F425FEF2A640}" destId="{A805078A-D6D6-4747-BD08-E36C6364E3F1}" srcOrd="0" destOrd="0" parTransId="{93E3ED10-69F4-4A1E-81C7-E5309AD2CB56}" sibTransId="{EC9B1A24-2E92-4C2C-B6D2-B90EAD2C06FE}"/>
    <dgm:cxn modelId="{7546A29C-3646-4765-A5E4-E8B1FFA7B375}" type="presOf" srcId="{414F01B3-5281-4354-8609-E5AE2B52ADD4}" destId="{865DF83D-0746-4EF8-96FC-A8DDA08CE79F}" srcOrd="0" destOrd="0" presId="urn:microsoft.com/office/officeart/2005/8/layout/cycle3"/>
    <dgm:cxn modelId="{24FC29A2-A6DE-4FD5-9F5C-2BE53C9BE32F}" type="presOf" srcId="{8BB9FDC4-AB27-4D05-98F3-1599EDC2E7F3}" destId="{D7DF99C6-9CB9-4ABD-8E24-5DA5807B6A9C}" srcOrd="0" destOrd="0" presId="urn:microsoft.com/office/officeart/2005/8/layout/cycle3"/>
    <dgm:cxn modelId="{BD4B483B-3AF1-45C0-9C52-B4741C025CA8}" srcId="{EDBE78AA-BB5C-41F8-B937-F425FEF2A640}" destId="{414F01B3-5281-4354-8609-E5AE2B52ADD4}" srcOrd="3" destOrd="0" parTransId="{1804BB6B-53B5-4173-AA86-1DE18DC2C94A}" sibTransId="{3AF12539-C8E9-4F03-90A3-872B0D43B995}"/>
    <dgm:cxn modelId="{60A36440-72DF-48D7-88A8-C43B34886339}" type="presOf" srcId="{EC9B1A24-2E92-4C2C-B6D2-B90EAD2C06FE}" destId="{BBEAC717-068E-483A-A653-4CCACEBDEA8F}" srcOrd="0" destOrd="0" presId="urn:microsoft.com/office/officeart/2005/8/layout/cycle3"/>
    <dgm:cxn modelId="{AD42680E-E6FD-4B9D-99E5-2CDDA4713A9E}" type="presOf" srcId="{AB6D2AD5-B8C2-4967-B736-9D43D1D73E05}" destId="{D1A91E1D-F3E0-4B16-8C23-18F59EFD0184}" srcOrd="0" destOrd="0" presId="urn:microsoft.com/office/officeart/2005/8/layout/cycle3"/>
    <dgm:cxn modelId="{1722A1F6-8382-4ADB-830A-4798AEEB2CF0}" type="presOf" srcId="{A805078A-D6D6-4747-BD08-E36C6364E3F1}" destId="{985576CB-E784-46D2-93F0-8E0FEC8FE710}" srcOrd="0" destOrd="0" presId="urn:microsoft.com/office/officeart/2005/8/layout/cycle3"/>
    <dgm:cxn modelId="{23637FD6-0DAE-428A-B977-7E5041A6EB7D}" type="presOf" srcId="{EDBE78AA-BB5C-41F8-B937-F425FEF2A640}" destId="{5B30DAA4-0034-40AA-A744-08730D1E446D}" srcOrd="0" destOrd="0" presId="urn:microsoft.com/office/officeart/2005/8/layout/cycle3"/>
    <dgm:cxn modelId="{24750586-02F1-4E57-8A69-F810EB4B7654}" type="presParOf" srcId="{5B30DAA4-0034-40AA-A744-08730D1E446D}" destId="{4B356295-1F21-4772-821D-78216C93993C}" srcOrd="0" destOrd="0" presId="urn:microsoft.com/office/officeart/2005/8/layout/cycle3"/>
    <dgm:cxn modelId="{272A10F5-D480-4C61-98E2-31FF25E36B49}" type="presParOf" srcId="{4B356295-1F21-4772-821D-78216C93993C}" destId="{985576CB-E784-46D2-93F0-8E0FEC8FE710}" srcOrd="0" destOrd="0" presId="urn:microsoft.com/office/officeart/2005/8/layout/cycle3"/>
    <dgm:cxn modelId="{849A5CC8-D801-43DF-9483-6EB9AEB0749E}" type="presParOf" srcId="{4B356295-1F21-4772-821D-78216C93993C}" destId="{BBEAC717-068E-483A-A653-4CCACEBDEA8F}" srcOrd="1" destOrd="0" presId="urn:microsoft.com/office/officeart/2005/8/layout/cycle3"/>
    <dgm:cxn modelId="{56DE298E-B94B-4FFD-9D04-2FC6F4699DBC}" type="presParOf" srcId="{4B356295-1F21-4772-821D-78216C93993C}" destId="{D7DF99C6-9CB9-4ABD-8E24-5DA5807B6A9C}" srcOrd="2" destOrd="0" presId="urn:microsoft.com/office/officeart/2005/8/layout/cycle3"/>
    <dgm:cxn modelId="{5B817FF7-831A-4700-8ECC-43D7DE383930}" type="presParOf" srcId="{4B356295-1F21-4772-821D-78216C93993C}" destId="{D1A91E1D-F3E0-4B16-8C23-18F59EFD0184}" srcOrd="3" destOrd="0" presId="urn:microsoft.com/office/officeart/2005/8/layout/cycle3"/>
    <dgm:cxn modelId="{37047DAC-30AC-49BE-BE3D-B8C6BE849DC8}" type="presParOf" srcId="{4B356295-1F21-4772-821D-78216C93993C}" destId="{865DF83D-0746-4EF8-96FC-A8DDA08CE79F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AC717-068E-483A-A653-4CCACEBDEA8F}">
      <dsp:nvSpPr>
        <dsp:cNvPr id="0" name=""/>
        <dsp:cNvSpPr/>
      </dsp:nvSpPr>
      <dsp:spPr>
        <a:xfrm>
          <a:off x="1337150" y="-151381"/>
          <a:ext cx="6040757" cy="6040757"/>
        </a:xfrm>
        <a:prstGeom prst="circularArrow">
          <a:avLst>
            <a:gd name="adj1" fmla="val 4668"/>
            <a:gd name="adj2" fmla="val 272909"/>
            <a:gd name="adj3" fmla="val 12865747"/>
            <a:gd name="adj4" fmla="val 18007461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576CB-E784-46D2-93F0-8E0FEC8FE710}">
      <dsp:nvSpPr>
        <dsp:cNvPr id="0" name=""/>
        <dsp:cNvSpPr/>
      </dsp:nvSpPr>
      <dsp:spPr>
        <a:xfrm>
          <a:off x="2363874" y="2803"/>
          <a:ext cx="3987309" cy="1993654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ETAPA1.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Avaliação da Situação Socioambiental do município e da área destinada à implantação de PSA</a:t>
          </a:r>
          <a:endParaRPr lang="pt-BR" sz="2200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1196" y="100125"/>
        <a:ext cx="3792665" cy="1799010"/>
      </dsp:txXfrm>
    </dsp:sp>
    <dsp:sp modelId="{D7DF99C6-9CB9-4ABD-8E24-5DA5807B6A9C}">
      <dsp:nvSpPr>
        <dsp:cNvPr id="0" name=""/>
        <dsp:cNvSpPr/>
      </dsp:nvSpPr>
      <dsp:spPr>
        <a:xfrm>
          <a:off x="4727748" y="2141399"/>
          <a:ext cx="3987309" cy="1993654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ETAPA2.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Avaliação da Situação Institucional do Município e Região</a:t>
          </a:r>
          <a:endParaRPr lang="pt-BR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25070" y="2238721"/>
        <a:ext cx="3792665" cy="1799010"/>
      </dsp:txXfrm>
    </dsp:sp>
    <dsp:sp modelId="{D1A91E1D-F3E0-4B16-8C23-18F59EFD0184}">
      <dsp:nvSpPr>
        <dsp:cNvPr id="0" name=""/>
        <dsp:cNvSpPr/>
      </dsp:nvSpPr>
      <dsp:spPr>
        <a:xfrm>
          <a:off x="2374487" y="4343673"/>
          <a:ext cx="3987309" cy="1993654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2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ETAPA3.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2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Avaliação da Conjuntura Política Municipal</a:t>
          </a:r>
          <a:endParaRPr lang="pt-BR" sz="2200" kern="1200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b="1" kern="1200" dirty="0" smtClean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71809" y="4440995"/>
        <a:ext cx="3792665" cy="1799010"/>
      </dsp:txXfrm>
    </dsp:sp>
    <dsp:sp modelId="{865DF83D-0746-4EF8-96FC-A8DDA08CE79F}">
      <dsp:nvSpPr>
        <dsp:cNvPr id="0" name=""/>
        <dsp:cNvSpPr/>
      </dsp:nvSpPr>
      <dsp:spPr>
        <a:xfrm>
          <a:off x="0" y="2154875"/>
          <a:ext cx="3987309" cy="1993654"/>
        </a:xfrm>
        <a:prstGeom prst="round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ETAPA4.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Diagnóstico das Fontes de Recursos para PSA </a:t>
          </a:r>
          <a:endParaRPr lang="pt-BR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322" y="2252197"/>
        <a:ext cx="3792665" cy="1799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DC7FF-7D81-4B28-B7CD-79B77B91286A}" type="datetimeFigureOut">
              <a:rPr lang="pt-BR" smtClean="0"/>
              <a:t>10/06/2016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698EC-2DAB-4DB1-8288-922F28EA24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87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98EC-2DAB-4DB1-8288-922F28EA24B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17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6D86-7D66-4B48-93B4-EFDB2F4A5813}" type="datetimeFigureOut">
              <a:rPr lang="pt-BR" smtClean="0"/>
              <a:t>10/06/2016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3CAC-2B10-4600-A481-8C2508136C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6D86-7D66-4B48-93B4-EFDB2F4A5813}" type="datetimeFigureOut">
              <a:rPr lang="pt-BR" smtClean="0"/>
              <a:t>10/06/2016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3CAC-2B10-4600-A481-8C2508136C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6D86-7D66-4B48-93B4-EFDB2F4A5813}" type="datetimeFigureOut">
              <a:rPr lang="pt-BR" smtClean="0"/>
              <a:t>10/06/2016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3CAC-2B10-4600-A481-8C2508136C95}" type="slidenum">
              <a:rPr lang="pt-BR" smtClean="0"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6D86-7D66-4B48-93B4-EFDB2F4A5813}" type="datetimeFigureOut">
              <a:rPr lang="pt-BR" smtClean="0"/>
              <a:t>10/06/2016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3CAC-2B10-4600-A481-8C2508136C9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6D86-7D66-4B48-93B4-EFDB2F4A5813}" type="datetimeFigureOut">
              <a:rPr lang="pt-BR" smtClean="0"/>
              <a:t>10/06/2016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3CAC-2B10-4600-A481-8C2508136C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6D86-7D66-4B48-93B4-EFDB2F4A5813}" type="datetimeFigureOut">
              <a:rPr lang="pt-BR" smtClean="0"/>
              <a:t>10/06/2016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3CAC-2B10-4600-A481-8C2508136C95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6D86-7D66-4B48-93B4-EFDB2F4A5813}" type="datetimeFigureOut">
              <a:rPr lang="pt-BR" smtClean="0"/>
              <a:t>10/06/2016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3CAC-2B10-4600-A481-8C2508136C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6D86-7D66-4B48-93B4-EFDB2F4A5813}" type="datetimeFigureOut">
              <a:rPr lang="pt-BR" smtClean="0"/>
              <a:t>10/06/2016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3CAC-2B10-4600-A481-8C2508136C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6D86-7D66-4B48-93B4-EFDB2F4A5813}" type="datetimeFigureOut">
              <a:rPr lang="pt-BR" smtClean="0"/>
              <a:t>10/06/2016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3CAC-2B10-4600-A481-8C2508136C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6D86-7D66-4B48-93B4-EFDB2F4A5813}" type="datetimeFigureOut">
              <a:rPr lang="pt-BR" smtClean="0"/>
              <a:t>10/06/2016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3CAC-2B10-4600-A481-8C2508136C95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6D86-7D66-4B48-93B4-EFDB2F4A5813}" type="datetimeFigureOut">
              <a:rPr lang="pt-BR" smtClean="0"/>
              <a:t>10/06/2016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3CAC-2B10-4600-A481-8C2508136C95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637BB6B-EE1B-48FB-8575-0D55C373DE88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6/10/2016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AA957AF-53C0-420B-9C2D-77DB1416566C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geo.ambiente.sp.gov.br/app/?ctx=CAR" TargetMode="External"/><Relationship Id="rId2" Type="http://schemas.openxmlformats.org/officeDocument/2006/relationships/hyperlink" Target="http://appvps6.cloudapp.net/sigam3/Default.aspx?idPagina=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oikos@institutooikos.org.br" TargetMode="External"/><Relationship Id="rId2" Type="http://schemas.openxmlformats.org/officeDocument/2006/relationships/hyperlink" Target="http://www.institutooikos.org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mailto:alexandraandrade19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2187674"/>
          </a:xfrm>
        </p:spPr>
        <p:txBody>
          <a:bodyPr>
            <a:normAutofit/>
          </a:bodyPr>
          <a:lstStyle/>
          <a:p>
            <a:r>
              <a:rPr lang="pt-BR" b="1" dirty="0" smtClean="0"/>
              <a:t>CAPACITAÇÃO PSA </a:t>
            </a:r>
            <a:br>
              <a:rPr lang="pt-BR" b="1" dirty="0" smtClean="0"/>
            </a:br>
            <a:r>
              <a:rPr lang="pt-BR" b="1" dirty="0" smtClean="0"/>
              <a:t>Programa Município </a:t>
            </a:r>
            <a:r>
              <a:rPr lang="pt-BR" b="1" dirty="0" smtClean="0">
                <a:solidFill>
                  <a:srgbClr val="66FF66"/>
                </a:solidFill>
              </a:rPr>
              <a:t>Verde </a:t>
            </a:r>
            <a:r>
              <a:rPr lang="pt-BR" b="1" dirty="0" smtClean="0"/>
              <a:t>e </a:t>
            </a:r>
            <a:r>
              <a:rPr lang="pt-BR" b="1" dirty="0" smtClean="0">
                <a:solidFill>
                  <a:srgbClr val="0070C0"/>
                </a:solidFill>
              </a:rPr>
              <a:t>Azul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1752600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13 DE JUNHO DE 2016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4" y="5645652"/>
            <a:ext cx="8315894" cy="729342"/>
          </a:xfrm>
          <a:prstGeom prst="rect">
            <a:avLst/>
          </a:prstGeom>
        </p:spPr>
      </p:pic>
      <p:pic>
        <p:nvPicPr>
          <p:cNvPr id="6" name="Picture 3" descr="LOGO oiko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08" y="3789040"/>
            <a:ext cx="2319409" cy="15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338328"/>
            <a:ext cx="8229600" cy="64030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sz="5000" u="sng" dirty="0" smtClean="0"/>
          </a:p>
          <a:p>
            <a:pPr marL="0" indent="0">
              <a:buNone/>
            </a:pPr>
            <a:r>
              <a:rPr lang="pt-BR" sz="11200" b="1" dirty="0" smtClean="0">
                <a:solidFill>
                  <a:srgbClr val="7030A0"/>
                </a:solidFill>
              </a:rPr>
              <a:t>Exemplos de Áreas onde projetos e ações de PSA podem e estão sendo implantados</a:t>
            </a:r>
          </a:p>
          <a:p>
            <a:pPr marL="0" indent="0">
              <a:buNone/>
            </a:pPr>
            <a:endParaRPr lang="pt-BR" sz="6200" dirty="0" smtClean="0"/>
          </a:p>
          <a:p>
            <a:pPr marL="0" indent="0">
              <a:buNone/>
            </a:pPr>
            <a:endParaRPr lang="pt-BR" sz="6200" dirty="0"/>
          </a:p>
          <a:p>
            <a:pPr marL="0" indent="0">
              <a:buNone/>
            </a:pPr>
            <a:r>
              <a:rPr lang="pt-BR" sz="9600" dirty="0"/>
              <a:t>	</a:t>
            </a:r>
          </a:p>
          <a:p>
            <a:r>
              <a:rPr lang="pt-BR" sz="9600" b="1" dirty="0" smtClean="0"/>
              <a:t>Áreas para </a:t>
            </a:r>
            <a:r>
              <a:rPr lang="pt-BR" sz="9600" b="1" dirty="0"/>
              <a:t>a “produção” de </a:t>
            </a:r>
            <a:r>
              <a:rPr lang="pt-BR" sz="9600" b="1" dirty="0" smtClean="0"/>
              <a:t>água</a:t>
            </a:r>
          </a:p>
          <a:p>
            <a:pPr lvl="1"/>
            <a:r>
              <a:rPr lang="pt-BR" sz="9600" b="1" dirty="0" smtClean="0">
                <a:solidFill>
                  <a:schemeClr val="accent2">
                    <a:lumMod val="75000"/>
                  </a:schemeClr>
                </a:solidFill>
              </a:rPr>
              <a:t>Ex.: </a:t>
            </a:r>
            <a:r>
              <a:rPr lang="pt-BR" sz="9600" b="1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pt-BR" sz="9600" b="1" dirty="0" smtClean="0">
                <a:solidFill>
                  <a:schemeClr val="accent2">
                    <a:lumMod val="75000"/>
                  </a:schemeClr>
                </a:solidFill>
              </a:rPr>
              <a:t>acias </a:t>
            </a:r>
            <a:r>
              <a:rPr lang="pt-BR" sz="9600" b="1" dirty="0">
                <a:solidFill>
                  <a:schemeClr val="accent2">
                    <a:lumMod val="75000"/>
                  </a:schemeClr>
                </a:solidFill>
              </a:rPr>
              <a:t>de mananciais </a:t>
            </a:r>
            <a:r>
              <a:rPr lang="pt-BR" sz="9600" b="1" dirty="0" smtClean="0">
                <a:solidFill>
                  <a:schemeClr val="accent2">
                    <a:lumMod val="75000"/>
                  </a:schemeClr>
                </a:solidFill>
              </a:rPr>
              <a:t>de abastecimento público (a maioria dos PSA) e </a:t>
            </a:r>
            <a:r>
              <a:rPr lang="pt-BR" sz="9600" b="1" dirty="0">
                <a:solidFill>
                  <a:schemeClr val="accent2">
                    <a:lumMod val="75000"/>
                  </a:schemeClr>
                </a:solidFill>
              </a:rPr>
              <a:t>áreas de </a:t>
            </a:r>
            <a:r>
              <a:rPr lang="pt-BR" sz="9600" b="1" dirty="0" smtClean="0">
                <a:solidFill>
                  <a:schemeClr val="accent2">
                    <a:lumMod val="75000"/>
                  </a:schemeClr>
                </a:solidFill>
              </a:rPr>
              <a:t>interesse turístico  </a:t>
            </a:r>
            <a:r>
              <a:rPr lang="pt-BR" sz="9600" b="1" dirty="0">
                <a:solidFill>
                  <a:schemeClr val="accent2">
                    <a:lumMod val="75000"/>
                  </a:schemeClr>
                </a:solidFill>
              </a:rPr>
              <a:t>(Bonito, MT</a:t>
            </a:r>
            <a:r>
              <a:rPr lang="pt-BR" sz="9600" b="1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</a:p>
          <a:p>
            <a:pPr marL="457200" lvl="1" indent="0">
              <a:buNone/>
            </a:pPr>
            <a:endParaRPr lang="pt-BR" sz="3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9600" b="1" dirty="0" smtClean="0"/>
              <a:t>Áreas para a economia de comunidades tradicionais</a:t>
            </a:r>
          </a:p>
          <a:p>
            <a:pPr lvl="1"/>
            <a:r>
              <a:rPr lang="pt-BR" sz="9600" dirty="0" smtClean="0"/>
              <a:t> </a:t>
            </a:r>
            <a:r>
              <a:rPr lang="pt-BR" sz="9600" b="1" dirty="0" smtClean="0">
                <a:solidFill>
                  <a:schemeClr val="accent2">
                    <a:lumMod val="75000"/>
                  </a:schemeClr>
                </a:solidFill>
              </a:rPr>
              <a:t>Ex.: áreas de mangues para produção de caranguejo.</a:t>
            </a:r>
          </a:p>
          <a:p>
            <a:pPr marL="457200" lvl="1" indent="0">
              <a:buNone/>
            </a:pPr>
            <a:endParaRPr lang="pt-BR" sz="3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9600" b="1" dirty="0" smtClean="0"/>
              <a:t>Áreas para </a:t>
            </a:r>
            <a:r>
              <a:rPr lang="pt-BR" sz="9600" b="1" dirty="0"/>
              <a:t>a preservação de um atrativo turístico </a:t>
            </a:r>
            <a:r>
              <a:rPr lang="pt-BR" sz="9600" b="1" dirty="0" smtClean="0"/>
              <a:t>específico </a:t>
            </a:r>
            <a:r>
              <a:rPr lang="pt-BR" sz="9600" b="1" dirty="0"/>
              <a:t>do </a:t>
            </a:r>
            <a:r>
              <a:rPr lang="pt-BR" sz="9600" b="1" dirty="0" smtClean="0"/>
              <a:t>município</a:t>
            </a:r>
          </a:p>
          <a:p>
            <a:pPr lvl="1"/>
            <a:r>
              <a:rPr lang="pt-BR" sz="9600" dirty="0" smtClean="0"/>
              <a:t> </a:t>
            </a:r>
            <a:r>
              <a:rPr lang="pt-BR" sz="9600" b="1" dirty="0" smtClean="0">
                <a:solidFill>
                  <a:schemeClr val="accent2">
                    <a:lumMod val="75000"/>
                  </a:schemeClr>
                </a:solidFill>
              </a:rPr>
              <a:t>Ex.: </a:t>
            </a:r>
            <a:r>
              <a:rPr lang="pt-BR" sz="9600" b="1" dirty="0">
                <a:solidFill>
                  <a:schemeClr val="accent2">
                    <a:lumMod val="75000"/>
                  </a:schemeClr>
                </a:solidFill>
              </a:rPr>
              <a:t>áreas/fragmentos florestais com presença de espécies ameaçadas de </a:t>
            </a:r>
            <a:r>
              <a:rPr lang="pt-BR" sz="9600" b="1" dirty="0" smtClean="0">
                <a:solidFill>
                  <a:schemeClr val="accent2">
                    <a:lumMod val="75000"/>
                  </a:schemeClr>
                </a:solidFill>
              </a:rPr>
              <a:t>extinção</a:t>
            </a:r>
            <a:r>
              <a:rPr lang="pt-BR" sz="9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t-BR" sz="96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9600" dirty="0" smtClean="0"/>
          </a:p>
          <a:p>
            <a:pPr marL="0" indent="0">
              <a:buNone/>
            </a:pPr>
            <a:endParaRPr lang="pt-BR" sz="9600" dirty="0"/>
          </a:p>
          <a:p>
            <a:pPr marL="0" indent="0">
              <a:buNone/>
            </a:pPr>
            <a:endParaRPr lang="pt-BR" sz="5000" dirty="0"/>
          </a:p>
          <a:p>
            <a:pPr marL="0" indent="0">
              <a:buNone/>
            </a:pPr>
            <a:endParaRPr lang="pt-BR" sz="5000" dirty="0" smtClean="0"/>
          </a:p>
          <a:p>
            <a:pPr marL="0" indent="0">
              <a:buNone/>
            </a:pPr>
            <a:r>
              <a:rPr lang="pt-BR" sz="5000" dirty="0" smtClean="0"/>
              <a:t> </a:t>
            </a:r>
            <a:endParaRPr lang="pt-BR" sz="5000" dirty="0"/>
          </a:p>
          <a:p>
            <a:pPr marL="0" indent="0">
              <a:buNone/>
            </a:pPr>
            <a:r>
              <a:rPr lang="pt-BR" sz="5000" dirty="0" smtClean="0"/>
              <a:t> </a:t>
            </a:r>
          </a:p>
          <a:p>
            <a:pPr marL="0" indent="0">
              <a:buNone/>
            </a:pPr>
            <a:endParaRPr lang="pt-BR" sz="5000" dirty="0"/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pPr marL="457200" lvl="1" indent="0">
              <a:buNone/>
            </a:pPr>
            <a:r>
              <a:rPr lang="pt-BR" dirty="0" err="1" smtClean="0"/>
              <a:t>ção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3" y="5805264"/>
            <a:ext cx="8315894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9" y="1988840"/>
            <a:ext cx="8568952" cy="4680520"/>
          </a:xfrm>
        </p:spPr>
        <p:txBody>
          <a:bodyPr>
            <a:normAutofit/>
          </a:bodyPr>
          <a:lstStyle/>
          <a:p>
            <a:pPr marL="155257" indent="0" algn="just">
              <a:buNone/>
            </a:pPr>
            <a:endParaRPr lang="pt-BR" sz="3000" b="1" dirty="0" smtClean="0"/>
          </a:p>
          <a:p>
            <a:pPr marL="155257" indent="0" algn="just">
              <a:buNone/>
            </a:pPr>
            <a:r>
              <a:rPr lang="pt-BR" sz="3000" b="1" dirty="0"/>
              <a:t>c</a:t>
            </a:r>
            <a:r>
              <a:rPr lang="pt-BR" sz="3000" b="1" dirty="0" smtClean="0"/>
              <a:t>. Caracterização </a:t>
            </a:r>
            <a:r>
              <a:rPr lang="pt-BR" sz="3000" b="1" dirty="0" smtClean="0"/>
              <a:t>de </a:t>
            </a:r>
            <a:r>
              <a:rPr lang="pt-BR" sz="3000" b="1" dirty="0"/>
              <a:t>Áreas </a:t>
            </a:r>
            <a:r>
              <a:rPr lang="pt-BR" sz="3000" b="1" dirty="0" smtClean="0"/>
              <a:t>para PSA</a:t>
            </a:r>
            <a:endParaRPr lang="pt-BR" sz="3000" b="1" dirty="0"/>
          </a:p>
          <a:p>
            <a:pPr marL="457200" lvl="1" indent="0" algn="just">
              <a:buNone/>
            </a:pPr>
            <a:endParaRPr lang="pt-BR" sz="2100" dirty="0" smtClean="0"/>
          </a:p>
          <a:p>
            <a:pPr marL="457200" lvl="1" indent="0">
              <a:buNone/>
            </a:pPr>
            <a:endParaRPr lang="pt-BR" sz="2100" dirty="0" smtClean="0"/>
          </a:p>
          <a:p>
            <a:pPr marL="457200" lvl="1" indent="0">
              <a:buNone/>
            </a:pPr>
            <a:endParaRPr lang="pt-BR" sz="2100" dirty="0"/>
          </a:p>
          <a:p>
            <a:pPr marL="457200" lvl="1" indent="0">
              <a:buNone/>
            </a:pPr>
            <a:endParaRPr lang="pt-BR" sz="2100" dirty="0" smtClean="0"/>
          </a:p>
          <a:p>
            <a:pPr marL="0" lvl="0" indent="0">
              <a:buNone/>
            </a:pPr>
            <a:endParaRPr lang="pt-BR" sz="21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pt-BR" sz="21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pt-BR" sz="2100" b="1" dirty="0" smtClean="0">
                <a:solidFill>
                  <a:prstClr val="black"/>
                </a:solidFill>
              </a:rPr>
              <a:t> </a:t>
            </a:r>
          </a:p>
          <a:p>
            <a:pPr marL="457200" lvl="1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100" b="1" dirty="0" smtClean="0">
                <a:solidFill>
                  <a:srgbClr val="7030A0"/>
                </a:solidFill>
              </a:rPr>
              <a:t>ETAPA </a:t>
            </a:r>
            <a:r>
              <a:rPr lang="pt-BR" sz="4000" b="1" dirty="0" smtClean="0">
                <a:solidFill>
                  <a:srgbClr val="7030A0"/>
                </a:solidFill>
              </a:rPr>
              <a:t>1</a:t>
            </a:r>
            <a:r>
              <a:rPr lang="pt-BR" sz="3100" b="1" dirty="0">
                <a:solidFill>
                  <a:srgbClr val="7030A0"/>
                </a:solidFill>
              </a:rPr>
              <a:t>. Avaliação da Situação Socioambiental do município e da área destinada </a:t>
            </a:r>
            <a:r>
              <a:rPr lang="pt-BR" sz="3100" b="1" dirty="0" smtClean="0">
                <a:solidFill>
                  <a:srgbClr val="7030A0"/>
                </a:solidFill>
              </a:rPr>
              <a:t>à implantação </a:t>
            </a:r>
            <a:r>
              <a:rPr lang="pt-BR" sz="3100" b="1" dirty="0">
                <a:solidFill>
                  <a:srgbClr val="7030A0"/>
                </a:solidFill>
              </a:rPr>
              <a:t>de PSA</a:t>
            </a:r>
            <a:r>
              <a:rPr lang="pt-BR" b="1" dirty="0">
                <a:solidFill>
                  <a:srgbClr val="7030A0"/>
                </a:solidFill>
              </a:rPr>
              <a:t/>
            </a:r>
            <a:br>
              <a:rPr lang="pt-BR" b="1" dirty="0">
                <a:solidFill>
                  <a:srgbClr val="7030A0"/>
                </a:solidFill>
              </a:rPr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3" y="5805264"/>
            <a:ext cx="8315894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686800" cy="43208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3000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3000" b="1" u="sng" dirty="0" smtClean="0">
                <a:solidFill>
                  <a:srgbClr val="0070C0"/>
                </a:solidFill>
              </a:rPr>
              <a:t>DADOS </a:t>
            </a:r>
            <a:r>
              <a:rPr lang="pt-BR" sz="3000" b="1" u="sng" dirty="0">
                <a:solidFill>
                  <a:srgbClr val="0070C0"/>
                </a:solidFill>
              </a:rPr>
              <a:t>HIDROLÓGICOS E DE GESTÃO </a:t>
            </a:r>
            <a:r>
              <a:rPr lang="pt-BR" sz="3000" b="1" u="sng" dirty="0" smtClean="0">
                <a:solidFill>
                  <a:srgbClr val="0070C0"/>
                </a:solidFill>
              </a:rPr>
              <a:t>DAS BACIAS</a:t>
            </a:r>
          </a:p>
          <a:p>
            <a:pPr marL="0" indent="0">
              <a:buNone/>
            </a:pPr>
            <a:endParaRPr lang="pt-BR" sz="900" b="1" u="sng" dirty="0" smtClean="0">
              <a:solidFill>
                <a:srgbClr val="0070C0"/>
              </a:solidFill>
            </a:endParaRPr>
          </a:p>
          <a:p>
            <a:r>
              <a:rPr lang="pt-BR" b="1" dirty="0"/>
              <a:t>Q</a:t>
            </a:r>
            <a:r>
              <a:rPr lang="pt-BR" b="1" dirty="0" smtClean="0"/>
              <a:t>uem </a:t>
            </a:r>
            <a:r>
              <a:rPr lang="pt-BR" b="1" dirty="0"/>
              <a:t>faz a </a:t>
            </a:r>
            <a:r>
              <a:rPr lang="pt-BR" b="1" dirty="0" smtClean="0"/>
              <a:t>GESTÃO </a:t>
            </a:r>
            <a:r>
              <a:rPr lang="pt-BR" b="1" dirty="0"/>
              <a:t>da </a:t>
            </a:r>
            <a:r>
              <a:rPr lang="pt-BR" b="1" dirty="0" smtClean="0"/>
              <a:t>água para abastecimento público? (BENEFICIÁRIO </a:t>
            </a:r>
            <a:r>
              <a:rPr lang="pt-BR" b="1" dirty="0"/>
              <a:t>direto e potencial </a:t>
            </a:r>
            <a:r>
              <a:rPr lang="pt-BR" b="1" dirty="0" smtClean="0"/>
              <a:t>PARCEIRO)</a:t>
            </a:r>
          </a:p>
          <a:p>
            <a:endParaRPr lang="pt-BR" sz="900" b="1" dirty="0"/>
          </a:p>
          <a:p>
            <a:r>
              <a:rPr lang="pt-BR" b="1" dirty="0" smtClean="0"/>
              <a:t>Qual  a POPULAÇÃO atendida?</a:t>
            </a:r>
          </a:p>
          <a:p>
            <a:pPr marL="0" indent="0">
              <a:buNone/>
            </a:pPr>
            <a:endParaRPr lang="pt-BR" sz="900" b="1" dirty="0"/>
          </a:p>
          <a:p>
            <a:r>
              <a:rPr lang="pt-BR" b="1" dirty="0" smtClean="0"/>
              <a:t>Qual o nível </a:t>
            </a:r>
            <a:r>
              <a:rPr lang="pt-BR" b="1" dirty="0"/>
              <a:t>de </a:t>
            </a:r>
            <a:r>
              <a:rPr lang="pt-BR" b="1" dirty="0" smtClean="0"/>
              <a:t>STRESS HÍDRICO da bacia – existe indicação de necessidade de ampliação do sistema?</a:t>
            </a:r>
          </a:p>
          <a:p>
            <a:endParaRPr lang="pt-BR" sz="900" b="1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EXEMPLO: Caracterização das Bacias de Manancial do Vale do Paraíba</a:t>
            </a:r>
            <a:endParaRPr lang="pt-B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7" y="5872641"/>
            <a:ext cx="8315894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7230" y="1916832"/>
            <a:ext cx="8407257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3000" b="1" u="sng" dirty="0" smtClean="0">
              <a:solidFill>
                <a:srgbClr val="0070C0"/>
              </a:solidFill>
            </a:endParaRPr>
          </a:p>
          <a:p>
            <a:endParaRPr lang="pt-BR" sz="900" b="1" dirty="0" smtClean="0"/>
          </a:p>
          <a:p>
            <a:r>
              <a:rPr lang="pt-BR" sz="2800" b="1" dirty="0"/>
              <a:t>Existe ALTERNATIVA conhecida a este MANANCIAL? </a:t>
            </a:r>
            <a:endParaRPr lang="pt-BR" sz="2800" b="1" dirty="0" smtClean="0"/>
          </a:p>
          <a:p>
            <a:pPr marL="0" indent="0">
              <a:buNone/>
            </a:pPr>
            <a:endParaRPr lang="pt-BR" sz="2800" dirty="0"/>
          </a:p>
          <a:p>
            <a:r>
              <a:rPr lang="pt-BR" sz="2800" b="1" dirty="0" smtClean="0"/>
              <a:t>Qual </a:t>
            </a:r>
            <a:r>
              <a:rPr lang="pt-BR" sz="2800" b="1" dirty="0" smtClean="0"/>
              <a:t>a VAZÃO </a:t>
            </a:r>
            <a:r>
              <a:rPr lang="pt-BR" sz="2800" b="1" dirty="0"/>
              <a:t>(histórico de) </a:t>
            </a:r>
            <a:r>
              <a:rPr lang="pt-BR" sz="2800" b="1" dirty="0" smtClean="0"/>
              <a:t>do manancial? </a:t>
            </a:r>
            <a:endParaRPr lang="pt-BR" sz="2800" b="1" dirty="0" smtClean="0"/>
          </a:p>
          <a:p>
            <a:pPr marL="0" indent="0">
              <a:buNone/>
            </a:pPr>
            <a:r>
              <a:rPr lang="pt-BR" sz="2800" b="1" dirty="0" smtClean="0"/>
              <a:t> </a:t>
            </a:r>
          </a:p>
          <a:p>
            <a:endParaRPr lang="pt-BR" sz="800" b="1" dirty="0" smtClean="0"/>
          </a:p>
          <a:p>
            <a:r>
              <a:rPr lang="pt-BR" sz="2800" b="1" dirty="0" smtClean="0"/>
              <a:t>Quais os OUTROS USOS </a:t>
            </a:r>
            <a:r>
              <a:rPr lang="pt-BR" sz="2800" b="1" dirty="0"/>
              <a:t>d</a:t>
            </a:r>
            <a:r>
              <a:rPr lang="pt-BR" sz="2800" b="1" dirty="0" smtClean="0"/>
              <a:t>o </a:t>
            </a:r>
            <a:r>
              <a:rPr lang="pt-BR" sz="2800" b="1" dirty="0"/>
              <a:t>manancial? </a:t>
            </a:r>
            <a:endParaRPr lang="pt-BR" sz="2800" b="1" dirty="0" smtClean="0"/>
          </a:p>
          <a:p>
            <a:endParaRPr lang="pt-BR" sz="800" b="1" dirty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EXEMPLO: Caracterização das Bacias de Manancial do Vale do Paraíba</a:t>
            </a:r>
            <a:endParaRPr lang="pt-B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7" y="5872641"/>
            <a:ext cx="8315894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90481"/>
            <a:ext cx="8229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u="sng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t-BR" sz="3000" b="1" u="sng" dirty="0" smtClean="0">
                <a:solidFill>
                  <a:srgbClr val="0070C0"/>
                </a:solidFill>
              </a:rPr>
              <a:t>OUTROS DADOS IMPORTANTES PARA CARACTERIZAÇÃO PARA PSA</a:t>
            </a:r>
          </a:p>
          <a:p>
            <a:pPr marL="0" indent="0">
              <a:buNone/>
            </a:pPr>
            <a:endParaRPr lang="pt-BR" sz="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b="1" dirty="0"/>
              <a:t>C</a:t>
            </a:r>
            <a:r>
              <a:rPr lang="pt-BR" sz="2800" b="1" dirty="0" smtClean="0"/>
              <a:t>obertura </a:t>
            </a:r>
            <a:r>
              <a:rPr lang="pt-BR" sz="2800" b="1" dirty="0" smtClean="0"/>
              <a:t>florestal e </a:t>
            </a:r>
            <a:r>
              <a:rPr lang="pt-BR" sz="2800" b="1" dirty="0" smtClean="0"/>
              <a:t>Uso </a:t>
            </a:r>
            <a:r>
              <a:rPr lang="pt-BR" sz="2800" b="1" dirty="0" smtClean="0"/>
              <a:t>do </a:t>
            </a:r>
            <a:r>
              <a:rPr lang="pt-BR" sz="2800" b="1" dirty="0" smtClean="0"/>
              <a:t>Solo </a:t>
            </a:r>
            <a:endParaRPr lang="pt-BR" sz="2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b="1" dirty="0" err="1" smtClean="0"/>
              <a:t>APPs</a:t>
            </a:r>
            <a:r>
              <a:rPr lang="pt-BR" sz="2800" b="1" dirty="0" smtClean="0"/>
              <a:t> hídricas  e seu estado de conservação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b="1" dirty="0" smtClean="0"/>
              <a:t>Mapeamento de estradas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b="1" dirty="0" smtClean="0"/>
              <a:t>Situação do relevo e declividades do terreno</a:t>
            </a:r>
          </a:p>
          <a:p>
            <a:pPr marL="0" indent="0">
              <a:buNone/>
            </a:pPr>
            <a:endParaRPr lang="pt-BR" b="1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Caracterização das Bacias de </a:t>
            </a:r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</a:rPr>
              <a:t>Manancial do Vale do Paraíba</a:t>
            </a:r>
            <a:endParaRPr lang="pt-BR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43252"/>
            <a:ext cx="8315894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8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6790" y="1970220"/>
            <a:ext cx="8229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sz="2800" b="1" u="sng" dirty="0" smtClean="0"/>
              <a:t>ENFIM</a:t>
            </a:r>
            <a:r>
              <a:rPr lang="pt-BR" sz="2800" b="1" dirty="0"/>
              <a:t>: </a:t>
            </a:r>
            <a:r>
              <a:rPr lang="pt-BR" sz="2800" b="1" dirty="0" smtClean="0"/>
              <a:t>é </a:t>
            </a:r>
            <a:r>
              <a:rPr lang="pt-BR" sz="2800" b="1" dirty="0" smtClean="0"/>
              <a:t>necessário identificar e mapear o </a:t>
            </a:r>
            <a:r>
              <a:rPr lang="pt-BR" sz="2800" b="1" dirty="0"/>
              <a:t>que possa influenciar a produção </a:t>
            </a:r>
            <a:r>
              <a:rPr lang="pt-BR" sz="2800" b="1" dirty="0" smtClean="0"/>
              <a:t>e manutenção dos </a:t>
            </a:r>
            <a:r>
              <a:rPr lang="pt-BR" sz="2800" b="1" dirty="0" smtClean="0"/>
              <a:t>Serviços </a:t>
            </a:r>
            <a:r>
              <a:rPr lang="pt-BR" sz="2800" b="1" dirty="0"/>
              <a:t>E</a:t>
            </a:r>
            <a:r>
              <a:rPr lang="pt-BR" sz="2800" b="1" dirty="0" smtClean="0"/>
              <a:t>cossistêmicos </a:t>
            </a:r>
            <a:r>
              <a:rPr lang="pt-BR" sz="2800" b="1" dirty="0" smtClean="0"/>
              <a:t>que se quer conservar. </a:t>
            </a:r>
            <a:endParaRPr lang="pt-BR" sz="2800" b="1" dirty="0" smtClean="0"/>
          </a:p>
          <a:p>
            <a:pPr marL="0" indent="0">
              <a:buNone/>
            </a:pPr>
            <a:endParaRPr lang="pt-BR" sz="2800" b="1" dirty="0"/>
          </a:p>
          <a:p>
            <a:pPr marL="0" indent="0">
              <a:buNone/>
            </a:pPr>
            <a:r>
              <a:rPr lang="pt-BR" sz="2800" b="1" dirty="0" smtClean="0"/>
              <a:t>Neste </a:t>
            </a:r>
            <a:r>
              <a:rPr lang="pt-BR" sz="2800" b="1" dirty="0" smtClean="0"/>
              <a:t>caso: </a:t>
            </a:r>
            <a:r>
              <a:rPr lang="pt-BR" sz="2800" b="1" dirty="0" smtClean="0">
                <a:solidFill>
                  <a:srgbClr val="0070C0"/>
                </a:solidFill>
              </a:rPr>
              <a:t>ÁGUA EM QUANTIDADE E QUALIDADE</a:t>
            </a:r>
            <a:r>
              <a:rPr lang="pt-BR" sz="2800" b="1" dirty="0" smtClean="0"/>
              <a:t>.</a:t>
            </a:r>
            <a:endParaRPr lang="pt-BR" sz="2800" b="1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Caracterização das Bacias de </a:t>
            </a:r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</a:rPr>
              <a:t>Manancial do Vale do Paraíba</a:t>
            </a:r>
            <a:endParaRPr lang="pt-BR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43252"/>
            <a:ext cx="8315894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o do solo_bocain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" y="404664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188640" y="0"/>
            <a:ext cx="8229600" cy="1252728"/>
          </a:xfrm>
        </p:spPr>
        <p:txBody>
          <a:bodyPr>
            <a:normAutofit/>
          </a:bodyPr>
          <a:lstStyle/>
          <a:p>
            <a:r>
              <a:rPr lang="pt-BR" sz="3100" dirty="0" smtClean="0">
                <a:solidFill>
                  <a:srgbClr val="000000"/>
                </a:solidFill>
              </a:rPr>
              <a:t>Uso do Solo </a:t>
            </a:r>
            <a:r>
              <a:rPr lang="en-US" sz="3100" dirty="0" smtClean="0">
                <a:solidFill>
                  <a:srgbClr val="000000"/>
                </a:solidFill>
              </a:rPr>
              <a:t>–</a:t>
            </a:r>
            <a:r>
              <a:rPr lang="pt-BR" sz="3100" dirty="0" smtClean="0">
                <a:solidFill>
                  <a:srgbClr val="000000"/>
                </a:solidFill>
              </a:rPr>
              <a:t> Bacia do rio Bocaina</a:t>
            </a:r>
            <a:r>
              <a:rPr lang="pt-BR" dirty="0">
                <a:solidFill>
                  <a:srgbClr val="000000"/>
                </a:solidFill>
              </a:rPr>
              <a:t/>
            </a:r>
            <a:br>
              <a:rPr lang="pt-BR" dirty="0">
                <a:solidFill>
                  <a:srgbClr val="000000"/>
                </a:solidFill>
              </a:rPr>
            </a:br>
            <a:endParaRPr lang="pt-BR" dirty="0">
              <a:solidFill>
                <a:srgbClr val="000000"/>
              </a:solidFill>
            </a:endParaRPr>
          </a:p>
        </p:txBody>
      </p:sp>
      <p:pic>
        <p:nvPicPr>
          <p:cNvPr id="9" name="Content Placeholder 8" descr="1-Localização_bocaina-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816" r="-44816"/>
          <a:stretch>
            <a:fillRect/>
          </a:stretch>
        </p:blipFill>
        <p:spPr>
          <a:xfrm>
            <a:off x="3491880" y="3407304"/>
            <a:ext cx="7408333" cy="3450696"/>
          </a:xfr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021288"/>
            <a:ext cx="649288" cy="44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21288"/>
            <a:ext cx="649288" cy="44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2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ia do gomeral gear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3012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5805264"/>
            <a:ext cx="824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Delimitação de bacia hidrográfica com software livre (Gomeral </a:t>
            </a:r>
            <a:r>
              <a:rPr lang="en-US" dirty="0" smtClean="0">
                <a:solidFill>
                  <a:schemeClr val="bg1"/>
                </a:solidFill>
              </a:rPr>
              <a:t>–</a:t>
            </a:r>
            <a:r>
              <a:rPr lang="pt-BR" dirty="0" smtClean="0">
                <a:solidFill>
                  <a:schemeClr val="bg1"/>
                </a:solidFill>
              </a:rPr>
              <a:t> Guaratinguetá/SP)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Content Placeholder 3" descr="Benfica Coura Prata Cris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1" b="7471"/>
          <a:stretch>
            <a:fillRect/>
          </a:stretch>
        </p:blipFill>
        <p:spPr>
          <a:xfrm>
            <a:off x="0" y="0"/>
            <a:ext cx="9145323" cy="407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26" y="5157192"/>
            <a:ext cx="920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Delimitação de bacias hidrográficas com software livre (Tabuleta, Coura, Benfica - Piquete/SP)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4479" y="1772816"/>
            <a:ext cx="8568952" cy="44645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Ações de Serviços </a:t>
            </a:r>
            <a:r>
              <a:rPr lang="pt-BR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Ambientais</a:t>
            </a:r>
          </a:p>
          <a:p>
            <a:pPr marL="0" indent="0">
              <a:buNone/>
            </a:pPr>
            <a:endParaRPr lang="pt-BR" sz="2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</a:t>
            </a:r>
            <a:r>
              <a:rPr lang="pt-BR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 VEM SISTEMATICAMENTE CONTRIBUINDO PARA A REDUÇÃO DA DISPONIBILIDADE DE ÁGUA DESTES MANANCIAIS?</a:t>
            </a:r>
            <a:endParaRPr lang="pt-BR" sz="2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pt-BR" sz="2600" b="1" dirty="0" smtClean="0"/>
              <a:t>Processos contínuos de assoreamento </a:t>
            </a:r>
            <a:r>
              <a:rPr lang="pt-BR" sz="2600" b="1" dirty="0"/>
              <a:t>das áreas de captação de </a:t>
            </a:r>
            <a:r>
              <a:rPr lang="pt-BR" sz="2600" b="1" dirty="0" smtClean="0"/>
              <a:t>água, causados pela</a:t>
            </a:r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600" b="1" dirty="0" smtClean="0"/>
              <a:t>EROSÃO </a:t>
            </a:r>
            <a:r>
              <a:rPr lang="pt-BR" sz="2600" b="1" dirty="0"/>
              <a:t>dos </a:t>
            </a:r>
            <a:r>
              <a:rPr lang="pt-BR" sz="2600" b="1" dirty="0" smtClean="0"/>
              <a:t>solos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pt-BR" sz="2600" b="1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pt-BR" sz="2600" b="1" dirty="0" smtClean="0"/>
              <a:t>Redução da vazão dos corpos d’água  devido à COMPACTAÇÃO e IMPERMEABILIZAÇÃO dos solos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pt-BR" sz="26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pt-BR" sz="2600" b="1" dirty="0" smtClean="0"/>
              <a:t>Mudança na qualidade da água por POLUIÇÃO</a:t>
            </a:r>
          </a:p>
          <a:p>
            <a:pPr marL="0" lvl="0" indent="0">
              <a:buNone/>
            </a:pPr>
            <a:endParaRPr lang="pt-B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pt-B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800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rgbClr val="7030A0"/>
                </a:solidFill>
              </a:rPr>
              <a:t>ETAPA 1. Avaliação da Situação Socioambiental do município e da área destinada à implantação de PSA</a:t>
            </a:r>
            <a:endParaRPr lang="pt-B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08" y="5872714"/>
            <a:ext cx="8315894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5" y="2276873"/>
            <a:ext cx="8229600" cy="3168352"/>
          </a:xfrm>
        </p:spPr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r>
              <a:rPr lang="pt-BR" sz="3000" b="1" dirty="0" smtClean="0"/>
              <a:t>OSCIP, criada em 2003</a:t>
            </a:r>
          </a:p>
          <a:p>
            <a:pPr marL="0" indent="0">
              <a:buNone/>
            </a:pPr>
            <a:endParaRPr lang="pt-BR" sz="1000" b="1" dirty="0" smtClean="0"/>
          </a:p>
          <a:p>
            <a:r>
              <a:rPr lang="pt-BR" sz="3000" b="1" dirty="0" smtClean="0"/>
              <a:t>Sede no município de Lorena, Vale do Paraíba</a:t>
            </a:r>
          </a:p>
          <a:p>
            <a:pPr marL="0" indent="0">
              <a:buNone/>
            </a:pPr>
            <a:endParaRPr lang="pt-BR" sz="900" b="1" dirty="0" smtClean="0"/>
          </a:p>
          <a:p>
            <a:r>
              <a:rPr lang="pt-BR" sz="3000" b="1" dirty="0" smtClean="0"/>
              <a:t>2013-2015: coordenou a criação do </a:t>
            </a:r>
            <a:r>
              <a:rPr lang="pt-BR" sz="3000" b="1" i="1" dirty="0" smtClean="0"/>
              <a:t>Programa PSA Água Vale do Paraíba</a:t>
            </a:r>
            <a:r>
              <a:rPr lang="pt-BR" sz="3000" b="1" dirty="0" smtClean="0"/>
              <a:t>, de interesse do Comitê de Bacias CBH-PS e  financiamento do </a:t>
            </a:r>
            <a:r>
              <a:rPr lang="pt-BR" sz="3000" b="1" dirty="0" err="1" smtClean="0"/>
              <a:t>Fehidro</a:t>
            </a:r>
            <a:r>
              <a:rPr lang="pt-BR" sz="3000" b="1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1216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4">
                    <a:lumMod val="50000"/>
                  </a:schemeClr>
                </a:solidFill>
              </a:rPr>
              <a:t>Instituto Oikos de Agroecologia</a:t>
            </a:r>
            <a:br>
              <a:rPr lang="pt-BR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pt-BR" sz="3200" b="1" dirty="0" smtClean="0">
                <a:solidFill>
                  <a:schemeClr val="accent4">
                    <a:lumMod val="50000"/>
                  </a:schemeClr>
                </a:solidFill>
              </a:rPr>
              <a:t>www.institutooikos.org.br</a:t>
            </a:r>
            <a:endParaRPr lang="pt-BR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776" y="5223815"/>
            <a:ext cx="649288" cy="44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4" y="5728627"/>
            <a:ext cx="8315894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3876" y="2780928"/>
            <a:ext cx="8208912" cy="5040560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tx2"/>
              </a:buClr>
              <a:buNone/>
            </a:pPr>
            <a:r>
              <a:rPr lang="pt-BR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responder a estas perguntas já nos aproximamos da  identificação das </a:t>
            </a:r>
            <a:r>
              <a:rPr lang="pt-B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</a:t>
            </a:r>
            <a:r>
              <a:rPr lang="pt-BR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projeto e, com isso, dos potenciais </a:t>
            </a:r>
            <a:r>
              <a:rPr lang="pt-B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PARCEIROS.</a:t>
            </a:r>
            <a:endParaRPr lang="pt-BR" sz="3200" b="1" dirty="0" smtClean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64096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t-BR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3" y="5805264"/>
            <a:ext cx="8315894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5088" y="1916832"/>
            <a:ext cx="8208912" cy="5976664"/>
          </a:xfrm>
        </p:spPr>
        <p:txBody>
          <a:bodyPr>
            <a:normAutofit/>
          </a:bodyPr>
          <a:lstStyle/>
          <a:p>
            <a:pPr marL="0" indent="0">
              <a:buClr>
                <a:schemeClr val="tx2"/>
              </a:buClr>
              <a:buNone/>
            </a:pPr>
            <a:endParaRPr lang="pt-BR" dirty="0" smtClean="0"/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pt-BR" sz="2800" b="1" dirty="0" smtClean="0"/>
              <a:t>R</a:t>
            </a:r>
            <a:r>
              <a:rPr lang="en-US" sz="2800" b="1" dirty="0" smtClean="0"/>
              <a:t>e</a:t>
            </a:r>
            <a:r>
              <a:rPr lang="pt-BR" sz="2800" b="1" dirty="0" err="1" smtClean="0"/>
              <a:t>stauração</a:t>
            </a:r>
            <a:r>
              <a:rPr lang="pt-BR" sz="2800" b="1" dirty="0" smtClean="0"/>
              <a:t> florestal </a:t>
            </a:r>
            <a:r>
              <a:rPr lang="pt-BR" sz="2800" b="1" dirty="0" smtClean="0"/>
              <a:t>(</a:t>
            </a:r>
            <a:r>
              <a:rPr lang="pt-BR" sz="2800" b="1" dirty="0" smtClean="0"/>
              <a:t>com foco </a:t>
            </a:r>
            <a:r>
              <a:rPr lang="pt-BR" sz="2800" b="1" dirty="0" err="1" smtClean="0"/>
              <a:t>APPs</a:t>
            </a:r>
            <a:r>
              <a:rPr lang="pt-BR" sz="2800" b="1" dirty="0" smtClean="0"/>
              <a:t> hídricas)</a:t>
            </a:r>
            <a:endParaRPr lang="pt-BR" sz="2800" b="1" dirty="0" smtClean="0"/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pt-BR" sz="2800" b="1" dirty="0" smtClean="0"/>
              <a:t>Proteção/ conservação de fragmentos florestais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pt-BR" sz="2800" b="1" dirty="0" smtClean="0"/>
              <a:t>Controle de erosão em pastagens e áreas produtivas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pt-BR" sz="2800" b="1" dirty="0" smtClean="0"/>
              <a:t>Saneamento rural </a:t>
            </a:r>
            <a:r>
              <a:rPr lang="pt-BR" sz="2800" b="1" dirty="0" smtClean="0"/>
              <a:t>doméstico e agropecuário</a:t>
            </a:r>
            <a:endParaRPr lang="pt-BR" sz="2800" b="1" dirty="0" smtClean="0"/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pt-BR" sz="2800" b="1" dirty="0" smtClean="0"/>
              <a:t>Controle de erosão em estradas rurais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pt-BR" sz="2800" b="1" dirty="0" smtClean="0"/>
              <a:t>Ações de infiltração de águas </a:t>
            </a:r>
            <a:r>
              <a:rPr lang="en-US" sz="2800" b="1" dirty="0" smtClean="0"/>
              <a:t>–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barraginhas</a:t>
            </a:r>
            <a:endParaRPr lang="pt-BR" sz="28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8712" y="620688"/>
            <a:ext cx="8229600" cy="864096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t-BR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BR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Ações de Serviços Ambientais</a:t>
            </a:r>
            <a:r>
              <a:rPr lang="pt-B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3" y="5805264"/>
            <a:ext cx="8315894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0364" y="2060848"/>
            <a:ext cx="8363272" cy="4104455"/>
          </a:xfrm>
        </p:spPr>
        <p:txBody>
          <a:bodyPr>
            <a:norm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pt-BR" sz="2800" b="1" dirty="0" smtClean="0"/>
              <a:t>7. </a:t>
            </a:r>
            <a:r>
              <a:rPr lang="pt-BR" sz="2800" b="1" dirty="0" smtClean="0"/>
              <a:t>Iniciativas </a:t>
            </a:r>
            <a:r>
              <a:rPr lang="pt-BR" sz="2800" b="1" dirty="0"/>
              <a:t>de produção orgânica ou </a:t>
            </a:r>
            <a:r>
              <a:rPr lang="pt-BR" sz="2800" b="1" dirty="0" smtClean="0"/>
              <a:t>agroecológica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pt-BR" sz="2800" b="1" dirty="0" smtClean="0"/>
              <a:t>8.</a:t>
            </a:r>
            <a:r>
              <a:rPr lang="pt-BR" sz="2800" b="1" dirty="0"/>
              <a:t> </a:t>
            </a:r>
            <a:r>
              <a:rPr lang="pt-BR" sz="2800" b="1" dirty="0" smtClean="0"/>
              <a:t>Implantação </a:t>
            </a:r>
            <a:r>
              <a:rPr lang="pt-BR" sz="2800" b="1" dirty="0"/>
              <a:t>de sistemas agroflorestais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pt-BR" sz="2800" b="1" dirty="0" smtClean="0"/>
              <a:t>9. </a:t>
            </a:r>
            <a:r>
              <a:rPr lang="pt-BR" sz="2800" b="1" dirty="0" smtClean="0"/>
              <a:t>Implantação </a:t>
            </a:r>
            <a:r>
              <a:rPr lang="pt-BR" sz="2800" b="1" dirty="0"/>
              <a:t>de sistemas </a:t>
            </a:r>
            <a:r>
              <a:rPr lang="pt-BR" sz="2800" b="1" dirty="0" err="1"/>
              <a:t>silvopastoris</a:t>
            </a:r>
            <a:r>
              <a:rPr lang="pt-BR" sz="2800" b="1" dirty="0"/>
              <a:t> e </a:t>
            </a:r>
            <a:r>
              <a:rPr lang="pt-BR" sz="2800" b="1" dirty="0" err="1"/>
              <a:t>agrosilvopastoris</a:t>
            </a:r>
            <a:endParaRPr lang="pt-BR" sz="2800" b="1" dirty="0"/>
          </a:p>
          <a:p>
            <a:pPr marL="0" indent="0" algn="ctr">
              <a:buClr>
                <a:schemeClr val="tx2"/>
              </a:buClr>
              <a:buNone/>
            </a:pPr>
            <a:endParaRPr lang="pt-BR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Clr>
                <a:schemeClr val="tx2"/>
              </a:buClr>
              <a:buNone/>
            </a:pPr>
            <a:r>
              <a:rPr lang="pt-BR" sz="3000" b="1" dirty="0" smtClean="0">
                <a:solidFill>
                  <a:schemeClr val="accent3">
                    <a:lumMod val="75000"/>
                  </a:schemeClr>
                </a:solidFill>
              </a:rPr>
              <a:t>A </a:t>
            </a:r>
            <a:r>
              <a:rPr lang="pt-BR" sz="3000" b="1" dirty="0">
                <a:solidFill>
                  <a:schemeClr val="accent3">
                    <a:lumMod val="75000"/>
                  </a:schemeClr>
                </a:solidFill>
              </a:rPr>
              <a:t>IMPORTÂNCIA RELATIVA DAS AÇÕES </a:t>
            </a:r>
            <a:r>
              <a:rPr lang="pt-BR" sz="3000" b="1" dirty="0" smtClean="0">
                <a:solidFill>
                  <a:schemeClr val="accent3">
                    <a:lumMod val="75000"/>
                  </a:schemeClr>
                </a:solidFill>
              </a:rPr>
              <a:t>PRECISA </a:t>
            </a:r>
            <a:r>
              <a:rPr lang="pt-BR" sz="3000" b="1" dirty="0">
                <a:solidFill>
                  <a:schemeClr val="accent3">
                    <a:lumMod val="75000"/>
                  </a:schemeClr>
                </a:solidFill>
              </a:rPr>
              <a:t>ESTAR EXPRESSA NOS VALORES DE PSA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7" y="6093296"/>
            <a:ext cx="8315894" cy="58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90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9" y="2636912"/>
            <a:ext cx="8568952" cy="252028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t-BR" sz="3200" b="1" dirty="0">
                <a:solidFill>
                  <a:srgbClr val="002060"/>
                </a:solidFill>
              </a:rPr>
              <a:t>e</a:t>
            </a:r>
            <a:r>
              <a:rPr lang="pt-BR" sz="3200" b="1" dirty="0" smtClean="0">
                <a:solidFill>
                  <a:srgbClr val="002060"/>
                </a:solidFill>
              </a:rPr>
              <a:t>. Identificação </a:t>
            </a:r>
            <a:r>
              <a:rPr lang="pt-BR" sz="3200" b="1" dirty="0">
                <a:solidFill>
                  <a:srgbClr val="002060"/>
                </a:solidFill>
              </a:rPr>
              <a:t>dos Provedores dos serviços </a:t>
            </a:r>
            <a:r>
              <a:rPr lang="pt-BR" sz="3200" b="1" dirty="0" smtClean="0">
                <a:solidFill>
                  <a:srgbClr val="002060"/>
                </a:solidFill>
              </a:rPr>
              <a:t>ecossistêmicos e seu perfil</a:t>
            </a:r>
          </a:p>
          <a:p>
            <a:pPr marL="0" lvl="0" indent="0">
              <a:buNone/>
            </a:pPr>
            <a:endParaRPr lang="pt-BR" sz="800" b="1" dirty="0">
              <a:solidFill>
                <a:srgbClr val="002060"/>
              </a:solidFill>
            </a:endParaRPr>
          </a:p>
          <a:p>
            <a:pPr marL="0" lvl="0" indent="0" algn="ctr">
              <a:buNone/>
            </a:pPr>
            <a:r>
              <a:rPr lang="pt-B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pode </a:t>
            </a:r>
            <a:r>
              <a:rPr lang="pt-B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manter </a:t>
            </a:r>
            <a:r>
              <a:rPr lang="pt-B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ampliar os serviços ecossistêmicos que se quer conservar</a:t>
            </a:r>
            <a:r>
              <a:rPr lang="pt-B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t-BR" sz="21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pt-BR" sz="2100" b="1" dirty="0" smtClean="0">
                <a:solidFill>
                  <a:prstClr val="black"/>
                </a:solidFill>
              </a:rPr>
              <a:t> </a:t>
            </a:r>
          </a:p>
          <a:p>
            <a:pPr marL="457200" lvl="1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100" b="1" dirty="0" smtClean="0">
                <a:solidFill>
                  <a:srgbClr val="7030A0"/>
                </a:solidFill>
              </a:rPr>
              <a:t>ETAPA 1</a:t>
            </a:r>
            <a:r>
              <a:rPr lang="pt-BR" sz="3100" b="1" dirty="0">
                <a:solidFill>
                  <a:srgbClr val="7030A0"/>
                </a:solidFill>
              </a:rPr>
              <a:t>. Avaliação da Situação Socioambiental do município e da área destinada </a:t>
            </a:r>
            <a:r>
              <a:rPr lang="pt-BR" sz="3100" b="1" dirty="0" smtClean="0">
                <a:solidFill>
                  <a:srgbClr val="7030A0"/>
                </a:solidFill>
              </a:rPr>
              <a:t>à implantação </a:t>
            </a:r>
            <a:r>
              <a:rPr lang="pt-BR" sz="3100" b="1" dirty="0">
                <a:solidFill>
                  <a:srgbClr val="7030A0"/>
                </a:solidFill>
              </a:rPr>
              <a:t>de PSA</a:t>
            </a:r>
            <a:r>
              <a:rPr lang="pt-BR" b="1" dirty="0">
                <a:solidFill>
                  <a:srgbClr val="7030A0"/>
                </a:solidFill>
              </a:rPr>
              <a:t/>
            </a:r>
            <a:br>
              <a:rPr lang="pt-BR" b="1" dirty="0">
                <a:solidFill>
                  <a:srgbClr val="7030A0"/>
                </a:solidFill>
              </a:rPr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3" y="5805264"/>
            <a:ext cx="8315894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219954"/>
            <a:ext cx="8229600" cy="114645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Perfil de Provedores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576" y="2636912"/>
            <a:ext cx="83529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pt-BR" sz="2800" b="1" dirty="0" smtClean="0">
                <a:solidFill>
                  <a:srgbClr val="073E87"/>
                </a:solidFill>
              </a:rPr>
              <a:t>Produtor familiar, pequeno, médio ou grande; comunidades tradicionais</a:t>
            </a:r>
          </a:p>
          <a:p>
            <a:pPr marL="457200" indent="-457200">
              <a:buFont typeface="Arial"/>
              <a:buChar char="•"/>
            </a:pPr>
            <a:endParaRPr lang="pt-BR" sz="800" b="1" dirty="0" smtClean="0">
              <a:solidFill>
                <a:srgbClr val="073E87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pt-BR" sz="2800" b="1" dirty="0" smtClean="0">
                <a:solidFill>
                  <a:srgbClr val="073E87"/>
                </a:solidFill>
              </a:rPr>
              <a:t>Produtor ou Proprietário</a:t>
            </a:r>
          </a:p>
          <a:p>
            <a:endParaRPr lang="pt-BR" sz="800" b="1" dirty="0">
              <a:solidFill>
                <a:srgbClr val="073E87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pt-BR" sz="2800" b="1" dirty="0" err="1">
                <a:solidFill>
                  <a:srgbClr val="073E87"/>
                </a:solidFill>
              </a:rPr>
              <a:t>Dominialidade</a:t>
            </a:r>
            <a:r>
              <a:rPr lang="pt-BR" sz="2800" b="1" dirty="0">
                <a:solidFill>
                  <a:srgbClr val="073E87"/>
                </a:solidFill>
              </a:rPr>
              <a:t>: propriedade ou </a:t>
            </a:r>
            <a:r>
              <a:rPr lang="pt-BR" sz="2800" b="1" dirty="0" smtClean="0">
                <a:solidFill>
                  <a:srgbClr val="073E87"/>
                </a:solidFill>
              </a:rPr>
              <a:t>posse</a:t>
            </a:r>
          </a:p>
          <a:p>
            <a:r>
              <a:rPr lang="pt-BR" sz="2800" b="1" dirty="0" smtClean="0">
                <a:solidFill>
                  <a:srgbClr val="073E87"/>
                </a:solidFill>
              </a:rPr>
              <a:t>	e adequação ambiental</a:t>
            </a:r>
            <a:endParaRPr lang="pt-BR" sz="2800" b="1" dirty="0">
              <a:solidFill>
                <a:srgbClr val="073E87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3" y="5805264"/>
            <a:ext cx="8315894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4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862" y="1988840"/>
            <a:ext cx="8363271" cy="3816424"/>
          </a:xfrm>
        </p:spPr>
        <p:txBody>
          <a:bodyPr/>
          <a:lstStyle/>
          <a:p>
            <a:endParaRPr lang="pt-BR" dirty="0">
              <a:solidFill>
                <a:srgbClr val="073E87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pt-BR" sz="2800" b="1" dirty="0">
                <a:solidFill>
                  <a:srgbClr val="073E87"/>
                </a:solidFill>
              </a:rPr>
              <a:t>Perfil tributário: pessoa física / pessoa </a:t>
            </a:r>
            <a:r>
              <a:rPr lang="pt-BR" sz="2800" b="1" dirty="0" smtClean="0">
                <a:solidFill>
                  <a:srgbClr val="073E87"/>
                </a:solidFill>
              </a:rPr>
              <a:t>jurídica</a:t>
            </a:r>
            <a:endParaRPr lang="pt-BR" sz="2800" b="1" dirty="0">
              <a:solidFill>
                <a:srgbClr val="073E87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pt-BR" sz="2800" b="1" dirty="0">
                <a:solidFill>
                  <a:srgbClr val="073E87"/>
                </a:solidFill>
              </a:rPr>
              <a:t>Uso da propriedade: agropecuária, lazer, turismo, industrial, reservas (RPPN). </a:t>
            </a:r>
            <a:r>
              <a:rPr lang="pt-BR" sz="2800" b="1" dirty="0">
                <a:solidFill>
                  <a:schemeClr val="accent4">
                    <a:lumMod val="50000"/>
                  </a:schemeClr>
                </a:solidFill>
              </a:rPr>
              <a:t>Programa PSA para RPPN do Estado de São </a:t>
            </a:r>
            <a:r>
              <a:rPr lang="pt-BR" sz="2800" b="1" dirty="0" smtClean="0">
                <a:solidFill>
                  <a:schemeClr val="accent4">
                    <a:lumMod val="50000"/>
                  </a:schemeClr>
                </a:solidFill>
              </a:rPr>
              <a:t>Paulo já está ativo.</a:t>
            </a:r>
            <a:endParaRPr lang="pt-BR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pt-BR" sz="2800" b="1" dirty="0" smtClean="0">
                <a:solidFill>
                  <a:srgbClr val="073E87"/>
                </a:solidFill>
              </a:rPr>
              <a:t>Perfil conservacionista do proprietário </a:t>
            </a:r>
            <a:endParaRPr lang="pt-BR" sz="28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3" y="5805264"/>
            <a:ext cx="8315894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48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132856"/>
            <a:ext cx="8712968" cy="43924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t-BR" sz="2800" b="1" dirty="0" smtClean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pt-BR" sz="3000" b="1" u="sng" dirty="0" smtClean="0">
                <a:solidFill>
                  <a:srgbClr val="0070C0"/>
                </a:solidFill>
              </a:rPr>
              <a:t>FONTES DE INFORMAÇÃO DISPONÍVEIS</a:t>
            </a:r>
            <a:r>
              <a:rPr lang="pt-BR" sz="3000" b="1" u="sng" dirty="0" smtClean="0">
                <a:solidFill>
                  <a:srgbClr val="0070C0"/>
                </a:solidFill>
              </a:rPr>
              <a:t> </a:t>
            </a:r>
            <a:endParaRPr lang="pt-BR" sz="3000" b="1" u="sng" dirty="0" smtClean="0">
              <a:solidFill>
                <a:srgbClr val="0070C0"/>
              </a:solidFill>
            </a:endParaRPr>
          </a:p>
          <a:p>
            <a:pPr marL="0" lvl="0" indent="0">
              <a:buNone/>
            </a:pPr>
            <a:endParaRPr lang="pt-BR" sz="800" b="1" dirty="0" smtClean="0">
              <a:solidFill>
                <a:srgbClr val="0070C0"/>
              </a:solidFill>
            </a:endParaRPr>
          </a:p>
          <a:p>
            <a:pPr marL="301943" lvl="1" indent="0">
              <a:buNone/>
            </a:pPr>
            <a:r>
              <a:rPr lang="pt-BR" sz="2600" b="1" dirty="0">
                <a:solidFill>
                  <a:schemeClr val="tx1"/>
                </a:solidFill>
              </a:rPr>
              <a:t>Dados da Extensão Rural e Casas de Agricultura</a:t>
            </a:r>
          </a:p>
          <a:p>
            <a:pPr marL="301943" lvl="1" indent="0">
              <a:buNone/>
            </a:pPr>
            <a:r>
              <a:rPr lang="pt-BR" sz="2600" b="1" dirty="0" smtClean="0">
                <a:solidFill>
                  <a:schemeClr val="tx1"/>
                </a:solidFill>
              </a:rPr>
              <a:t>LUPA / SAA– dados disponíveis para o município </a:t>
            </a:r>
          </a:p>
          <a:p>
            <a:pPr marL="301943" lvl="1" indent="0">
              <a:buNone/>
            </a:pPr>
            <a:r>
              <a:rPr lang="pt-BR" sz="2600" b="1" dirty="0" smtClean="0">
                <a:solidFill>
                  <a:schemeClr val="tx1"/>
                </a:solidFill>
              </a:rPr>
              <a:t>IBGE – dados disponíveis para o município</a:t>
            </a:r>
          </a:p>
          <a:p>
            <a:pPr marL="301943" lvl="1" indent="0">
              <a:buNone/>
            </a:pPr>
            <a:r>
              <a:rPr lang="pt-BR" sz="2600" b="1" dirty="0" smtClean="0">
                <a:solidFill>
                  <a:prstClr val="black"/>
                </a:solidFill>
              </a:rPr>
              <a:t>CAR - dados das </a:t>
            </a:r>
            <a:r>
              <a:rPr lang="pt-BR" sz="2600" b="1" dirty="0" smtClean="0">
                <a:solidFill>
                  <a:prstClr val="black"/>
                </a:solidFill>
              </a:rPr>
              <a:t>propriedades rurais</a:t>
            </a:r>
            <a:endParaRPr lang="pt-BR" sz="2600" b="1" dirty="0" smtClean="0">
              <a:solidFill>
                <a:prstClr val="black"/>
              </a:solidFill>
            </a:endParaRPr>
          </a:p>
          <a:p>
            <a:pPr marL="301943" lvl="1" indent="0">
              <a:buNone/>
            </a:pPr>
            <a:endParaRPr lang="pt-BR" b="1" dirty="0" smtClean="0">
              <a:hlinkClick r:id="rId2"/>
            </a:endParaRPr>
          </a:p>
          <a:p>
            <a:pPr marL="301943" lvl="1" indent="0">
              <a:buNone/>
            </a:pPr>
            <a:r>
              <a:rPr lang="cs-CZ" b="1" u="sng" dirty="0">
                <a:solidFill>
                  <a:srgbClr val="0070C0"/>
                </a:solidFill>
                <a:hlinkClick r:id="rId3"/>
              </a:rPr>
              <a:t>http://datageo.ambiente.sp.gov.br/app/?</a:t>
            </a:r>
            <a:r>
              <a:rPr lang="cs-CZ" b="1" u="sng" dirty="0" smtClean="0">
                <a:solidFill>
                  <a:srgbClr val="0070C0"/>
                </a:solidFill>
                <a:hlinkClick r:id="rId3"/>
              </a:rPr>
              <a:t>ctx=CAR</a:t>
            </a:r>
            <a:endParaRPr lang="pt-BR" b="1" u="sng" dirty="0" smtClean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52728"/>
          </a:xfrm>
        </p:spPr>
        <p:txBody>
          <a:bodyPr>
            <a:noAutofit/>
          </a:bodyPr>
          <a:lstStyle/>
          <a:p>
            <a:pPr lvl="0"/>
            <a:r>
              <a:rPr lang="pt-BR" sz="3600" b="1" dirty="0">
                <a:solidFill>
                  <a:prstClr val="black"/>
                </a:solidFill>
              </a:rPr>
              <a:t/>
            </a:r>
            <a:br>
              <a:rPr lang="pt-BR" sz="3600" b="1" dirty="0">
                <a:solidFill>
                  <a:prstClr val="black"/>
                </a:solidFill>
              </a:rPr>
            </a:br>
            <a:r>
              <a:rPr lang="pt-BR" sz="2800" b="1" dirty="0">
                <a:solidFill>
                  <a:srgbClr val="7030A0"/>
                </a:solidFill>
              </a:rPr>
              <a:t>ETAPA 1. Avaliação da Situação Socioambiental do município e da área destinada à implantação de PSA</a:t>
            </a:r>
            <a:r>
              <a:rPr lang="pt-BR" sz="3600" b="1" dirty="0">
                <a:solidFill>
                  <a:srgbClr val="7030A0"/>
                </a:solidFill>
              </a:rPr>
              <a:t/>
            </a:r>
            <a:br>
              <a:rPr lang="pt-BR" sz="3600" b="1" dirty="0">
                <a:solidFill>
                  <a:srgbClr val="7030A0"/>
                </a:solidFill>
              </a:rPr>
            </a:b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8676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2026" y="1772816"/>
            <a:ext cx="8507288" cy="496855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t-BR" sz="2800" b="1" dirty="0"/>
              <a:t>a</a:t>
            </a:r>
            <a:r>
              <a:rPr lang="pt-BR" sz="2800" b="1" dirty="0" smtClean="0"/>
              <a:t>. Identificar Instituições Parceiras para planejar e implantar PSA.</a:t>
            </a:r>
          </a:p>
          <a:p>
            <a:pPr marL="457200" lvl="1" indent="0">
              <a:buNone/>
            </a:pPr>
            <a:endParaRPr lang="pt-BR" sz="9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t-BR" b="1" dirty="0" smtClean="0"/>
              <a:t>Identificar as INSTITUIÇÕES envolvidas com Programas </a:t>
            </a:r>
            <a:r>
              <a:rPr lang="pt-BR" b="1" dirty="0"/>
              <a:t>e Projetos </a:t>
            </a:r>
            <a:r>
              <a:rPr lang="pt-BR" b="1" dirty="0" smtClean="0"/>
              <a:t>socioambientais e de desenvolvimento rural:</a:t>
            </a:r>
            <a:endParaRPr lang="pt-BR" sz="900" b="1" dirty="0"/>
          </a:p>
          <a:p>
            <a:pPr marL="457200" lvl="1" indent="0">
              <a:buNone/>
            </a:pPr>
            <a:r>
              <a:rPr lang="pt-BR" b="1" dirty="0" smtClean="0"/>
              <a:t>	- na </a:t>
            </a:r>
            <a:r>
              <a:rPr lang="pt-BR" b="1" dirty="0"/>
              <a:t>Área </a:t>
            </a:r>
            <a:r>
              <a:rPr lang="pt-BR" b="1" dirty="0" smtClean="0"/>
              <a:t>Prioritária; no Município; na Região</a:t>
            </a:r>
            <a:r>
              <a:rPr lang="pt-BR" b="1" dirty="0"/>
              <a:t>.</a:t>
            </a:r>
          </a:p>
          <a:p>
            <a:pPr marL="457200" lvl="1" indent="0">
              <a:buNone/>
            </a:pPr>
            <a:endParaRPr lang="pt-BR" sz="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t-BR" b="1" dirty="0" smtClean="0"/>
              <a:t>Identificar </a:t>
            </a:r>
            <a:r>
              <a:rPr lang="pt-BR" b="1" dirty="0"/>
              <a:t>outras organizações públicas e privadas </a:t>
            </a:r>
            <a:r>
              <a:rPr lang="pt-BR" b="1" dirty="0" smtClean="0"/>
              <a:t>que </a:t>
            </a:r>
            <a:r>
              <a:rPr lang="pt-BR" b="1" dirty="0"/>
              <a:t>poderiam oferecer apoio técnico e financeiro  e/ou são </a:t>
            </a:r>
            <a:r>
              <a:rPr lang="pt-BR" b="1" dirty="0" smtClean="0"/>
              <a:t>BENEFICIÁRIAS dos serviços ecossistêmicos que queremos conservar.</a:t>
            </a:r>
            <a:endParaRPr lang="pt-BR" b="1" dirty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. Avaliação da Situação Institucional do Município e Região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pt-B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0" y="6034231"/>
            <a:ext cx="8315894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5197" y="2060848"/>
            <a:ext cx="8229600" cy="492941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pt-BR" b="1" u="sng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pt-BR" sz="2400" b="1" dirty="0" smtClean="0">
                <a:solidFill>
                  <a:srgbClr val="0070C0"/>
                </a:solidFill>
              </a:rPr>
              <a:t>Características </a:t>
            </a:r>
            <a:r>
              <a:rPr lang="pt-BR" sz="2400" b="1" dirty="0">
                <a:solidFill>
                  <a:srgbClr val="0070C0"/>
                </a:solidFill>
              </a:rPr>
              <a:t>desejáveis das </a:t>
            </a:r>
            <a:r>
              <a:rPr lang="pt-BR" sz="2400" b="1" dirty="0" smtClean="0">
                <a:solidFill>
                  <a:srgbClr val="0070C0"/>
                </a:solidFill>
              </a:rPr>
              <a:t>Instituições Parceiras</a:t>
            </a:r>
          </a:p>
          <a:p>
            <a:pPr marL="457200" lvl="1" indent="0">
              <a:buNone/>
            </a:pPr>
            <a:endParaRPr lang="pt-BR" sz="800" dirty="0" smtClean="0"/>
          </a:p>
          <a:p>
            <a:pPr marL="457200" lvl="1" indent="0">
              <a:buNone/>
            </a:pPr>
            <a:r>
              <a:rPr lang="pt-BR" sz="2400" dirty="0" smtClean="0"/>
              <a:t>	</a:t>
            </a:r>
            <a:r>
              <a:rPr lang="pt-BR" sz="2400" u="sng" dirty="0" smtClean="0"/>
              <a:t>Complementaridade </a:t>
            </a:r>
            <a:r>
              <a:rPr lang="pt-BR" sz="2400" u="sng" dirty="0"/>
              <a:t>de atuação e </a:t>
            </a:r>
            <a:r>
              <a:rPr lang="pt-BR" sz="2400" u="sng" dirty="0" smtClean="0"/>
              <a:t>conhecimentos</a:t>
            </a:r>
            <a:r>
              <a:rPr lang="pt-BR" sz="2400" u="sng" dirty="0"/>
              <a:t>:</a:t>
            </a:r>
            <a:endParaRPr lang="pt-BR" sz="2400" u="sng" dirty="0" smtClean="0"/>
          </a:p>
          <a:p>
            <a:pPr marL="800100" lvl="1" indent="-342900">
              <a:buFont typeface="Wingdings" charset="2"/>
              <a:buChar char="§"/>
            </a:pPr>
            <a:endParaRPr lang="pt-BR" sz="900" dirty="0"/>
          </a:p>
          <a:p>
            <a:pPr marL="1079500" lvl="2" indent="-342900">
              <a:buFont typeface="Wingdings" charset="2"/>
              <a:buChar char="§"/>
            </a:pPr>
            <a:r>
              <a:rPr lang="pt-BR" sz="2400" dirty="0" smtClean="0"/>
              <a:t>Planejamento</a:t>
            </a:r>
            <a:r>
              <a:rPr lang="pt-BR" sz="2400" dirty="0"/>
              <a:t>, gestão, mobilização e educação </a:t>
            </a:r>
            <a:r>
              <a:rPr lang="pt-BR" sz="2400" dirty="0" smtClean="0"/>
              <a:t>ambiental,  capacitação </a:t>
            </a:r>
          </a:p>
          <a:p>
            <a:pPr marL="457200" lvl="1" indent="0">
              <a:buNone/>
            </a:pPr>
            <a:endParaRPr lang="pt-BR" sz="800" dirty="0" smtClean="0"/>
          </a:p>
          <a:p>
            <a:pPr marL="1079500" lvl="2" indent="-342900">
              <a:buFont typeface="Wingdings" charset="2"/>
              <a:buChar char="§"/>
            </a:pPr>
            <a:r>
              <a:rPr lang="pt-BR" sz="2400" dirty="0" smtClean="0"/>
              <a:t>Experiência em implantação </a:t>
            </a:r>
            <a:r>
              <a:rPr lang="pt-BR" sz="2400" dirty="0"/>
              <a:t>de ações </a:t>
            </a:r>
            <a:r>
              <a:rPr lang="pt-BR" sz="2400" dirty="0" smtClean="0"/>
              <a:t>ambientais</a:t>
            </a:r>
          </a:p>
          <a:p>
            <a:pPr marL="800100" lvl="1" indent="-342900">
              <a:buFont typeface="Wingdings" charset="2"/>
              <a:buChar char="§"/>
            </a:pPr>
            <a:endParaRPr lang="pt-BR" sz="800" dirty="0" smtClean="0"/>
          </a:p>
          <a:p>
            <a:pPr marL="1079500" lvl="2" indent="-342900">
              <a:buFont typeface="Wingdings" charset="2"/>
              <a:buChar char="§"/>
            </a:pPr>
            <a:r>
              <a:rPr lang="pt-BR" sz="2400" dirty="0" smtClean="0"/>
              <a:t>Conhecimento </a:t>
            </a:r>
            <a:r>
              <a:rPr lang="pt-BR" sz="2400" dirty="0"/>
              <a:t>sobre a área rural do </a:t>
            </a:r>
            <a:r>
              <a:rPr lang="pt-BR" sz="2400" dirty="0" smtClean="0"/>
              <a:t>município </a:t>
            </a:r>
          </a:p>
          <a:p>
            <a:pPr marL="800100" lvl="1" indent="-342900">
              <a:buFont typeface="Wingdings" charset="2"/>
              <a:buChar char="§"/>
            </a:pPr>
            <a:endParaRPr lang="pt-BR" sz="2400" dirty="0" smtClean="0"/>
          </a:p>
          <a:p>
            <a:pPr marL="1079500" lvl="2" indent="-342900">
              <a:buFont typeface="Wingdings" charset="2"/>
              <a:buChar char="§"/>
            </a:pPr>
            <a:r>
              <a:rPr lang="pt-BR" sz="2400" dirty="0" smtClean="0"/>
              <a:t>Pesquisa </a:t>
            </a:r>
            <a:r>
              <a:rPr lang="pt-BR" sz="2400" dirty="0"/>
              <a:t>e desenvolvimento científico. </a:t>
            </a:r>
          </a:p>
          <a:p>
            <a:pPr marL="457200" lvl="1" indent="0">
              <a:buNone/>
            </a:pPr>
            <a:endParaRPr lang="pt-BR" b="1" dirty="0" smtClean="0"/>
          </a:p>
          <a:p>
            <a:pPr marL="457200" lvl="1" indent="0">
              <a:buNone/>
            </a:pPr>
            <a:endParaRPr lang="pt-BR" b="1" dirty="0" smtClean="0"/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. Avaliação da Situação Institucional do Município e Região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pt-B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3" y="5805264"/>
            <a:ext cx="8315894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8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pt-BR" sz="2800" b="1" dirty="0"/>
              <a:t>b</a:t>
            </a:r>
            <a:r>
              <a:rPr lang="pt-BR" sz="2800" b="1" dirty="0" smtClean="0"/>
              <a:t>.  </a:t>
            </a:r>
            <a:r>
              <a:rPr lang="pt-BR" sz="2800" b="1" dirty="0"/>
              <a:t>Situação da Extensão Rural do município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2800" dirty="0" smtClean="0">
                <a:solidFill>
                  <a:srgbClr val="0070C0"/>
                </a:solidFill>
              </a:rPr>
              <a:t>A importância da extensão rural em projetos de PSA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ETAPA 2. Avaliação da Situação Institucional do Município e Região</a:t>
            </a:r>
            <a:endParaRPr lang="pt-BR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3" y="5805264"/>
            <a:ext cx="8315894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72816"/>
            <a:ext cx="8686800" cy="3960440"/>
          </a:xfrm>
          <a:ln w="57150">
            <a:noFill/>
          </a:ln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pt-BR" sz="2800" b="1" dirty="0" smtClean="0">
                <a:solidFill>
                  <a:schemeClr val="tx1"/>
                </a:solidFill>
              </a:rPr>
              <a:t>Definiu critérios, parâmetros e diretrizes para orientar a implantação de ações de conservação das águas nas </a:t>
            </a:r>
            <a:r>
              <a:rPr lang="pt-BR" sz="2800" b="1" dirty="0" smtClean="0">
                <a:solidFill>
                  <a:srgbClr val="0070C0"/>
                </a:solidFill>
              </a:rPr>
              <a:t>34 bacias de manancial </a:t>
            </a:r>
            <a:r>
              <a:rPr lang="pt-BR" sz="2800" b="1" dirty="0" smtClean="0">
                <a:solidFill>
                  <a:schemeClr val="tx1"/>
                </a:solidFill>
              </a:rPr>
              <a:t>de abastecimento público da região, a partir de um instrumento econômico.</a:t>
            </a:r>
          </a:p>
          <a:p>
            <a:pPr marL="36576" indent="0">
              <a:buNone/>
            </a:pPr>
            <a:endParaRPr lang="pt-BR" sz="900" b="1" dirty="0" smtClean="0">
              <a:solidFill>
                <a:schemeClr val="tx1"/>
              </a:solidFill>
            </a:endParaRPr>
          </a:p>
          <a:p>
            <a:pPr marL="36576" indent="0">
              <a:buNone/>
            </a:pPr>
            <a:r>
              <a:rPr lang="pt-BR" sz="2800" b="1" dirty="0" smtClean="0">
                <a:solidFill>
                  <a:schemeClr val="tx1"/>
                </a:solidFill>
              </a:rPr>
              <a:t>Estas bacias fornecem água para </a:t>
            </a:r>
            <a:r>
              <a:rPr lang="pt-BR" sz="2800" b="1" dirty="0" smtClean="0">
                <a:solidFill>
                  <a:srgbClr val="0070C0"/>
                </a:solidFill>
              </a:rPr>
              <a:t>420 mil pessoas </a:t>
            </a:r>
            <a:r>
              <a:rPr lang="pt-BR" sz="2800" b="1" dirty="0" smtClean="0">
                <a:solidFill>
                  <a:schemeClr val="tx1"/>
                </a:solidFill>
              </a:rPr>
              <a:t>das áreas urbana de </a:t>
            </a:r>
            <a:r>
              <a:rPr lang="pt-BR" sz="2800" b="1" dirty="0" smtClean="0">
                <a:solidFill>
                  <a:srgbClr val="0070C0"/>
                </a:solidFill>
              </a:rPr>
              <a:t>21 municípios </a:t>
            </a:r>
            <a:r>
              <a:rPr lang="pt-BR" sz="2800" b="1" dirty="0" smtClean="0">
                <a:solidFill>
                  <a:schemeClr val="tx1"/>
                </a:solidFill>
              </a:rPr>
              <a:t>e 8 bairros rurais.</a:t>
            </a:r>
          </a:p>
          <a:p>
            <a:pPr marL="36576" indent="0">
              <a:buNone/>
            </a:pPr>
            <a:endParaRPr lang="pt-BR" sz="900" b="1" dirty="0">
              <a:solidFill>
                <a:schemeClr val="tx1"/>
              </a:solidFill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pt-BR" sz="2800" b="1" dirty="0">
                <a:solidFill>
                  <a:schemeClr val="tx1"/>
                </a:solidFill>
              </a:rPr>
              <a:t>Alguns municípios têm apenas 1 bacia de manancial; outros têm 2, 3 ou até 4 </a:t>
            </a:r>
            <a:r>
              <a:rPr lang="pt-BR" sz="2800" b="1" dirty="0" smtClean="0">
                <a:solidFill>
                  <a:schemeClr val="tx1"/>
                </a:solidFill>
              </a:rPr>
              <a:t>bacias.</a:t>
            </a:r>
            <a:endParaRPr lang="pt-BR" sz="2800" b="1" dirty="0">
              <a:solidFill>
                <a:schemeClr val="tx1"/>
              </a:solidFill>
            </a:endParaRPr>
          </a:p>
          <a:p>
            <a:pPr marL="36576" indent="0">
              <a:buNone/>
            </a:pPr>
            <a:endParaRPr lang="pt-BR" dirty="0" smtClean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28" y="836712"/>
            <a:ext cx="9144000" cy="780685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PROGRAMA PSA ÁGUA VALE DO PARAÍBA</a:t>
            </a:r>
            <a:endParaRPr lang="pt-BR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579" y="5147787"/>
            <a:ext cx="649288" cy="44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3" y="5768868"/>
            <a:ext cx="8315894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1194" y="1966558"/>
            <a:ext cx="8568952" cy="435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pt-BR" sz="2800" b="1" dirty="0"/>
              <a:t>a</a:t>
            </a:r>
            <a:r>
              <a:rPr lang="pt-BR" sz="2800" b="1" dirty="0" smtClean="0"/>
              <a:t>. </a:t>
            </a:r>
            <a:r>
              <a:rPr lang="pt-BR" sz="2800" b="1" dirty="0"/>
              <a:t>Avaliar condições políticas para criação de Lei de PSA e regulamentação</a:t>
            </a:r>
          </a:p>
          <a:p>
            <a:pPr marL="800100" lvl="1" indent="-342900">
              <a:buFont typeface="Wingdings" charset="2"/>
              <a:buChar char="§"/>
            </a:pPr>
            <a:endParaRPr lang="pt-BR" sz="900" b="1" dirty="0"/>
          </a:p>
          <a:p>
            <a:pPr marL="457200" lvl="1" indent="0">
              <a:buNone/>
            </a:pPr>
            <a:r>
              <a:rPr lang="pt-BR" sz="2800" b="1" dirty="0"/>
              <a:t>b</a:t>
            </a:r>
            <a:r>
              <a:rPr lang="pt-BR" sz="2800" b="1" dirty="0" smtClean="0"/>
              <a:t>. </a:t>
            </a:r>
            <a:r>
              <a:rPr lang="pt-BR" sz="2800" b="1" dirty="0"/>
              <a:t>Existência de Conselho Municipal de Meio Ambiente</a:t>
            </a:r>
          </a:p>
          <a:p>
            <a:pPr marL="457200" lvl="1" indent="0">
              <a:buNone/>
            </a:pPr>
            <a:endParaRPr lang="pt-BR" sz="800" b="1" dirty="0"/>
          </a:p>
          <a:p>
            <a:pPr marL="457200" lvl="1" indent="0">
              <a:buNone/>
            </a:pPr>
            <a:r>
              <a:rPr lang="pt-BR" sz="2800" b="1" dirty="0"/>
              <a:t>c</a:t>
            </a:r>
            <a:r>
              <a:rPr lang="pt-BR" sz="2800" b="1" dirty="0" smtClean="0"/>
              <a:t>. Condições de implantação e continuidade dos projetos</a:t>
            </a:r>
          </a:p>
          <a:p>
            <a:pPr marL="457200" lvl="1" indent="0">
              <a:buNone/>
            </a:pPr>
            <a:endParaRPr lang="pt-BR" sz="2800" b="1" dirty="0"/>
          </a:p>
          <a:p>
            <a:pPr marL="457200" lvl="1" indent="0">
              <a:buNone/>
            </a:pPr>
            <a:endParaRPr lang="pt-BR" sz="2800" b="1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ETAPA 3. Avaliação da Conjuntura Política Municipal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3" y="5805264"/>
            <a:ext cx="8315894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4704" y="2348880"/>
            <a:ext cx="8579296" cy="4824536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pt-BR" sz="2800" b="1" dirty="0"/>
              <a:t>a</a:t>
            </a:r>
            <a:r>
              <a:rPr lang="pt-BR" sz="2800" b="1" dirty="0" smtClean="0"/>
              <a:t>. Avaliar oportunidade para </a:t>
            </a:r>
            <a:r>
              <a:rPr lang="pt-BR" sz="2800" b="1" dirty="0"/>
              <a:t>destinação de verba pública municipal para </a:t>
            </a:r>
            <a:r>
              <a:rPr lang="pt-BR" sz="2800" b="1" dirty="0" smtClean="0"/>
              <a:t>PSA: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destinação </a:t>
            </a:r>
            <a:r>
              <a:rPr lang="pt-BR" sz="2400" dirty="0"/>
              <a:t>de parte de recursos </a:t>
            </a:r>
            <a:r>
              <a:rPr lang="pt-BR" sz="2400" dirty="0" smtClean="0"/>
              <a:t>arrecadados</a:t>
            </a:r>
            <a:r>
              <a:rPr lang="pt-BR" sz="2400" dirty="0"/>
              <a:t> </a:t>
            </a:r>
            <a:r>
              <a:rPr lang="pt-BR" sz="2400" dirty="0" smtClean="0"/>
              <a:t>no </a:t>
            </a:r>
            <a:r>
              <a:rPr lang="pt-BR" sz="2400" dirty="0"/>
              <a:t>município para </a:t>
            </a:r>
            <a:r>
              <a:rPr lang="pt-BR" sz="2400" dirty="0" smtClean="0"/>
              <a:t>PSA</a:t>
            </a:r>
            <a:endParaRPr lang="pt-BR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criação de novas taxas </a:t>
            </a:r>
          </a:p>
          <a:p>
            <a:pPr marL="0" lvl="1" indent="0">
              <a:buNone/>
            </a:pPr>
            <a:endParaRPr lang="pt-BR" sz="800" dirty="0"/>
          </a:p>
          <a:p>
            <a:pPr marL="0" indent="0">
              <a:buNone/>
            </a:pPr>
            <a:r>
              <a:rPr lang="pt-BR" sz="2800" dirty="0"/>
              <a:t>b</a:t>
            </a:r>
            <a:r>
              <a:rPr lang="pt-BR" sz="2800" dirty="0" smtClean="0"/>
              <a:t>. </a:t>
            </a:r>
            <a:r>
              <a:rPr lang="pt-BR" sz="2800" b="1" dirty="0" smtClean="0"/>
              <a:t>Identificar e envolver o(s) principal(s) </a:t>
            </a:r>
          </a:p>
          <a:p>
            <a:pPr marL="0" indent="0">
              <a:buNone/>
            </a:pPr>
            <a:r>
              <a:rPr lang="pt-BR" sz="2800" b="1" dirty="0"/>
              <a:t> </a:t>
            </a:r>
            <a:r>
              <a:rPr lang="pt-BR" sz="2800" b="1" dirty="0" smtClean="0"/>
              <a:t>   Beneficiário(s) do PSA</a:t>
            </a:r>
          </a:p>
          <a:p>
            <a:pPr>
              <a:buFont typeface="Courier New" panose="02070309020205020404" pitchFamily="49" charset="0"/>
              <a:buChar char="o"/>
            </a:pPr>
            <a:endParaRPr lang="pt-BR" dirty="0" smtClean="0"/>
          </a:p>
          <a:p>
            <a:pPr>
              <a:buFont typeface="Courier New" panose="02070309020205020404" pitchFamily="49" charset="0"/>
              <a:buChar char="o"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ETAPA </a:t>
            </a:r>
            <a:r>
              <a:rPr lang="pt-BR" sz="4900" b="1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. Diagnóstico das Fontes de Recursos para PSA</a:t>
            </a:r>
            <a:r>
              <a:rPr lang="pt-BR" sz="3600" b="1" dirty="0">
                <a:solidFill>
                  <a:srgbClr val="00B050"/>
                </a:solidFill>
              </a:rPr>
              <a:t/>
            </a:r>
            <a:br>
              <a:rPr lang="pt-BR" sz="3600" b="1" dirty="0">
                <a:solidFill>
                  <a:srgbClr val="00B050"/>
                </a:solidFill>
              </a:rPr>
            </a:br>
            <a:endParaRPr lang="pt-BR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3" y="5805264"/>
            <a:ext cx="8315894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>
          <a:xfrm>
            <a:off x="827584" y="2564904"/>
            <a:ext cx="8143816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/>
              <a:t>c. </a:t>
            </a:r>
            <a:r>
              <a:rPr lang="pt-BR" sz="2800" b="1" dirty="0"/>
              <a:t>Identificar parceiros-financiadores </a:t>
            </a:r>
            <a:endParaRPr lang="pt-BR" sz="2800" b="1" dirty="0" smtClean="0"/>
          </a:p>
          <a:p>
            <a:pPr marL="0" indent="0">
              <a:buNone/>
            </a:pPr>
            <a:endParaRPr lang="pt-BR" sz="800" b="1" dirty="0"/>
          </a:p>
          <a:p>
            <a:pPr marL="0" indent="0">
              <a:buNone/>
            </a:pPr>
            <a:r>
              <a:rPr lang="pt-BR" sz="2800" b="1" dirty="0" smtClean="0"/>
              <a:t>d. </a:t>
            </a:r>
            <a:r>
              <a:rPr lang="pt-BR" sz="2800" b="1" dirty="0"/>
              <a:t>Identificar editais públicos e privados </a:t>
            </a:r>
            <a:r>
              <a:rPr lang="pt-BR" sz="2800" dirty="0"/>
              <a:t>– ANA, FNMA, COMITÊS DE </a:t>
            </a:r>
            <a:r>
              <a:rPr lang="pt-BR" sz="2800" dirty="0" smtClean="0"/>
              <a:t>BACIAS (</a:t>
            </a:r>
            <a:r>
              <a:rPr lang="pt-BR" sz="2800" dirty="0" err="1" smtClean="0"/>
              <a:t>Agevap</a:t>
            </a:r>
            <a:r>
              <a:rPr lang="pt-BR" sz="2800" dirty="0" smtClean="0"/>
              <a:t>), FEHIDRO</a:t>
            </a:r>
          </a:p>
          <a:p>
            <a:pPr marL="0" indent="0">
              <a:buNone/>
            </a:pPr>
            <a:endParaRPr lang="pt-BR" sz="800" dirty="0"/>
          </a:p>
          <a:p>
            <a:pPr marL="0" indent="0">
              <a:buNone/>
            </a:pPr>
            <a:r>
              <a:rPr lang="pt-BR" sz="2800" b="1" dirty="0" smtClean="0"/>
              <a:t>e. </a:t>
            </a:r>
            <a:r>
              <a:rPr lang="pt-BR" sz="2800" b="1" dirty="0"/>
              <a:t>Identificar verbas de compensação para serem aplicadas no município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3" y="5805264"/>
            <a:ext cx="8315894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02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181" y="274638"/>
            <a:ext cx="8884693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</a:rPr>
              <a:t>FONTES DE RECURSOS PSA Vale do Paraíba</a:t>
            </a:r>
            <a:endParaRPr lang="pt-B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4294967295"/>
          </p:nvPr>
        </p:nvSpPr>
        <p:spPr>
          <a:xfrm>
            <a:off x="899592" y="1340768"/>
            <a:ext cx="7589315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" indent="0">
              <a:buNone/>
            </a:pPr>
            <a:endParaRPr lang="pt-BR" u="sng" dirty="0" smtClean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tx1"/>
                </a:solidFill>
              </a:rPr>
              <a:t>BENEFICIÁRIOS: CONCESSIONÁRIAS DE ÁGUAS </a:t>
            </a:r>
            <a:r>
              <a:rPr lang="pt-BR" b="1" dirty="0">
                <a:solidFill>
                  <a:srgbClr val="00B050"/>
                </a:solidFill>
              </a:rPr>
              <a:t>(1)  </a:t>
            </a:r>
            <a:r>
              <a:rPr lang="pt-BR" b="1" dirty="0">
                <a:solidFill>
                  <a:srgbClr val="0070C0"/>
                </a:solidFill>
              </a:rPr>
              <a:t>(2</a:t>
            </a:r>
            <a:r>
              <a:rPr lang="pt-BR" b="1" dirty="0" smtClean="0">
                <a:solidFill>
                  <a:srgbClr val="0070C0"/>
                </a:solidFill>
              </a:rPr>
              <a:t>)</a:t>
            </a:r>
            <a:endParaRPr lang="pt-BR" b="1" dirty="0" smtClean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1"/>
                </a:solidFill>
              </a:rPr>
              <a:t>Usuários </a:t>
            </a:r>
            <a:r>
              <a:rPr lang="pt-BR" b="1" dirty="0">
                <a:solidFill>
                  <a:schemeClr val="tx1"/>
                </a:solidFill>
              </a:rPr>
              <a:t>industriais e rurais </a:t>
            </a:r>
            <a:r>
              <a:rPr lang="pt-BR" b="1" dirty="0">
                <a:solidFill>
                  <a:srgbClr val="0070C0"/>
                </a:solidFill>
              </a:rPr>
              <a:t>(2)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tx1"/>
                </a:solidFill>
              </a:rPr>
              <a:t>Fundos Municipais </a:t>
            </a:r>
            <a:r>
              <a:rPr lang="pt-BR" b="1" dirty="0">
                <a:solidFill>
                  <a:srgbClr val="00B050"/>
                </a:solidFill>
              </a:rPr>
              <a:t>(1) </a:t>
            </a:r>
            <a:r>
              <a:rPr lang="pt-BR" b="1" dirty="0">
                <a:solidFill>
                  <a:srgbClr val="0070C0"/>
                </a:solidFill>
              </a:rPr>
              <a:t>(2)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1"/>
                </a:solidFill>
              </a:rPr>
              <a:t>Verba da Cobrança Uso da Água </a:t>
            </a:r>
            <a:r>
              <a:rPr lang="pt-BR" b="1" dirty="0" smtClean="0">
                <a:solidFill>
                  <a:srgbClr val="0070C0"/>
                </a:solidFill>
              </a:rPr>
              <a:t>(2)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1"/>
                </a:solidFill>
              </a:rPr>
              <a:t>FEHIDRO </a:t>
            </a:r>
            <a:r>
              <a:rPr lang="pt-BR" b="1" dirty="0" smtClean="0">
                <a:solidFill>
                  <a:srgbClr val="0070C0"/>
                </a:solidFill>
              </a:rPr>
              <a:t>(2) também para Diagnósticos para PSA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1"/>
                </a:solidFill>
              </a:rPr>
              <a:t>ANA</a:t>
            </a:r>
            <a:r>
              <a:rPr lang="pt-BR" b="1" dirty="0" smtClean="0">
                <a:solidFill>
                  <a:srgbClr val="0070C0"/>
                </a:solidFill>
              </a:rPr>
              <a:t> (2)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1"/>
                </a:solidFill>
              </a:rPr>
              <a:t>CEIVAP/AGEVAP </a:t>
            </a:r>
            <a:r>
              <a:rPr lang="pt-BR" b="1" dirty="0" smtClean="0">
                <a:solidFill>
                  <a:srgbClr val="00B050"/>
                </a:solidFill>
              </a:rPr>
              <a:t>(1) </a:t>
            </a:r>
            <a:r>
              <a:rPr lang="pt-BR" b="1" dirty="0" smtClean="0">
                <a:solidFill>
                  <a:srgbClr val="0070C0"/>
                </a:solidFill>
              </a:rPr>
              <a:t>(2)</a:t>
            </a:r>
          </a:p>
          <a:p>
            <a:pPr marL="301943" lvl="1" indent="0">
              <a:buClrTx/>
              <a:buNone/>
            </a:pPr>
            <a:endParaRPr lang="pt-BR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01943" lvl="1" indent="0">
              <a:buClrTx/>
              <a:buNone/>
            </a:pPr>
            <a:r>
              <a:rPr lang="pt-BR" b="1" u="sng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pt-BR" b="1" u="sng" dirty="0">
                <a:solidFill>
                  <a:schemeClr val="accent3">
                    <a:lumMod val="75000"/>
                  </a:schemeClr>
                </a:solidFill>
              </a:rPr>
              <a:t>1) </a:t>
            </a:r>
            <a:r>
              <a:rPr lang="pt-BR" b="1" u="sng" dirty="0">
                <a:solidFill>
                  <a:schemeClr val="tx1"/>
                </a:solidFill>
              </a:rPr>
              <a:t>para PSA </a:t>
            </a:r>
            <a:r>
              <a:rPr lang="pt-BR" b="1" u="sng" dirty="0">
                <a:solidFill>
                  <a:srgbClr val="0070C0"/>
                </a:solidFill>
              </a:rPr>
              <a:t>(2) </a:t>
            </a:r>
            <a:r>
              <a:rPr lang="pt-BR" b="1" u="sng" dirty="0">
                <a:solidFill>
                  <a:schemeClr val="tx1"/>
                </a:solidFill>
              </a:rPr>
              <a:t>para implantação de ações</a:t>
            </a:r>
          </a:p>
          <a:p>
            <a:pPr marL="301943" lvl="1" indent="0">
              <a:buClrTx/>
              <a:buNone/>
            </a:pPr>
            <a:endParaRPr lang="pt-BR" b="1" dirty="0" smtClean="0">
              <a:solidFill>
                <a:srgbClr val="0070C0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pt-BR" b="1" dirty="0" smtClean="0">
              <a:solidFill>
                <a:srgbClr val="0070C0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pt-BR" b="1" dirty="0" smtClean="0">
              <a:solidFill>
                <a:srgbClr val="0070C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3" y="5805264"/>
            <a:ext cx="8315894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181" y="274638"/>
            <a:ext cx="8884693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</a:rPr>
              <a:t>FONTES DE RECURSOS</a:t>
            </a:r>
            <a:endParaRPr lang="pt-B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4294967295"/>
          </p:nvPr>
        </p:nvSpPr>
        <p:spPr>
          <a:xfrm>
            <a:off x="971600" y="1556792"/>
            <a:ext cx="7589315" cy="62646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" indent="0">
              <a:buNone/>
            </a:pPr>
            <a:endParaRPr lang="pt-BR" b="1" u="sng" dirty="0" smtClean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1"/>
                </a:solidFill>
              </a:rPr>
              <a:t>PROJETO NASCENTES –Decreto 60.521 </a:t>
            </a:r>
            <a:r>
              <a:rPr lang="pt-BR" b="1" dirty="0" smtClean="0">
                <a:solidFill>
                  <a:srgbClr val="0070C0"/>
                </a:solidFill>
              </a:rPr>
              <a:t>(2)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1"/>
                </a:solidFill>
              </a:rPr>
              <a:t>Organizações Internacionais – TNC, WRI, IUCN </a:t>
            </a:r>
            <a:r>
              <a:rPr lang="pt-BR" b="1" dirty="0" smtClean="0">
                <a:solidFill>
                  <a:srgbClr val="00B050"/>
                </a:solidFill>
              </a:rPr>
              <a:t>(1 )  </a:t>
            </a:r>
            <a:r>
              <a:rPr lang="pt-BR" b="1" dirty="0" smtClean="0">
                <a:solidFill>
                  <a:srgbClr val="0070C0"/>
                </a:solidFill>
              </a:rPr>
              <a:t>(2)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1"/>
                </a:solidFill>
              </a:rPr>
              <a:t>CESP </a:t>
            </a:r>
            <a:r>
              <a:rPr lang="pt-BR" b="1" dirty="0" smtClean="0">
                <a:solidFill>
                  <a:srgbClr val="0070C0"/>
                </a:solidFill>
              </a:rPr>
              <a:t>(2)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1"/>
                </a:solidFill>
              </a:rPr>
              <a:t>MP – TAC Usuários  </a:t>
            </a:r>
            <a:r>
              <a:rPr lang="pt-BR" b="1" dirty="0" smtClean="0">
                <a:solidFill>
                  <a:srgbClr val="0070C0"/>
                </a:solidFill>
              </a:rPr>
              <a:t>(2)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1"/>
                </a:solidFill>
              </a:rPr>
              <a:t>Verbas de Compensação </a:t>
            </a:r>
            <a:r>
              <a:rPr lang="pt-BR" b="1" dirty="0" smtClean="0">
                <a:solidFill>
                  <a:srgbClr val="0070C0"/>
                </a:solidFill>
              </a:rPr>
              <a:t>(2)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1"/>
                </a:solidFill>
              </a:rPr>
              <a:t>Fundos Internacionais – GEF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smtClean="0">
                <a:solidFill>
                  <a:schemeClr val="tx1"/>
                </a:solidFill>
              </a:rPr>
              <a:t>e GIZ </a:t>
            </a:r>
            <a:r>
              <a:rPr lang="pt-BR" b="1" dirty="0" smtClean="0">
                <a:solidFill>
                  <a:srgbClr val="0070C0"/>
                </a:solidFill>
              </a:rPr>
              <a:t>(2)</a:t>
            </a:r>
          </a:p>
          <a:p>
            <a:pPr marL="0" indent="0">
              <a:buClrTx/>
              <a:buNone/>
            </a:pPr>
            <a:endParaRPr lang="pt-BR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ClrTx/>
              <a:buNone/>
            </a:pPr>
            <a:r>
              <a:rPr lang="pt-BR" b="1" u="sng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pt-BR" b="1" u="sng" dirty="0">
                <a:solidFill>
                  <a:schemeClr val="accent3">
                    <a:lumMod val="75000"/>
                  </a:schemeClr>
                </a:solidFill>
              </a:rPr>
              <a:t>1) </a:t>
            </a:r>
            <a:r>
              <a:rPr lang="pt-BR" b="1" u="sng" dirty="0">
                <a:solidFill>
                  <a:schemeClr val="tx1"/>
                </a:solidFill>
              </a:rPr>
              <a:t>para </a:t>
            </a:r>
            <a:r>
              <a:rPr lang="pt-BR" b="1" u="sng" dirty="0" smtClean="0">
                <a:solidFill>
                  <a:schemeClr val="tx1"/>
                </a:solidFill>
              </a:rPr>
              <a:t>PSA</a:t>
            </a:r>
            <a:r>
              <a:rPr lang="pt-BR" b="1" u="sng" dirty="0">
                <a:solidFill>
                  <a:schemeClr val="tx1"/>
                </a:solidFill>
              </a:rPr>
              <a:t> </a:t>
            </a:r>
            <a:r>
              <a:rPr lang="pt-BR" b="1" u="sng" dirty="0" smtClean="0">
                <a:solidFill>
                  <a:srgbClr val="0070C0"/>
                </a:solidFill>
              </a:rPr>
              <a:t>(2</a:t>
            </a:r>
            <a:r>
              <a:rPr lang="pt-BR" b="1" u="sng" dirty="0">
                <a:solidFill>
                  <a:srgbClr val="0070C0"/>
                </a:solidFill>
              </a:rPr>
              <a:t>) </a:t>
            </a:r>
            <a:r>
              <a:rPr lang="pt-BR" b="1" u="sng" dirty="0">
                <a:solidFill>
                  <a:schemeClr val="tx1"/>
                </a:solidFill>
              </a:rPr>
              <a:t>para implantação de ações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pt-BR" sz="2100" dirty="0" smtClean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3" y="5805264"/>
            <a:ext cx="8315894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7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3600" b="1" dirty="0" smtClean="0"/>
              <a:t>PARA MAIORES INFORMAÇÕES:</a:t>
            </a:r>
          </a:p>
          <a:p>
            <a:pPr marL="0" indent="0" algn="ctr">
              <a:buNone/>
            </a:pPr>
            <a:r>
              <a:rPr lang="pt-BR" sz="3600" b="1" dirty="0" smtClean="0"/>
              <a:t>ALEXANDRA ANDRADE </a:t>
            </a:r>
          </a:p>
          <a:p>
            <a:pPr marL="0" indent="0" algn="ctr">
              <a:buNone/>
            </a:pPr>
            <a:r>
              <a:rPr lang="pt-BR" sz="2800" b="1" dirty="0" smtClean="0">
                <a:hlinkClick r:id="rId2"/>
              </a:rPr>
              <a:t>www.institutooikos.org.br</a:t>
            </a:r>
            <a:endParaRPr lang="pt-BR" sz="2800" b="1" dirty="0" smtClean="0"/>
          </a:p>
          <a:p>
            <a:pPr marL="0" indent="0" algn="ctr">
              <a:buNone/>
            </a:pPr>
            <a:r>
              <a:rPr lang="pt-BR" sz="2800" b="1" dirty="0" smtClean="0">
                <a:hlinkClick r:id="rId3"/>
              </a:rPr>
              <a:t>oikos@institutooikos.org.br</a:t>
            </a:r>
            <a:endParaRPr lang="pt-BR" sz="2800" b="1" dirty="0" smtClean="0"/>
          </a:p>
          <a:p>
            <a:pPr marL="0" indent="0" algn="ctr">
              <a:buNone/>
            </a:pPr>
            <a:r>
              <a:rPr lang="pt-BR" sz="2800" b="1" dirty="0" smtClean="0">
                <a:hlinkClick r:id="rId4"/>
              </a:rPr>
              <a:t>alexandraandrade19@gmail.com</a:t>
            </a:r>
            <a:endParaRPr lang="pt-BR" sz="2800" b="1" dirty="0" smtClean="0"/>
          </a:p>
          <a:p>
            <a:pPr marL="0" indent="0" algn="ctr">
              <a:buNone/>
            </a:pPr>
            <a:endParaRPr lang="pt-BR" sz="36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3" y="5805264"/>
            <a:ext cx="8315894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888079" cy="6048672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646" y="5157192"/>
            <a:ext cx="649288" cy="44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5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4130" y="1868067"/>
            <a:ext cx="8236424" cy="3860560"/>
          </a:xfrm>
        </p:spPr>
        <p:txBody>
          <a:bodyPr>
            <a:normAutofit fontScale="85000" lnSpcReduction="20000"/>
          </a:bodyPr>
          <a:lstStyle/>
          <a:p>
            <a:pPr marL="550926" indent="-514350">
              <a:buClrTx/>
              <a:buAutoNum type="arabicPeriod"/>
            </a:pPr>
            <a:r>
              <a:rPr lang="pt-BR" sz="2800" b="1" dirty="0" smtClean="0">
                <a:solidFill>
                  <a:srgbClr val="000000"/>
                </a:solidFill>
              </a:rPr>
              <a:t>Instrumento </a:t>
            </a:r>
            <a:r>
              <a:rPr lang="pt-BR" sz="2800" b="1" dirty="0" smtClean="0">
                <a:solidFill>
                  <a:srgbClr val="000000"/>
                </a:solidFill>
              </a:rPr>
              <a:t>e/ou ferramenta de conservação em terras </a:t>
            </a:r>
            <a:r>
              <a:rPr lang="pt-BR" sz="2800" b="1" dirty="0" smtClean="0">
                <a:solidFill>
                  <a:srgbClr val="000000"/>
                </a:solidFill>
              </a:rPr>
              <a:t>privadas</a:t>
            </a:r>
          </a:p>
          <a:p>
            <a:pPr marL="36576" indent="0">
              <a:buClrTx/>
              <a:buNone/>
            </a:pPr>
            <a:endParaRPr lang="pt-BR" sz="2800" b="1" dirty="0" smtClean="0">
              <a:solidFill>
                <a:srgbClr val="000000"/>
              </a:solidFill>
            </a:endParaRPr>
          </a:p>
          <a:p>
            <a:pPr marL="36576" indent="0">
              <a:buClrTx/>
              <a:buNone/>
            </a:pPr>
            <a:endParaRPr lang="pt-BR" sz="800" b="1" dirty="0" smtClean="0">
              <a:solidFill>
                <a:srgbClr val="000000"/>
              </a:solidFill>
            </a:endParaRPr>
          </a:p>
          <a:p>
            <a:pPr marL="36576" indent="0">
              <a:buClr>
                <a:schemeClr val="bg1"/>
              </a:buClr>
              <a:buNone/>
            </a:pPr>
            <a:r>
              <a:rPr lang="pt-BR" sz="2800" b="1" dirty="0" smtClean="0">
                <a:solidFill>
                  <a:srgbClr val="000000"/>
                </a:solidFill>
              </a:rPr>
              <a:t>2. </a:t>
            </a:r>
            <a:r>
              <a:rPr lang="pt-BR" sz="2800" b="1" dirty="0">
                <a:solidFill>
                  <a:srgbClr val="000000"/>
                </a:solidFill>
              </a:rPr>
              <a:t>PSA como instrumento de adequação ambiental das propriedades </a:t>
            </a:r>
            <a:r>
              <a:rPr lang="pt-BR" sz="2800" b="1" dirty="0" smtClean="0">
                <a:solidFill>
                  <a:srgbClr val="000000"/>
                </a:solidFill>
              </a:rPr>
              <a:t>rurais</a:t>
            </a:r>
          </a:p>
          <a:p>
            <a:pPr marL="36576" indent="0">
              <a:buClr>
                <a:schemeClr val="bg1"/>
              </a:buClr>
              <a:buNone/>
            </a:pPr>
            <a:endParaRPr lang="pt-BR" sz="2800" dirty="0">
              <a:solidFill>
                <a:schemeClr val="bg1"/>
              </a:solidFill>
            </a:endParaRPr>
          </a:p>
          <a:p>
            <a:pPr marL="36576" indent="0">
              <a:buClr>
                <a:schemeClr val="bg1"/>
              </a:buClr>
              <a:buNone/>
            </a:pPr>
            <a:endParaRPr lang="pt-BR" sz="800" b="1" dirty="0" smtClean="0">
              <a:solidFill>
                <a:srgbClr val="000000"/>
              </a:solidFill>
            </a:endParaRPr>
          </a:p>
          <a:p>
            <a:pPr marL="36576" indent="0">
              <a:buClr>
                <a:schemeClr val="bg1"/>
              </a:buClr>
              <a:buNone/>
            </a:pPr>
            <a:r>
              <a:rPr lang="pt-BR" sz="2800" b="1" dirty="0" smtClean="0">
                <a:solidFill>
                  <a:srgbClr val="000000"/>
                </a:solidFill>
              </a:rPr>
              <a:t>3. </a:t>
            </a:r>
            <a:r>
              <a:rPr lang="pt-BR" sz="2800" b="1" dirty="0">
                <a:solidFill>
                  <a:srgbClr val="000000"/>
                </a:solidFill>
              </a:rPr>
              <a:t>Instrumento econômico complementar ao Comando ↔ Controle</a:t>
            </a:r>
          </a:p>
          <a:p>
            <a:pPr marL="36576" indent="0">
              <a:buClr>
                <a:schemeClr val="bg1"/>
              </a:buClr>
              <a:buNone/>
            </a:pPr>
            <a:endParaRPr lang="pt-BR" sz="2800" b="1" dirty="0" smtClean="0">
              <a:solidFill>
                <a:srgbClr val="000000"/>
              </a:solidFill>
            </a:endParaRPr>
          </a:p>
          <a:p>
            <a:pPr marL="36576" indent="0">
              <a:buClr>
                <a:schemeClr val="bg1"/>
              </a:buClr>
              <a:buNone/>
            </a:pPr>
            <a:endParaRPr lang="pt-BR" sz="800" b="1" dirty="0" smtClean="0">
              <a:solidFill>
                <a:srgbClr val="000000"/>
              </a:solidFill>
            </a:endParaRPr>
          </a:p>
          <a:p>
            <a:pPr marL="36576" indent="0">
              <a:buClr>
                <a:schemeClr val="bg1"/>
              </a:buClr>
              <a:buNone/>
            </a:pPr>
            <a:r>
              <a:rPr lang="pt-BR" sz="2800" b="1" dirty="0" smtClean="0">
                <a:solidFill>
                  <a:srgbClr val="000000"/>
                </a:solidFill>
              </a:rPr>
              <a:t>4. </a:t>
            </a:r>
            <a:r>
              <a:rPr lang="pt-BR" sz="2800" b="1" dirty="0">
                <a:solidFill>
                  <a:srgbClr val="000000"/>
                </a:solidFill>
              </a:rPr>
              <a:t>Caráter Voluntário</a:t>
            </a:r>
          </a:p>
          <a:p>
            <a:pPr marL="36576" indent="0">
              <a:buClr>
                <a:schemeClr val="bg1"/>
              </a:buCl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725067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CARACTERÍSTICAS E </a:t>
            </a:r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</a:rPr>
              <a:t>PREMISSAS DE  PSA</a:t>
            </a:r>
            <a:endParaRPr lang="pt-B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37426"/>
            <a:ext cx="649288" cy="44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4" y="5728627"/>
            <a:ext cx="8315894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r>
              <a:rPr lang="pt-BR" sz="4000" b="1" dirty="0" smtClean="0"/>
              <a:t>Importância</a:t>
            </a:r>
            <a:r>
              <a:rPr lang="pt-BR" sz="4000" b="1" dirty="0"/>
              <a:t>, instrumentos e etapas fundamentais para um bom diagnóstico de PSA</a:t>
            </a:r>
            <a:endParaRPr lang="pt-BR" sz="4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61" y="5319373"/>
            <a:ext cx="649288" cy="44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8" y="5761492"/>
            <a:ext cx="8315894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 algn="ctr">
              <a:buNone/>
            </a:pPr>
            <a:endParaRPr lang="pt-BR" sz="4000" b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290" y="6299873"/>
            <a:ext cx="649288" cy="44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94797629"/>
              </p:ext>
            </p:extLst>
          </p:nvPr>
        </p:nvGraphicFramePr>
        <p:xfrm>
          <a:off x="251520" y="404664"/>
          <a:ext cx="8715058" cy="633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87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2420888"/>
            <a:ext cx="8416433" cy="38164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800" b="1" dirty="0" smtClean="0"/>
              <a:t>a. Avaliar a existência </a:t>
            </a:r>
            <a:r>
              <a:rPr lang="pt-BR" sz="2800" b="1" dirty="0"/>
              <a:t>de instrumentos de planejamento </a:t>
            </a:r>
            <a:r>
              <a:rPr lang="pt-BR" sz="2800" b="1" dirty="0" smtClean="0"/>
              <a:t>municipal e busca de dados existentes</a:t>
            </a:r>
          </a:p>
          <a:p>
            <a:pPr marL="0" indent="0" algn="just">
              <a:buNone/>
            </a:pPr>
            <a:endParaRPr lang="pt-BR" sz="800" dirty="0" smtClean="0"/>
          </a:p>
          <a:p>
            <a:pPr lvl="2" algn="just"/>
            <a:r>
              <a:rPr lang="pt-BR" sz="2400" dirty="0"/>
              <a:t>Plano Diretor </a:t>
            </a:r>
            <a:r>
              <a:rPr lang="pt-BR" sz="2400" dirty="0" smtClean="0"/>
              <a:t>Municipal</a:t>
            </a:r>
          </a:p>
          <a:p>
            <a:pPr marL="627063" lvl="2" indent="0" algn="just">
              <a:buNone/>
            </a:pPr>
            <a:endParaRPr lang="pt-BR" sz="2400" dirty="0"/>
          </a:p>
          <a:p>
            <a:pPr lvl="2" algn="just"/>
            <a:r>
              <a:rPr lang="pt-BR" sz="2400" dirty="0" smtClean="0"/>
              <a:t>Lei </a:t>
            </a:r>
            <a:r>
              <a:rPr lang="pt-BR" sz="2400" dirty="0"/>
              <a:t>de </a:t>
            </a:r>
            <a:r>
              <a:rPr lang="pt-BR" sz="2400" dirty="0" smtClean="0"/>
              <a:t>Uso </a:t>
            </a:r>
            <a:r>
              <a:rPr lang="pt-BR" sz="2400" dirty="0"/>
              <a:t>do </a:t>
            </a:r>
            <a:r>
              <a:rPr lang="pt-BR" sz="2400" dirty="0" smtClean="0"/>
              <a:t>Solo</a:t>
            </a:r>
          </a:p>
          <a:p>
            <a:pPr marL="914400" lvl="2" indent="0" algn="just">
              <a:buNone/>
            </a:pPr>
            <a:r>
              <a:rPr lang="pt-BR" sz="800" dirty="0" smtClean="0"/>
              <a:t> </a:t>
            </a:r>
          </a:p>
          <a:p>
            <a:pPr marL="914400" lvl="2" indent="0" algn="just">
              <a:buNone/>
            </a:pPr>
            <a:r>
              <a:rPr lang="pt-BR" sz="800" dirty="0" smtClean="0"/>
              <a:t> </a:t>
            </a:r>
            <a:endParaRPr lang="pt-BR" sz="800" dirty="0" smtClean="0"/>
          </a:p>
          <a:p>
            <a:pPr lvl="2" algn="just"/>
            <a:r>
              <a:rPr lang="pt-BR" sz="2400" dirty="0" smtClean="0"/>
              <a:t>Avaliações e diagnósticos socioambiental do município por projetos ou programas da iniciativa pública ou privada</a:t>
            </a:r>
            <a:r>
              <a:rPr lang="pt-BR" sz="2800" dirty="0" smtClean="0"/>
              <a:t>.</a:t>
            </a:r>
            <a:endParaRPr lang="pt-BR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3100" b="1" dirty="0" smtClean="0">
                <a:solidFill>
                  <a:srgbClr val="7030A0"/>
                </a:solidFill>
              </a:rPr>
              <a:t/>
            </a:r>
            <a:br>
              <a:rPr lang="pt-BR" sz="3100" b="1" dirty="0" smtClean="0">
                <a:solidFill>
                  <a:srgbClr val="7030A0"/>
                </a:solidFill>
              </a:rPr>
            </a:br>
            <a:r>
              <a:rPr lang="pt-BR" sz="3100" b="1" dirty="0" smtClean="0">
                <a:solidFill>
                  <a:srgbClr val="7030A0"/>
                </a:solidFill>
              </a:rPr>
              <a:t>ETAPA</a:t>
            </a:r>
            <a:r>
              <a:rPr lang="pt-BR" sz="4000" b="1" dirty="0" smtClean="0">
                <a:solidFill>
                  <a:srgbClr val="7030A0"/>
                </a:solidFill>
              </a:rPr>
              <a:t> 1</a:t>
            </a:r>
            <a:r>
              <a:rPr lang="pt-BR" sz="3100" b="1" dirty="0" smtClean="0">
                <a:solidFill>
                  <a:srgbClr val="7030A0"/>
                </a:solidFill>
              </a:rPr>
              <a:t>. </a:t>
            </a:r>
            <a:r>
              <a:rPr lang="pt-BR" sz="3100" b="1" dirty="0">
                <a:solidFill>
                  <a:srgbClr val="7030A0"/>
                </a:solidFill>
              </a:rPr>
              <a:t>Avaliação da Situação Socioambiental do município e da área destinada à implantação de PSA</a:t>
            </a:r>
            <a:r>
              <a:rPr lang="pt-BR" sz="3600" b="1" dirty="0">
                <a:solidFill>
                  <a:srgbClr val="7030A0"/>
                </a:solidFill>
              </a:rPr>
              <a:t/>
            </a:r>
            <a:br>
              <a:rPr lang="pt-BR" sz="3600" b="1" dirty="0">
                <a:solidFill>
                  <a:srgbClr val="7030A0"/>
                </a:solidFill>
              </a:rPr>
            </a:br>
            <a:endParaRPr lang="pt-BR" sz="3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72641"/>
            <a:ext cx="8315894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49411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pt-BR" sz="2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pt-BR" sz="5900" b="1" dirty="0"/>
              <a:t>b</a:t>
            </a:r>
            <a:r>
              <a:rPr lang="pt-BR" sz="5900" b="1" dirty="0" smtClean="0"/>
              <a:t>. Escolha da área para Implantação de PSA</a:t>
            </a:r>
          </a:p>
          <a:p>
            <a:pPr marL="0" indent="0">
              <a:buNone/>
            </a:pPr>
            <a:endParaRPr lang="pt-BR" sz="2900" dirty="0" smtClean="0"/>
          </a:p>
          <a:p>
            <a:pPr marL="0" indent="0">
              <a:buNone/>
            </a:pPr>
            <a:r>
              <a:rPr lang="pt-BR" sz="4400" dirty="0" smtClean="0">
                <a:solidFill>
                  <a:srgbClr val="000000"/>
                </a:solidFill>
              </a:rPr>
              <a:t>Trata-se </a:t>
            </a:r>
            <a:r>
              <a:rPr lang="pt-BR" sz="4400" dirty="0">
                <a:solidFill>
                  <a:srgbClr val="000000"/>
                </a:solidFill>
              </a:rPr>
              <a:t>de reconhecer </a:t>
            </a:r>
            <a:r>
              <a:rPr lang="pt-BR" sz="4400" b="1" dirty="0">
                <a:solidFill>
                  <a:srgbClr val="000000"/>
                </a:solidFill>
              </a:rPr>
              <a:t>O QUE TEM VALOR PRIORITÁRIO PARA O MUNICÍPIO </a:t>
            </a:r>
            <a:r>
              <a:rPr lang="pt-BR" sz="4400" dirty="0">
                <a:solidFill>
                  <a:srgbClr val="000000"/>
                </a:solidFill>
              </a:rPr>
              <a:t>(e está relacionado direta ou indiretamente com os sistemas naturais).</a:t>
            </a:r>
          </a:p>
          <a:p>
            <a:pPr marL="0" indent="0">
              <a:buNone/>
            </a:pPr>
            <a:endParaRPr lang="pt-B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t-BR" sz="4400" dirty="0" smtClean="0">
                <a:solidFill>
                  <a:srgbClr val="000000"/>
                </a:solidFill>
              </a:rPr>
              <a:t>São </a:t>
            </a:r>
            <a:r>
              <a:rPr lang="pt-BR" sz="4400" dirty="0">
                <a:solidFill>
                  <a:srgbClr val="000000"/>
                </a:solidFill>
              </a:rPr>
              <a:t>áreas importantes  para a economia e bem-estar das populações, e que por isso, precisam ser preservadas.</a:t>
            </a:r>
          </a:p>
          <a:p>
            <a:pPr marL="0" indent="0">
              <a:buNone/>
            </a:pPr>
            <a:endParaRPr lang="pt-BR" sz="15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t-BR" sz="4400" dirty="0" smtClean="0">
                <a:solidFill>
                  <a:srgbClr val="000000"/>
                </a:solidFill>
              </a:rPr>
              <a:t>A </a:t>
            </a:r>
            <a:r>
              <a:rPr lang="pt-BR" sz="4400" dirty="0">
                <a:solidFill>
                  <a:srgbClr val="000000"/>
                </a:solidFill>
              </a:rPr>
              <a:t>importância dessas áreas em geral já está identificada </a:t>
            </a:r>
            <a:r>
              <a:rPr lang="pt-BR" sz="4400" dirty="0" smtClean="0">
                <a:solidFill>
                  <a:srgbClr val="000000"/>
                </a:solidFill>
              </a:rPr>
              <a:t>por </a:t>
            </a:r>
            <a:r>
              <a:rPr lang="pt-BR" sz="4400" dirty="0">
                <a:solidFill>
                  <a:srgbClr val="000000"/>
                </a:solidFill>
              </a:rPr>
              <a:t>instrumentos de planejamento e gestão dos municípios ou região. </a:t>
            </a:r>
          </a:p>
          <a:p>
            <a:pPr marL="0" indent="0">
              <a:buNone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800" dirty="0"/>
          </a:p>
          <a:p>
            <a:pPr marL="0" indent="0">
              <a:buNone/>
            </a:pPr>
            <a:r>
              <a:rPr lang="pt-BR" sz="2800" dirty="0" smtClean="0"/>
              <a:t>	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pPr algn="l"/>
            <a:r>
              <a:rPr lang="pt-BR" sz="3100" b="1" dirty="0" smtClean="0">
                <a:solidFill>
                  <a:srgbClr val="7030A0"/>
                </a:solidFill>
              </a:rPr>
              <a:t>ETAPA </a:t>
            </a:r>
            <a:r>
              <a:rPr lang="pt-BR" sz="4000" b="1" dirty="0" smtClean="0">
                <a:solidFill>
                  <a:srgbClr val="7030A0"/>
                </a:solidFill>
              </a:rPr>
              <a:t>1</a:t>
            </a:r>
            <a:r>
              <a:rPr lang="pt-BR" sz="3100" b="1" dirty="0">
                <a:solidFill>
                  <a:srgbClr val="7030A0"/>
                </a:solidFill>
              </a:rPr>
              <a:t>. Avaliação da Situação Socioambiental do município e da área destinada à implantação de PSA</a:t>
            </a:r>
            <a:r>
              <a:rPr lang="pt-BR" sz="2800" b="1" dirty="0">
                <a:solidFill>
                  <a:srgbClr val="7030A0"/>
                </a:solidFill>
              </a:rPr>
              <a:t/>
            </a:r>
            <a:br>
              <a:rPr lang="pt-BR" sz="2800" b="1" dirty="0">
                <a:solidFill>
                  <a:srgbClr val="7030A0"/>
                </a:solidFill>
              </a:rPr>
            </a:br>
            <a:endParaRPr lang="pt-BR" sz="28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7" y="6021288"/>
            <a:ext cx="8315894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9912</TotalTime>
  <Words>1235</Words>
  <Application>Microsoft Office PowerPoint</Application>
  <PresentationFormat>Apresentação na tela (4:3)</PresentationFormat>
  <Paragraphs>281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Waveform</vt:lpstr>
      <vt:lpstr>CAPACITAÇÃO PSA  Programa Município Verde e Azul</vt:lpstr>
      <vt:lpstr>Instituto Oikos de Agroecologia www.institutooikos.org.br</vt:lpstr>
      <vt:lpstr>PROGRAMA PSA ÁGUA VALE DO PARAÍBA</vt:lpstr>
      <vt:lpstr>Apresentação do PowerPoint</vt:lpstr>
      <vt:lpstr>CARACTERÍSTICAS E PREMISSAS DE  PSA</vt:lpstr>
      <vt:lpstr> </vt:lpstr>
      <vt:lpstr> </vt:lpstr>
      <vt:lpstr> ETAPA 1. Avaliação da Situação Socioambiental do município e da área destinada à implantação de PSA </vt:lpstr>
      <vt:lpstr>ETAPA 1. Avaliação da Situação Socioambiental do município e da área destinada à implantação de PSA </vt:lpstr>
      <vt:lpstr> </vt:lpstr>
      <vt:lpstr>  ETAPA 1. Avaliação da Situação Socioambiental do município e da área destinada à implantação de PSA </vt:lpstr>
      <vt:lpstr>EXEMPLO: Caracterização das Bacias de Manancial do Vale do Paraíba</vt:lpstr>
      <vt:lpstr>EXEMPLO: Caracterização das Bacias de Manancial do Vale do Paraíba</vt:lpstr>
      <vt:lpstr>Caracterização das Bacias de Manancial do Vale do Paraíba</vt:lpstr>
      <vt:lpstr>Caracterização das Bacias de Manancial do Vale do Paraíba</vt:lpstr>
      <vt:lpstr>Uso do Solo – Bacia do rio Bocaina </vt:lpstr>
      <vt:lpstr>Apresentação do PowerPoint</vt:lpstr>
      <vt:lpstr>Apresentação do PowerPoint</vt:lpstr>
      <vt:lpstr>ETAPA 1. Avaliação da Situação Socioambiental do município e da área destinada à implantação de PSA</vt:lpstr>
      <vt:lpstr>   </vt:lpstr>
      <vt:lpstr>  d. Ações de Serviços Ambientais </vt:lpstr>
      <vt:lpstr>Apresentação do PowerPoint</vt:lpstr>
      <vt:lpstr>  ETAPA 1. Avaliação da Situação Socioambiental do município e da área destinada à implantação de PSA </vt:lpstr>
      <vt:lpstr>Perfil de Provedores</vt:lpstr>
      <vt:lpstr>Apresentação do PowerPoint</vt:lpstr>
      <vt:lpstr> ETAPA 1. Avaliação da Situação Socioambiental do município e da área destinada à implantação de PSA </vt:lpstr>
      <vt:lpstr>ETAPA 2. Avaliação da Situação Institucional do Município e Região </vt:lpstr>
      <vt:lpstr>ETAPA 2. Avaliação da Situação Institucional do Município e Região </vt:lpstr>
      <vt:lpstr>ETAPA 2. Avaliação da Situação Institucional do Município e Região</vt:lpstr>
      <vt:lpstr>ETAPA 3. Avaliação da Conjuntura Política Municipal </vt:lpstr>
      <vt:lpstr>ETAPA 4. Diagnóstico das Fontes de Recursos para PSA </vt:lpstr>
      <vt:lpstr>Apresentação do PowerPoint</vt:lpstr>
      <vt:lpstr>FONTES DE RECURSOS PSA Vale do Paraíba</vt:lpstr>
      <vt:lpstr>FONTES DE RECURSOS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CAPACITAÇÃO PSA PMVA</dc:title>
  <dc:creator>Dell</dc:creator>
  <cp:lastModifiedBy>Dell</cp:lastModifiedBy>
  <cp:revision>275</cp:revision>
  <dcterms:created xsi:type="dcterms:W3CDTF">2016-03-29T17:07:27Z</dcterms:created>
  <dcterms:modified xsi:type="dcterms:W3CDTF">2016-06-10T16:24:48Z</dcterms:modified>
</cp:coreProperties>
</file>