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470" r:id="rId2"/>
  </p:sldMasterIdLst>
  <p:notesMasterIdLst>
    <p:notesMasterId r:id="rId23"/>
  </p:notesMasterIdLst>
  <p:handoutMasterIdLst>
    <p:handoutMasterId r:id="rId24"/>
  </p:handoutMasterIdLst>
  <p:sldIdLst>
    <p:sldId id="383" r:id="rId3"/>
    <p:sldId id="476" r:id="rId4"/>
    <p:sldId id="475" r:id="rId5"/>
    <p:sldId id="420" r:id="rId6"/>
    <p:sldId id="419" r:id="rId7"/>
    <p:sldId id="474" r:id="rId8"/>
    <p:sldId id="426" r:id="rId9"/>
    <p:sldId id="367" r:id="rId10"/>
    <p:sldId id="430" r:id="rId11"/>
    <p:sldId id="402" r:id="rId12"/>
    <p:sldId id="477" r:id="rId13"/>
    <p:sldId id="478" r:id="rId14"/>
    <p:sldId id="479" r:id="rId15"/>
    <p:sldId id="445" r:id="rId16"/>
    <p:sldId id="405" r:id="rId17"/>
    <p:sldId id="406" r:id="rId18"/>
    <p:sldId id="407" r:id="rId19"/>
    <p:sldId id="358" r:id="rId20"/>
    <p:sldId id="458" r:id="rId21"/>
    <p:sldId id="473" r:id="rId22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D07B0A3B-541A-4088-A210-1329401CD91E}">
          <p14:sldIdLst>
            <p14:sldId id="383"/>
            <p14:sldId id="476"/>
            <p14:sldId id="475"/>
            <p14:sldId id="420"/>
            <p14:sldId id="419"/>
            <p14:sldId id="474"/>
            <p14:sldId id="426"/>
            <p14:sldId id="367"/>
            <p14:sldId id="430"/>
            <p14:sldId id="402"/>
            <p14:sldId id="477"/>
            <p14:sldId id="478"/>
            <p14:sldId id="479"/>
            <p14:sldId id="445"/>
            <p14:sldId id="405"/>
            <p14:sldId id="406"/>
            <p14:sldId id="407"/>
            <p14:sldId id="358"/>
            <p14:sldId id="458"/>
            <p14:sldId id="4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88">
          <p15:clr>
            <a:srgbClr val="A4A3A4"/>
          </p15:clr>
        </p15:guide>
        <p15:guide id="3" orient="horz" pos="889">
          <p15:clr>
            <a:srgbClr val="A4A3A4"/>
          </p15:clr>
        </p15:guide>
        <p15:guide id="4" pos="2880">
          <p15:clr>
            <a:srgbClr val="A4A3A4"/>
          </p15:clr>
        </p15:guide>
        <p15:guide id="5" pos="284">
          <p15:clr>
            <a:srgbClr val="A4A3A4"/>
          </p15:clr>
        </p15:guide>
        <p15:guide id="6" pos="54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C00"/>
    <a:srgbClr val="990000"/>
    <a:srgbClr val="005400"/>
    <a:srgbClr val="004800"/>
    <a:srgbClr val="008000"/>
    <a:srgbClr val="215D69"/>
    <a:srgbClr val="966000"/>
    <a:srgbClr val="00CC00"/>
    <a:srgbClr val="452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5448" autoAdjust="0"/>
  </p:normalViewPr>
  <p:slideViewPr>
    <p:cSldViewPr snapToGrid="0" showGuides="1">
      <p:cViewPr varScale="1">
        <p:scale>
          <a:sx n="82" d="100"/>
          <a:sy n="82" d="100"/>
        </p:scale>
        <p:origin x="-1182" y="-84"/>
      </p:cViewPr>
      <p:guideLst>
        <p:guide orient="horz" pos="2160"/>
        <p:guide orient="horz" pos="3988"/>
        <p:guide orient="horz" pos="889"/>
        <p:guide pos="2880"/>
        <p:guide pos="284"/>
        <p:guide pos="54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390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522EC21-EBD7-4CBA-A30D-DB26690BE4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57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0B2AF47-0719-492B-8064-956BE41D12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076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417" tIns="47209" rIns="94417" bIns="47209"/>
          <a:lstStyle/>
          <a:p>
            <a:endParaRPr lang="pt-BR" dirty="0" smtClean="0">
              <a:latin typeface="Arial" charset="0"/>
            </a:endParaRPr>
          </a:p>
        </p:txBody>
      </p:sp>
      <p:sp>
        <p:nvSpPr>
          <p:cNvPr id="37892" name="Espaço Reservado para Número de Slide 3"/>
          <p:cNvSpPr txBox="1">
            <a:spLocks noGrp="1"/>
          </p:cNvSpPr>
          <p:nvPr/>
        </p:nvSpPr>
        <p:spPr bwMode="auto">
          <a:xfrm>
            <a:off x="4022725" y="9742488"/>
            <a:ext cx="3076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17" tIns="47209" rIns="94417" bIns="47209" anchor="b"/>
          <a:lstStyle/>
          <a:p>
            <a:pPr algn="r" defTabSz="944563"/>
            <a:fld id="{4078E8C2-71BC-455A-8DA7-B57EE4C4830A}" type="slidenum">
              <a:rPr lang="en-US" sz="1200"/>
              <a:pPr algn="r" defTabSz="944563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380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417" tIns="47209" rIns="94417" bIns="47209"/>
          <a:lstStyle/>
          <a:p>
            <a:endParaRPr lang="pt-BR" dirty="0" smtClean="0">
              <a:latin typeface="Arial" charset="0"/>
            </a:endParaRPr>
          </a:p>
        </p:txBody>
      </p:sp>
      <p:sp>
        <p:nvSpPr>
          <p:cNvPr id="40964" name="Espaço Reservado para Número de Slide 3"/>
          <p:cNvSpPr txBox="1">
            <a:spLocks noGrp="1"/>
          </p:cNvSpPr>
          <p:nvPr/>
        </p:nvSpPr>
        <p:spPr bwMode="auto">
          <a:xfrm>
            <a:off x="4022725" y="9742488"/>
            <a:ext cx="3076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17" tIns="47209" rIns="94417" bIns="47209" anchor="b"/>
          <a:lstStyle/>
          <a:p>
            <a:pPr algn="r" defTabSz="944563"/>
            <a:fld id="{353A57E8-8A77-4F91-BBFD-B1BD6ECA64BC}" type="slidenum">
              <a:rPr lang="en-US" sz="1200"/>
              <a:pPr algn="r" defTabSz="944563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383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65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0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1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1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14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68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6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70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86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1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3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18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7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7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84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2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48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39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3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2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1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7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7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21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2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02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46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556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22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39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3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1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1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5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62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80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6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2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46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41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36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71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1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4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6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2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83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9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3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35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17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11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71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0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3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7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30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2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81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16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9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8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34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5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3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48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6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47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733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0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0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5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7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19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35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64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15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nfs-02\dados\Peditorial\Rede do Saber\VC\Reunião Gerencial da Coordenadoria de Biodiversidade e Recursos Naturais\PPT\fundo_biodiversidade.jpg"/>
          <p:cNvPicPr>
            <a:picLocks noChangeAspect="1" noChangeArrowheads="1"/>
          </p:cNvPicPr>
          <p:nvPr userDrawn="1"/>
        </p:nvPicPr>
        <p:blipFill>
          <a:blip r:embed="rId73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  <p:sldLayoutId id="2147484260" r:id="rId18"/>
    <p:sldLayoutId id="2147484261" r:id="rId19"/>
    <p:sldLayoutId id="2147484262" r:id="rId20"/>
    <p:sldLayoutId id="2147484263" r:id="rId21"/>
    <p:sldLayoutId id="2147484264" r:id="rId22"/>
    <p:sldLayoutId id="2147484265" r:id="rId23"/>
    <p:sldLayoutId id="2147484266" r:id="rId24"/>
    <p:sldLayoutId id="2147484267" r:id="rId25"/>
    <p:sldLayoutId id="2147484268" r:id="rId26"/>
    <p:sldLayoutId id="2147484269" r:id="rId27"/>
    <p:sldLayoutId id="2147484270" r:id="rId28"/>
    <p:sldLayoutId id="2147484271" r:id="rId29"/>
    <p:sldLayoutId id="2147484272" r:id="rId30"/>
    <p:sldLayoutId id="2147484273" r:id="rId31"/>
    <p:sldLayoutId id="2147484274" r:id="rId32"/>
    <p:sldLayoutId id="2147484275" r:id="rId33"/>
    <p:sldLayoutId id="2147484276" r:id="rId34"/>
    <p:sldLayoutId id="2147484277" r:id="rId35"/>
    <p:sldLayoutId id="2147484278" r:id="rId36"/>
    <p:sldLayoutId id="2147484279" r:id="rId37"/>
    <p:sldLayoutId id="2147484292" r:id="rId38"/>
    <p:sldLayoutId id="2147484293" r:id="rId39"/>
    <p:sldLayoutId id="2147484294" r:id="rId40"/>
    <p:sldLayoutId id="2147484295" r:id="rId41"/>
    <p:sldLayoutId id="2147484296" r:id="rId42"/>
    <p:sldLayoutId id="2147484297" r:id="rId43"/>
    <p:sldLayoutId id="2147484298" r:id="rId44"/>
    <p:sldLayoutId id="2147484299" r:id="rId45"/>
    <p:sldLayoutId id="2147484300" r:id="rId46"/>
    <p:sldLayoutId id="2147484301" r:id="rId47"/>
    <p:sldLayoutId id="2147484302" r:id="rId48"/>
    <p:sldLayoutId id="2147484303" r:id="rId49"/>
    <p:sldLayoutId id="2147484304" r:id="rId50"/>
    <p:sldLayoutId id="2147484305" r:id="rId51"/>
    <p:sldLayoutId id="2147484306" r:id="rId52"/>
    <p:sldLayoutId id="2147484307" r:id="rId53"/>
    <p:sldLayoutId id="2147484308" r:id="rId54"/>
    <p:sldLayoutId id="2147484309" r:id="rId55"/>
    <p:sldLayoutId id="2147484310" r:id="rId56"/>
    <p:sldLayoutId id="2147484311" r:id="rId57"/>
    <p:sldLayoutId id="2147484312" r:id="rId58"/>
    <p:sldLayoutId id="2147484313" r:id="rId59"/>
    <p:sldLayoutId id="2147484314" r:id="rId60"/>
    <p:sldLayoutId id="2147484315" r:id="rId61"/>
    <p:sldLayoutId id="2147484316" r:id="rId62"/>
    <p:sldLayoutId id="2147484317" r:id="rId63"/>
    <p:sldLayoutId id="2147484318" r:id="rId64"/>
    <p:sldLayoutId id="2147484319" r:id="rId65"/>
    <p:sldLayoutId id="2147484320" r:id="rId66"/>
    <p:sldLayoutId id="2147484321" r:id="rId67"/>
    <p:sldLayoutId id="2147484322" r:id="rId68"/>
    <p:sldLayoutId id="2147484323" r:id="rId69"/>
    <p:sldLayoutId id="2147484324" r:id="rId70"/>
    <p:sldLayoutId id="2147484325" r:id="rId7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A11C-A47D-4856-8707-14E034131E90}" type="datetimeFigureOut">
              <a:rPr lang="pt-BR" smtClean="0"/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C568-D13E-4EAA-864B-87C554263A3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\\srv-nfs-02\dados\Peditorial\Rede do Saber\VC\Reunião Gerencial da Coordenadoria de Biodiversidade e Recursos Naturais\PPT\fundo_biodiversidade.jpg"/>
          <p:cNvPicPr>
            <a:picLocks noChangeAspect="1" noChangeArrowheads="1"/>
          </p:cNvPicPr>
          <p:nvPr userDrawn="1"/>
        </p:nvPicPr>
        <p:blipFill>
          <a:blip r:embed="rId24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  <p:sldLayoutId id="2147484488" r:id="rId18"/>
    <p:sldLayoutId id="2147484489" r:id="rId19"/>
    <p:sldLayoutId id="2147484498" r:id="rId20"/>
    <p:sldLayoutId id="2147484499" r:id="rId21"/>
    <p:sldLayoutId id="2147484515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61925" y="2665683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Pagamento por </a:t>
            </a:r>
            <a:endParaRPr lang="pt-BR" sz="4000" b="1" dirty="0" smtClean="0">
              <a:solidFill>
                <a:srgbClr val="004C00"/>
              </a:solidFill>
              <a:latin typeface="Lucida Sans" pitchFamily="34" charset="0"/>
              <a:ea typeface="DejaVu Sans"/>
              <a:cs typeface="DejaVu San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Serviços Ambientais</a:t>
            </a:r>
            <a:endParaRPr lang="pt-BR" sz="4000" b="1" dirty="0">
              <a:solidFill>
                <a:srgbClr val="004C00"/>
              </a:solidFill>
              <a:latin typeface="Lucida Sans" pitchFamily="34" charset="0"/>
              <a:ea typeface="DejaVu Sans"/>
              <a:cs typeface="DejaVu San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13657" y="5512482"/>
            <a:ext cx="82622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Experiências de PSA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511629"/>
            <a:ext cx="8262258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1371" y="566057"/>
            <a:ext cx="78812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pt-BR" sz="2800" b="1" dirty="0" smtClean="0">
              <a:solidFill>
                <a:srgbClr val="000000"/>
              </a:solidFill>
              <a:latin typeface="Calibri,Bold"/>
            </a:endParaRPr>
          </a:p>
          <a:p>
            <a:pPr algn="l"/>
            <a:r>
              <a:rPr lang="pt-BR" sz="2800" b="1" dirty="0" smtClean="0">
                <a:solidFill>
                  <a:srgbClr val="000000"/>
                </a:solidFill>
                <a:latin typeface="Calibri,Bold"/>
              </a:rPr>
              <a:t>Primeiros </a:t>
            </a:r>
            <a:r>
              <a:rPr lang="pt-BR" sz="2800" b="1" dirty="0">
                <a:solidFill>
                  <a:srgbClr val="000000"/>
                </a:solidFill>
                <a:latin typeface="Calibri,Bold"/>
              </a:rPr>
              <a:t>projetos: sequestro de carbono com financiamento </a:t>
            </a:r>
            <a:r>
              <a:rPr lang="pt-BR" sz="2800" b="1" dirty="0" smtClean="0">
                <a:solidFill>
                  <a:srgbClr val="000000"/>
                </a:solidFill>
                <a:latin typeface="Calibri,Bold"/>
              </a:rPr>
              <a:t>externo</a:t>
            </a:r>
          </a:p>
          <a:p>
            <a:pPr algn="l"/>
            <a:endParaRPr lang="pt-BR" sz="2800" b="1" dirty="0">
              <a:solidFill>
                <a:srgbClr val="000000"/>
              </a:solidFill>
              <a:latin typeface="Calibri,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94293"/>
                </a:solidFill>
                <a:latin typeface="Wingdings" panose="05000000000000000000" pitchFamily="2" charset="2"/>
              </a:rPr>
              <a:t> 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Projeto Plantar em MG </a:t>
            </a:r>
            <a:r>
              <a:rPr lang="pt-BR" sz="2400" i="1" dirty="0" smtClean="0">
                <a:solidFill>
                  <a:srgbClr val="0070C0"/>
                </a:solidFill>
                <a:latin typeface="Calibri,Bold"/>
              </a:rPr>
              <a:t>- </a:t>
            </a:r>
            <a:r>
              <a:rPr lang="pt-BR" sz="2400" i="1" dirty="0" smtClean="0">
                <a:solidFill>
                  <a:srgbClr val="0070C0"/>
                </a:solidFill>
              </a:rPr>
              <a:t>Fundo </a:t>
            </a:r>
            <a:r>
              <a:rPr lang="pt-BR" sz="2400" i="1" dirty="0">
                <a:solidFill>
                  <a:srgbClr val="0070C0"/>
                </a:solidFill>
              </a:rPr>
              <a:t>Protótipo de Carbono (PCF) e o </a:t>
            </a:r>
            <a:r>
              <a:rPr lang="pt-BR" sz="2400" i="1" dirty="0" err="1">
                <a:solidFill>
                  <a:srgbClr val="0070C0"/>
                </a:solidFill>
              </a:rPr>
              <a:t>BioCarbon</a:t>
            </a:r>
            <a:r>
              <a:rPr lang="pt-BR" sz="2400" i="1" dirty="0">
                <a:solidFill>
                  <a:srgbClr val="0070C0"/>
                </a:solidFill>
              </a:rPr>
              <a:t> </a:t>
            </a:r>
            <a:r>
              <a:rPr lang="pt-BR" sz="2400" i="1" dirty="0" err="1">
                <a:solidFill>
                  <a:srgbClr val="0070C0"/>
                </a:solidFill>
              </a:rPr>
              <a:t>Fund</a:t>
            </a:r>
            <a:r>
              <a:rPr lang="pt-BR" sz="2400" i="1" dirty="0">
                <a:solidFill>
                  <a:srgbClr val="0070C0"/>
                </a:solidFill>
              </a:rPr>
              <a:t> (</a:t>
            </a:r>
            <a:r>
              <a:rPr lang="pt-BR" sz="2400" i="1" dirty="0" err="1">
                <a:solidFill>
                  <a:srgbClr val="0070C0"/>
                </a:solidFill>
              </a:rPr>
              <a:t>BioCF</a:t>
            </a:r>
            <a:r>
              <a:rPr lang="pt-BR" sz="2400" dirty="0" smtClean="0">
                <a:solidFill>
                  <a:srgbClr val="0070C0"/>
                </a:solidFill>
              </a:rPr>
              <a:t>)</a:t>
            </a:r>
            <a:endParaRPr lang="pt-BR" sz="2400" i="1" dirty="0">
              <a:solidFill>
                <a:srgbClr val="0070C0"/>
              </a:solidFill>
              <a:latin typeface="Calibri,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70C0"/>
                </a:solidFill>
                <a:latin typeface="Wingdings" panose="05000000000000000000" pitchFamily="2" charset="2"/>
              </a:rPr>
              <a:t> 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Projeto </a:t>
            </a:r>
            <a:r>
              <a:rPr lang="pt-BR" sz="2400" i="1" dirty="0" err="1">
                <a:solidFill>
                  <a:srgbClr val="0070C0"/>
                </a:solidFill>
                <a:latin typeface="Calibri,Bold"/>
              </a:rPr>
              <a:t>ProNatura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 em MT </a:t>
            </a:r>
            <a:r>
              <a:rPr lang="pt-BR" sz="2400" i="1" dirty="0" smtClean="0">
                <a:solidFill>
                  <a:srgbClr val="0070C0"/>
                </a:solidFill>
                <a:latin typeface="Calibri,Bold"/>
              </a:rPr>
              <a:t>- (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Peugeot),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70C0"/>
                </a:solidFill>
                <a:latin typeface="Wingdings" panose="05000000000000000000" pitchFamily="2" charset="2"/>
              </a:rPr>
              <a:t> 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Projeto Ação Contra o Aquecimento Global em Guaraqueçaba no PR </a:t>
            </a:r>
            <a:r>
              <a:rPr lang="pt-BR" sz="2400" i="1" dirty="0" smtClean="0">
                <a:solidFill>
                  <a:srgbClr val="0070C0"/>
                </a:solidFill>
                <a:latin typeface="Calibri,Bold"/>
              </a:rPr>
              <a:t>(AEP-American Electric  Power e TNC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)</a:t>
            </a:r>
          </a:p>
          <a:p>
            <a:pPr algn="l"/>
            <a:r>
              <a:rPr lang="pt-BR" sz="2400" dirty="0">
                <a:solidFill>
                  <a:srgbClr val="C50008"/>
                </a:solidFill>
                <a:latin typeface="Wingdings" panose="05000000000000000000" pitchFamily="2" charset="2"/>
              </a:rPr>
              <a:t> </a:t>
            </a:r>
            <a:endParaRPr lang="pt-BR" sz="2400" dirty="0" smtClean="0">
              <a:solidFill>
                <a:srgbClr val="C50008"/>
              </a:solidFill>
              <a:latin typeface="Wingdings" panose="05000000000000000000" pitchFamily="2" charset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4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1628" y="1031987"/>
            <a:ext cx="8240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rgbClr val="000000"/>
                </a:solidFill>
                <a:latin typeface="Calibri,Bold"/>
              </a:rPr>
              <a:t>Projetos municipais</a:t>
            </a:r>
            <a:r>
              <a:rPr lang="pt-BR" sz="2800" b="1" dirty="0" smtClean="0">
                <a:solidFill>
                  <a:srgbClr val="000000"/>
                </a:solidFill>
                <a:latin typeface="Calibri,Bold"/>
              </a:rPr>
              <a:t>:</a:t>
            </a:r>
          </a:p>
          <a:p>
            <a:pPr algn="l"/>
            <a:endParaRPr lang="pt-BR" sz="800" b="1" dirty="0">
              <a:solidFill>
                <a:srgbClr val="000000"/>
              </a:solidFill>
              <a:latin typeface="Calibri,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 Extrema e Montes Claros (MG): 2006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Outros municípios: Apucarana (PR), Rio Claro (RJ), Campo Grande (MS),</a:t>
            </a:r>
            <a:r>
              <a:rPr lang="pt-BR" sz="2400" i="1" dirty="0" smtClean="0">
                <a:solidFill>
                  <a:srgbClr val="0070C0"/>
                </a:solidFill>
                <a:latin typeface="Calibri,Bold"/>
              </a:rPr>
              <a:t>Camboriú </a:t>
            </a:r>
            <a:r>
              <a:rPr lang="pt-BR" sz="2400" i="1" dirty="0">
                <a:solidFill>
                  <a:srgbClr val="0070C0"/>
                </a:solidFill>
                <a:latin typeface="Calibri,Bold"/>
              </a:rPr>
              <a:t>(SC), Vitória (ES), Guaratinguetá (SP)</a:t>
            </a:r>
          </a:p>
          <a:p>
            <a:pPr algn="l"/>
            <a:endParaRPr lang="pt-BR" sz="800" i="1" dirty="0" smtClean="0">
              <a:solidFill>
                <a:srgbClr val="C50008"/>
              </a:solidFill>
              <a:latin typeface="Wingdings" panose="05000000000000000000" pitchFamily="2" charset="2"/>
            </a:endParaRPr>
          </a:p>
          <a:p>
            <a:pPr algn="l"/>
            <a:r>
              <a:rPr lang="pt-BR" sz="2400" i="1" dirty="0" smtClean="0">
                <a:solidFill>
                  <a:srgbClr val="000000"/>
                </a:solidFill>
                <a:latin typeface="Calibri,Bold"/>
              </a:rPr>
              <a:t>Apoio </a:t>
            </a:r>
            <a:r>
              <a:rPr lang="pt-BR" sz="2400" i="1" dirty="0">
                <a:solidFill>
                  <a:srgbClr val="000000"/>
                </a:solidFill>
                <a:latin typeface="Calibri,Bold"/>
              </a:rPr>
              <a:t>a projetos municipais pela ANA e ONG (Projeto Oásis – </a:t>
            </a:r>
            <a:r>
              <a:rPr lang="pt-BR" sz="2400" i="1" dirty="0" smtClean="0">
                <a:solidFill>
                  <a:srgbClr val="000000"/>
                </a:solidFill>
                <a:latin typeface="Calibri,Bold"/>
              </a:rPr>
              <a:t>Fundação Boticário</a:t>
            </a:r>
            <a:r>
              <a:rPr lang="pt-BR" sz="2400" i="1" dirty="0">
                <a:solidFill>
                  <a:srgbClr val="000000"/>
                </a:solidFill>
                <a:latin typeface="Calibri,Bold"/>
              </a:rPr>
              <a:t>, TNC)</a:t>
            </a:r>
          </a:p>
          <a:p>
            <a:pPr algn="l"/>
            <a:r>
              <a:rPr lang="pt-BR" sz="2800" dirty="0">
                <a:solidFill>
                  <a:srgbClr val="C50008"/>
                </a:solidFill>
                <a:latin typeface="Wingdings" panose="05000000000000000000" pitchFamily="2" charset="2"/>
              </a:rPr>
              <a:t> </a:t>
            </a:r>
            <a:endParaRPr lang="pt-BR" sz="2800" dirty="0"/>
          </a:p>
        </p:txBody>
      </p:sp>
      <p:pic>
        <p:nvPicPr>
          <p:cNvPr id="3" name="Picture 4" descr="G:\PSA\Circuito PSA mar11 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575" y="4194264"/>
            <a:ext cx="2014583" cy="17592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pic>
        <p:nvPicPr>
          <p:cNvPr id="4" name="Picture 2" descr="G:\PSA\Circuito PSA mar11 0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972" y="4193243"/>
            <a:ext cx="1252234" cy="17602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27" y="4182969"/>
            <a:ext cx="2093069" cy="17602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4622" y="4182969"/>
            <a:ext cx="1966292" cy="17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0856" y="1080740"/>
            <a:ext cx="71845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rgbClr val="000000"/>
                </a:solidFill>
                <a:latin typeface="Calibri,Bold"/>
              </a:rPr>
              <a:t>Programas estaduais</a:t>
            </a:r>
            <a:r>
              <a:rPr lang="pt-BR" sz="2800" b="1" dirty="0" smtClean="0">
                <a:solidFill>
                  <a:srgbClr val="000000"/>
                </a:solidFill>
                <a:latin typeface="Calibri,Bold"/>
              </a:rPr>
              <a:t>:</a:t>
            </a:r>
          </a:p>
          <a:p>
            <a:pPr algn="l"/>
            <a:endParaRPr lang="pt-BR" sz="800" b="1" dirty="0">
              <a:solidFill>
                <a:srgbClr val="000000"/>
              </a:solidFill>
              <a:latin typeface="Calibri,Bol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rgbClr val="0070C0"/>
                </a:solidFill>
                <a:latin typeface="Calibri,Bold"/>
              </a:rPr>
              <a:t>Bolsa </a:t>
            </a:r>
            <a:r>
              <a:rPr lang="pt-BR" sz="2400" b="1" i="1" dirty="0">
                <a:solidFill>
                  <a:srgbClr val="0070C0"/>
                </a:solidFill>
                <a:latin typeface="Calibri,Bold"/>
              </a:rPr>
              <a:t>Floresta do </a:t>
            </a:r>
            <a:r>
              <a:rPr lang="pt-BR" sz="2400" b="1" i="1" dirty="0" smtClean="0">
                <a:solidFill>
                  <a:srgbClr val="0070C0"/>
                </a:solidFill>
                <a:latin typeface="Calibri,Bold"/>
              </a:rPr>
              <a:t>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rgbClr val="0070C0"/>
                </a:solidFill>
                <a:latin typeface="Calibri,Bold"/>
              </a:rPr>
              <a:t>Produtores </a:t>
            </a:r>
            <a:r>
              <a:rPr lang="pt-BR" sz="2400" b="1" i="1" dirty="0">
                <a:solidFill>
                  <a:srgbClr val="0070C0"/>
                </a:solidFill>
                <a:latin typeface="Calibri,Bold"/>
              </a:rPr>
              <a:t>de Água do </a:t>
            </a:r>
            <a:r>
              <a:rPr lang="pt-BR" sz="2400" b="1" i="1" dirty="0" smtClean="0">
                <a:solidFill>
                  <a:srgbClr val="0070C0"/>
                </a:solidFill>
                <a:latin typeface="Calibri,Bold"/>
              </a:rPr>
              <a:t>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rgbClr val="0070C0"/>
                </a:solidFill>
                <a:latin typeface="Calibri,Bold"/>
              </a:rPr>
              <a:t>Bolsa </a:t>
            </a:r>
            <a:r>
              <a:rPr lang="pt-BR" sz="2400" b="1" i="1" dirty="0">
                <a:solidFill>
                  <a:srgbClr val="0070C0"/>
                </a:solidFill>
                <a:latin typeface="Calibri,Bold"/>
              </a:rPr>
              <a:t>Verde de </a:t>
            </a:r>
            <a:r>
              <a:rPr lang="pt-BR" sz="2400" b="1" i="1" dirty="0" smtClean="0">
                <a:solidFill>
                  <a:srgbClr val="0070C0"/>
                </a:solidFill>
                <a:latin typeface="Calibri,Bold"/>
              </a:rPr>
              <a:t>MG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rgbClr val="0070C0"/>
                </a:solidFill>
              </a:rPr>
              <a:t>Projeto </a:t>
            </a:r>
            <a:r>
              <a:rPr lang="pt-BR" sz="2400" b="1" i="1" dirty="0">
                <a:solidFill>
                  <a:srgbClr val="0070C0"/>
                </a:solidFill>
              </a:rPr>
              <a:t>Mina </a:t>
            </a:r>
            <a:r>
              <a:rPr lang="pt-BR" sz="2400" b="1" i="1" dirty="0" smtClean="0">
                <a:solidFill>
                  <a:srgbClr val="0070C0"/>
                </a:solidFill>
              </a:rPr>
              <a:t>d’Água</a:t>
            </a:r>
            <a:endParaRPr lang="pt-BR" sz="2400" b="1" i="1" dirty="0">
              <a:solidFill>
                <a:srgbClr val="0070C0"/>
              </a:solidFill>
            </a:endParaRPr>
          </a:p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i="1" dirty="0" smtClean="0">
                <a:solidFill>
                  <a:srgbClr val="0070C0"/>
                </a:solidFill>
              </a:rPr>
              <a:t>Reservas </a:t>
            </a:r>
            <a:r>
              <a:rPr lang="pt-BR" sz="2400" b="1" i="1" dirty="0">
                <a:solidFill>
                  <a:srgbClr val="0070C0"/>
                </a:solidFill>
              </a:rPr>
              <a:t>Particulares de Patrimônio Natural (</a:t>
            </a:r>
            <a:r>
              <a:rPr lang="pt-BR" sz="2400" b="1" i="1" dirty="0" smtClean="0">
                <a:solidFill>
                  <a:srgbClr val="0070C0"/>
                </a:solidFill>
              </a:rPr>
              <a:t>RPPN</a:t>
            </a:r>
            <a:r>
              <a:rPr lang="pt-BR" sz="2400" b="1" i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0570" y="1843951"/>
            <a:ext cx="77941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 smtClean="0">
                <a:latin typeface="+mj-lt"/>
              </a:rPr>
              <a:t>Projetos em implementação</a:t>
            </a:r>
          </a:p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 smtClean="0">
                <a:solidFill>
                  <a:srgbClr val="0070C0"/>
                </a:solidFill>
                <a:latin typeface="+mj-lt"/>
              </a:rPr>
              <a:t>Projeto GEF Vale do Paraíba</a:t>
            </a:r>
          </a:p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 smtClean="0">
                <a:solidFill>
                  <a:srgbClr val="0070C0"/>
                </a:solidFill>
                <a:latin typeface="+mj-lt"/>
              </a:rPr>
              <a:t>Projeto Mata Ciliar</a:t>
            </a:r>
          </a:p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 smtClean="0">
                <a:solidFill>
                  <a:srgbClr val="0070C0"/>
                </a:solidFill>
                <a:latin typeface="+mj-lt"/>
              </a:rPr>
              <a:t>Projeto Mina d’Água 2</a:t>
            </a:r>
          </a:p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 smtClean="0">
                <a:latin typeface="+mj-lt"/>
              </a:rPr>
              <a:t>Estudo de PSA de soltura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38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314" y="1785257"/>
            <a:ext cx="4125686" cy="454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SC038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3097" y="1785256"/>
            <a:ext cx="4107353" cy="454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15685" y="441363"/>
            <a:ext cx="796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Diferentes cenários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diferentes problemas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/>
          <a:srcRect l="13225" r="38633"/>
          <a:stretch>
            <a:fillRect/>
          </a:stretch>
        </p:blipFill>
        <p:spPr bwMode="auto">
          <a:xfrm>
            <a:off x="450850" y="1411288"/>
            <a:ext cx="412115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11288"/>
            <a:ext cx="410845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61925" y="593763"/>
            <a:ext cx="882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Nascentes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23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663" y="261257"/>
            <a:ext cx="8654594" cy="633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10244" y="2792546"/>
            <a:ext cx="6148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Cultivo de hortaliças, sem práticas integradas de conservação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41547" y="4705647"/>
            <a:ext cx="227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Nascente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2.jpg"/>
          <p:cNvPicPr>
            <a:picLocks noChangeAspect="1"/>
          </p:cNvPicPr>
          <p:nvPr/>
        </p:nvPicPr>
        <p:blipFill>
          <a:blip r:embed="rId3" cstate="email">
            <a:lum bright="-40000" contrast="20000"/>
          </a:blip>
          <a:srcRect/>
          <a:stretch>
            <a:fillRect/>
          </a:stretch>
        </p:blipFill>
        <p:spPr>
          <a:xfrm>
            <a:off x="246743" y="275771"/>
            <a:ext cx="8650514" cy="62992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2459504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Algumas dicas para</a:t>
            </a:r>
            <a:b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estruturar um projeto</a:t>
            </a:r>
            <a:b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de PSA no município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61925" y="593753"/>
            <a:ext cx="882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Etapas para o Desenvolvimento de Projetos de PSA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2967376" y="1827400"/>
            <a:ext cx="3174652" cy="58477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600"/>
                </a:solidFill>
              </a:rPr>
              <a:t>Diagnóstico Geral</a:t>
            </a:r>
          </a:p>
        </p:txBody>
      </p:sp>
      <p:sp>
        <p:nvSpPr>
          <p:cNvPr id="5" name="AutoShape 1048"/>
          <p:cNvSpPr>
            <a:spLocks noChangeArrowheads="1"/>
          </p:cNvSpPr>
          <p:nvPr/>
        </p:nvSpPr>
        <p:spPr bwMode="auto">
          <a:xfrm rot="5400000">
            <a:off x="4341938" y="2441176"/>
            <a:ext cx="425532" cy="396230"/>
          </a:xfrm>
          <a:prstGeom prst="rightArrow">
            <a:avLst>
              <a:gd name="adj1" fmla="val 50000"/>
              <a:gd name="adj2" fmla="val 5014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pt-BR" sz="32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465408" y="2866407"/>
            <a:ext cx="4178460" cy="584775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Desenho do Projeto </a:t>
            </a:r>
            <a:endParaRPr lang="pt-B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3472405" y="3905414"/>
            <a:ext cx="2268637" cy="584775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Execução </a:t>
            </a:r>
            <a:endParaRPr lang="pt-B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840375" y="4909457"/>
            <a:ext cx="5567422" cy="584775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Monitoramento e Avaliação</a:t>
            </a:r>
            <a:endParaRPr lang="pt-B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utoShape 1052"/>
          <p:cNvSpPr>
            <a:spLocks noChangeArrowheads="1"/>
          </p:cNvSpPr>
          <p:nvPr/>
        </p:nvSpPr>
        <p:spPr bwMode="auto">
          <a:xfrm rot="5400000">
            <a:off x="4331116" y="3486268"/>
            <a:ext cx="447175" cy="396230"/>
          </a:xfrm>
          <a:prstGeom prst="rightArrow">
            <a:avLst>
              <a:gd name="adj1" fmla="val 50000"/>
              <a:gd name="adj2" fmla="val 50180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pt-BR" sz="3200" dirty="0">
              <a:latin typeface="+mj-lt"/>
            </a:endParaRPr>
          </a:p>
        </p:txBody>
      </p:sp>
      <p:sp>
        <p:nvSpPr>
          <p:cNvPr id="10" name="AutoShape 1048"/>
          <p:cNvSpPr>
            <a:spLocks noChangeArrowheads="1"/>
          </p:cNvSpPr>
          <p:nvPr/>
        </p:nvSpPr>
        <p:spPr bwMode="auto">
          <a:xfrm rot="5400000">
            <a:off x="4341593" y="4498233"/>
            <a:ext cx="426218" cy="396230"/>
          </a:xfrm>
          <a:prstGeom prst="rightArrow">
            <a:avLst>
              <a:gd name="adj1" fmla="val 50000"/>
              <a:gd name="adj2" fmla="val 5014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pt-BR" sz="3200" dirty="0">
              <a:latin typeface="+mj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lum contrast="29000"/>
          </a:blip>
          <a:srcRect/>
          <a:stretch>
            <a:fillRect/>
          </a:stretch>
        </p:blipFill>
        <p:spPr bwMode="auto">
          <a:xfrm>
            <a:off x="1012369" y="609600"/>
            <a:ext cx="6999515" cy="48441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012369" y="4872726"/>
            <a:ext cx="6999515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Conceitos Básicos de PSA</a:t>
            </a:r>
            <a:endParaRPr lang="pt-BR" sz="4000" b="1" dirty="0">
              <a:solidFill>
                <a:srgbClr val="004C00"/>
              </a:solidFill>
              <a:latin typeface="Lucida Sans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8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61925" y="2178562"/>
            <a:ext cx="882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Obrigada!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3486" y="2985760"/>
            <a:ext cx="81425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400" b="1" dirty="0" smtClean="0">
                <a:latin typeface="+mj-lt"/>
              </a:rPr>
              <a:t>Para mais informações: CBRN/SMA</a:t>
            </a:r>
            <a:br>
              <a:rPr lang="pt-BR" sz="3400" b="1" dirty="0" smtClean="0">
                <a:latin typeface="+mj-lt"/>
              </a:rPr>
            </a:br>
            <a:r>
              <a:rPr lang="pt-BR" sz="3400" b="1" dirty="0" smtClean="0">
                <a:latin typeface="+mj-lt"/>
              </a:rPr>
              <a:t>Tels.: (11) 3133-3815/3086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631371" y="1459179"/>
            <a:ext cx="7935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DejaVu Sans"/>
                <a:cs typeface="DejaVu Sans"/>
              </a:rPr>
              <a:t>Serviços Ecossistêmicos</a:t>
            </a:r>
            <a:b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DejaVu Sans"/>
                <a:cs typeface="DejaVu Sans"/>
              </a:rPr>
              <a:t>x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DejaVu Sans"/>
                <a:cs typeface="DejaVu Sans"/>
              </a:rPr>
              <a:t>Serviços Ambientais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DejaVu Sans"/>
                <a:cs typeface="DejaVu Sans"/>
              </a:rPr>
              <a:t>x</a:t>
            </a:r>
            <a:endParaRPr lang="pt-BR" sz="4000" b="1" dirty="0" smtClean="0"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DejaVu Sans"/>
              <a:cs typeface="DejaVu San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DejaVu Sans"/>
                <a:cs typeface="DejaVu Sans"/>
              </a:rPr>
              <a:t>Pagamentos por Serviços Ambientais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5970" y="2731059"/>
            <a:ext cx="805905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628650" algn="l"/>
              </a:tabLst>
              <a:defRPr/>
            </a:pPr>
            <a:r>
              <a:rPr lang="pt-BR" sz="2800" b="1" u="sng" dirty="0" smtClean="0">
                <a:solidFill>
                  <a:srgbClr val="0070C0"/>
                </a:solidFill>
                <a:latin typeface="+mj-lt"/>
              </a:rPr>
              <a:t>Serviços Ecossistêmicos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: benefícios que as pessoas obtêm dos ecossistemas</a:t>
            </a:r>
          </a:p>
          <a:p>
            <a:pPr>
              <a:spcAft>
                <a:spcPts val="600"/>
              </a:spcAft>
              <a:buClr>
                <a:schemeClr val="tx1"/>
              </a:buClr>
              <a:tabLst>
                <a:tab pos="628650" algn="l"/>
              </a:tabLst>
              <a:defRPr/>
            </a:pPr>
            <a:r>
              <a:rPr lang="pt-BR" sz="2800" b="1" i="1" dirty="0" smtClean="0">
                <a:latin typeface="+mj-lt"/>
              </a:rPr>
              <a:t>São os serviços prestados pelo meio ambiente dos quais nos servimos, como a provisão de alimentos, fibras e madeira, a regulação do clima, a manutenção do ciclo da água e do carbono, por exemplo.</a:t>
            </a:r>
            <a:endParaRPr lang="pt-BR" sz="2800" b="1" i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0792" y="1062688"/>
            <a:ext cx="8215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200" b="1" i="1" dirty="0">
                <a:solidFill>
                  <a:srgbClr val="990000"/>
                </a:solidFill>
              </a:rPr>
              <a:t>Alguns autores utilizam as expressões “serviços ecossistêmicos”  e “serviços ambientais” como sinônimos</a:t>
            </a:r>
            <a:r>
              <a:rPr lang="pt-BR" sz="3200" b="1" dirty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7607300" y="5715000"/>
            <a:ext cx="978408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5129" y="1443577"/>
            <a:ext cx="80899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 smtClean="0">
                <a:solidFill>
                  <a:srgbClr val="0070C0"/>
                </a:solidFill>
                <a:latin typeface="+mj-lt"/>
              </a:rPr>
              <a:t>Serviços Ambientais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pt-BR" sz="3200" dirty="0"/>
              <a:t> 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serviços </a:t>
            </a:r>
            <a:r>
              <a:rPr lang="pt-BR" sz="3200" b="1" dirty="0">
                <a:solidFill>
                  <a:srgbClr val="0070C0"/>
                </a:solidFill>
                <a:latin typeface="+mj-lt"/>
              </a:rPr>
              <a:t>ecossistêmicos que têm impactos positivos além da área onde são gerados </a:t>
            </a:r>
            <a:endParaRPr lang="pt-BR" sz="3200" b="1" dirty="0" smtClean="0">
              <a:solidFill>
                <a:srgbClr val="0070C0"/>
              </a:solidFill>
              <a:latin typeface="+mj-lt"/>
            </a:endParaRPr>
          </a:p>
          <a:p>
            <a:endParaRPr lang="pt-BR" sz="1800" b="1" dirty="0" smtClean="0">
              <a:solidFill>
                <a:srgbClr val="0070C0"/>
              </a:solidFill>
              <a:latin typeface="+mj-lt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200" b="1" i="1" dirty="0" smtClean="0">
                <a:latin typeface="+mj-lt"/>
              </a:rPr>
              <a:t>Iniciativas humanas individuais ou coletivas que podem favorecer a manutenção, a recuperação ou melhorias dos serviços ecossistêmicos.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3257" y="903514"/>
            <a:ext cx="6705600" cy="429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36000"/>
              </a:lnSpc>
              <a:spcBef>
                <a:spcPts val="8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pt-BR" sz="2000" dirty="0" smtClean="0"/>
              <a:t>  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86000"/>
              </a:lnSpc>
              <a:spcBef>
                <a:spcPts val="8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pt-BR" sz="32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Pagamento por serviços ambientais</a:t>
            </a:r>
            <a:r>
              <a:rPr lang="pt-BR" altLang="pt-B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algn="l" eaLnBrk="1" hangingPunct="1">
              <a:lnSpc>
                <a:spcPct val="6000"/>
              </a:lnSpc>
              <a:spcBef>
                <a:spcPts val="8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None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2800" b="1" i="1" dirty="0" smtClean="0">
                <a:latin typeface="Calibri" panose="020F0502020204030204" pitchFamily="34" charset="0"/>
              </a:rPr>
              <a:t>Transação </a:t>
            </a:r>
            <a:r>
              <a:rPr lang="pt-BR" altLang="pt-B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voluntária</a:t>
            </a:r>
            <a:r>
              <a:rPr lang="pt-BR" altLang="pt-BR" sz="2800" b="1" i="1" dirty="0">
                <a:latin typeface="Calibri" panose="020F0502020204030204" pitchFamily="34" charset="0"/>
              </a:rPr>
              <a:t> por meio da qual uma atividade desenvolvida por um </a:t>
            </a:r>
            <a:r>
              <a:rPr lang="pt-BR" altLang="pt-B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provedor</a:t>
            </a:r>
            <a:r>
              <a:rPr lang="pt-BR" altLang="pt-BR" sz="2800" b="1" i="1" dirty="0" smtClean="0">
                <a:latin typeface="Calibri" panose="020F0502020204030204" pitchFamily="34" charset="0"/>
              </a:rPr>
              <a:t> de </a:t>
            </a:r>
            <a:r>
              <a:rPr lang="pt-BR" altLang="pt-BR" sz="2800" b="1" i="1" dirty="0">
                <a:latin typeface="Calibri" panose="020F0502020204030204" pitchFamily="34" charset="0"/>
              </a:rPr>
              <a:t>serviços ambientais, que </a:t>
            </a:r>
            <a:r>
              <a:rPr lang="pt-BR" altLang="pt-B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conserve ou </a:t>
            </a:r>
            <a:r>
              <a:rPr lang="pt-BR" altLang="pt-B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recupere</a:t>
            </a:r>
            <a:r>
              <a:rPr lang="pt-BR" altLang="pt-BR" sz="2800" b="1" i="1" dirty="0" smtClean="0">
                <a:latin typeface="Calibri" panose="020F0502020204030204" pitchFamily="34" charset="0"/>
              </a:rPr>
              <a:t> </a:t>
            </a:r>
            <a:r>
              <a:rPr lang="pt-BR" altLang="pt-BR" sz="2800" b="1" i="1" dirty="0">
                <a:latin typeface="Calibri" panose="020F0502020204030204" pitchFamily="34" charset="0"/>
              </a:rPr>
              <a:t>um serviço ambiental previamente definido, é </a:t>
            </a:r>
            <a:r>
              <a:rPr lang="pt-BR" altLang="pt-B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remunerada</a:t>
            </a:r>
            <a:r>
              <a:rPr lang="pt-BR" altLang="pt-BR" sz="2800" b="1" i="1" dirty="0">
                <a:latin typeface="Calibri" panose="020F0502020204030204" pitchFamily="34" charset="0"/>
              </a:rPr>
              <a:t> por um </a:t>
            </a:r>
            <a:r>
              <a:rPr lang="pt-BR" altLang="pt-B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pagador</a:t>
            </a:r>
            <a:r>
              <a:rPr lang="pt-BR" altLang="pt-BR" sz="2800" b="1" i="1" dirty="0">
                <a:latin typeface="Calibri" panose="020F0502020204030204" pitchFamily="34" charset="0"/>
              </a:rPr>
              <a:t> de serviços ambientais, mediante a comprovação do atendimento das disposições previamente </a:t>
            </a:r>
            <a:r>
              <a:rPr lang="pt-BR" altLang="pt-B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contratadas</a:t>
            </a:r>
            <a:r>
              <a:rPr lang="pt-BR" altLang="pt-BR" sz="2800" b="1" i="1" dirty="0" smtClean="0">
                <a:latin typeface="Calibri" panose="020F0502020204030204" pitchFamily="34" charset="0"/>
              </a:rPr>
              <a:t>...</a:t>
            </a:r>
            <a:endParaRPr lang="pt-BR" altLang="pt-BR" sz="2800" b="1" dirty="0"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638629" y="2696169"/>
            <a:ext cx="30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>
                <a:solidFill>
                  <a:srgbClr val="0070C0"/>
                </a:solidFill>
                <a:latin typeface="+mj-lt"/>
              </a:rPr>
              <a:t>Provedores de serviços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691743" y="2695399"/>
            <a:ext cx="3790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>
                <a:solidFill>
                  <a:srgbClr val="0070C0"/>
                </a:solidFill>
                <a:latin typeface="+mj-lt"/>
              </a:rPr>
              <a:t>Usuários  de serviços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447493" y="4559260"/>
            <a:ext cx="3482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>
                <a:solidFill>
                  <a:srgbClr val="0070C0"/>
                </a:solidFill>
                <a:latin typeface="+mj-lt"/>
              </a:rPr>
              <a:t>Pagamento</a:t>
            </a:r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202558" y="1198976"/>
            <a:ext cx="229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600" b="1" dirty="0">
                <a:solidFill>
                  <a:srgbClr val="0070C0"/>
                </a:solidFill>
                <a:latin typeface="+mj-lt"/>
              </a:rPr>
              <a:t>Serviços</a:t>
            </a:r>
          </a:p>
        </p:txBody>
      </p:sp>
      <p:sp>
        <p:nvSpPr>
          <p:cNvPr id="7" name="Seta em curva para baixo 6"/>
          <p:cNvSpPr/>
          <p:nvPr/>
        </p:nvSpPr>
        <p:spPr bwMode="auto">
          <a:xfrm>
            <a:off x="1621970" y="1014552"/>
            <a:ext cx="5453743" cy="1474688"/>
          </a:xfrm>
          <a:prstGeom prst="curvedDownArrow">
            <a:avLst/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Seta em curva para baixo 7"/>
          <p:cNvSpPr/>
          <p:nvPr/>
        </p:nvSpPr>
        <p:spPr bwMode="auto">
          <a:xfrm flipH="1" flipV="1">
            <a:off x="1427890" y="3896498"/>
            <a:ext cx="5433023" cy="1325524"/>
          </a:xfrm>
          <a:prstGeom prst="curvedDownArrow">
            <a:avLst/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8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icrobacia conservada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228600" y="266700"/>
            <a:ext cx="8674100" cy="5883729"/>
          </a:xfrm>
          <a:prstGeom prst="rect">
            <a:avLst/>
          </a:prstGeom>
          <a:ln>
            <a:noFill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28600" y="5095196"/>
            <a:ext cx="86741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Base legal</a:t>
            </a:r>
            <a:b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do Estado de São Paulo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Lucida Sans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40154" y="503639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Política Estadual de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Mudanças Climáticas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1541" y="1827078"/>
            <a:ext cx="8113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Lei Estadual nº 13.798/2009</a:t>
            </a:r>
            <a:r>
              <a:rPr lang="pt-BR" sz="3200" b="1" dirty="0" smtClean="0">
                <a:latin typeface="+mj-lt"/>
              </a:rPr>
              <a:t>: estão previstos Pagamentos por Serviços Ambientais aos proprietários rurais conservacionistas</a:t>
            </a:r>
          </a:p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endParaRPr lang="pt-BR" sz="800" b="1" dirty="0" smtClean="0">
              <a:solidFill>
                <a:srgbClr val="0070C0"/>
              </a:solidFill>
              <a:latin typeface="+mj-lt"/>
              <a:ea typeface="DejaVu Sans"/>
              <a:cs typeface="DejaVu Sans"/>
            </a:endParaRPr>
          </a:p>
          <a:p>
            <a:pPr algn="l"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sz="3200" b="1" dirty="0" smtClean="0">
                <a:solidFill>
                  <a:srgbClr val="0070C0"/>
                </a:solidFill>
                <a:latin typeface="+mj-lt"/>
                <a:ea typeface="DejaVu Sans"/>
                <a:cs typeface="DejaVu Sans"/>
              </a:rPr>
              <a:t>Decreto </a:t>
            </a:r>
            <a:r>
              <a:rPr lang="pt-BR" sz="3200" b="1" dirty="0">
                <a:solidFill>
                  <a:srgbClr val="0070C0"/>
                </a:solidFill>
                <a:latin typeface="+mj-lt"/>
                <a:ea typeface="DejaVu Sans"/>
                <a:cs typeface="DejaVu Sans"/>
              </a:rPr>
              <a:t>Estadual nº 55.947/2010: </a:t>
            </a:r>
            <a:r>
              <a:rPr lang="pt-BR" sz="3200" b="1" dirty="0">
                <a:latin typeface="+mj-lt"/>
              </a:rPr>
              <a:t>cria condições jurídicas e institucionais para que a SMA lance Projetos de PSA </a:t>
            </a:r>
            <a:r>
              <a:rPr lang="pt-BR" sz="3200" b="1" dirty="0" smtClean="0">
                <a:latin typeface="+mj-lt"/>
              </a:rPr>
              <a:t>específicos</a:t>
            </a:r>
            <a:endParaRPr lang="pt-BR" sz="3200" b="1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" y="5584371"/>
            <a:ext cx="8214237" cy="729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9377</TotalTime>
  <Words>421</Words>
  <Application>Microsoft Office PowerPoint</Application>
  <PresentationFormat>Apresentação na tela (4:3)</PresentationFormat>
  <Paragraphs>69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cprn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andreamc</dc:creator>
  <cp:lastModifiedBy>curso</cp:lastModifiedBy>
  <cp:revision>1110</cp:revision>
  <dcterms:created xsi:type="dcterms:W3CDTF">2009-10-09T17:13:46Z</dcterms:created>
  <dcterms:modified xsi:type="dcterms:W3CDTF">2016-06-09T18:31:04Z</dcterms:modified>
</cp:coreProperties>
</file>