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491" r:id="rId51"/>
    <p:sldId id="490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2" r:id="rId63"/>
    <p:sldId id="503" r:id="rId64"/>
    <p:sldId id="504" r:id="rId65"/>
    <p:sldId id="507" r:id="rId66"/>
    <p:sldId id="505" r:id="rId67"/>
    <p:sldId id="506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Gimenes" initials="U" lastIdx="3" clrIdx="0">
    <p:extLst>
      <p:ext uri="{19B8F6BF-5375-455C-9EA6-DF929625EA0E}">
        <p15:presenceInfo xmlns="" xmlns:p15="http://schemas.microsoft.com/office/powerpoint/2012/main" userId="Marcos Gime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7E2D"/>
    <a:srgbClr val="990000"/>
    <a:srgbClr val="1B6F4F"/>
    <a:srgbClr val="278D29"/>
    <a:srgbClr val="E3DFBF"/>
    <a:srgbClr val="5F7325"/>
    <a:srgbClr val="167853"/>
    <a:srgbClr val="1F835D"/>
    <a:srgbClr val="2D872D"/>
    <a:srgbClr val="D25D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7" autoAdjust="0"/>
    <p:restoredTop sz="85907" autoAdjust="0"/>
  </p:normalViewPr>
  <p:slideViewPr>
    <p:cSldViewPr snapToGrid="0">
      <p:cViewPr varScale="1">
        <p:scale>
          <a:sx n="88" d="100"/>
          <a:sy n="8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D450-764D-4812-8162-D33387A00B35}" type="datetimeFigureOut">
              <a:rPr lang="pt-BR" smtClean="0"/>
              <a:pPr/>
              <a:t>03/05/2016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E0FD-D404-4457-9944-53BEAA293A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085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nfs-02\dados\Peditorial\Rede do Saber\VC\Reunião Gerencial da Coordenadoria de Biodiversidade e Recursos Naturais\PPT\fundo_biodiversidad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>
            <a:spLocks noChangeArrowheads="1"/>
          </p:cNvSpPr>
          <p:nvPr/>
        </p:nvSpPr>
        <p:spPr bwMode="auto">
          <a:xfrm>
            <a:off x="781844" y="1870075"/>
            <a:ext cx="7580312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Etapas para sua elaboração, no cumprimento das metas de AICHI</a:t>
            </a:r>
          </a:p>
        </p:txBody>
      </p:sp>
      <p:pic>
        <p:nvPicPr>
          <p:cNvPr id="3" name="Imagem 6" descr="Selo SOSMA 30 Ano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79702" y="3256197"/>
            <a:ext cx="3784598" cy="23593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422399" y="1182301"/>
            <a:ext cx="62992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 PMMA...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9331" y="612719"/>
            <a:ext cx="7025339" cy="563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4100" y="710019"/>
            <a:ext cx="7035800" cy="543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9800" y="605122"/>
            <a:ext cx="7264400" cy="564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316" y="673100"/>
            <a:ext cx="8023368" cy="55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6744" y="914400"/>
            <a:ext cx="7910512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62327" y="2551837"/>
            <a:ext cx="823171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533400" indent="-533400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 startAt="2"/>
              <a:defRPr/>
            </a:pPr>
            <a:r>
              <a:rPr lang="pt-BR" sz="3600" b="1" dirty="0" smtClean="0"/>
              <a:t>Indicação dos principais vetores de desmatamento ou destruição da vegetação nativa;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2326" y="723900"/>
            <a:ext cx="7279348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62327" y="2551837"/>
            <a:ext cx="823171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622300" indent="-622300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 startAt="3"/>
              <a:defRPr/>
            </a:pPr>
            <a:r>
              <a:rPr lang="pt-BR" sz="3600" b="1" dirty="0" smtClean="0"/>
              <a:t>Indicação de áreas prioritárias para conservação e recuperação da vegetação nativa; 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00224" y="698501"/>
            <a:ext cx="4543552" cy="54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8802" y="1098878"/>
            <a:ext cx="8026398" cy="466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79600" y="768909"/>
            <a:ext cx="5384800" cy="5320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27600" y="4847144"/>
            <a:ext cx="3683000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fontAlgn="base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400" b="1" dirty="0" smtClean="0">
                <a:solidFill>
                  <a:srgbClr val="278D29"/>
                </a:solidFill>
              </a:rPr>
              <a:t>REMANESCENTES FLORESTAIS</a:t>
            </a:r>
          </a:p>
          <a:p>
            <a:pPr algn="r" fontAlgn="base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400" b="1" dirty="0" smtClean="0">
                <a:solidFill>
                  <a:srgbClr val="278D29"/>
                </a:solidFill>
              </a:rPr>
              <a:t>MATA ATLÂNTICA</a:t>
            </a:r>
          </a:p>
          <a:p>
            <a:pPr algn="r" fontAlgn="base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400" b="1" dirty="0" smtClean="0"/>
              <a:t>Fonte: SOS Mata Atlântica/INPE (1993),</a:t>
            </a:r>
            <a:br>
              <a:rPr lang="pt-BR" altLang="pt-BR" sz="1400" b="1" dirty="0" smtClean="0"/>
            </a:br>
            <a:r>
              <a:rPr lang="pt-BR" altLang="pt-BR" sz="1400" b="1" dirty="0" smtClean="0"/>
              <a:t> SOS Mata Atlântica/INPE/ISA (1998),</a:t>
            </a:r>
            <a:br>
              <a:rPr lang="pt-BR" altLang="pt-BR" sz="1400" b="1" dirty="0" smtClean="0"/>
            </a:br>
            <a:r>
              <a:rPr lang="pt-BR" altLang="pt-BR" sz="1400" b="1" dirty="0" smtClean="0"/>
              <a:t> SOS Mata Atlântica/INPE (1999), </a:t>
            </a:r>
          </a:p>
          <a:p>
            <a:pPr algn="r" fontAlgn="base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400" b="1" dirty="0" smtClean="0"/>
              <a:t>SNE/CI/Biodiversitas</a:t>
            </a:r>
            <a:r>
              <a:rPr lang="pt-BR" altLang="pt-BR" sz="1400" b="1" dirty="0"/>
              <a:t> </a:t>
            </a:r>
            <a:r>
              <a:rPr lang="pt-BR" altLang="pt-BR" sz="1400" b="1" dirty="0" smtClean="0"/>
              <a:t>(1993).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047" y="787400"/>
            <a:ext cx="7823906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6900" y="996711"/>
            <a:ext cx="7950200" cy="486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62327" y="1997839"/>
            <a:ext cx="8231717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723900" indent="-723900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 startAt="4"/>
              <a:defRPr/>
            </a:pPr>
            <a:r>
              <a:rPr lang="pt-BR" sz="3600" b="1" dirty="0" smtClean="0"/>
              <a:t>Indicações de ações preventivas aos desmatamentos ou destruição da vegetação nativa e de conservação </a:t>
            </a:r>
            <a:br>
              <a:rPr lang="pt-BR" sz="3600" b="1" dirty="0" smtClean="0"/>
            </a:br>
            <a:r>
              <a:rPr lang="pt-BR" sz="3600" b="1" dirty="0" smtClean="0"/>
              <a:t>e utilização sustentável da Mata Atlântica no município. 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1500" y="1118209"/>
            <a:ext cx="8001000" cy="462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11527" y="1720840"/>
            <a:ext cx="81752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500" b="1" dirty="0" smtClean="0"/>
              <a:t>Parágrafo único. O plano municipal de que trata o caput poderá ser elaborado em parceria com instituições de pesquisa ou organizações da sociedade civil, devendo ser aprovado pelo Conselho Municipal de Meio Ambiente.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15721" y="571500"/>
            <a:ext cx="651256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407481" y="5919401"/>
            <a:ext cx="620311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600" b="1" dirty="0" smtClean="0"/>
              <a:t>Fonte: http://www.bauru.sp.gov.br/materia.aspx?n=23043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69167" y="596901"/>
            <a:ext cx="7205666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ana\Downloads\CIRCLE CONSELHO FORMATO JPG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58863" y="617809"/>
            <a:ext cx="7026275" cy="562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8000" y="773317"/>
            <a:ext cx="5588000" cy="5311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9770" y="2340154"/>
            <a:ext cx="817880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400" b="1" dirty="0" smtClean="0"/>
              <a:t>... A abordagem metodológica apresentada neste Roteiro é indicativa e não mandatória, cabendo ao município ajustá-la segundo as suas peculiaridades.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SMA\mapas\171_Brasil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52" y="602368"/>
            <a:ext cx="4000498" cy="565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88367" y="889000"/>
            <a:ext cx="7567268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049337" y="649287"/>
            <a:ext cx="7045326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Etapa 1 – Organização do Processo de Elaboração</a:t>
            </a:r>
          </a:p>
        </p:txBody>
      </p:sp>
      <p:pic>
        <p:nvPicPr>
          <p:cNvPr id="3" name="Picture 2" descr="https://scontent-gru2-1.xx.fbcdn.net/hphotos-xat1/v/t1.0-9/12106728_1154272397935658_8948558437444138583_n.jpg?oh=bc7e1d1b9f8d44bcd03e1fe0ca4cbac9&amp;oe=57AA901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07021" y="2095500"/>
            <a:ext cx="3494456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scontent-gru2-1.xx.fbcdn.net/v/t1.0-9/12066035_1154272327935665_4762870452964395876_n.jpg?oh=8d3a87e48fe6e12d20add592413b0a9d&amp;oe=579BA65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07021" y="4152041"/>
            <a:ext cx="3494456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s://scontent-gru2-1.xx.fbcdn.net/v/t1.0-9/12079508_1154272157935682_1099184607397862897_n.jpg?oh=cbe3431a0bcfa9d5db410764e8746ff1&amp;oe=57A91CF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630410" y="2095500"/>
            <a:ext cx="3494456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https://scontent-gru2-1.xx.fbcdn.net/hphotos-xat1/v/t1.0-9/12115578_1154272004602364_1128551597973736609_n.jpg?oh=ae85d2f662e8fb11b57830ab1beb827a&amp;oe=57A2955D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630410" y="4152041"/>
            <a:ext cx="3494456" cy="1961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direita 7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8042" y="1605424"/>
            <a:ext cx="8093364" cy="3647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Criação de equipe de coordenação local;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Preparação do plano de trabalho;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Identificação e mobilização dos atores sociais;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Consideração de gênero, geração, raça e etnia.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87338" y="1772865"/>
            <a:ext cx="85693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Etapa 2 – Elaboração do Plano  </a:t>
            </a:r>
          </a:p>
        </p:txBody>
      </p:sp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566739" y="2545978"/>
            <a:ext cx="7396162" cy="25391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>
                <a:solidFill>
                  <a:srgbClr val="1B6F4F"/>
                </a:solidFill>
              </a:rPr>
              <a:t>Diagnóstico da Situação Atual 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Caracterização do município;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Caracterização do meio físico;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Principais atividades econômicas;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7702" y="1698326"/>
            <a:ext cx="7848600" cy="35702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Avaliação dos planos e programas incidentes no município;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Avaliação da capacidade de gestão ambiental do município;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Sistematização e apresentação dos resultados do diagnóstico.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>
            <a:spLocks noChangeArrowheads="1"/>
          </p:cNvSpPr>
          <p:nvPr/>
        </p:nvSpPr>
        <p:spPr bwMode="auto">
          <a:xfrm>
            <a:off x="368300" y="2355727"/>
            <a:ext cx="8407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Definição da Visão de Futuro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622300" y="3132470"/>
            <a:ext cx="8216900" cy="12772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Construção de cenários alternativos;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Seleção do cenário desejado.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528863" y="2910581"/>
            <a:ext cx="8212365" cy="18312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500" b="1" dirty="0" smtClean="0"/>
              <a:t>Proposição de diretrizes;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500" b="1" dirty="0" smtClean="0"/>
              <a:t>Identificação e indicação de áreas e ações prioritárias. </a:t>
            </a:r>
          </a:p>
        </p:txBody>
      </p:sp>
      <p:sp>
        <p:nvSpPr>
          <p:cNvPr id="3" name="Retângulo 7"/>
          <p:cNvSpPr>
            <a:spLocks noChangeArrowheads="1"/>
          </p:cNvSpPr>
          <p:nvPr/>
        </p:nvSpPr>
        <p:spPr bwMode="auto">
          <a:xfrm>
            <a:off x="488950" y="2137921"/>
            <a:ext cx="814705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Formulação do Plano de 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95288" y="1463272"/>
            <a:ext cx="83534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Etapa 3 – Aprovação do Plano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513" y="2313945"/>
            <a:ext cx="8186057" cy="29392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“27 de abril de 2016.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O Plano Municipal do Verde, coordenado pela SVDS, foi apresentado nesta tarde ao </a:t>
            </a:r>
            <a:r>
              <a:rPr lang="pt-BR" sz="3600" b="1" dirty="0" smtClean="0">
                <a:solidFill>
                  <a:srgbClr val="990000"/>
                </a:solidFill>
              </a:rPr>
              <a:t>COMDEMA</a:t>
            </a:r>
            <a:r>
              <a:rPr lang="pt-BR" sz="3600" b="1" dirty="0" smtClean="0"/>
              <a:t> e deliberado pelo pleno, sendo </a:t>
            </a:r>
            <a:r>
              <a:rPr lang="pt-BR" sz="3600" b="1" dirty="0" smtClean="0">
                <a:solidFill>
                  <a:srgbClr val="990000"/>
                </a:solidFill>
              </a:rPr>
              <a:t>aprovado</a:t>
            </a:r>
            <a:r>
              <a:rPr lang="pt-BR" sz="3600" b="1" dirty="0" smtClean="0"/>
              <a:t> por </a:t>
            </a:r>
            <a:r>
              <a:rPr lang="pt-BR" sz="3600" b="1" dirty="0" smtClean="0">
                <a:solidFill>
                  <a:srgbClr val="990000"/>
                </a:solidFill>
              </a:rPr>
              <a:t>unanimidade</a:t>
            </a:r>
            <a:r>
              <a:rPr lang="pt-BR" sz="3600" b="1" dirty="0" smtClean="0"/>
              <a:t>!”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-gru2-1.xx.fbcdn.net/v/t1.0-9/13092134_789351381200051_7682128641351760279_n.jpg?oh=ddda02562698fd98a984638a125876db&amp;oe=57ADC26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964" y="746351"/>
            <a:ext cx="417258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s://scontent-gru2-1.xx.fbcdn.net/hphotos-xpt1/v/t1.0-9/13062405_789351221200067_5978277284840165316_n.jpg?oh=59cc4290edae60ae9f9a64250afbb53b&amp;oe=57B54A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2401" y="3150734"/>
            <a:ext cx="7133091" cy="23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2365829" y="5636306"/>
            <a:ext cx="618285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600" b="1" dirty="0" smtClean="0"/>
              <a:t>https://www.facebook.com/photo.php?fbid=789351221200067&amp;set=pcb.789363291198860&amp;type=3&amp;theater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SMA\pmma\estados\SP\campinas\audiencia publica do pmma campinas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98057" y="635872"/>
            <a:ext cx="3947886" cy="558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8012" y="1354873"/>
            <a:ext cx="82150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Plano Municipal de Conservação e Recuperação da Mata Atlântica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3600" b="1" dirty="0" smtClean="0"/>
              <a:t>Lei 11.428/2006 e Decreto 6.660/2008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3600" b="1" dirty="0" smtClean="0">
                <a:solidFill>
                  <a:srgbClr val="1B6F4F"/>
                </a:solidFill>
              </a:rPr>
              <a:t>Um instrumento para o planejamento municipal participativo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015547" y="2074445"/>
            <a:ext cx="7185026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Etapa 4 – Implementação do Plano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493488" y="3393662"/>
            <a:ext cx="8273142" cy="12157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400" b="1" dirty="0" smtClean="0"/>
              <a:t>Detalhamento e execução das ações; </a:t>
            </a:r>
          </a:p>
          <a:p>
            <a:pPr marL="261938" indent="-261938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400" b="1" dirty="0" smtClean="0"/>
              <a:t>Monitoramento e avaliação dos resultados.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2172" y="1060220"/>
            <a:ext cx="7779658" cy="473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886022"/>
            <a:ext cx="769620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 PMMA e as mudanças 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do clima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78746" y="2215443"/>
            <a:ext cx="8229826" cy="34009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49263" indent="-449263" fontAlgn="base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pt-BR" sz="3500" b="1" dirty="0" smtClean="0"/>
              <a:t>Os serviços ecossistêmicos podem ser afetados pelas mudanças climáticas e pressões antrópicas. </a:t>
            </a:r>
          </a:p>
          <a:p>
            <a:pPr marL="449263" indent="-449263" fontAlgn="base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pt-BR" sz="3500" b="1" dirty="0" smtClean="0"/>
              <a:t>Os serviços ecossistêmicos podem auxiliar na redução das vulnerabilidades aos efeitos das mudanças climáticas.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3484" y="1997839"/>
            <a:ext cx="8215086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As ações do PMMA podem ser estratégias de adaptação às mudanças do clima, garantindo a prestação de serviços ambientais e a geração de benefícios </a:t>
            </a:r>
            <a:br>
              <a:rPr lang="pt-BR" sz="3600" b="1" dirty="0" smtClean="0"/>
            </a:br>
            <a:r>
              <a:rPr lang="pt-BR" sz="3600" b="1" dirty="0" smtClean="0"/>
              <a:t>às populações vulneráveis.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>
            <a:spLocks noChangeArrowheads="1"/>
          </p:cNvSpPr>
          <p:nvPr/>
        </p:nvSpPr>
        <p:spPr bwMode="auto">
          <a:xfrm>
            <a:off x="518661" y="2267742"/>
            <a:ext cx="8146367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Ajuste dos sistemas naturais ou humanos em resposta aos impactos da mudança do clima e seus efeitos, de forma a moderar seus impactos negativos ou explorar as oportunidades. (UNFCC online glossary)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65943" y="1510217"/>
            <a:ext cx="621211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Adaptação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6566"/>
            <a:ext cx="76962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Adaptação Baseada em Ecossistemas – AbE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650425" y="2532676"/>
            <a:ext cx="8040006" cy="29392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Uma abordagem para adaptação às mudanças climáticas baseada em ecossistemas. 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Dupla relação entre os ecossistemas e mudanças do clima!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>
            <a:spLocks noChangeArrowheads="1"/>
          </p:cNvSpPr>
          <p:nvPr/>
        </p:nvSpPr>
        <p:spPr bwMode="auto">
          <a:xfrm>
            <a:off x="564583" y="2285328"/>
            <a:ext cx="7993063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Integração de Mudança do Clima e AbE no Roteiro Metodológico de PMMA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 l="1157" r="1290"/>
          <a:stretch>
            <a:fillRect/>
          </a:stretch>
        </p:blipFill>
        <p:spPr bwMode="auto">
          <a:xfrm>
            <a:off x="587829" y="946868"/>
            <a:ext cx="7957457" cy="468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583974" y="1659285"/>
            <a:ext cx="3097212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b="1" dirty="0" smtClean="0"/>
              <a:t>Aplicação da Lente Climática no processo de capacitação dos municípios do Ceará para os PMMA com AbE.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624944" y="705530"/>
            <a:ext cx="4886325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gru2-1.xx.fbcdn.net/hphotos-xft1/v/t1.0-9/12745730_10153989875161151_4868742385723842536_n.jpg?oh=3b1b379efb16fa69f75a02d50dbf91c0&amp;oe=57ADA6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662" y="749692"/>
            <a:ext cx="2970916" cy="528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0720" y="681621"/>
            <a:ext cx="4802780" cy="24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s://scontent-gru2-1.xx.fbcdn.net/hphotos-xpl1/v/t1.0-9/12801217_10153992083866151_9052042433013523551_n.jpg?oh=718d19bf5af231c6b14c44266ca94d6e&amp;oe=57A605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761901" y="2139106"/>
            <a:ext cx="2778900" cy="4940269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44498" y="1682368"/>
            <a:ext cx="8496300" cy="34932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271463" indent="-2714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Planejamento integrado e participativo para conservação e restauração de áreas prioritárias.</a:t>
            </a:r>
          </a:p>
          <a:p>
            <a:pPr marL="271463" indent="-2714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3600" b="1" dirty="0" smtClean="0"/>
              <a:t>Fortalecimento da participação social na elaboração e monitoramento da gestão municipal na Mata Atlântica.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41829" y="2593105"/>
            <a:ext cx="74603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AbE no PMMA de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Porto Seguro BA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082" y="955592"/>
            <a:ext cx="8091837" cy="46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2134440"/>
            <a:ext cx="7696200" cy="706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PMMA Temático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489861" y="2867637"/>
            <a:ext cx="814614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O instrumento pode ser direcionado para o alinhamento das atividades econômicas realizadas na cidade.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9588" y="2199634"/>
            <a:ext cx="81248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PMMA no Estado de São Paulo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489632" y="2958471"/>
            <a:ext cx="8247969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500" b="1" dirty="0" smtClean="0"/>
              <a:t>Convênio SOSMA, SMA e ICLEI para apoio aos municípios no cumprimento das metas de AICHI em nível local.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3014" y="1646209"/>
            <a:ext cx="76962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PMMA e as Metas de AICHI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494392" y="2403899"/>
            <a:ext cx="8112579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Assim como os planos previstos na CDB, os PMMA organizam as ações para gestão adequada das áreas naturais prioritárias nos municípios, cumprindo com as metas previstas pela CDB.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38630" y="889489"/>
            <a:ext cx="7866742" cy="479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019625"/>
            <a:ext cx="7696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Consulta Pública Ambiental 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539750" y="1697942"/>
            <a:ext cx="8208963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Instrumento para sensibilização e conscientização da sociedade civil em geral e mobilização para os Conselhos de Meio Ambiente Municipais.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16000" y="4231166"/>
            <a:ext cx="7112000" cy="143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333" y="1016000"/>
            <a:ext cx="8043334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57200" y="816443"/>
            <a:ext cx="8229600" cy="1077218"/>
          </a:xfrm>
          <a:prstGeom prst="rect">
            <a:avLst/>
          </a:prstGeom>
          <a:solidFill>
            <a:srgbClr val="247E2D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Além da percepção ambiental da população, a metodologia permite informar e gerar reflexão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310" y="1729452"/>
            <a:ext cx="7887380" cy="43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5776" y="638684"/>
            <a:ext cx="8150224" cy="9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02770" y="609582"/>
            <a:ext cx="8294915" cy="1015663"/>
          </a:xfrm>
          <a:prstGeom prst="rect">
            <a:avLst/>
          </a:prstGeom>
          <a:solidFill>
            <a:srgbClr val="247E2D"/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A estrutura do questionário é instrumento de coleta de dados e de transmissão de conhecimento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23900" y="671513"/>
            <a:ext cx="7696200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18457" y="653157"/>
            <a:ext cx="76744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Notas médias por área temática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05000" y="2564106"/>
            <a:ext cx="7343775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3600" b="1" dirty="0" smtClean="0"/>
              <a:t>Decreto 6.660/2008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3600" b="1" dirty="0" smtClean="0"/>
              <a:t>Capítulo XIV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3600" b="1" dirty="0" smtClean="0"/>
              <a:t>Art. 43</a:t>
            </a:r>
            <a:br>
              <a:rPr lang="pt-BR" sz="3600" b="1" dirty="0" smtClean="0"/>
            </a:br>
            <a:r>
              <a:rPr lang="pt-BR" sz="3600" b="1" dirty="0" smtClean="0"/>
              <a:t>Do plano municipal de conservação e recuperação da Mata Atlântica: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9900" y="1221240"/>
            <a:ext cx="82042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Objetivos específicos e legais do instrumento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4643" y="1697840"/>
            <a:ext cx="7434715" cy="45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297" y="574776"/>
            <a:ext cx="8024132" cy="10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96142" y="522499"/>
            <a:ext cx="6879771" cy="1200329"/>
          </a:xfrm>
          <a:prstGeom prst="rect">
            <a:avLst/>
          </a:prstGeom>
          <a:solidFill>
            <a:srgbClr val="247E2D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percepção negativa sobre a conservação dos rios do município é a principal causa da baixa avaliação do tema “Qualidade da água”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840512"/>
            <a:ext cx="7696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Campanha Saneamento Já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504031" y="2632221"/>
            <a:ext cx="8135938" cy="23852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Petição pelo fim de rios mortos!!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Instrumento para sensibilização,  conscientização e mobilização da sociedade civil.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32115" y="647133"/>
            <a:ext cx="6879772" cy="5563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6686" y="4736680"/>
            <a:ext cx="77506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b="1" dirty="0" smtClean="0"/>
              <a:t>https://www.sosma.org.br/projeto/rede-das-aguas/peticao-saneamento-ja/</a:t>
            </a:r>
          </a:p>
        </p:txBody>
      </p:sp>
      <p:pic>
        <p:nvPicPr>
          <p:cNvPr id="4" name="Picture 2" descr="https://scontent-gru2-1.xx.fbcdn.net/v/t1.0-9/12717556_1227324550630442_4798155282046937832_n.jpg?oh=13055fe92b0821f0e21b3589cbcdae2c&amp;oe=57B60BBA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967038" y="737494"/>
            <a:ext cx="3209924" cy="387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6400" y="2971800"/>
            <a:ext cx="57912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Vídeo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6400" y="2971800"/>
            <a:ext cx="57912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Vídeo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525041"/>
            <a:ext cx="7696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Sites de interesse: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504031" y="2316750"/>
            <a:ext cx="813593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https://www.sosma.org.br/projeto/planos-de-mata-atlantica/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www.pmma.etc.br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https://www.sosma.org.br/projeto/rede-das-aguas/peticao-saneamento-ja/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lo SOSMA 30 Ano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14550" y="2939923"/>
            <a:ext cx="4914900" cy="30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93713" y="850900"/>
            <a:ext cx="8156574" cy="19082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Muito obrigada!!!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Mariana de O. Gianiaki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pmma@sosma.org.br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2154236"/>
            <a:ext cx="769620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 PMMA cooperando 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com outros Biomas</a:t>
            </a:r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874801" y="3480857"/>
            <a:ext cx="739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Os PMMA levam a oportunidade de planejamento para outros biomas.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694674" y="1976067"/>
            <a:ext cx="8173156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600" b="1" dirty="0" smtClean="0"/>
              <a:t>“O plano municipal de conservação e recuperação da Mata Atlântica, de que trata o art. 38, da Lei 11.428, de 2006, deverá conter, no mínimo, os seguintes itens: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60727" y="2598004"/>
            <a:ext cx="8231717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3400" b="1" dirty="0" smtClean="0"/>
              <a:t>Diagnóstico da vegetação nativa contendo mapeamento dos remanescentes em escala de 1:50.000 ou maior;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742</Words>
  <Application>Microsoft Office PowerPoint</Application>
  <PresentationFormat>Apresentação na tela (4:3)</PresentationFormat>
  <Paragraphs>88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FDE</dc:creator>
  <cp:lastModifiedBy>FDE</cp:lastModifiedBy>
  <cp:revision>68</cp:revision>
  <dcterms:created xsi:type="dcterms:W3CDTF">2016-02-11T18:12:56Z</dcterms:created>
  <dcterms:modified xsi:type="dcterms:W3CDTF">2016-05-03T15:37:10Z</dcterms:modified>
</cp:coreProperties>
</file>