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342" r:id="rId2"/>
    <p:sldId id="343" r:id="rId3"/>
    <p:sldId id="440" r:id="rId4"/>
    <p:sldId id="344" r:id="rId5"/>
    <p:sldId id="345" r:id="rId6"/>
    <p:sldId id="346" r:id="rId7"/>
    <p:sldId id="347" r:id="rId8"/>
    <p:sldId id="348" r:id="rId9"/>
    <p:sldId id="349" r:id="rId10"/>
    <p:sldId id="350" r:id="rId11"/>
    <p:sldId id="441" r:id="rId12"/>
    <p:sldId id="351" r:id="rId13"/>
    <p:sldId id="352" r:id="rId14"/>
    <p:sldId id="353" r:id="rId15"/>
    <p:sldId id="354" r:id="rId16"/>
    <p:sldId id="355" r:id="rId17"/>
    <p:sldId id="356" r:id="rId18"/>
    <p:sldId id="357" r:id="rId19"/>
    <p:sldId id="358" r:id="rId20"/>
    <p:sldId id="442"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377"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36" r:id="rId74"/>
    <p:sldId id="437"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0" r:id="rId93"/>
    <p:sldId id="431" r:id="rId94"/>
    <p:sldId id="432" r:id="rId95"/>
    <p:sldId id="439" r:id="rId96"/>
    <p:sldId id="433" r:id="rId97"/>
    <p:sldId id="434" r:id="rId98"/>
    <p:sldId id="435" r:id="rId99"/>
  </p:sldIdLst>
  <p:sldSz cx="9144000" cy="6858000" type="screen4x3"/>
  <p:notesSz cx="6797675" cy="9926638"/>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D25D1C"/>
    <a:srgbClr val="D4841A"/>
    <a:srgbClr val="2D872D"/>
    <a:srgbClr val="278D29"/>
    <a:srgbClr val="339933"/>
    <a:srgbClr val="004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501" autoAdjust="0"/>
  </p:normalViewPr>
  <p:slideViewPr>
    <p:cSldViewPr snapToGrid="0">
      <p:cViewPr varScale="1">
        <p:scale>
          <a:sx n="88" d="100"/>
          <a:sy n="88" d="100"/>
        </p:scale>
        <p:origin x="52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73958B2-B6AA-406D-B60F-176C623E8A07}" type="datetimeFigureOut">
              <a:rPr lang="pt-BR"/>
              <a:pPr>
                <a:defRPr/>
              </a:pPr>
              <a:t>11/5/2016</a:t>
            </a:fld>
            <a:endParaRPr lang="pt-BR"/>
          </a:p>
        </p:txBody>
      </p:sp>
      <p:sp>
        <p:nvSpPr>
          <p:cNvPr id="4" name="Espaço Reservado para Rodapé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5" name="Espaço Reservado para Número de Slide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911A107-C9C9-49F2-9D8B-79AE4D6A8A23}" type="slidenum">
              <a:rPr lang="pt-BR" altLang="pt-BR"/>
              <a:pPr/>
              <a:t>‹nº›</a:t>
            </a:fld>
            <a:endParaRPr lang="pt-BR" altLang="pt-BR"/>
          </a:p>
        </p:txBody>
      </p:sp>
    </p:spTree>
    <p:extLst>
      <p:ext uri="{BB962C8B-B14F-4D97-AF65-F5344CB8AC3E}">
        <p14:creationId xmlns:p14="http://schemas.microsoft.com/office/powerpoint/2010/main" val="3534825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AD83218-7B74-4DE1-AC03-1DA0C9ACB964}" type="datetimeFigureOut">
              <a:rPr lang="pt-BR"/>
              <a:pPr>
                <a:defRPr/>
              </a:pPr>
              <a:t>11/5/2016</a:t>
            </a:fld>
            <a:endParaRPr lang="pt-BR"/>
          </a:p>
        </p:txBody>
      </p:sp>
      <p:sp>
        <p:nvSpPr>
          <p:cNvPr id="4" name="Espaço Reservado para Imagem de Slid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A58C6EE-26BF-4B6C-834A-5778CF4DE4DA}" type="slidenum">
              <a:rPr lang="pt-BR" altLang="pt-BR"/>
              <a:pPr/>
              <a:t>‹nº›</a:t>
            </a:fld>
            <a:endParaRPr lang="pt-BR" altLang="pt-BR"/>
          </a:p>
        </p:txBody>
      </p:sp>
    </p:spTree>
    <p:extLst>
      <p:ext uri="{BB962C8B-B14F-4D97-AF65-F5344CB8AC3E}">
        <p14:creationId xmlns:p14="http://schemas.microsoft.com/office/powerpoint/2010/main" val="4250194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66563"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dirty="0" smtClean="0"/>
          </a:p>
        </p:txBody>
      </p:sp>
      <p:sp>
        <p:nvSpPr>
          <p:cNvPr id="49156"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93FDF70-A24B-4B6E-8C45-819E41685A7E}" type="slidenum">
              <a:rPr lang="pt-BR" smtClean="0">
                <a:latin typeface="Times New Roman" pitchFamily="18" charset="0"/>
              </a:rPr>
              <a:pPr>
                <a:defRPr/>
              </a:pPr>
              <a:t>1</a:t>
            </a:fld>
            <a:endParaRPr lang="pt-BR" dirty="0" smtClean="0">
              <a:latin typeface="Times New Roman" pitchFamily="18" charset="0"/>
            </a:endParaRPr>
          </a:p>
        </p:txBody>
      </p:sp>
    </p:spTree>
    <p:extLst>
      <p:ext uri="{BB962C8B-B14F-4D97-AF65-F5344CB8AC3E}">
        <p14:creationId xmlns:p14="http://schemas.microsoft.com/office/powerpoint/2010/main" val="79779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68</a:t>
            </a:fld>
            <a:endParaRPr lang="pt-BR"/>
          </a:p>
        </p:txBody>
      </p:sp>
    </p:spTree>
    <p:extLst>
      <p:ext uri="{BB962C8B-B14F-4D97-AF65-F5344CB8AC3E}">
        <p14:creationId xmlns:p14="http://schemas.microsoft.com/office/powerpoint/2010/main" val="97588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69</a:t>
            </a:fld>
            <a:endParaRPr lang="pt-BR"/>
          </a:p>
        </p:txBody>
      </p:sp>
    </p:spTree>
    <p:extLst>
      <p:ext uri="{BB962C8B-B14F-4D97-AF65-F5344CB8AC3E}">
        <p14:creationId xmlns:p14="http://schemas.microsoft.com/office/powerpoint/2010/main" val="2040064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70</a:t>
            </a:fld>
            <a:endParaRPr lang="pt-BR"/>
          </a:p>
        </p:txBody>
      </p:sp>
    </p:spTree>
    <p:extLst>
      <p:ext uri="{BB962C8B-B14F-4D97-AF65-F5344CB8AC3E}">
        <p14:creationId xmlns:p14="http://schemas.microsoft.com/office/powerpoint/2010/main" val="139385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71</a:t>
            </a:fld>
            <a:endParaRPr lang="pt-BR"/>
          </a:p>
        </p:txBody>
      </p:sp>
    </p:spTree>
    <p:extLst>
      <p:ext uri="{BB962C8B-B14F-4D97-AF65-F5344CB8AC3E}">
        <p14:creationId xmlns:p14="http://schemas.microsoft.com/office/powerpoint/2010/main" val="1529230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72</a:t>
            </a:fld>
            <a:endParaRPr lang="pt-BR"/>
          </a:p>
        </p:txBody>
      </p:sp>
    </p:spTree>
    <p:extLst>
      <p:ext uri="{BB962C8B-B14F-4D97-AF65-F5344CB8AC3E}">
        <p14:creationId xmlns:p14="http://schemas.microsoft.com/office/powerpoint/2010/main" val="118325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75</a:t>
            </a:fld>
            <a:endParaRPr lang="pt-BR"/>
          </a:p>
        </p:txBody>
      </p:sp>
    </p:spTree>
    <p:extLst>
      <p:ext uri="{BB962C8B-B14F-4D97-AF65-F5344CB8AC3E}">
        <p14:creationId xmlns:p14="http://schemas.microsoft.com/office/powerpoint/2010/main" val="763654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7CF6700F-1F6E-4BB3-9C07-7FB72EC42563}" type="slidenum">
              <a:rPr lang="pt-BR" smtClean="0"/>
              <a:pPr/>
              <a:t>76</a:t>
            </a:fld>
            <a:endParaRPr lang="pt-BR"/>
          </a:p>
        </p:txBody>
      </p:sp>
    </p:spTree>
    <p:extLst>
      <p:ext uri="{BB962C8B-B14F-4D97-AF65-F5344CB8AC3E}">
        <p14:creationId xmlns:p14="http://schemas.microsoft.com/office/powerpoint/2010/main" val="253789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please keep your attention for a while in this figure</a:t>
            </a:r>
          </a:p>
          <a:p>
            <a:r>
              <a:rPr lang="en-US" sz="1200" dirty="0" smtClean="0"/>
              <a:t>illustrate the theoretical basis of the three selected ecological indicators, a combination of attributes related to structure and biodiversity that may reveal whether or not a presumed threshold of self-sustainability has been crossed</a:t>
            </a:r>
          </a:p>
          <a:p>
            <a:r>
              <a:rPr lang="en-US" sz="1200" dirty="0" smtClean="0"/>
              <a:t>The threshold is considered crossed only when the reference values for all three selected ecological indicators have been attained</a:t>
            </a:r>
            <a:endParaRPr lang="en-US" dirty="0"/>
          </a:p>
        </p:txBody>
      </p:sp>
      <p:sp>
        <p:nvSpPr>
          <p:cNvPr id="4" name="Slide Number Placeholder 3"/>
          <p:cNvSpPr>
            <a:spLocks noGrp="1"/>
          </p:cNvSpPr>
          <p:nvPr>
            <p:ph type="sldNum" sz="quarter" idx="10"/>
          </p:nvPr>
        </p:nvSpPr>
        <p:spPr/>
        <p:txBody>
          <a:bodyPr/>
          <a:lstStyle/>
          <a:p>
            <a:fld id="{D5509394-82BA-4784-BBC4-E5716FDF72A7}" type="slidenum">
              <a:rPr lang="en-US" smtClean="0"/>
              <a:t>91</a:t>
            </a:fld>
            <a:endParaRPr lang="en-US"/>
          </a:p>
        </p:txBody>
      </p:sp>
    </p:spTree>
    <p:extLst>
      <p:ext uri="{BB962C8B-B14F-4D97-AF65-F5344CB8AC3E}">
        <p14:creationId xmlns:p14="http://schemas.microsoft.com/office/powerpoint/2010/main" val="130638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Varying trajectories of ecosystems undergoing restoration with respect to a </a:t>
            </a:r>
            <a:r>
              <a:rPr lang="en-US" b="1" dirty="0" smtClean="0"/>
              <a:t>putative threshold of self-sustainability</a:t>
            </a:r>
          </a:p>
          <a:p>
            <a:r>
              <a:rPr lang="en-US" dirty="0" smtClean="0"/>
              <a:t>The six trajectory lines represent hypothetical ecosystems undergoing restoration</a:t>
            </a:r>
            <a:endParaRPr lang="en-US" b="1" dirty="0"/>
          </a:p>
        </p:txBody>
      </p:sp>
      <p:sp>
        <p:nvSpPr>
          <p:cNvPr id="4" name="Slide Number Placeholder 3"/>
          <p:cNvSpPr>
            <a:spLocks noGrp="1"/>
          </p:cNvSpPr>
          <p:nvPr>
            <p:ph type="sldNum" sz="quarter" idx="10"/>
          </p:nvPr>
        </p:nvSpPr>
        <p:spPr/>
        <p:txBody>
          <a:bodyPr/>
          <a:lstStyle/>
          <a:p>
            <a:fld id="{D5509394-82BA-4784-BBC4-E5716FDF72A7}" type="slidenum">
              <a:rPr lang="en-US" smtClean="0"/>
              <a:t>92</a:t>
            </a:fld>
            <a:endParaRPr lang="en-US"/>
          </a:p>
        </p:txBody>
      </p:sp>
    </p:spTree>
    <p:extLst>
      <p:ext uri="{BB962C8B-B14F-4D97-AF65-F5344CB8AC3E}">
        <p14:creationId xmlns:p14="http://schemas.microsoft.com/office/powerpoint/2010/main" val="310761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Shape 465"/>
          <p:cNvSpPr>
            <a:spLocks noGrp="1" noRot="1" noChangeAspect="1" noTextEdit="1"/>
          </p:cNvSpPr>
          <p:nvPr>
            <p:ph type="sldImg" idx="2"/>
          </p:nvPr>
        </p:nvSpPr>
        <p:spPr>
          <a:noFill/>
        </p:spPr>
      </p:sp>
      <p:sp>
        <p:nvSpPr>
          <p:cNvPr id="102403" name="Shape 46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pt-BR" altLang="pt-BR" smtClean="0">
              <a:ea typeface="ＭＳ Ｐゴシック" panose="020B0600070205080204" pitchFamily="34" charset="-128"/>
            </a:endParaRPr>
          </a:p>
        </p:txBody>
      </p:sp>
    </p:spTree>
    <p:extLst>
      <p:ext uri="{BB962C8B-B14F-4D97-AF65-F5344CB8AC3E}">
        <p14:creationId xmlns:p14="http://schemas.microsoft.com/office/powerpoint/2010/main" val="312737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8323FDC-0CBD-4231-BA1A-5B289CF6D78D}" type="slidenum">
              <a:rPr lang="pt-BR" smtClean="0"/>
              <a:pPr/>
              <a:t>2</a:t>
            </a:fld>
            <a:endParaRPr lang="pt-BR" dirty="0"/>
          </a:p>
        </p:txBody>
      </p:sp>
    </p:spTree>
    <p:extLst>
      <p:ext uri="{BB962C8B-B14F-4D97-AF65-F5344CB8AC3E}">
        <p14:creationId xmlns:p14="http://schemas.microsoft.com/office/powerpoint/2010/main" val="928795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Shape 513"/>
          <p:cNvSpPr>
            <a:spLocks noGrp="1" noRot="1" noChangeAspect="1" noTextEdit="1"/>
          </p:cNvSpPr>
          <p:nvPr>
            <p:ph type="sldImg" idx="2"/>
          </p:nvPr>
        </p:nvSpPr>
        <p:spPr>
          <a:noFill/>
        </p:spPr>
      </p:sp>
      <p:sp>
        <p:nvSpPr>
          <p:cNvPr id="108547" name="Shape 514"/>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pt-BR" dirty="0" smtClean="0">
              <a:ea typeface="ＭＳ Ｐゴシック" pitchFamily="34" charset="-128"/>
            </a:endParaRPr>
          </a:p>
        </p:txBody>
      </p:sp>
    </p:spTree>
    <p:extLst>
      <p:ext uri="{BB962C8B-B14F-4D97-AF65-F5344CB8AC3E}">
        <p14:creationId xmlns:p14="http://schemas.microsoft.com/office/powerpoint/2010/main" val="220427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8323FDC-0CBD-4231-BA1A-5B289CF6D78D}" type="slidenum">
              <a:rPr lang="pt-BR" smtClean="0"/>
              <a:pPr/>
              <a:t>4</a:t>
            </a:fld>
            <a:endParaRPr lang="pt-BR" dirty="0"/>
          </a:p>
        </p:txBody>
      </p:sp>
    </p:spTree>
    <p:extLst>
      <p:ext uri="{BB962C8B-B14F-4D97-AF65-F5344CB8AC3E}">
        <p14:creationId xmlns:p14="http://schemas.microsoft.com/office/powerpoint/2010/main" val="97646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512" y="4343230"/>
            <a:ext cx="5484095" cy="4112423"/>
          </a:xfrm>
          <a:prstGeom prst="rect">
            <a:avLst/>
          </a:prstGeom>
          <a:noFill/>
          <a:ln>
            <a:noFill/>
          </a:ln>
        </p:spPr>
        <p:txBody>
          <a:bodyPr lIns="80152" tIns="80152" rIns="80152" bIns="80152" anchor="ctr" anchorCtr="0">
            <a:noAutofit/>
          </a:bodyPr>
          <a:lstStyle/>
          <a:p>
            <a:endParaRPr/>
          </a:p>
        </p:txBody>
      </p:sp>
      <p:sp>
        <p:nvSpPr>
          <p:cNvPr id="351" name="Shape 351"/>
          <p:cNvSpPr>
            <a:spLocks noGrp="1" noRot="1" noChangeAspect="1"/>
          </p:cNvSpPr>
          <p:nvPr>
            <p:ph type="sldImg" idx="2"/>
          </p:nvPr>
        </p:nvSpPr>
        <p:spPr>
          <a:xfrm>
            <a:off x="1143000" y="695325"/>
            <a:ext cx="4567238" cy="34258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6358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512" y="4343230"/>
            <a:ext cx="5484095" cy="4112423"/>
          </a:xfrm>
          <a:prstGeom prst="rect">
            <a:avLst/>
          </a:prstGeom>
          <a:noFill/>
          <a:ln>
            <a:noFill/>
          </a:ln>
        </p:spPr>
        <p:txBody>
          <a:bodyPr lIns="80152" tIns="80152" rIns="80152" bIns="80152" anchor="ctr" anchorCtr="0">
            <a:noAutofit/>
          </a:bodyPr>
          <a:lstStyle/>
          <a:p>
            <a:endParaRPr/>
          </a:p>
        </p:txBody>
      </p:sp>
      <p:sp>
        <p:nvSpPr>
          <p:cNvPr id="351" name="Shape 351"/>
          <p:cNvSpPr>
            <a:spLocks noGrp="1" noRot="1" noChangeAspect="1"/>
          </p:cNvSpPr>
          <p:nvPr>
            <p:ph type="sldImg" idx="2"/>
          </p:nvPr>
        </p:nvSpPr>
        <p:spPr>
          <a:xfrm>
            <a:off x="1143000" y="695325"/>
            <a:ext cx="4567238" cy="34258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6505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Shape 395"/>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pt-BR" smtClean="0">
              <a:ea typeface="ＭＳ Ｐゴシック" pitchFamily="34" charset="-128"/>
            </a:endParaRPr>
          </a:p>
        </p:txBody>
      </p:sp>
      <p:sp>
        <p:nvSpPr>
          <p:cNvPr id="145411" name="Shape 396"/>
          <p:cNvSpPr>
            <a:spLocks noGrp="1" noRot="1" noChangeAspect="1" noTextEdit="1"/>
          </p:cNvSpPr>
          <p:nvPr>
            <p:ph type="sldImg" idx="2"/>
          </p:nvPr>
        </p:nvSpPr>
        <p:spPr>
          <a:noFill/>
        </p:spPr>
      </p:sp>
    </p:spTree>
    <p:extLst>
      <p:ext uri="{BB962C8B-B14F-4D97-AF65-F5344CB8AC3E}">
        <p14:creationId xmlns:p14="http://schemas.microsoft.com/office/powerpoint/2010/main" val="7331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6E8F82EC-5E9C-45AE-8DE3-8164FC283C74}" type="slidenum">
              <a:rPr lang="pt-BR" smtClean="0"/>
              <a:pPr/>
              <a:t>49</a:t>
            </a:fld>
            <a:endParaRPr lang="pt-BR"/>
          </a:p>
        </p:txBody>
      </p:sp>
    </p:spTree>
    <p:extLst>
      <p:ext uri="{BB962C8B-B14F-4D97-AF65-F5344CB8AC3E}">
        <p14:creationId xmlns:p14="http://schemas.microsoft.com/office/powerpoint/2010/main" val="287192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6E8F82EC-5E9C-45AE-8DE3-8164FC283C74}" type="slidenum">
              <a:rPr lang="pt-BR" smtClean="0"/>
              <a:pPr/>
              <a:t>51</a:t>
            </a:fld>
            <a:endParaRPr lang="pt-BR"/>
          </a:p>
        </p:txBody>
      </p:sp>
    </p:spTree>
    <p:extLst>
      <p:ext uri="{BB962C8B-B14F-4D97-AF65-F5344CB8AC3E}">
        <p14:creationId xmlns:p14="http://schemas.microsoft.com/office/powerpoint/2010/main" val="81291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6E8F82EC-5E9C-45AE-8DE3-8164FC283C74}" type="slidenum">
              <a:rPr lang="pt-BR" smtClean="0"/>
              <a:pPr/>
              <a:t>56</a:t>
            </a:fld>
            <a:endParaRPr lang="pt-BR"/>
          </a:p>
        </p:txBody>
      </p:sp>
    </p:spTree>
    <p:extLst>
      <p:ext uri="{BB962C8B-B14F-4D97-AF65-F5344CB8AC3E}">
        <p14:creationId xmlns:p14="http://schemas.microsoft.com/office/powerpoint/2010/main" val="320652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7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628650" y="1825625"/>
            <a:ext cx="7886700" cy="4351339"/>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628650" y="6356350"/>
            <a:ext cx="2057400" cy="365125"/>
          </a:xfrm>
          <a:prstGeom prst="rect">
            <a:avLst/>
          </a:prstGeom>
        </p:spPr>
        <p:txBody>
          <a:bodyPr/>
          <a:lstStyle>
            <a:lvl1pPr fontAlgn="auto">
              <a:spcBef>
                <a:spcPts val="0"/>
              </a:spcBef>
              <a:spcAft>
                <a:spcPts val="0"/>
              </a:spcAft>
              <a:defRPr>
                <a:solidFill>
                  <a:prstClr val="black">
                    <a:tint val="75000"/>
                  </a:prstClr>
                </a:solidFill>
                <a:latin typeface="+mn-lt"/>
                <a:cs typeface="+mn-cs"/>
              </a:defRPr>
            </a:lvl1pPr>
          </a:lstStyle>
          <a:p>
            <a:pPr>
              <a:defRPr/>
            </a:pPr>
            <a:fld id="{1C234B47-5E1C-433A-B0B1-381DFBAB498C}" type="datetimeFigureOut">
              <a:rPr lang="pt-BR"/>
              <a:pPr>
                <a:defRPr/>
              </a:pPr>
              <a:t>11/5/2016</a:t>
            </a:fld>
            <a:endParaRPr lang="pt-BR"/>
          </a:p>
        </p:txBody>
      </p:sp>
      <p:sp>
        <p:nvSpPr>
          <p:cNvPr id="5" name="Espaço Reservado para Rodapé 4"/>
          <p:cNvSpPr>
            <a:spLocks noGrp="1"/>
          </p:cNvSpPr>
          <p:nvPr>
            <p:ph type="ftr" sz="quarter" idx="11"/>
          </p:nvPr>
        </p:nvSpPr>
        <p:spPr>
          <a:xfrm>
            <a:off x="3028950" y="6356350"/>
            <a:ext cx="3086100" cy="365125"/>
          </a:xfrm>
          <a:prstGeom prst="rect">
            <a:avLst/>
          </a:prstGeom>
        </p:spPr>
        <p:txBody>
          <a:bodyPr/>
          <a:lstStyle>
            <a:lvl1pPr fontAlgn="auto">
              <a:spcBef>
                <a:spcPts val="0"/>
              </a:spcBef>
              <a:spcAft>
                <a:spcPts val="0"/>
              </a:spcAft>
              <a:defRPr>
                <a:solidFill>
                  <a:prstClr val="black">
                    <a:tint val="75000"/>
                  </a:prstClr>
                </a:solidFill>
                <a:latin typeface="+mn-lt"/>
                <a:cs typeface="+mn-cs"/>
              </a:defRPr>
            </a:lvl1pPr>
          </a:lstStyle>
          <a:p>
            <a:pPr>
              <a:defRPr/>
            </a:pPr>
            <a:endParaRPr lang="pt-BR"/>
          </a:p>
        </p:txBody>
      </p:sp>
      <p:sp>
        <p:nvSpPr>
          <p:cNvPr id="6" name="Espaço Reservado para Número de Slide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defRPr>
            </a:lvl1pPr>
          </a:lstStyle>
          <a:p>
            <a:fld id="{9C85E64E-5B7E-4384-A932-BDDF017278F6}" type="slidenum">
              <a:rPr lang="pt-BR" altLang="pt-BR"/>
              <a:pPr/>
              <a:t>‹nº›</a:t>
            </a:fld>
            <a:endParaRPr lang="pt-BR" altLang="pt-BR"/>
          </a:p>
        </p:txBody>
      </p:sp>
    </p:spTree>
    <p:extLst>
      <p:ext uri="{BB962C8B-B14F-4D97-AF65-F5344CB8AC3E}">
        <p14:creationId xmlns:p14="http://schemas.microsoft.com/office/powerpoint/2010/main" val="211618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133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701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9466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5502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4974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pt-BR" dirty="0"/>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dirty="0"/>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549B74A-152E-4C4B-9EFE-46CFBA7CDF8E}" type="slidenum">
              <a:rPr lang="pt-BR"/>
              <a:pPr>
                <a:defRPr/>
              </a:pPr>
              <a:t>‹nº›</a:t>
            </a:fld>
            <a:endParaRPr lang="pt-BR" dirty="0"/>
          </a:p>
        </p:txBody>
      </p:sp>
    </p:spTree>
    <p:extLst>
      <p:ext uri="{BB962C8B-B14F-4D97-AF65-F5344CB8AC3E}">
        <p14:creationId xmlns:p14="http://schemas.microsoft.com/office/powerpoint/2010/main" val="2004655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1264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rv-nfs-02\dados\Peditorial\Rede do Saber\VC\Reunião Gerencial da Coordenadoria de Biodiversidade e Recursos Naturais\PPT\fundo_biodiversidade.jp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botanica.sp.gov.br/cerad/resolucoe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ângulo 7"/>
          <p:cNvSpPr>
            <a:spLocks noChangeArrowheads="1"/>
          </p:cNvSpPr>
          <p:nvPr/>
        </p:nvSpPr>
        <p:spPr bwMode="auto">
          <a:xfrm>
            <a:off x="280881" y="260350"/>
            <a:ext cx="8642350" cy="6337300"/>
          </a:xfrm>
          <a:prstGeom prst="rect">
            <a:avLst/>
          </a:prstGeom>
          <a:solidFill>
            <a:schemeClr val="bg1"/>
          </a:solidFill>
          <a:ln w="9525" algn="ctr">
            <a:noFill/>
            <a:round/>
            <a:headEnd/>
            <a:tailEnd/>
          </a:ln>
        </p:spPr>
        <p:txBody>
          <a:bodyPr/>
          <a:lstStyle/>
          <a:p>
            <a:endParaRPr lang="pt-BR" dirty="0"/>
          </a:p>
        </p:txBody>
      </p:sp>
      <p:sp>
        <p:nvSpPr>
          <p:cNvPr id="2" name="Título 1"/>
          <p:cNvSpPr>
            <a:spLocks noGrp="1"/>
          </p:cNvSpPr>
          <p:nvPr>
            <p:ph type="ctrTitle" idx="4294967295"/>
          </p:nvPr>
        </p:nvSpPr>
        <p:spPr bwMode="auto">
          <a:xfrm>
            <a:off x="0" y="446807"/>
            <a:ext cx="9144000" cy="1830065"/>
          </a:xfrm>
          <a:prstGeom prst="rect">
            <a:avLst/>
          </a:prstGeom>
          <a:ln>
            <a:miter lim="800000"/>
            <a:headEnd/>
            <a:tailEnd/>
          </a:ln>
        </p:spPr>
        <p:txBody>
          <a:bodyPr/>
          <a:lstStyle/>
          <a:p>
            <a:pPr>
              <a:defRPr/>
            </a:pPr>
            <a:r>
              <a:rPr lang="pt-BR" sz="4000" b="1" dirty="0" smtClean="0">
                <a:solidFill>
                  <a:schemeClr val="accent3">
                    <a:lumMod val="75000"/>
                  </a:schemeClr>
                </a:solidFill>
                <a:latin typeface="Lucida Sans" pitchFamily="34" charset="0"/>
                <a:ea typeface="+mn-ea"/>
                <a:cs typeface="+mn-cs"/>
                <a:sym typeface="Calibri"/>
              </a:rPr>
              <a:t>A Restauração Ecológica </a:t>
            </a:r>
            <a:br>
              <a:rPr lang="pt-BR" sz="4000" b="1" dirty="0" smtClean="0">
                <a:solidFill>
                  <a:schemeClr val="accent3">
                    <a:lumMod val="75000"/>
                  </a:schemeClr>
                </a:solidFill>
                <a:latin typeface="Lucida Sans" pitchFamily="34" charset="0"/>
                <a:ea typeface="+mn-ea"/>
                <a:cs typeface="+mn-cs"/>
                <a:sym typeface="Calibri"/>
              </a:rPr>
            </a:br>
            <a:r>
              <a:rPr lang="pt-BR" sz="4000" b="1" dirty="0" smtClean="0">
                <a:solidFill>
                  <a:schemeClr val="accent3">
                    <a:lumMod val="75000"/>
                  </a:schemeClr>
                </a:solidFill>
                <a:latin typeface="Lucida Sans" pitchFamily="34" charset="0"/>
                <a:ea typeface="+mn-ea"/>
                <a:cs typeface="+mn-cs"/>
                <a:sym typeface="Calibri"/>
              </a:rPr>
              <a:t/>
            </a:r>
            <a:br>
              <a:rPr lang="pt-BR" sz="4000" b="1" dirty="0" smtClean="0">
                <a:solidFill>
                  <a:schemeClr val="accent3">
                    <a:lumMod val="75000"/>
                  </a:schemeClr>
                </a:solidFill>
                <a:latin typeface="Lucida Sans" pitchFamily="34" charset="0"/>
                <a:ea typeface="+mn-ea"/>
                <a:cs typeface="+mn-cs"/>
                <a:sym typeface="Calibri"/>
              </a:rPr>
            </a:br>
            <a:r>
              <a:rPr lang="pt-BR" sz="4000" b="1" dirty="0">
                <a:solidFill>
                  <a:schemeClr val="accent3">
                    <a:lumMod val="75000"/>
                  </a:schemeClr>
                </a:solidFill>
                <a:latin typeface="Lucida Sans" pitchFamily="34" charset="0"/>
                <a:sym typeface="Calibri"/>
              </a:rPr>
              <a:t/>
            </a:r>
            <a:br>
              <a:rPr lang="pt-BR" sz="4000" b="1" dirty="0">
                <a:solidFill>
                  <a:schemeClr val="accent3">
                    <a:lumMod val="75000"/>
                  </a:schemeClr>
                </a:solidFill>
                <a:latin typeface="Lucida Sans" pitchFamily="34" charset="0"/>
                <a:sym typeface="Calibri"/>
              </a:rPr>
            </a:br>
            <a:r>
              <a:rPr lang="pt-BR" sz="4000" b="1" dirty="0">
                <a:solidFill>
                  <a:schemeClr val="accent3">
                    <a:lumMod val="75000"/>
                  </a:schemeClr>
                </a:solidFill>
                <a:latin typeface="Lucida Sans" pitchFamily="34" charset="0"/>
                <a:sym typeface="Calibri"/>
              </a:rPr>
              <a:t>Programa de Regularização Ambiental (PRA)</a:t>
            </a:r>
            <a:br>
              <a:rPr lang="pt-BR" sz="4000" b="1" dirty="0">
                <a:solidFill>
                  <a:schemeClr val="accent3">
                    <a:lumMod val="75000"/>
                  </a:schemeClr>
                </a:solidFill>
                <a:latin typeface="Lucida Sans" pitchFamily="34" charset="0"/>
                <a:sym typeface="Calibri"/>
              </a:rPr>
            </a:br>
            <a:endParaRPr lang="pt-BR" sz="4000" b="1" dirty="0" smtClean="0">
              <a:solidFill>
                <a:schemeClr val="accent3">
                  <a:lumMod val="75000"/>
                </a:schemeClr>
              </a:solidFill>
              <a:latin typeface="Calibri" pitchFamily="34" charset="0"/>
              <a:ea typeface="Tahoma" pitchFamily="34" charset="0"/>
              <a:cs typeface="Tahoma" pitchFamily="34" charset="0"/>
            </a:endParaRPr>
          </a:p>
        </p:txBody>
      </p:sp>
      <p:pic>
        <p:nvPicPr>
          <p:cNvPr id="4100" name="Picture 2" descr="C:\Users\cmarcelino\Desktop\bandeira.png"/>
          <p:cNvPicPr>
            <a:picLocks noChangeAspect="1" noChangeArrowheads="1"/>
          </p:cNvPicPr>
          <p:nvPr/>
        </p:nvPicPr>
        <p:blipFill>
          <a:blip r:embed="rId3" cstate="email"/>
          <a:srcRect/>
          <a:stretch>
            <a:fillRect/>
          </a:stretch>
        </p:blipFill>
        <p:spPr bwMode="auto">
          <a:xfrm>
            <a:off x="250825" y="5084763"/>
            <a:ext cx="1803400" cy="1512887"/>
          </a:xfrm>
          <a:prstGeom prst="rect">
            <a:avLst/>
          </a:prstGeom>
          <a:noFill/>
          <a:ln w="9525">
            <a:noFill/>
            <a:miter lim="800000"/>
            <a:headEnd/>
            <a:tailEnd/>
          </a:ln>
        </p:spPr>
      </p:pic>
      <p:pic>
        <p:nvPicPr>
          <p:cNvPr id="3" name="Imagem 2"/>
          <p:cNvPicPr>
            <a:picLocks noChangeAspect="1"/>
          </p:cNvPicPr>
          <p:nvPr/>
        </p:nvPicPr>
        <p:blipFill>
          <a:blip r:embed="rId4"/>
          <a:stretch>
            <a:fillRect/>
          </a:stretch>
        </p:blipFill>
        <p:spPr>
          <a:xfrm>
            <a:off x="5351331" y="5589240"/>
            <a:ext cx="3543300" cy="866775"/>
          </a:xfrm>
          <a:prstGeom prst="rect">
            <a:avLst/>
          </a:prstGeom>
        </p:spPr>
      </p:pic>
    </p:spTree>
    <p:extLst>
      <p:ext uri="{BB962C8B-B14F-4D97-AF65-F5344CB8AC3E}">
        <p14:creationId xmlns:p14="http://schemas.microsoft.com/office/powerpoint/2010/main" val="583453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42256" y="1311382"/>
            <a:ext cx="7908787" cy="4795504"/>
          </a:xfrm>
        </p:spPr>
        <p:txBody>
          <a:bodyPr>
            <a:normAutofit fontScale="77500" lnSpcReduction="20000"/>
          </a:bodyPr>
          <a:lstStyle/>
          <a:p>
            <a:endParaRPr lang="pt-BR" sz="3500" dirty="0" smtClean="0"/>
          </a:p>
          <a:p>
            <a:r>
              <a:rPr lang="pt-BR" sz="3500" dirty="0" smtClean="0"/>
              <a:t>O </a:t>
            </a:r>
            <a:r>
              <a:rPr lang="pt-BR" sz="3500" dirty="0" smtClean="0"/>
              <a:t>proprietário ou possuidor que aderir ao PRA e cumprir o Termo poderá </a:t>
            </a:r>
            <a:r>
              <a:rPr lang="pt-BR" sz="3500" b="1" dirty="0" smtClean="0"/>
              <a:t>recompor</a:t>
            </a:r>
            <a:r>
              <a:rPr lang="pt-BR" sz="3500" dirty="0" smtClean="0"/>
              <a:t> as </a:t>
            </a:r>
            <a:r>
              <a:rPr lang="pt-BR" sz="3500" dirty="0" err="1" smtClean="0"/>
              <a:t>APPs</a:t>
            </a:r>
            <a:r>
              <a:rPr lang="pt-BR" sz="3500" dirty="0" smtClean="0"/>
              <a:t> </a:t>
            </a:r>
            <a:r>
              <a:rPr lang="pt-BR" sz="3500" b="1" dirty="0" smtClean="0"/>
              <a:t>com uso consolidado </a:t>
            </a:r>
            <a:r>
              <a:rPr lang="pt-BR" sz="3500" dirty="0" smtClean="0"/>
              <a:t>de rios e córregos de acordo com o </a:t>
            </a:r>
            <a:r>
              <a:rPr lang="pt-BR" sz="3500" b="1" dirty="0" smtClean="0"/>
              <a:t>Artigo 61-A da Lei</a:t>
            </a:r>
            <a:r>
              <a:rPr lang="pt-BR" sz="3500" b="1" dirty="0" smtClean="0"/>
              <a:t>:</a:t>
            </a:r>
          </a:p>
          <a:p>
            <a:endParaRPr lang="pt-BR" sz="3500" dirty="0" smtClean="0"/>
          </a:p>
          <a:p>
            <a:pPr lvl="1"/>
            <a:r>
              <a:rPr lang="pt-BR" sz="3500" b="1" dirty="0" smtClean="0"/>
              <a:t>Imóveis de até 1 MF de área: 5m</a:t>
            </a:r>
          </a:p>
          <a:p>
            <a:pPr lvl="1"/>
            <a:r>
              <a:rPr lang="pt-BR" sz="3500" b="1" dirty="0" smtClean="0"/>
              <a:t>Imóveis de 1 a 2 MF de área: 8m</a:t>
            </a:r>
          </a:p>
          <a:p>
            <a:pPr lvl="1"/>
            <a:r>
              <a:rPr lang="pt-BR" sz="3500" b="1" dirty="0" smtClean="0"/>
              <a:t>Imóveis de 2 a 4 MF de área: 15m</a:t>
            </a:r>
          </a:p>
          <a:p>
            <a:pPr lvl="1"/>
            <a:r>
              <a:rPr lang="pt-BR" sz="3500" b="1" dirty="0" smtClean="0"/>
              <a:t>Imóveis de 4 a 10 MF: 20m</a:t>
            </a:r>
          </a:p>
          <a:p>
            <a:pPr lvl="1"/>
            <a:r>
              <a:rPr lang="pt-BR" sz="3500" b="1" dirty="0" smtClean="0"/>
              <a:t>Imóveis com mais de 10 MF: metade da largura do rio, num mínimo de 30 e máximo de 100m</a:t>
            </a:r>
          </a:p>
          <a:p>
            <a:endParaRPr lang="pt-BR" sz="3500" dirty="0" smtClean="0"/>
          </a:p>
          <a:p>
            <a:pPr>
              <a:buNone/>
            </a:pPr>
            <a:endParaRPr lang="pt-BR" dirty="0"/>
          </a:p>
        </p:txBody>
      </p:sp>
      <p:sp>
        <p:nvSpPr>
          <p:cNvPr id="4" name="Título 1"/>
          <p:cNvSpPr>
            <a:spLocks noGrp="1"/>
          </p:cNvSpPr>
          <p:nvPr>
            <p:ph type="title"/>
          </p:nvPr>
        </p:nvSpPr>
        <p:spPr>
          <a:xfrm>
            <a:off x="457200" y="500050"/>
            <a:ext cx="8229600" cy="708264"/>
          </a:xfrm>
        </p:spPr>
        <p:txBody>
          <a:bodyPr>
            <a:normAutofit/>
          </a:bodyPr>
          <a:lstStyle/>
          <a:p>
            <a:r>
              <a:rPr lang="pt-BR" sz="4000" b="1" dirty="0" smtClean="0">
                <a:solidFill>
                  <a:schemeClr val="accent3">
                    <a:lumMod val="75000"/>
                  </a:schemeClr>
                </a:solidFill>
                <a:latin typeface="Lucida Sans" pitchFamily="34" charset="0"/>
              </a:rPr>
              <a:t>RIOS E CORREGOS</a:t>
            </a:r>
            <a:endParaRPr lang="pt-BR" sz="4000" b="1" dirty="0">
              <a:solidFill>
                <a:schemeClr val="accent3">
                  <a:lumMod val="75000"/>
                </a:schemeClr>
              </a:solidFill>
              <a:latin typeface="Verdana" pitchFamily="34" charset="0"/>
            </a:endParaRPr>
          </a:p>
        </p:txBody>
      </p:sp>
    </p:spTree>
    <p:extLst>
      <p:ext uri="{BB962C8B-B14F-4D97-AF65-F5344CB8AC3E}">
        <p14:creationId xmlns:p14="http://schemas.microsoft.com/office/powerpoint/2010/main" val="808753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69787" y="1567999"/>
            <a:ext cx="8017013" cy="5832648"/>
          </a:xfrm>
        </p:spPr>
        <p:txBody>
          <a:bodyPr>
            <a:normAutofit/>
          </a:bodyPr>
          <a:lstStyle/>
          <a:p>
            <a:endParaRPr lang="pt-BR" sz="3500" dirty="0" smtClean="0"/>
          </a:p>
          <a:p>
            <a:r>
              <a:rPr lang="pt-BR" sz="3500" b="1" dirty="0" smtClean="0"/>
              <a:t>Nascentes: 15m</a:t>
            </a:r>
          </a:p>
          <a:p>
            <a:r>
              <a:rPr lang="pt-BR" sz="3500" b="1" dirty="0" smtClean="0"/>
              <a:t>Veredas: 30 m para imóveis até 4 módulos, 50m para imóveis de mais de 4 módulos</a:t>
            </a:r>
          </a:p>
          <a:p>
            <a:pPr>
              <a:buNone/>
            </a:pPr>
            <a:endParaRPr lang="pt-BR" dirty="0"/>
          </a:p>
        </p:txBody>
      </p:sp>
      <p:sp>
        <p:nvSpPr>
          <p:cNvPr id="4" name="Título 1"/>
          <p:cNvSpPr>
            <a:spLocks noGrp="1"/>
          </p:cNvSpPr>
          <p:nvPr>
            <p:ph type="title"/>
          </p:nvPr>
        </p:nvSpPr>
        <p:spPr>
          <a:xfrm>
            <a:off x="457200" y="500050"/>
            <a:ext cx="8229600" cy="708264"/>
          </a:xfrm>
        </p:spPr>
        <p:txBody>
          <a:bodyPr>
            <a:normAutofit/>
          </a:bodyPr>
          <a:lstStyle/>
          <a:p>
            <a:r>
              <a:rPr lang="pt-BR" sz="4000" b="1" dirty="0" smtClean="0">
                <a:solidFill>
                  <a:schemeClr val="accent3">
                    <a:lumMod val="75000"/>
                  </a:schemeClr>
                </a:solidFill>
                <a:latin typeface="Lucida Sans" pitchFamily="34" charset="0"/>
              </a:rPr>
              <a:t>Nascentes e Veredas</a:t>
            </a:r>
            <a:endParaRPr lang="pt-BR" sz="4000" b="1" dirty="0">
              <a:solidFill>
                <a:schemeClr val="accent3">
                  <a:lumMod val="75000"/>
                </a:schemeClr>
              </a:solidFill>
              <a:latin typeface="Verdana" pitchFamily="34" charset="0"/>
            </a:endParaRPr>
          </a:p>
        </p:txBody>
      </p:sp>
    </p:spTree>
    <p:extLst>
      <p:ext uri="{BB962C8B-B14F-4D97-AF65-F5344CB8AC3E}">
        <p14:creationId xmlns:p14="http://schemas.microsoft.com/office/powerpoint/2010/main" val="2857640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49828" y="574644"/>
            <a:ext cx="7304316" cy="5641099"/>
          </a:xfrm>
        </p:spPr>
        <p:txBody>
          <a:bodyPr>
            <a:normAutofit fontScale="85000" lnSpcReduction="10000"/>
          </a:bodyPr>
          <a:lstStyle/>
          <a:p>
            <a:pPr algn="ctr">
              <a:lnSpc>
                <a:spcPct val="120000"/>
              </a:lnSpc>
              <a:buNone/>
            </a:pPr>
            <a:r>
              <a:rPr lang="pt-BR" sz="4700" b="1" dirty="0" smtClean="0">
                <a:solidFill>
                  <a:schemeClr val="accent3">
                    <a:lumMod val="75000"/>
                  </a:schemeClr>
                </a:solidFill>
                <a:latin typeface="Lucida Sans" panose="020B0602030504020204" pitchFamily="34" charset="0"/>
              </a:rPr>
              <a:t>Lagos </a:t>
            </a:r>
            <a:r>
              <a:rPr lang="pt-BR" sz="4700" b="1" dirty="0">
                <a:solidFill>
                  <a:schemeClr val="accent3">
                    <a:lumMod val="75000"/>
                  </a:schemeClr>
                </a:solidFill>
                <a:latin typeface="Lucida Sans" panose="020B0602030504020204" pitchFamily="34" charset="0"/>
              </a:rPr>
              <a:t>e lagoas </a:t>
            </a:r>
            <a:r>
              <a:rPr lang="pt-BR" sz="4700" b="1" dirty="0" smtClean="0">
                <a:solidFill>
                  <a:schemeClr val="accent3">
                    <a:lumMod val="75000"/>
                  </a:schemeClr>
                </a:solidFill>
                <a:latin typeface="Lucida Sans" panose="020B0602030504020204" pitchFamily="34" charset="0"/>
              </a:rPr>
              <a:t>naturais:</a:t>
            </a:r>
          </a:p>
          <a:p>
            <a:pPr>
              <a:lnSpc>
                <a:spcPct val="120000"/>
              </a:lnSpc>
              <a:buNone/>
            </a:pPr>
            <a:r>
              <a:rPr lang="pt-BR" dirty="0" smtClean="0"/>
              <a:t>I </a:t>
            </a:r>
            <a:r>
              <a:rPr lang="pt-BR" dirty="0"/>
              <a:t>- 5 (cinco) metros, para imóveis rurais com área de até 1 (um) módulo fiscal;     </a:t>
            </a:r>
            <a:endParaRPr lang="pt-BR" dirty="0" smtClean="0"/>
          </a:p>
          <a:p>
            <a:pPr>
              <a:lnSpc>
                <a:spcPct val="120000"/>
              </a:lnSpc>
              <a:buNone/>
            </a:pPr>
            <a:r>
              <a:rPr lang="pt-BR" dirty="0" smtClean="0"/>
              <a:t>II </a:t>
            </a:r>
            <a:r>
              <a:rPr lang="pt-BR" dirty="0"/>
              <a:t>- 8 (oito) metros, para imóveis rurais com área superior a 1 (um) módulo fiscal e de até 2 (dois) módulos fiscais;    </a:t>
            </a:r>
            <a:endParaRPr lang="pt-BR" dirty="0" smtClean="0"/>
          </a:p>
          <a:p>
            <a:pPr>
              <a:lnSpc>
                <a:spcPct val="120000"/>
              </a:lnSpc>
              <a:buNone/>
            </a:pPr>
            <a:r>
              <a:rPr lang="pt-BR" dirty="0" smtClean="0"/>
              <a:t>III </a:t>
            </a:r>
            <a:r>
              <a:rPr lang="pt-BR" dirty="0"/>
              <a:t>- 15 (quinze) metros, para imóveis rurais com área superior a 2 (dois) módulos fiscais e de até 4 (quatro) módulos fiscais; e     </a:t>
            </a:r>
            <a:endParaRPr lang="pt-BR" dirty="0" smtClean="0"/>
          </a:p>
          <a:p>
            <a:pPr>
              <a:lnSpc>
                <a:spcPct val="120000"/>
              </a:lnSpc>
              <a:buNone/>
            </a:pPr>
            <a:r>
              <a:rPr lang="pt-BR" dirty="0" smtClean="0"/>
              <a:t>IV </a:t>
            </a:r>
            <a:r>
              <a:rPr lang="pt-BR" dirty="0"/>
              <a:t>- 30 (trinta) metros, para imóveis rurais com área superior a 4 (quatro) módulos fiscais.</a:t>
            </a:r>
          </a:p>
          <a:p>
            <a:endParaRPr lang="pt-BR" dirty="0"/>
          </a:p>
        </p:txBody>
      </p:sp>
    </p:spTree>
    <p:extLst>
      <p:ext uri="{BB962C8B-B14F-4D97-AF65-F5344CB8AC3E}">
        <p14:creationId xmlns:p14="http://schemas.microsoft.com/office/powerpoint/2010/main" val="2657368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Conteúdo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366" y="487686"/>
            <a:ext cx="8284959" cy="5997149"/>
          </a:xfrm>
        </p:spPr>
      </p:pic>
    </p:spTree>
    <p:extLst>
      <p:ext uri="{BB962C8B-B14F-4D97-AF65-F5344CB8AC3E}">
        <p14:creationId xmlns:p14="http://schemas.microsoft.com/office/powerpoint/2010/main" val="1252732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2047" y="751113"/>
            <a:ext cx="7495010" cy="5377544"/>
          </a:xfrm>
        </p:spPr>
        <p:txBody>
          <a:bodyPr>
            <a:noAutofit/>
          </a:bodyPr>
          <a:lstStyle/>
          <a:p>
            <a:pPr algn="just"/>
            <a:r>
              <a:rPr lang="pt-BR" sz="3000" dirty="0" smtClean="0"/>
              <a:t>Regra vale para Áreas de Preservação Permanente </a:t>
            </a:r>
            <a:r>
              <a:rPr lang="pt-BR" sz="3000" b="1" dirty="0" smtClean="0"/>
              <a:t>com uso </a:t>
            </a:r>
            <a:r>
              <a:rPr lang="pt-BR" sz="3000" b="1" dirty="0" err="1" smtClean="0"/>
              <a:t>agrossilvopastoril</a:t>
            </a:r>
            <a:r>
              <a:rPr lang="pt-BR" sz="3000" b="1" dirty="0" smtClean="0"/>
              <a:t>, ecoturismo ou turismo rural anterior a 22/07/2008.</a:t>
            </a:r>
          </a:p>
          <a:p>
            <a:pPr algn="just"/>
            <a:endParaRPr lang="pt-BR" sz="3000" b="1" dirty="0"/>
          </a:p>
          <a:p>
            <a:r>
              <a:rPr lang="pt-BR" sz="3000" dirty="0" smtClean="0"/>
              <a:t>Caso não faça a adesão ao PRA, o proprietário </a:t>
            </a:r>
            <a:r>
              <a:rPr lang="pt-BR" sz="3000" b="1" dirty="0" smtClean="0"/>
              <a:t>terá de recompor todas as </a:t>
            </a:r>
            <a:r>
              <a:rPr lang="pt-BR" sz="3000" b="1" dirty="0" err="1" smtClean="0"/>
              <a:t>APPs</a:t>
            </a:r>
            <a:r>
              <a:rPr lang="pt-BR" sz="3000" b="1" dirty="0" smtClean="0"/>
              <a:t> conforme Artigo 7º.</a:t>
            </a:r>
          </a:p>
          <a:p>
            <a:pPr algn="just"/>
            <a:r>
              <a:rPr lang="pt-BR" sz="3000" b="1" dirty="0" err="1" smtClean="0"/>
              <a:t>APPs</a:t>
            </a:r>
            <a:r>
              <a:rPr lang="pt-BR" sz="3000" b="1" dirty="0" smtClean="0"/>
              <a:t> sem uso consolidado devem ser totalmente recompostas, de acordo com Artigo 7º .</a:t>
            </a:r>
            <a:endParaRPr lang="pt-BR" sz="3000" dirty="0"/>
          </a:p>
        </p:txBody>
      </p:sp>
    </p:spTree>
    <p:extLst>
      <p:ext uri="{BB962C8B-B14F-4D97-AF65-F5344CB8AC3E}">
        <p14:creationId xmlns:p14="http://schemas.microsoft.com/office/powerpoint/2010/main" val="3730230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06287" y="1467671"/>
            <a:ext cx="7238999" cy="4525963"/>
          </a:xfrm>
        </p:spPr>
        <p:txBody>
          <a:bodyPr>
            <a:normAutofit/>
          </a:bodyPr>
          <a:lstStyle/>
          <a:p>
            <a:pPr>
              <a:buNone/>
            </a:pPr>
            <a:r>
              <a:rPr lang="pt-BR" b="1" dirty="0" smtClean="0"/>
              <a:t>Pode ser realizada isolada ou conjuntamente pelos seguintes métodos:</a:t>
            </a:r>
          </a:p>
          <a:p>
            <a:pPr>
              <a:buNone/>
            </a:pPr>
            <a:endParaRPr lang="pt-BR" b="1" dirty="0" smtClean="0"/>
          </a:p>
          <a:p>
            <a:pPr>
              <a:buNone/>
            </a:pPr>
            <a:r>
              <a:rPr lang="pt-BR" b="1" dirty="0" smtClean="0"/>
              <a:t>I - condução de regeneração natural de espécies nativas;</a:t>
            </a:r>
          </a:p>
          <a:p>
            <a:pPr>
              <a:buNone/>
            </a:pPr>
            <a:endParaRPr lang="pt-BR" b="1" dirty="0" smtClean="0"/>
          </a:p>
          <a:p>
            <a:pPr>
              <a:buNone/>
            </a:pPr>
            <a:r>
              <a:rPr lang="pt-BR" b="1" dirty="0" smtClean="0"/>
              <a:t>II - plantio de espécies nativas;</a:t>
            </a:r>
          </a:p>
          <a:p>
            <a:pPr>
              <a:buNone/>
            </a:pPr>
            <a:endParaRPr lang="pt-BR" i="1" dirty="0" smtClean="0"/>
          </a:p>
          <a:p>
            <a:pPr>
              <a:buNone/>
            </a:pPr>
            <a:endParaRPr lang="pt-BR" dirty="0"/>
          </a:p>
        </p:txBody>
      </p:sp>
      <p:sp>
        <p:nvSpPr>
          <p:cNvPr id="4" name="Título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4000" b="1" dirty="0" smtClean="0">
                <a:solidFill>
                  <a:schemeClr val="accent3">
                    <a:lumMod val="75000"/>
                  </a:schemeClr>
                </a:solidFill>
                <a:latin typeface="Lucida Sans" panose="020B0602030504020204" pitchFamily="34" charset="0"/>
                <a:ea typeface="Tahoma" panose="020B0604030504040204" pitchFamily="34" charset="0"/>
                <a:cs typeface="Tahoma" panose="020B0604030504040204" pitchFamily="34" charset="0"/>
              </a:rPr>
              <a:t>Recomposição da APP</a:t>
            </a:r>
            <a:endParaRPr kumimoji="0" lang="pt-BR" sz="4000" b="1" i="0" u="none" strike="noStrike" kern="1200" cap="none" spc="0" normalizeH="0" baseline="0" noProof="0" dirty="0">
              <a:ln>
                <a:noFill/>
              </a:ln>
              <a:solidFill>
                <a:schemeClr val="accent3">
                  <a:lumMod val="75000"/>
                </a:schemeClr>
              </a:solidFill>
              <a:effectLst/>
              <a:uLnTx/>
              <a:uFillTx/>
              <a:latin typeface="Lucida Sans" panose="020B06020305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0421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143000" y="1534836"/>
            <a:ext cx="7511143" cy="4525963"/>
          </a:xfrm>
        </p:spPr>
        <p:txBody>
          <a:bodyPr>
            <a:normAutofit fontScale="70000" lnSpcReduction="20000"/>
          </a:bodyPr>
          <a:lstStyle/>
          <a:p>
            <a:pPr>
              <a:buNone/>
            </a:pPr>
            <a:endParaRPr lang="pt-BR" sz="4000" dirty="0" smtClean="0"/>
          </a:p>
          <a:p>
            <a:pPr>
              <a:buNone/>
            </a:pPr>
            <a:r>
              <a:rPr lang="pt-BR" sz="4000" b="1" dirty="0" smtClean="0"/>
              <a:t>III - plantio </a:t>
            </a:r>
            <a:r>
              <a:rPr lang="pt-BR" sz="4000" b="1" dirty="0"/>
              <a:t>de espécies nativas conjugado com a condução da regeneração natural de espécies nativas; </a:t>
            </a:r>
          </a:p>
          <a:p>
            <a:pPr>
              <a:buNone/>
            </a:pPr>
            <a:endParaRPr lang="pt-BR" sz="4000" b="1" dirty="0"/>
          </a:p>
          <a:p>
            <a:pPr>
              <a:buNone/>
            </a:pPr>
            <a:r>
              <a:rPr lang="pt-BR" sz="4000" b="1" dirty="0"/>
              <a:t>IV - plantio intercalado de espécies lenhosas, perenes ou de ciclo longo, exóticas com nativas de ocorrência regional, em até cinquenta por cento da área total a ser recomposta, no caso dos imóveis a que se refere o inciso V do caput do art. 3º da Lei nº 12.651, de 2012. </a:t>
            </a:r>
            <a:r>
              <a:rPr lang="pt-BR" sz="4000" dirty="0"/>
              <a:t> </a:t>
            </a:r>
            <a:r>
              <a:rPr lang="pt-BR" sz="4000" b="1" dirty="0"/>
              <a:t>(pequenos proprietários)</a:t>
            </a:r>
          </a:p>
          <a:p>
            <a:pPr>
              <a:buNone/>
            </a:pPr>
            <a:endParaRPr lang="pt-BR" sz="4000" i="1" dirty="0" smtClean="0"/>
          </a:p>
          <a:p>
            <a:pPr>
              <a:buNone/>
            </a:pPr>
            <a:endParaRPr lang="pt-BR" dirty="0"/>
          </a:p>
        </p:txBody>
      </p:sp>
      <p:sp>
        <p:nvSpPr>
          <p:cNvPr id="4" name="Título 1"/>
          <p:cNvSpPr txBox="1">
            <a:spLocks/>
          </p:cNvSpPr>
          <p:nvPr/>
        </p:nvSpPr>
        <p:spPr>
          <a:xfrm>
            <a:off x="609600" y="42703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4000" b="1" dirty="0" smtClean="0">
                <a:solidFill>
                  <a:schemeClr val="accent3">
                    <a:lumMod val="75000"/>
                  </a:schemeClr>
                </a:solidFill>
                <a:latin typeface="Lucida Sans" panose="020B0602030504020204" pitchFamily="34" charset="0"/>
                <a:ea typeface="+mj-ea"/>
                <a:cs typeface="+mj-cs"/>
              </a:rPr>
              <a:t>Recomposição da APP</a:t>
            </a:r>
            <a:endParaRPr kumimoji="0" lang="pt-BR" sz="4000" b="1" i="0" u="none" strike="noStrike" kern="1200" cap="none" spc="0" normalizeH="0" baseline="0" noProof="0" dirty="0">
              <a:ln>
                <a:noFill/>
              </a:ln>
              <a:solidFill>
                <a:schemeClr val="accent3">
                  <a:lumMod val="75000"/>
                </a:schemeClr>
              </a:solidFill>
              <a:effectLst/>
              <a:uLnTx/>
              <a:uFillTx/>
              <a:latin typeface="Lucida Sans" panose="020B0602030504020204" pitchFamily="34" charset="0"/>
              <a:ea typeface="+mj-ea"/>
              <a:cs typeface="+mj-cs"/>
            </a:endParaRPr>
          </a:p>
        </p:txBody>
      </p:sp>
    </p:spTree>
    <p:extLst>
      <p:ext uri="{BB962C8B-B14F-4D97-AF65-F5344CB8AC3E}">
        <p14:creationId xmlns:p14="http://schemas.microsoft.com/office/powerpoint/2010/main" val="2177677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174347" y="1162405"/>
            <a:ext cx="7272967" cy="4519938"/>
          </a:xfrm>
        </p:spPr>
        <p:txBody>
          <a:bodyPr>
            <a:normAutofit fontScale="85000" lnSpcReduction="20000"/>
          </a:bodyPr>
          <a:lstStyle/>
          <a:p>
            <a:pPr>
              <a:spcAft>
                <a:spcPct val="0"/>
              </a:spcAft>
              <a:buFont typeface="Times New Roman" pitchFamily="18" charset="0"/>
              <a:buNone/>
            </a:pPr>
            <a:endParaRPr lang="pt-BR" sz="2800" dirty="0" smtClean="0"/>
          </a:p>
          <a:p>
            <a:pPr>
              <a:spcAft>
                <a:spcPct val="0"/>
              </a:spcAft>
              <a:buFont typeface="Times New Roman" pitchFamily="18" charset="0"/>
              <a:buNone/>
            </a:pPr>
            <a:r>
              <a:rPr lang="pt-BR" sz="2800" b="1" dirty="0"/>
              <a:t>Art. 17</a:t>
            </a:r>
            <a:r>
              <a:rPr lang="pt-BR" sz="2800" dirty="0"/>
              <a:t>. </a:t>
            </a:r>
            <a:r>
              <a:rPr lang="pt-BR" sz="2800" b="1" dirty="0"/>
              <a:t>A Reserva Legal deve ser conservada com cobertura de vegetação nativa </a:t>
            </a:r>
            <a:r>
              <a:rPr lang="pt-BR" sz="2800" dirty="0"/>
              <a:t>pelo proprietário do imóvel rural, possuidor ou ocupante a qualquer título, pessoa física ou jurídica, de direito público ou privado.	</a:t>
            </a:r>
            <a:endParaRPr lang="pt-BR" sz="2800" dirty="0" smtClean="0"/>
          </a:p>
          <a:p>
            <a:pPr>
              <a:spcAft>
                <a:spcPct val="0"/>
              </a:spcAft>
              <a:buFont typeface="Times New Roman" pitchFamily="18" charset="0"/>
              <a:buNone/>
            </a:pPr>
            <a:endParaRPr lang="pt-BR" sz="2800" dirty="0" smtClean="0"/>
          </a:p>
          <a:p>
            <a:pPr>
              <a:spcAft>
                <a:spcPct val="0"/>
              </a:spcAft>
              <a:buFont typeface="Times New Roman" pitchFamily="18" charset="0"/>
              <a:buNone/>
            </a:pPr>
            <a:r>
              <a:rPr lang="pt-BR" sz="2800" b="1" dirty="0"/>
              <a:t>Art. 66. </a:t>
            </a:r>
            <a:r>
              <a:rPr lang="pt-BR" sz="2800" dirty="0"/>
              <a:t>O proprietário ou possuidor de imóvel rural que detinha, em 22 de julho de 2008, área de Reserva Legal em extensão inferior ao estabelecido no art. 12, poderá regularizar sua situação, independentemente da adesão ao PRA, adotando as seguintes alternativas, isolada ou conjuntamente:</a:t>
            </a:r>
          </a:p>
          <a:p>
            <a:pPr>
              <a:spcAft>
                <a:spcPct val="0"/>
              </a:spcAft>
              <a:buFont typeface="Times New Roman" pitchFamily="18" charset="0"/>
              <a:buNone/>
            </a:pPr>
            <a:r>
              <a:rPr lang="pt-BR" sz="2800" b="1" dirty="0"/>
              <a:t>I - </a:t>
            </a:r>
            <a:r>
              <a:rPr lang="pt-BR" sz="2800" b="1" dirty="0" smtClean="0"/>
              <a:t>Recompor </a:t>
            </a:r>
            <a:r>
              <a:rPr lang="pt-BR" sz="2800" b="1" dirty="0"/>
              <a:t>a Reserva </a:t>
            </a:r>
            <a:r>
              <a:rPr lang="pt-BR" sz="2800" b="1" dirty="0" smtClean="0"/>
              <a:t>Legal</a:t>
            </a:r>
          </a:p>
          <a:p>
            <a:endParaRPr lang="pt-BR" dirty="0"/>
          </a:p>
        </p:txBody>
      </p:sp>
      <p:sp>
        <p:nvSpPr>
          <p:cNvPr id="4" name="Título 1"/>
          <p:cNvSpPr>
            <a:spLocks noGrp="1"/>
          </p:cNvSpPr>
          <p:nvPr>
            <p:ph type="title"/>
          </p:nvPr>
        </p:nvSpPr>
        <p:spPr>
          <a:xfrm>
            <a:off x="467544" y="404664"/>
            <a:ext cx="8229600" cy="841593"/>
          </a:xfrm>
        </p:spPr>
        <p:txBody>
          <a:bodyPr>
            <a:normAutofit fontScale="90000"/>
          </a:bodyPr>
          <a:lstStyle/>
          <a:p>
            <a:r>
              <a:rPr lang="pt-BR" b="1" dirty="0" smtClean="0">
                <a:solidFill>
                  <a:schemeClr val="accent3">
                    <a:lumMod val="75000"/>
                  </a:schemeClr>
                </a:solidFill>
                <a:latin typeface="Lucida Sans" panose="020B0602030504020204" pitchFamily="34" charset="0"/>
              </a:rPr>
              <a:t>Reserva Legal</a:t>
            </a:r>
            <a:r>
              <a:rPr lang="pt-BR" dirty="0" smtClean="0"/>
              <a:t/>
            </a:r>
            <a:br>
              <a:rPr lang="pt-BR" dirty="0" smtClean="0"/>
            </a:br>
            <a:endParaRPr lang="pt-BR" dirty="0"/>
          </a:p>
        </p:txBody>
      </p:sp>
    </p:spTree>
    <p:extLst>
      <p:ext uri="{BB962C8B-B14F-4D97-AF65-F5344CB8AC3E}">
        <p14:creationId xmlns:p14="http://schemas.microsoft.com/office/powerpoint/2010/main" val="2501029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15142" y="654372"/>
            <a:ext cx="7086601" cy="5693866"/>
          </a:xfrm>
          <a:prstGeom prst="rect">
            <a:avLst/>
          </a:prstGeom>
        </p:spPr>
        <p:txBody>
          <a:bodyPr wrap="square">
            <a:spAutoFit/>
          </a:bodyPr>
          <a:lstStyle/>
          <a:p>
            <a:pPr algn="ctr"/>
            <a:r>
              <a:rPr lang="pt-BR" sz="4000" b="1" dirty="0" smtClean="0">
                <a:solidFill>
                  <a:schemeClr val="accent3">
                    <a:lumMod val="75000"/>
                  </a:schemeClr>
                </a:solidFill>
                <a:latin typeface="Lucida Sans" panose="020B0602030504020204" pitchFamily="34" charset="0"/>
              </a:rPr>
              <a:t>Recomposição da RL </a:t>
            </a:r>
          </a:p>
          <a:p>
            <a:pPr>
              <a:buNone/>
            </a:pPr>
            <a:endParaRPr lang="pt-BR" sz="1600" dirty="0" smtClean="0"/>
          </a:p>
          <a:p>
            <a:pPr>
              <a:buNone/>
            </a:pPr>
            <a:r>
              <a:rPr lang="pt-BR" sz="2800" dirty="0" smtClean="0"/>
              <a:t>Pode </a:t>
            </a:r>
            <a:r>
              <a:rPr lang="pt-BR" sz="2800" dirty="0"/>
              <a:t>ser realizada isolada ou conjuntamente pelos seguintes métodos:</a:t>
            </a:r>
          </a:p>
          <a:p>
            <a:pPr>
              <a:buNone/>
            </a:pPr>
            <a:endParaRPr lang="pt-BR" sz="2800" b="1" dirty="0"/>
          </a:p>
          <a:p>
            <a:pPr>
              <a:buNone/>
            </a:pPr>
            <a:r>
              <a:rPr lang="pt-BR" sz="2800" b="1" dirty="0"/>
              <a:t>I - condução de regeneração natural de espécies nativas;</a:t>
            </a:r>
          </a:p>
          <a:p>
            <a:pPr>
              <a:buNone/>
            </a:pPr>
            <a:endParaRPr lang="pt-BR" sz="2800" b="1" dirty="0"/>
          </a:p>
          <a:p>
            <a:pPr>
              <a:buNone/>
            </a:pPr>
            <a:r>
              <a:rPr lang="pt-BR" sz="2800" b="1" dirty="0"/>
              <a:t>II - plantio de espécies nativas;</a:t>
            </a:r>
          </a:p>
          <a:p>
            <a:pPr>
              <a:buNone/>
            </a:pPr>
            <a:endParaRPr lang="pt-BR" sz="2800" b="1" dirty="0" smtClean="0"/>
          </a:p>
          <a:p>
            <a:pPr>
              <a:buNone/>
            </a:pPr>
            <a:r>
              <a:rPr lang="pt-BR" sz="2800" b="1" dirty="0"/>
              <a:t>III - plantio de espécies nativas conjugado com a condução da regeneração natural de espécies nativas; </a:t>
            </a:r>
            <a:endParaRPr lang="pt-BR" sz="2800" b="1" dirty="0" smtClean="0"/>
          </a:p>
        </p:txBody>
      </p:sp>
    </p:spTree>
    <p:extLst>
      <p:ext uri="{BB962C8B-B14F-4D97-AF65-F5344CB8AC3E}">
        <p14:creationId xmlns:p14="http://schemas.microsoft.com/office/powerpoint/2010/main" val="362203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349829" y="626571"/>
            <a:ext cx="7097486" cy="5893921"/>
          </a:xfrm>
          <a:prstGeom prst="rect">
            <a:avLst/>
          </a:prstGeom>
        </p:spPr>
        <p:txBody>
          <a:bodyPr wrap="square">
            <a:spAutoFit/>
          </a:bodyPr>
          <a:lstStyle/>
          <a:p>
            <a:pPr algn="ctr"/>
            <a:r>
              <a:rPr lang="pt-BR" sz="4000" b="1" dirty="0" smtClean="0">
                <a:solidFill>
                  <a:schemeClr val="accent3">
                    <a:lumMod val="75000"/>
                  </a:schemeClr>
                </a:solidFill>
                <a:latin typeface="Lucida Sans" panose="020B0602030504020204" pitchFamily="34" charset="0"/>
              </a:rPr>
              <a:t>Recomposição da RL </a:t>
            </a:r>
          </a:p>
          <a:p>
            <a:pPr>
              <a:buNone/>
            </a:pPr>
            <a:endParaRPr lang="pt-BR" sz="1600" b="1" i="1" dirty="0" smtClean="0"/>
          </a:p>
          <a:p>
            <a:r>
              <a:rPr lang="pt-BR" sz="2700" b="1" dirty="0" smtClean="0">
                <a:solidFill>
                  <a:srgbClr val="000000"/>
                </a:solidFill>
              </a:rPr>
              <a:t>IV - o plantio intercalado de espécies nativas com exóticas ou frutíferas, em sistema agroflorestal, observados os seguintes parâmetros:</a:t>
            </a:r>
          </a:p>
          <a:p>
            <a:endParaRPr lang="pt-BR" sz="2700" b="1" dirty="0" smtClean="0">
              <a:solidFill>
                <a:srgbClr val="000000"/>
              </a:solidFill>
            </a:endParaRPr>
          </a:p>
          <a:p>
            <a:r>
              <a:rPr lang="pt-BR" sz="2700" b="1" dirty="0" smtClean="0">
                <a:solidFill>
                  <a:srgbClr val="000000"/>
                </a:solidFill>
              </a:rPr>
              <a:t>a)- o plantio de espécies exóticas deverá ser combinado com as espécies nativas de ocorrência regional;</a:t>
            </a:r>
          </a:p>
          <a:p>
            <a:r>
              <a:rPr lang="pt-BR" sz="2700" b="1" dirty="0" smtClean="0">
                <a:solidFill>
                  <a:srgbClr val="000000"/>
                </a:solidFill>
              </a:rPr>
              <a:t>b)- a área recomposta com espécies exóticas não poderá exceder a 50% (cinquenta por cento) da área total a ser recuperada.</a:t>
            </a:r>
          </a:p>
          <a:p>
            <a:endParaRPr lang="pt-BR"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1933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11560" y="1599178"/>
            <a:ext cx="7632848" cy="427809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6700" lvl="1" indent="-266700">
              <a:spcBef>
                <a:spcPts val="600"/>
              </a:spcBef>
              <a:buFont typeface="Arial" pitchFamily="34" charset="0"/>
              <a:buChar char="•"/>
            </a:pPr>
            <a:r>
              <a:rPr lang="pt-BR" sz="3600" b="1" dirty="0" smtClean="0">
                <a:solidFill>
                  <a:schemeClr val="tx1"/>
                </a:solidFill>
                <a:latin typeface="Calibri" pitchFamily="34" charset="0"/>
              </a:rPr>
              <a:t>Restituir a estabilidade e integridade ecológica dos ecossistemas naturais, principalmente:</a:t>
            </a:r>
          </a:p>
          <a:p>
            <a:pPr marL="531813" lvl="1" indent="-265113">
              <a:spcBef>
                <a:spcPts val="600"/>
              </a:spcBef>
              <a:buFontTx/>
              <a:buChar char="-"/>
            </a:pPr>
            <a:r>
              <a:rPr lang="pt-BR" sz="3600" b="1" dirty="0" smtClean="0">
                <a:solidFill>
                  <a:schemeClr val="tx1"/>
                </a:solidFill>
                <a:latin typeface="Calibri" pitchFamily="34" charset="0"/>
              </a:rPr>
              <a:t>Áreas de Preservação Permanente; </a:t>
            </a:r>
          </a:p>
          <a:p>
            <a:pPr marL="531813" lvl="1" indent="-265113">
              <a:spcBef>
                <a:spcPts val="600"/>
              </a:spcBef>
              <a:buFontTx/>
              <a:buChar char="-"/>
            </a:pPr>
            <a:r>
              <a:rPr lang="pt-BR" sz="3600" b="1" dirty="0" smtClean="0">
                <a:solidFill>
                  <a:schemeClr val="tx1"/>
                </a:solidFill>
                <a:latin typeface="Calibri" pitchFamily="34" charset="0"/>
              </a:rPr>
              <a:t>Reservas Legais;</a:t>
            </a:r>
          </a:p>
          <a:p>
            <a:pPr marL="531813" lvl="1" indent="-265113">
              <a:spcBef>
                <a:spcPts val="600"/>
              </a:spcBef>
              <a:buFontTx/>
              <a:buChar char="-"/>
            </a:pPr>
            <a:r>
              <a:rPr lang="pt-BR" sz="3600" b="1" dirty="0" smtClean="0">
                <a:solidFill>
                  <a:schemeClr val="tx1"/>
                </a:solidFill>
                <a:latin typeface="Calibri" pitchFamily="34" charset="0"/>
              </a:rPr>
              <a:t>Demais espaços protegidos.</a:t>
            </a:r>
          </a:p>
          <a:p>
            <a:pPr marL="271463" lvl="1">
              <a:spcBef>
                <a:spcPts val="600"/>
              </a:spcBef>
            </a:pPr>
            <a:r>
              <a:rPr lang="pt-BR" sz="3600" b="1" dirty="0" smtClean="0">
                <a:solidFill>
                  <a:schemeClr val="tx1"/>
                </a:solidFill>
                <a:latin typeface="Calibri" pitchFamily="34" charset="0"/>
              </a:rPr>
              <a:t>E assim...</a:t>
            </a:r>
          </a:p>
        </p:txBody>
      </p:sp>
      <p:sp>
        <p:nvSpPr>
          <p:cNvPr id="6" name="Título 1"/>
          <p:cNvSpPr txBox="1">
            <a:spLocks/>
          </p:cNvSpPr>
          <p:nvPr/>
        </p:nvSpPr>
        <p:spPr>
          <a:xfrm>
            <a:off x="0" y="548680"/>
            <a:ext cx="9144000" cy="634082"/>
          </a:xfrm>
          <a:prstGeom prst="rect">
            <a:avLst/>
          </a:prstGeom>
        </p:spPr>
        <p:txBody>
          <a:bodyPr vert="horz" lIns="91440" tIns="45720" rIns="91440" bIns="45720" rtlCol="0" anchor="ctr">
            <a:noAutofit/>
            <a:scene3d>
              <a:camera prst="orthographicFront"/>
              <a:lightRig rig="soft" dir="t">
                <a:rot lat="0" lon="0" rev="16800000"/>
              </a:lightRig>
            </a:scene3d>
            <a:sp3d prstMaterial="softEdge"/>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4000" b="1" dirty="0" smtClean="0">
                <a:solidFill>
                  <a:schemeClr val="accent3">
                    <a:lumMod val="75000"/>
                  </a:schemeClr>
                </a:solidFill>
                <a:latin typeface="Lucida Sans" panose="020B0602030504020204" pitchFamily="34" charset="0"/>
              </a:rPr>
              <a:t>Por que restaurar?</a:t>
            </a:r>
            <a:endParaRPr lang="pt-BR" sz="4000" b="1" dirty="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34116474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29343" y="626571"/>
            <a:ext cx="7848600" cy="3293209"/>
          </a:xfrm>
          <a:prstGeom prst="rect">
            <a:avLst/>
          </a:prstGeom>
        </p:spPr>
        <p:txBody>
          <a:bodyPr wrap="square">
            <a:spAutoFit/>
          </a:bodyPr>
          <a:lstStyle/>
          <a:p>
            <a:pPr algn="ctr"/>
            <a:r>
              <a:rPr lang="pt-BR" sz="4000" b="1" dirty="0" smtClean="0">
                <a:solidFill>
                  <a:schemeClr val="accent3">
                    <a:lumMod val="75000"/>
                  </a:schemeClr>
                </a:solidFill>
                <a:latin typeface="Lucida Sans" panose="020B0602030504020204" pitchFamily="34" charset="0"/>
              </a:rPr>
              <a:t>Recomposição da RL </a:t>
            </a:r>
          </a:p>
          <a:p>
            <a:pPr>
              <a:buNone/>
            </a:pPr>
            <a:endParaRPr lang="pt-BR" sz="1600" b="1" i="1" dirty="0" smtClean="0"/>
          </a:p>
          <a:p>
            <a:pPr>
              <a:buNone/>
            </a:pPr>
            <a:endParaRPr lang="pt-BR" sz="1600" b="1" i="1" dirty="0" smtClean="0"/>
          </a:p>
          <a:p>
            <a:r>
              <a:rPr lang="pt-BR" sz="2800" b="1" dirty="0" err="1">
                <a:solidFill>
                  <a:srgbClr val="000000"/>
                </a:solidFill>
              </a:rPr>
              <a:t>Obs</a:t>
            </a:r>
            <a:r>
              <a:rPr lang="pt-BR" sz="2800" b="1" dirty="0">
                <a:solidFill>
                  <a:srgbClr val="000000"/>
                </a:solidFill>
              </a:rPr>
              <a:t>: Os proprietários ou possuidores do imóvel que optarem por recompor a Reserva Legal na forma descrita terão direito à sua exploração econômica, nos termos desta Lei.</a:t>
            </a:r>
            <a:endParaRPr lang="pt-BR" sz="2800" b="1" dirty="0"/>
          </a:p>
          <a:p>
            <a:endParaRPr lang="pt-BR"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91604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95536" y="692696"/>
            <a:ext cx="8280920" cy="5400600"/>
          </a:xfrm>
          <a:prstGeom prst="rect">
            <a:avLst/>
          </a:prstGeom>
        </p:spPr>
        <p:txBody>
          <a:bodyPr>
            <a:normAutofit/>
          </a:bodyPr>
          <a:lstStyle/>
          <a:p>
            <a:r>
              <a:rPr lang="pt-BR" b="1" dirty="0" smtClean="0">
                <a:solidFill>
                  <a:srgbClr val="FF0000"/>
                </a:solidFill>
                <a:latin typeface="Lucida Sans" panose="020B0602030504020204" pitchFamily="34" charset="0"/>
                <a:cs typeface="Arial" pitchFamily="34" charset="0"/>
              </a:rPr>
              <a:t/>
            </a:r>
            <a:br>
              <a:rPr lang="pt-BR" b="1" dirty="0" smtClean="0">
                <a:solidFill>
                  <a:srgbClr val="FF0000"/>
                </a:solidFill>
                <a:latin typeface="Lucida Sans" panose="020B0602030504020204" pitchFamily="34" charset="0"/>
                <a:cs typeface="Arial" pitchFamily="34" charset="0"/>
              </a:rPr>
            </a:br>
            <a:r>
              <a:rPr lang="pt-BR" b="1" dirty="0" smtClean="0">
                <a:solidFill>
                  <a:srgbClr val="FF0000"/>
                </a:solidFill>
                <a:latin typeface="Lucida Sans" panose="020B0602030504020204" pitchFamily="34" charset="0"/>
                <a:cs typeface="Arial" pitchFamily="34" charset="0"/>
              </a:rPr>
              <a:t>Resolução </a:t>
            </a:r>
            <a:r>
              <a:rPr lang="pt-BR" b="1" dirty="0">
                <a:solidFill>
                  <a:srgbClr val="FF0000"/>
                </a:solidFill>
                <a:latin typeface="Lucida Sans" panose="020B0602030504020204" pitchFamily="34" charset="0"/>
                <a:cs typeface="Arial" pitchFamily="34" charset="0"/>
              </a:rPr>
              <a:t>SMA </a:t>
            </a:r>
            <a:r>
              <a:rPr lang="pt-BR" b="1" dirty="0" smtClean="0">
                <a:solidFill>
                  <a:srgbClr val="FF0000"/>
                </a:solidFill>
                <a:latin typeface="Lucida Sans" panose="020B0602030504020204" pitchFamily="34" charset="0"/>
                <a:cs typeface="Arial" pitchFamily="34" charset="0"/>
              </a:rPr>
              <a:t>32/14</a:t>
            </a:r>
            <a:br>
              <a:rPr lang="pt-BR" b="1" dirty="0" smtClean="0">
                <a:solidFill>
                  <a:srgbClr val="FF0000"/>
                </a:solidFill>
                <a:latin typeface="Lucida Sans" panose="020B0602030504020204" pitchFamily="34" charset="0"/>
                <a:cs typeface="Arial" pitchFamily="34" charset="0"/>
              </a:rPr>
            </a:br>
            <a:r>
              <a:rPr lang="pt-BR" sz="4000" b="1" dirty="0" smtClean="0">
                <a:solidFill>
                  <a:srgbClr val="800000"/>
                </a:solidFill>
                <a:latin typeface="+mn-lt"/>
                <a:cs typeface="Arial" pitchFamily="34" charset="0"/>
              </a:rPr>
              <a:t/>
            </a:r>
            <a:br>
              <a:rPr lang="pt-BR" sz="4000" b="1" dirty="0" smtClean="0">
                <a:solidFill>
                  <a:srgbClr val="800000"/>
                </a:solidFill>
                <a:latin typeface="+mn-lt"/>
                <a:cs typeface="Arial" pitchFamily="34" charset="0"/>
              </a:rPr>
            </a:br>
            <a:r>
              <a:rPr lang="pt-BR" sz="4000" b="1" dirty="0" smtClean="0">
                <a:latin typeface="+mn-lt"/>
                <a:cs typeface="Arial" pitchFamily="34" charset="0"/>
              </a:rPr>
              <a:t>Estabelece </a:t>
            </a:r>
            <a:r>
              <a:rPr lang="pt-BR" sz="4000" b="1" dirty="0">
                <a:latin typeface="+mn-lt"/>
                <a:cs typeface="Arial" pitchFamily="34" charset="0"/>
              </a:rPr>
              <a:t>orientações, diretrizes e critérios sobre restauração ecológica no Estado de São Paulo. </a:t>
            </a:r>
            <a:r>
              <a:rPr lang="pt-BR" sz="4000" b="1" dirty="0">
                <a:cs typeface="Arial" pitchFamily="34" charset="0"/>
              </a:rPr>
              <a:t/>
            </a:r>
            <a:br>
              <a:rPr lang="pt-BR" sz="4000" b="1" dirty="0">
                <a:cs typeface="Arial" pitchFamily="34" charset="0"/>
              </a:rPr>
            </a:br>
            <a:endParaRPr lang="pt-BR" sz="4000" b="1" dirty="0">
              <a:solidFill>
                <a:schemeClr val="accent4">
                  <a:lumMod val="50000"/>
                </a:schemeClr>
              </a:solidFill>
              <a:latin typeface="Lucida Sans" pitchFamily="34" charset="0"/>
              <a:ea typeface="+mn-ea"/>
              <a:cs typeface="+mn-cs"/>
            </a:endParaRPr>
          </a:p>
        </p:txBody>
      </p:sp>
      <p:sp>
        <p:nvSpPr>
          <p:cNvPr id="6" name="Título 1"/>
          <p:cNvSpPr txBox="1">
            <a:spLocks/>
          </p:cNvSpPr>
          <p:nvPr/>
        </p:nvSpPr>
        <p:spPr>
          <a:xfrm>
            <a:off x="539552" y="2924944"/>
            <a:ext cx="8280920" cy="26642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500" dirty="0" smtClean="0">
              <a:solidFill>
                <a:srgbClr val="000000"/>
              </a:solidFill>
              <a:latin typeface="Calibri" pitchFamily="34" charset="0"/>
              <a:ea typeface="ＭＳ Ｐゴシック" charset="-128"/>
              <a:cs typeface="Arial" pitchFamily="34" charset="0"/>
              <a:sym typeface="Calibri" pitchFamily="34" charset="0"/>
            </a:endParaRPr>
          </a:p>
          <a:p>
            <a:r>
              <a:rPr lang="pt-BR" sz="3500" b="1" dirty="0" smtClean="0">
                <a:cs typeface="Arial" pitchFamily="34" charset="0"/>
              </a:rPr>
              <a:t/>
            </a:r>
            <a:br>
              <a:rPr lang="pt-BR" sz="3500" b="1" dirty="0" smtClean="0">
                <a:cs typeface="Arial" pitchFamily="34" charset="0"/>
              </a:rPr>
            </a:br>
            <a:endParaRPr lang="pt-BR" sz="3500" b="1" dirty="0">
              <a:solidFill>
                <a:schemeClr val="accent4">
                  <a:lumMod val="50000"/>
                </a:schemeClr>
              </a:solidFill>
              <a:latin typeface="Lucida Sans" pitchFamily="34" charset="0"/>
              <a:ea typeface="+mn-ea"/>
              <a:cs typeface="+mn-cs"/>
            </a:endParaRPr>
          </a:p>
        </p:txBody>
      </p:sp>
    </p:spTree>
    <p:extLst>
      <p:ext uri="{BB962C8B-B14F-4D97-AF65-F5344CB8AC3E}">
        <p14:creationId xmlns:p14="http://schemas.microsoft.com/office/powerpoint/2010/main" val="19915827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95536" y="1268760"/>
            <a:ext cx="8280920" cy="26642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500" dirty="0" smtClean="0">
              <a:solidFill>
                <a:srgbClr val="000000"/>
              </a:solidFill>
              <a:latin typeface="Calibri" pitchFamily="34" charset="0"/>
              <a:ea typeface="ＭＳ Ｐゴシック" charset="-128"/>
              <a:cs typeface="Arial" pitchFamily="34" charset="0"/>
              <a:sym typeface="Calibri" pitchFamily="34" charset="0"/>
            </a:endParaRPr>
          </a:p>
          <a:p>
            <a:r>
              <a:rPr lang="en-US" sz="3500" b="1" dirty="0" smtClean="0">
                <a:solidFill>
                  <a:srgbClr val="000000"/>
                </a:solidFill>
                <a:latin typeface="Calibri" pitchFamily="34" charset="0"/>
                <a:ea typeface="ＭＳ Ｐゴシック" charset="-128"/>
                <a:cs typeface="Arial" pitchFamily="34" charset="0"/>
                <a:sym typeface="Calibri" pitchFamily="34" charset="0"/>
              </a:rPr>
              <a:t>A verificação de cumprimento dos compromissos de </a:t>
            </a:r>
            <a:r>
              <a:rPr lang="en-US" sz="3500" b="1" dirty="0" err="1" smtClean="0">
                <a:solidFill>
                  <a:srgbClr val="000000"/>
                </a:solidFill>
                <a:latin typeface="Calibri" pitchFamily="34" charset="0"/>
                <a:ea typeface="ＭＳ Ｐゴシック" charset="-128"/>
                <a:cs typeface="Arial" pitchFamily="34" charset="0"/>
                <a:sym typeface="Calibri" pitchFamily="34" charset="0"/>
              </a:rPr>
              <a:t>restauração</a:t>
            </a:r>
            <a:r>
              <a:rPr lang="en-US" sz="3500" b="1" dirty="0" smtClean="0">
                <a:solidFill>
                  <a:srgbClr val="000000"/>
                </a:solidFill>
                <a:latin typeface="Calibri" pitchFamily="34" charset="0"/>
                <a:ea typeface="ＭＳ Ｐゴシック" charset="-128"/>
                <a:cs typeface="Arial" pitchFamily="34" charset="0"/>
                <a:sym typeface="Calibri" pitchFamily="34" charset="0"/>
              </a:rPr>
              <a:t> </a:t>
            </a:r>
            <a:r>
              <a:rPr lang="en-US" sz="3500" b="1" dirty="0" err="1" smtClean="0">
                <a:solidFill>
                  <a:srgbClr val="000000"/>
                </a:solidFill>
                <a:latin typeface="Calibri" pitchFamily="34" charset="0"/>
                <a:ea typeface="ＭＳ Ｐゴシック" charset="-128"/>
                <a:cs typeface="Arial" pitchFamily="34" charset="0"/>
                <a:sym typeface="Calibri" pitchFamily="34" charset="0"/>
              </a:rPr>
              <a:t>deve</a:t>
            </a:r>
            <a:r>
              <a:rPr lang="en-US" sz="3500" b="1" dirty="0" smtClean="0">
                <a:solidFill>
                  <a:srgbClr val="000000"/>
                </a:solidFill>
                <a:latin typeface="Calibri" pitchFamily="34" charset="0"/>
                <a:ea typeface="ＭＳ Ｐゴシック" charset="-128"/>
                <a:cs typeface="Arial" pitchFamily="34" charset="0"/>
                <a:sym typeface="Calibri" pitchFamily="34" charset="0"/>
              </a:rPr>
              <a:t> se </a:t>
            </a:r>
            <a:r>
              <a:rPr lang="en-US" sz="3500" b="1" dirty="0" err="1" smtClean="0">
                <a:solidFill>
                  <a:srgbClr val="000000"/>
                </a:solidFill>
                <a:latin typeface="Calibri" pitchFamily="34" charset="0"/>
                <a:ea typeface="ＭＳ Ｐゴシック" charset="-128"/>
                <a:cs typeface="Arial" pitchFamily="34" charset="0"/>
                <a:sym typeface="Calibri" pitchFamily="34" charset="0"/>
              </a:rPr>
              <a:t>basear</a:t>
            </a:r>
            <a:r>
              <a:rPr lang="en-US" sz="3500" b="1" dirty="0" smtClean="0">
                <a:solidFill>
                  <a:srgbClr val="000000"/>
                </a:solidFill>
                <a:latin typeface="Calibri" pitchFamily="34" charset="0"/>
                <a:ea typeface="ＭＳ Ｐゴシック" charset="-128"/>
                <a:cs typeface="Arial" pitchFamily="34" charset="0"/>
                <a:sym typeface="Calibri" pitchFamily="34" charset="0"/>
              </a:rPr>
              <a:t> </a:t>
            </a:r>
            <a:r>
              <a:rPr lang="en-US" sz="3500" b="1" dirty="0" err="1" smtClean="0">
                <a:solidFill>
                  <a:srgbClr val="000000"/>
                </a:solidFill>
                <a:latin typeface="Calibri" pitchFamily="34" charset="0"/>
                <a:ea typeface="ＭＳ Ｐゴシック" charset="-128"/>
                <a:cs typeface="Arial" pitchFamily="34" charset="0"/>
                <a:sym typeface="Calibri" pitchFamily="34" charset="0"/>
              </a:rPr>
              <a:t>nos</a:t>
            </a:r>
            <a:r>
              <a:rPr lang="en-US" sz="3500" b="1" dirty="0" smtClean="0">
                <a:solidFill>
                  <a:srgbClr val="000000"/>
                </a:solidFill>
                <a:latin typeface="Calibri" pitchFamily="34" charset="0"/>
                <a:ea typeface="ＭＳ Ｐゴシック" charset="-128"/>
                <a:cs typeface="Arial" pitchFamily="34" charset="0"/>
                <a:sym typeface="Calibri" pitchFamily="34" charset="0"/>
              </a:rPr>
              <a:t> </a:t>
            </a:r>
            <a:r>
              <a:rPr lang="en-US" sz="3500" b="1" dirty="0" err="1" smtClean="0">
                <a:solidFill>
                  <a:srgbClr val="FF0000"/>
                </a:solidFill>
                <a:latin typeface="Calibri" pitchFamily="34" charset="0"/>
                <a:ea typeface="ＭＳ Ｐゴシック" charset="-128"/>
                <a:cs typeface="Arial" pitchFamily="34" charset="0"/>
                <a:sym typeface="Calibri" pitchFamily="34" charset="0"/>
              </a:rPr>
              <a:t>resultados</a:t>
            </a:r>
            <a:r>
              <a:rPr lang="en-US" sz="3500" b="1" dirty="0" smtClean="0">
                <a:solidFill>
                  <a:srgbClr val="FF0000"/>
                </a:solidFill>
                <a:latin typeface="Calibri" pitchFamily="34" charset="0"/>
                <a:ea typeface="ＭＳ Ｐゴシック" charset="-128"/>
                <a:cs typeface="Arial" pitchFamily="34" charset="0"/>
                <a:sym typeface="Calibri" pitchFamily="34" charset="0"/>
              </a:rPr>
              <a:t> atingidos, e não nas ações planejadas .</a:t>
            </a:r>
            <a:r>
              <a:rPr lang="en-US" sz="3500" dirty="0" smtClean="0">
                <a:solidFill>
                  <a:srgbClr val="000000"/>
                </a:solidFill>
                <a:latin typeface="Calibri" pitchFamily="34" charset="0"/>
                <a:ea typeface="ＭＳ Ｐゴシック" charset="-128"/>
                <a:cs typeface="Arial" pitchFamily="34" charset="0"/>
                <a:sym typeface="Calibri" pitchFamily="34" charset="0"/>
              </a:rPr>
              <a:t/>
            </a:r>
            <a:br>
              <a:rPr lang="en-US" sz="3500" dirty="0" smtClean="0">
                <a:solidFill>
                  <a:srgbClr val="000000"/>
                </a:solidFill>
                <a:latin typeface="Calibri" pitchFamily="34" charset="0"/>
                <a:ea typeface="ＭＳ Ｐゴシック" charset="-128"/>
                <a:cs typeface="Arial" pitchFamily="34" charset="0"/>
                <a:sym typeface="Calibri" pitchFamily="34" charset="0"/>
              </a:rPr>
            </a:br>
            <a:r>
              <a:rPr lang="pt-BR" sz="3500" b="1" dirty="0" smtClean="0">
                <a:cs typeface="Arial" pitchFamily="34" charset="0"/>
              </a:rPr>
              <a:t/>
            </a:r>
            <a:br>
              <a:rPr lang="pt-BR" sz="3500" b="1" dirty="0" smtClean="0">
                <a:cs typeface="Arial" pitchFamily="34" charset="0"/>
              </a:rPr>
            </a:br>
            <a:endParaRPr lang="pt-BR" sz="3500" b="1" dirty="0">
              <a:solidFill>
                <a:schemeClr val="accent4">
                  <a:lumMod val="50000"/>
                </a:schemeClr>
              </a:solidFill>
              <a:latin typeface="Lucida Sans" pitchFamily="34" charset="0"/>
              <a:ea typeface="+mn-ea"/>
              <a:cs typeface="+mn-cs"/>
            </a:endParaRPr>
          </a:p>
        </p:txBody>
      </p:sp>
    </p:spTree>
    <p:extLst>
      <p:ext uri="{BB962C8B-B14F-4D97-AF65-F5344CB8AC3E}">
        <p14:creationId xmlns:p14="http://schemas.microsoft.com/office/powerpoint/2010/main" val="3052670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21196" y="404664"/>
            <a:ext cx="8229599" cy="1142998"/>
          </a:xfrm>
          <a:prstGeom prst="rect">
            <a:avLst/>
          </a:prstGeom>
          <a:noFill/>
          <a:ln>
            <a:noFill/>
          </a:ln>
        </p:spPr>
        <p:txBody>
          <a:bodyPr lIns="91404" tIns="45691" rIns="91404" bIns="45691" anchor="ctr" anchorCtr="0">
            <a:noAutofit/>
          </a:bodyPr>
          <a:lstStyle/>
          <a:p>
            <a:pPr>
              <a:spcBef>
                <a:spcPts val="0"/>
              </a:spcBef>
              <a:buClr>
                <a:schemeClr val="dk1"/>
              </a:buClr>
              <a:buSzPct val="25000"/>
            </a:pPr>
            <a:r>
              <a:rPr lang="pt-BR" sz="4000" b="1" dirty="0" smtClean="0">
                <a:solidFill>
                  <a:schemeClr val="accent3">
                    <a:lumMod val="75000"/>
                  </a:schemeClr>
                </a:solidFill>
                <a:latin typeface="Lucida Sans" panose="020B0602030504020204" pitchFamily="34" charset="0"/>
                <a:ea typeface="Calibri"/>
                <a:cs typeface="Calibri"/>
                <a:sym typeface="Calibri"/>
              </a:rPr>
              <a:t>Conceitos-base</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
        <p:nvSpPr>
          <p:cNvPr id="348" name="Shape 348"/>
          <p:cNvSpPr txBox="1">
            <a:spLocks noGrp="1"/>
          </p:cNvSpPr>
          <p:nvPr>
            <p:ph type="body" idx="1"/>
          </p:nvPr>
        </p:nvSpPr>
        <p:spPr>
          <a:xfrm>
            <a:off x="1077686" y="1547662"/>
            <a:ext cx="7750628" cy="4831432"/>
          </a:xfrm>
          <a:prstGeom prst="rect">
            <a:avLst/>
          </a:prstGeom>
          <a:noFill/>
          <a:ln>
            <a:noFill/>
          </a:ln>
        </p:spPr>
        <p:txBody>
          <a:bodyPr lIns="91404" tIns="45691" rIns="91404" bIns="45691" anchor="t" anchorCtr="0">
            <a:noAutofit/>
          </a:bodyPr>
          <a:lstStyle/>
          <a:p>
            <a:pPr marL="342793" indent="-342793">
              <a:spcBef>
                <a:spcPts val="435"/>
              </a:spcBef>
              <a:buClr>
                <a:schemeClr val="dk1"/>
              </a:buClr>
              <a:buSzPct val="100694"/>
              <a:buFont typeface="Calibri"/>
              <a:buChar char="•"/>
            </a:pPr>
            <a:r>
              <a:rPr lang="pt-BR" sz="3000" b="1" dirty="0" smtClean="0">
                <a:ea typeface="Calibri"/>
                <a:cs typeface="Tahoma" pitchFamily="34" charset="0"/>
                <a:sym typeface="Calibri"/>
              </a:rPr>
              <a:t>I</a:t>
            </a:r>
            <a:r>
              <a:rPr lang="pt-BR" sz="3000" b="1" dirty="0">
                <a:ea typeface="Calibri"/>
                <a:cs typeface="Tahoma" pitchFamily="34" charset="0"/>
                <a:sym typeface="Calibri"/>
              </a:rPr>
              <a:t>. R</a:t>
            </a:r>
            <a:r>
              <a:rPr lang="pt-BR" sz="3000" b="1" dirty="0" smtClean="0">
                <a:ea typeface="Calibri"/>
                <a:cs typeface="Tahoma" pitchFamily="34" charset="0"/>
                <a:sym typeface="Calibri"/>
              </a:rPr>
              <a:t>estauração </a:t>
            </a:r>
            <a:r>
              <a:rPr lang="pt-BR" sz="3000" b="1" dirty="0">
                <a:cs typeface="Tahoma" pitchFamily="34" charset="0"/>
                <a:sym typeface="Calibri"/>
              </a:rPr>
              <a:t>e</a:t>
            </a:r>
            <a:r>
              <a:rPr lang="pt-BR" sz="3000" b="1" dirty="0" smtClean="0">
                <a:ea typeface="Calibri"/>
                <a:cs typeface="Tahoma" pitchFamily="34" charset="0"/>
                <a:sym typeface="Calibri"/>
              </a:rPr>
              <a:t>cológica</a:t>
            </a:r>
            <a:r>
              <a:rPr lang="pt-BR" sz="3000" b="1" dirty="0">
                <a:ea typeface="Calibri"/>
                <a:cs typeface="Tahoma" pitchFamily="34" charset="0"/>
                <a:sym typeface="Calibri"/>
              </a:rPr>
              <a:t>: </a:t>
            </a:r>
            <a:r>
              <a:rPr lang="pt-BR" sz="3000" b="1" dirty="0" smtClean="0">
                <a:ea typeface="Calibri"/>
                <a:cs typeface="Tahoma" pitchFamily="34" charset="0"/>
                <a:sym typeface="Calibri"/>
              </a:rPr>
              <a:t>intervenção humana para promover sucessão ecológica;</a:t>
            </a:r>
          </a:p>
          <a:p>
            <a:pPr marL="342793" indent="-342793">
              <a:spcBef>
                <a:spcPts val="435"/>
              </a:spcBef>
              <a:buClr>
                <a:schemeClr val="dk1"/>
              </a:buClr>
              <a:buSzPct val="100694"/>
              <a:buFont typeface="Calibri"/>
              <a:buChar char="•"/>
            </a:pPr>
            <a:endParaRPr lang="pt-BR" sz="3000" b="1" dirty="0" smtClean="0">
              <a:cs typeface="Tahoma" pitchFamily="34" charset="0"/>
            </a:endParaRPr>
          </a:p>
          <a:p>
            <a:pPr indent="-342793">
              <a:spcBef>
                <a:spcPts val="435"/>
              </a:spcBef>
              <a:buSzPct val="100694"/>
            </a:pPr>
            <a:r>
              <a:rPr lang="pt-BR" sz="3000" b="1" dirty="0" smtClean="0">
                <a:cs typeface="Tahoma" pitchFamily="34" charset="0"/>
              </a:rPr>
              <a:t>II - Projeto: instrumento de planejamento, visa à recomposição;</a:t>
            </a:r>
            <a:endParaRPr lang="pt-BR" sz="3000" b="1" dirty="0">
              <a:cs typeface="Tahoma" pitchFamily="34" charset="0"/>
            </a:endParaRPr>
          </a:p>
          <a:p>
            <a:pPr marL="0" indent="0">
              <a:buNone/>
            </a:pPr>
            <a:endParaRPr sz="3000" b="1" dirty="0">
              <a:cs typeface="Tahoma" pitchFamily="34" charset="0"/>
            </a:endParaRPr>
          </a:p>
          <a:p>
            <a:pPr indent="-342793">
              <a:spcBef>
                <a:spcPts val="435"/>
              </a:spcBef>
              <a:buSzPct val="100694"/>
            </a:pPr>
            <a:r>
              <a:rPr lang="pt-BR" sz="3000" b="1" dirty="0" smtClean="0">
                <a:ea typeface="Calibri"/>
                <a:cs typeface="Tahoma" pitchFamily="34" charset="0"/>
                <a:sym typeface="Calibri"/>
              </a:rPr>
              <a:t>III. </a:t>
            </a:r>
            <a:r>
              <a:rPr lang="pt-BR" sz="3000" b="1" dirty="0">
                <a:ea typeface="Calibri"/>
                <a:cs typeface="Tahoma" pitchFamily="34" charset="0"/>
                <a:sym typeface="Calibri"/>
              </a:rPr>
              <a:t>Recomposição: </a:t>
            </a:r>
            <a:r>
              <a:rPr lang="pt-BR" sz="3000" b="1" dirty="0" smtClean="0">
                <a:cs typeface="Tahoma" pitchFamily="34" charset="0"/>
              </a:rPr>
              <a:t>restituição de ecossistema a condição não degradada, que pode ser diferente de sua condição original;</a:t>
            </a:r>
            <a:endParaRPr lang="pt-BR" sz="3000" b="1" dirty="0">
              <a:ea typeface="Calibri"/>
              <a:cs typeface="Tahoma" pitchFamily="34" charset="0"/>
              <a:sym typeface="Calibri"/>
            </a:endParaRPr>
          </a:p>
          <a:p>
            <a:endParaRPr sz="2200" dirty="0"/>
          </a:p>
        </p:txBody>
      </p:sp>
    </p:spTree>
    <p:extLst>
      <p:ext uri="{BB962C8B-B14F-4D97-AF65-F5344CB8AC3E}">
        <p14:creationId xmlns:p14="http://schemas.microsoft.com/office/powerpoint/2010/main" val="222543274"/>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1" y="-33189"/>
            <a:ext cx="8229599" cy="1142998"/>
          </a:xfrm>
          <a:prstGeom prst="rect">
            <a:avLst/>
          </a:prstGeom>
          <a:noFill/>
          <a:ln>
            <a:noFill/>
          </a:ln>
        </p:spPr>
        <p:txBody>
          <a:bodyPr lIns="91404" tIns="45691" rIns="91404" bIns="45691" anchor="ctr" anchorCtr="0">
            <a:noAutofit/>
          </a:bodyPr>
          <a:lstStyle/>
          <a:p>
            <a:pPr>
              <a:spcBef>
                <a:spcPts val="0"/>
              </a:spcBef>
              <a:buClr>
                <a:schemeClr val="dk1"/>
              </a:buClr>
              <a:buSzPct val="25000"/>
            </a:pPr>
            <a:r>
              <a:rPr lang="pt-BR" sz="4000" b="1" dirty="0" smtClean="0">
                <a:latin typeface="Verdana" pitchFamily="34" charset="0"/>
                <a:ea typeface="Calibri"/>
                <a:cs typeface="Calibri"/>
                <a:sym typeface="Calibri"/>
              </a:rPr>
              <a:t/>
            </a:r>
            <a:br>
              <a:rPr lang="pt-BR" sz="4000" b="1" dirty="0" smtClean="0">
                <a:latin typeface="Verdana" pitchFamily="34" charset="0"/>
                <a:ea typeface="Calibri"/>
                <a:cs typeface="Calibri"/>
                <a:sym typeface="Calibri"/>
              </a:rPr>
            </a:br>
            <a:r>
              <a:rPr lang="pt-BR" sz="4000" b="1" dirty="0" smtClean="0">
                <a:solidFill>
                  <a:schemeClr val="accent3">
                    <a:lumMod val="75000"/>
                  </a:schemeClr>
                </a:solidFill>
                <a:latin typeface="Lucida Sans" panose="020B0602030504020204" pitchFamily="34" charset="0"/>
                <a:ea typeface="Calibri"/>
                <a:cs typeface="Calibri"/>
                <a:sym typeface="Calibri"/>
              </a:rPr>
              <a:t>Conceitos-base</a:t>
            </a:r>
            <a:endParaRPr lang="pt-BR" sz="4000" dirty="0">
              <a:solidFill>
                <a:schemeClr val="accent3">
                  <a:lumMod val="75000"/>
                </a:schemeClr>
              </a:solidFill>
              <a:latin typeface="Lucida Sans" panose="020B0602030504020204" pitchFamily="34" charset="0"/>
              <a:ea typeface="Calibri"/>
              <a:cs typeface="Calibri"/>
              <a:sym typeface="Calibri"/>
            </a:endParaRPr>
          </a:p>
        </p:txBody>
      </p:sp>
      <p:sp>
        <p:nvSpPr>
          <p:cNvPr id="348" name="Shape 348"/>
          <p:cNvSpPr txBox="1">
            <a:spLocks noGrp="1"/>
          </p:cNvSpPr>
          <p:nvPr>
            <p:ph type="body" idx="1"/>
          </p:nvPr>
        </p:nvSpPr>
        <p:spPr>
          <a:xfrm>
            <a:off x="587625" y="1691821"/>
            <a:ext cx="8229633" cy="3898230"/>
          </a:xfrm>
          <a:prstGeom prst="rect">
            <a:avLst/>
          </a:prstGeom>
          <a:noFill/>
          <a:ln>
            <a:noFill/>
          </a:ln>
        </p:spPr>
        <p:txBody>
          <a:bodyPr lIns="91404" tIns="45691" rIns="91404" bIns="45691" anchor="t" anchorCtr="0">
            <a:noAutofit/>
          </a:bodyPr>
          <a:lstStyle/>
          <a:p>
            <a:pPr marL="342793" indent="-342793">
              <a:spcBef>
                <a:spcPts val="435"/>
              </a:spcBef>
              <a:buClr>
                <a:schemeClr val="dk1"/>
              </a:buClr>
              <a:buSzPct val="100694"/>
              <a:buFont typeface="Calibri"/>
              <a:buChar char="•"/>
            </a:pPr>
            <a:r>
              <a:rPr lang="pt-BR" sz="3600" b="1" dirty="0" smtClean="0">
                <a:ea typeface="Calibri"/>
                <a:cs typeface="Tahoma" pitchFamily="34" charset="0"/>
                <a:sym typeface="Calibri"/>
              </a:rPr>
              <a:t>IV. Condição não degradada</a:t>
            </a:r>
            <a:r>
              <a:rPr lang="pt-BR" sz="3600" dirty="0" smtClean="0">
                <a:ea typeface="Calibri"/>
                <a:cs typeface="Tahoma" pitchFamily="34" charset="0"/>
                <a:sym typeface="Calibri"/>
              </a:rPr>
              <a:t>: </a:t>
            </a:r>
            <a:r>
              <a:rPr lang="pt-BR" sz="3600" b="1" dirty="0" smtClean="0">
                <a:solidFill>
                  <a:srgbClr val="FF0000"/>
                </a:solidFill>
                <a:ea typeface="Calibri"/>
                <a:cs typeface="Tahoma" pitchFamily="34" charset="0"/>
                <a:sym typeface="Calibri"/>
              </a:rPr>
              <a:t>estrutura e autossustentabilidade</a:t>
            </a:r>
            <a:r>
              <a:rPr lang="pt-BR" sz="3600" b="1" dirty="0" smtClean="0">
                <a:ea typeface="Calibri"/>
                <a:cs typeface="Tahoma" pitchFamily="34" charset="0"/>
                <a:sym typeface="Calibri"/>
              </a:rPr>
              <a:t>;</a:t>
            </a:r>
          </a:p>
          <a:p>
            <a:pPr marL="0" indent="0">
              <a:buNone/>
            </a:pPr>
            <a:endParaRPr sz="3600" dirty="0" smtClean="0">
              <a:cs typeface="Tahoma" pitchFamily="34" charset="0"/>
            </a:endParaRPr>
          </a:p>
          <a:p>
            <a:pPr marL="342793" indent="-342793">
              <a:spcBef>
                <a:spcPts val="435"/>
              </a:spcBef>
              <a:buClr>
                <a:schemeClr val="dk1"/>
              </a:buClr>
              <a:buSzPct val="100694"/>
              <a:buFont typeface="Calibri"/>
              <a:buChar char="•"/>
            </a:pPr>
            <a:r>
              <a:rPr lang="pt-BR" sz="3600" b="1" dirty="0" smtClean="0">
                <a:ea typeface="Calibri"/>
                <a:cs typeface="Tahoma" pitchFamily="34" charset="0"/>
                <a:sym typeface="Calibri"/>
              </a:rPr>
              <a:t>V. Indicadores ecológicos: </a:t>
            </a:r>
            <a:r>
              <a:rPr lang="pt-BR" sz="3600" dirty="0" smtClean="0">
                <a:ea typeface="Calibri"/>
                <a:cs typeface="Tahoma" pitchFamily="34" charset="0"/>
                <a:sym typeface="Calibri"/>
              </a:rPr>
              <a:t>Medem os resultados do projeto;</a:t>
            </a:r>
            <a:endParaRPr lang="pt-BR" sz="3600" dirty="0">
              <a:ea typeface="Calibri"/>
              <a:cs typeface="Tahoma" pitchFamily="34" charset="0"/>
              <a:sym typeface="Calibri"/>
            </a:endParaRPr>
          </a:p>
        </p:txBody>
      </p:sp>
    </p:spTree>
    <p:extLst>
      <p:ext uri="{BB962C8B-B14F-4D97-AF65-F5344CB8AC3E}">
        <p14:creationId xmlns:p14="http://schemas.microsoft.com/office/powerpoint/2010/main" val="1686321377"/>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392"/>
          <p:cNvSpPr txBox="1">
            <a:spLocks noGrp="1"/>
          </p:cNvSpPr>
          <p:nvPr>
            <p:ph type="title"/>
          </p:nvPr>
        </p:nvSpPr>
        <p:spPr bwMode="auto">
          <a:xfrm>
            <a:off x="357329" y="594890"/>
            <a:ext cx="8229600" cy="1451624"/>
          </a:xfrm>
          <a:noFill/>
          <a:ln>
            <a:miter lim="800000"/>
            <a:headEnd/>
            <a:tailEnd/>
          </a:ln>
        </p:spPr>
        <p:txBody>
          <a:bodyPr vert="horz" wrap="square" lIns="91412" tIns="45694" rIns="91412" bIns="45694" numCol="1" compatLnSpc="1">
            <a:prstTxWarp prst="textNoShape">
              <a:avLst/>
            </a:prstTxWarp>
          </a:bodyPr>
          <a:lstStyle/>
          <a:p>
            <a:pPr eaLnBrk="1" hangingPunct="1">
              <a:spcBef>
                <a:spcPct val="0"/>
              </a:spcBef>
              <a:buClr>
                <a:srgbClr val="000000"/>
              </a:buClr>
              <a:buSzPct val="25000"/>
              <a:buFont typeface="Calibri" pitchFamily="34" charset="0"/>
              <a:buNone/>
            </a:pPr>
            <a:r>
              <a:rPr lang="pt-BR" b="1" dirty="0" smtClean="0">
                <a:solidFill>
                  <a:schemeClr val="accent3">
                    <a:lumMod val="75000"/>
                  </a:schemeClr>
                </a:solidFill>
                <a:latin typeface="Lucida Bright" panose="02040602050505020304" pitchFamily="18" charset="0"/>
                <a:ea typeface="ＭＳ Ｐゴシック" pitchFamily="34" charset="-128"/>
                <a:cs typeface="Arial" charset="0"/>
                <a:sym typeface="Calibri" pitchFamily="34" charset="0"/>
              </a:rPr>
              <a:t>Indicadores Ecológicos </a:t>
            </a:r>
            <a:br>
              <a:rPr lang="pt-BR" b="1" dirty="0" smtClean="0">
                <a:solidFill>
                  <a:schemeClr val="accent3">
                    <a:lumMod val="75000"/>
                  </a:schemeClr>
                </a:solidFill>
                <a:latin typeface="Lucida Bright" panose="02040602050505020304" pitchFamily="18" charset="0"/>
                <a:ea typeface="ＭＳ Ｐゴシック" pitchFamily="34" charset="-128"/>
                <a:cs typeface="Arial" charset="0"/>
                <a:sym typeface="Calibri" pitchFamily="34" charset="0"/>
              </a:rPr>
            </a:br>
            <a:r>
              <a:rPr lang="pt-BR" b="1" dirty="0" smtClean="0">
                <a:solidFill>
                  <a:schemeClr val="accent3">
                    <a:lumMod val="75000"/>
                  </a:schemeClr>
                </a:solidFill>
                <a:latin typeface="Lucida Bright" panose="02040602050505020304" pitchFamily="18" charset="0"/>
                <a:ea typeface="ＭＳ Ｐゴシック" pitchFamily="34" charset="-128"/>
                <a:cs typeface="Arial" charset="0"/>
                <a:sym typeface="Calibri" pitchFamily="34" charset="0"/>
              </a:rPr>
              <a:t>da Resolução SMA 32/14</a:t>
            </a:r>
            <a:endParaRPr lang="pt-BR" b="1" dirty="0" smtClean="0">
              <a:solidFill>
                <a:schemeClr val="accent3">
                  <a:lumMod val="75000"/>
                </a:schemeClr>
              </a:solidFill>
              <a:latin typeface="Lucida Bright" panose="02040602050505020304" pitchFamily="18" charset="0"/>
              <a:ea typeface="ＭＳ Ｐゴシック" pitchFamily="34" charset="-128"/>
              <a:cs typeface="Arial" charset="0"/>
              <a:sym typeface="Calibri" pitchFamily="34" charset="0"/>
            </a:endParaRPr>
          </a:p>
        </p:txBody>
      </p:sp>
      <p:graphicFrame>
        <p:nvGraphicFramePr>
          <p:cNvPr id="393" name="Shape 393"/>
          <p:cNvGraphicFramePr>
            <a:graphicFrameLocks noGrp="1"/>
          </p:cNvGraphicFramePr>
          <p:nvPr>
            <p:extLst>
              <p:ext uri="{D42A27DB-BD31-4B8C-83A1-F6EECF244321}">
                <p14:modId xmlns:p14="http://schemas.microsoft.com/office/powerpoint/2010/main" val="2049941194"/>
              </p:ext>
            </p:extLst>
          </p:nvPr>
        </p:nvGraphicFramePr>
        <p:xfrm>
          <a:off x="445596" y="2599252"/>
          <a:ext cx="8229600" cy="2432440"/>
        </p:xfrm>
        <a:graphic>
          <a:graphicData uri="http://schemas.openxmlformats.org/drawingml/2006/table">
            <a:tbl>
              <a:tblPr/>
              <a:tblGrid>
                <a:gridCol w="1430707"/>
                <a:gridCol w="1871651"/>
                <a:gridCol w="1224394"/>
                <a:gridCol w="1210909"/>
                <a:gridCol w="2491939"/>
              </a:tblGrid>
              <a:tr h="80266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1" i="0" u="none" strike="noStrike" cap="none" normalizeH="0" baseline="0" dirty="0" smtClean="0">
                        <a:ln>
                          <a:noFill/>
                        </a:ln>
                        <a:solidFill>
                          <a:srgbClr val="FFFFFF"/>
                        </a:solidFill>
                        <a:effectLst/>
                        <a:latin typeface="Arial" pitchFamily="34" charset="0"/>
                        <a:ea typeface="ＭＳ Ｐゴシック" charset="-128"/>
                        <a:sym typeface="Arial" pitchFamily="34" charset="0"/>
                      </a:endParaRPr>
                    </a:p>
                  </a:txBody>
                  <a:tcPr marL="82929" marR="82929" marT="82896" marB="8289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dirty="0" smtClean="0">
                          <a:ln>
                            <a:noFill/>
                          </a:ln>
                          <a:solidFill>
                            <a:srgbClr val="000000"/>
                          </a:solidFill>
                          <a:effectLst/>
                          <a:latin typeface="Arial" pitchFamily="34" charset="0"/>
                          <a:ea typeface="ＭＳ Ｐゴシック" charset="-128"/>
                          <a:sym typeface="Arial" pitchFamily="34" charset="0"/>
                        </a:rPr>
                        <a:t>ESTRUTURA</a:t>
                      </a:r>
                    </a:p>
                  </a:txBody>
                  <a:tcPr marL="25920" marR="259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pt-BR"/>
                    </a:p>
                  </a:txBody>
                  <a:tcPr/>
                </a:tc>
                <a:tc gridSpan="2">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smtClean="0">
                          <a:ln>
                            <a:noFill/>
                          </a:ln>
                          <a:solidFill>
                            <a:srgbClr val="000000"/>
                          </a:solidFill>
                          <a:effectLst/>
                          <a:latin typeface="Arial" pitchFamily="34" charset="0"/>
                          <a:ea typeface="ＭＳ Ｐゴシック" charset="-128"/>
                          <a:sym typeface="Arial" pitchFamily="34" charset="0"/>
                        </a:rPr>
                        <a:t>AUTO-SUSTENTABILIDADE</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endParaRPr kumimoji="0" lang="pt-BR" sz="1800" b="1" i="0" u="none" strike="noStrike" cap="none" normalizeH="0" baseline="0" smtClean="0">
                        <a:ln>
                          <a:noFill/>
                        </a:ln>
                        <a:solidFill>
                          <a:srgbClr val="000000"/>
                        </a:solidFill>
                        <a:effectLst/>
                        <a:latin typeface="Arial" pitchFamily="34" charset="0"/>
                        <a:ea typeface="ＭＳ Ｐゴシック" charset="-128"/>
                        <a:sym typeface="Arial" pitchFamily="34" charset="0"/>
                      </a:endParaRPr>
                    </a:p>
                  </a:txBody>
                  <a:tcPr marL="25920" marR="259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hMerge="1">
                  <a:txBody>
                    <a:bodyPr/>
                    <a:lstStyle/>
                    <a:p>
                      <a:endParaRPr lang="pt-BR"/>
                    </a:p>
                  </a:txBody>
                  <a:tcPr/>
                </a:tc>
              </a:tr>
              <a:tr h="1629776">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dirty="0" smtClean="0">
                          <a:ln>
                            <a:noFill/>
                          </a:ln>
                          <a:solidFill>
                            <a:srgbClr val="000000"/>
                          </a:solidFill>
                          <a:effectLst/>
                          <a:latin typeface="Arial" pitchFamily="34" charset="0"/>
                          <a:ea typeface="ＭＳ Ｐゴシック" charset="-128"/>
                          <a:sym typeface="Arial" pitchFamily="34" charset="0"/>
                        </a:rPr>
                        <a:t>INDICADOR</a:t>
                      </a:r>
                    </a:p>
                  </a:txBody>
                  <a:tcPr marL="25920" marR="259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6DDE7"/>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dirty="0" smtClean="0">
                          <a:ln>
                            <a:noFill/>
                          </a:ln>
                          <a:solidFill>
                            <a:srgbClr val="000000"/>
                          </a:solidFill>
                          <a:effectLst/>
                          <a:latin typeface="Arial" pitchFamily="34" charset="0"/>
                          <a:ea typeface="ＭＳ Ｐゴシック" charset="-128"/>
                          <a:sym typeface="Arial" pitchFamily="34" charset="0"/>
                        </a:rPr>
                        <a:t>Cobertura do solo com vegetação nativa (%)</a:t>
                      </a:r>
                    </a:p>
                  </a:txBody>
                  <a:tcPr marL="25920" marR="259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6923C"/>
                    </a:solidFill>
                  </a:tcPr>
                </a:tc>
                <a:tc gridSpan="2">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smtClean="0">
                          <a:ln>
                            <a:noFill/>
                          </a:ln>
                          <a:solidFill>
                            <a:srgbClr val="000000"/>
                          </a:solidFill>
                          <a:effectLst/>
                          <a:latin typeface="Arial" pitchFamily="34" charset="0"/>
                          <a:ea typeface="ＭＳ Ｐゴシック" charset="-128"/>
                          <a:sym typeface="Arial" pitchFamily="34" charset="0"/>
                        </a:rPr>
                        <a:t>Densidade de Regenerantes nativos (ind/ha)</a:t>
                      </a:r>
                    </a:p>
                  </a:txBody>
                  <a:tcPr marL="25920" marR="259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38CD5"/>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dirty="0" smtClean="0">
                          <a:ln>
                            <a:noFill/>
                          </a:ln>
                          <a:solidFill>
                            <a:srgbClr val="000000"/>
                          </a:solidFill>
                          <a:effectLst/>
                          <a:latin typeface="Arial" pitchFamily="34" charset="0"/>
                          <a:ea typeface="ＭＳ Ｐゴシック" charset="-128"/>
                          <a:sym typeface="Arial" pitchFamily="34" charset="0"/>
                        </a:rPr>
                        <a:t>No. de espécies nativas em regeneração</a:t>
                      </a:r>
                    </a:p>
                    <a:p>
                      <a:pPr marL="0" marR="0" lvl="0" indent="0" algn="ctr" defTabSz="914400" rtl="0" eaLnBrk="1" fontAlgn="base" latinLnBrk="0" hangingPunct="1">
                        <a:lnSpc>
                          <a:spcPct val="100000"/>
                        </a:lnSpc>
                        <a:spcBef>
                          <a:spcPct val="0"/>
                        </a:spcBef>
                        <a:spcAft>
                          <a:spcPct val="0"/>
                        </a:spcAft>
                        <a:buClr>
                          <a:srgbClr val="000000"/>
                        </a:buClr>
                        <a:buSzPct val="25000"/>
                        <a:buFont typeface="Arial" pitchFamily="34" charset="0"/>
                        <a:buNone/>
                        <a:tabLst/>
                      </a:pPr>
                      <a:r>
                        <a:rPr kumimoji="0" lang="pt-BR" sz="1800" b="1" i="0" u="none" strike="noStrike" cap="none" normalizeH="0" baseline="0" dirty="0" smtClean="0">
                          <a:ln>
                            <a:noFill/>
                          </a:ln>
                          <a:solidFill>
                            <a:srgbClr val="000000"/>
                          </a:solidFill>
                          <a:effectLst/>
                          <a:latin typeface="Arial" pitchFamily="34" charset="0"/>
                          <a:ea typeface="ＭＳ Ｐゴシック" charset="-128"/>
                          <a:sym typeface="Arial" pitchFamily="34" charset="0"/>
                        </a:rPr>
                        <a:t>(nº </a:t>
                      </a:r>
                      <a:r>
                        <a:rPr kumimoji="0" lang="pt-BR" sz="1800" b="1" i="0" u="none" strike="noStrike" cap="none" normalizeH="0" baseline="0" dirty="0" err="1" smtClean="0">
                          <a:ln>
                            <a:noFill/>
                          </a:ln>
                          <a:solidFill>
                            <a:srgbClr val="000000"/>
                          </a:solidFill>
                          <a:effectLst/>
                          <a:latin typeface="Arial" pitchFamily="34" charset="0"/>
                          <a:ea typeface="ＭＳ Ｐゴシック" charset="-128"/>
                          <a:sym typeface="Arial" pitchFamily="34" charset="0"/>
                        </a:rPr>
                        <a:t>spp</a:t>
                      </a:r>
                      <a:r>
                        <a:rPr kumimoji="0" lang="pt-BR" sz="1800" b="1" i="0" u="none" strike="noStrike" cap="none" normalizeH="0" baseline="0" dirty="0" smtClean="0">
                          <a:ln>
                            <a:noFill/>
                          </a:ln>
                          <a:solidFill>
                            <a:srgbClr val="000000"/>
                          </a:solidFill>
                          <a:effectLst/>
                          <a:latin typeface="Arial" pitchFamily="34" charset="0"/>
                          <a:ea typeface="ＭＳ Ｐゴシック" charset="-128"/>
                          <a:sym typeface="Arial" pitchFamily="34" charset="0"/>
                        </a:rPr>
                        <a:t>)</a:t>
                      </a:r>
                    </a:p>
                  </a:txBody>
                  <a:tcPr marL="25920" marR="2592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38CD5"/>
                    </a:solidFill>
                  </a:tcPr>
                </a:tc>
              </a:tr>
            </a:tbl>
          </a:graphicData>
        </a:graphic>
      </p:graphicFrame>
    </p:spTree>
    <p:extLst>
      <p:ext uri="{BB962C8B-B14F-4D97-AF65-F5344CB8AC3E}">
        <p14:creationId xmlns:p14="http://schemas.microsoft.com/office/powerpoint/2010/main" val="1790642341"/>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marcelino\Desktop\Sem Título-1.jpg"/>
          <p:cNvPicPr>
            <a:picLocks noChangeAspect="1" noChangeArrowheads="1"/>
          </p:cNvPicPr>
          <p:nvPr/>
        </p:nvPicPr>
        <p:blipFill>
          <a:blip r:embed="rId2" cstate="email"/>
          <a:srcRect/>
          <a:stretch>
            <a:fillRect/>
          </a:stretch>
        </p:blipFill>
        <p:spPr bwMode="auto">
          <a:xfrm>
            <a:off x="1418503" y="1236274"/>
            <a:ext cx="6594734" cy="5033897"/>
          </a:xfrm>
          <a:prstGeom prst="rect">
            <a:avLst/>
          </a:prstGeom>
          <a:noFill/>
        </p:spPr>
      </p:pic>
      <p:sp>
        <p:nvSpPr>
          <p:cNvPr id="3" name="CaixaDeTexto 2"/>
          <p:cNvSpPr txBox="1"/>
          <p:nvPr/>
        </p:nvSpPr>
        <p:spPr>
          <a:xfrm>
            <a:off x="0" y="452188"/>
            <a:ext cx="9144000" cy="707886"/>
          </a:xfrm>
          <a:prstGeom prst="rect">
            <a:avLst/>
          </a:prstGeom>
          <a:noFill/>
        </p:spPr>
        <p:txBody>
          <a:bodyPr wrap="square" rtlCol="0">
            <a:spAutoFit/>
          </a:bodyPr>
          <a:lstStyle/>
          <a:p>
            <a:pPr algn="ctr"/>
            <a:r>
              <a:rPr lang="pt-BR" sz="4000" b="1" dirty="0" smtClean="0">
                <a:solidFill>
                  <a:schemeClr val="accent3">
                    <a:lumMod val="75000"/>
                  </a:schemeClr>
                </a:solidFill>
                <a:latin typeface="Lucida Sans" pitchFamily="34" charset="0"/>
              </a:rPr>
              <a:t>Restauração Ecológica</a:t>
            </a:r>
            <a:endParaRPr lang="pt-BR" sz="4000" b="1" dirty="0">
              <a:solidFill>
                <a:schemeClr val="accent3">
                  <a:lumMod val="75000"/>
                </a:schemeClr>
              </a:solidFill>
              <a:latin typeface="Lucida Sans" pitchFamily="34" charset="0"/>
            </a:endParaRPr>
          </a:p>
        </p:txBody>
      </p:sp>
      <p:sp>
        <p:nvSpPr>
          <p:cNvPr id="5" name="Retângulo 4"/>
          <p:cNvSpPr/>
          <p:nvPr/>
        </p:nvSpPr>
        <p:spPr>
          <a:xfrm>
            <a:off x="2337379" y="2353589"/>
            <a:ext cx="2963963" cy="7488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solidFill>
                  <a:schemeClr val="tx1"/>
                </a:solidFill>
              </a:rPr>
              <a:t>Estrutura alcançada</a:t>
            </a:r>
            <a:endParaRPr lang="pt-BR" sz="2800" b="1" dirty="0">
              <a:solidFill>
                <a:schemeClr val="tx1"/>
              </a:solidFill>
            </a:endParaRPr>
          </a:p>
        </p:txBody>
      </p:sp>
      <p:sp>
        <p:nvSpPr>
          <p:cNvPr id="6" name="Retângulo 5"/>
          <p:cNvSpPr/>
          <p:nvPr/>
        </p:nvSpPr>
        <p:spPr>
          <a:xfrm>
            <a:off x="1418503" y="1254133"/>
            <a:ext cx="6594734" cy="70757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smtClean="0">
                <a:solidFill>
                  <a:schemeClr val="tx1"/>
                </a:solidFill>
              </a:rPr>
              <a:t>Recomposição atingida: estrutura e autossustentabilidade</a:t>
            </a:r>
            <a:endParaRPr lang="pt-BR" sz="2800" b="1" dirty="0">
              <a:solidFill>
                <a:schemeClr val="tx1"/>
              </a:solidFill>
            </a:endParaRPr>
          </a:p>
        </p:txBody>
      </p:sp>
      <p:sp>
        <p:nvSpPr>
          <p:cNvPr id="7" name="CaixaDeTexto 6"/>
          <p:cNvSpPr txBox="1"/>
          <p:nvPr/>
        </p:nvSpPr>
        <p:spPr>
          <a:xfrm rot="19430831">
            <a:off x="1437311" y="4686623"/>
            <a:ext cx="1596271" cy="584775"/>
          </a:xfrm>
          <a:prstGeom prst="rect">
            <a:avLst/>
          </a:prstGeom>
          <a:noFill/>
        </p:spPr>
        <p:txBody>
          <a:bodyPr wrap="none" rtlCol="0">
            <a:spAutoFit/>
          </a:bodyPr>
          <a:lstStyle/>
          <a:p>
            <a:r>
              <a:rPr lang="pt-BR" sz="3200" b="1" dirty="0" smtClean="0"/>
              <a:t>Projetos</a:t>
            </a:r>
            <a:endParaRPr lang="pt-BR" sz="3200" b="1" dirty="0"/>
          </a:p>
        </p:txBody>
      </p:sp>
    </p:spTree>
    <p:extLst>
      <p:ext uri="{BB962C8B-B14F-4D97-AF65-F5344CB8AC3E}">
        <p14:creationId xmlns:p14="http://schemas.microsoft.com/office/powerpoint/2010/main" val="1620297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4"/>
          <p:cNvSpPr txBox="1">
            <a:spLocks noGrp="1"/>
          </p:cNvSpPr>
          <p:nvPr>
            <p:ph type="title"/>
          </p:nvPr>
        </p:nvSpPr>
        <p:spPr>
          <a:xfrm>
            <a:off x="899592" y="2492896"/>
            <a:ext cx="7358114" cy="2804582"/>
          </a:xfrm>
          <a:prstGeom prst="rect">
            <a:avLst/>
          </a:prstGeom>
          <a:noFill/>
          <a:ln>
            <a:noFill/>
          </a:ln>
        </p:spPr>
        <p:txBody>
          <a:bodyPr vert="horz" lIns="91404" tIns="45691" rIns="91404" bIns="45691" rtlCol="0" anchor="ctr" anchorCtr="0">
            <a:noAutofit/>
          </a:bodyPr>
          <a:lstStyle/>
          <a:p>
            <a:r>
              <a:rPr lang="pt-BR" sz="4000" b="1" dirty="0" smtClean="0">
                <a:solidFill>
                  <a:schemeClr val="accent3">
                    <a:lumMod val="75000"/>
                  </a:schemeClr>
                </a:solidFill>
                <a:latin typeface="Lucida Sans" panose="020B0602030504020204" pitchFamily="34" charset="0"/>
              </a:rPr>
              <a:t>PROJETO DE RESTAURAÇÃO ECOLÓGICA</a:t>
            </a:r>
            <a:br>
              <a:rPr lang="pt-BR" sz="4000" b="1" dirty="0" smtClean="0">
                <a:solidFill>
                  <a:schemeClr val="accent3">
                    <a:lumMod val="75000"/>
                  </a:schemeClr>
                </a:solidFill>
                <a:latin typeface="Lucida Sans" panose="020B0602030504020204" pitchFamily="34" charset="0"/>
              </a:rPr>
            </a:br>
            <a:r>
              <a:rPr lang="pt-BR" sz="4000" b="1" dirty="0" smtClean="0">
                <a:solidFill>
                  <a:schemeClr val="accent3">
                    <a:lumMod val="75000"/>
                  </a:schemeClr>
                </a:solidFill>
                <a:latin typeface="Lucida Sans" panose="020B0602030504020204" pitchFamily="34" charset="0"/>
              </a:rPr>
              <a:t/>
            </a:r>
            <a:br>
              <a:rPr lang="pt-BR" sz="4000" b="1" dirty="0" smtClean="0">
                <a:solidFill>
                  <a:schemeClr val="accent3">
                    <a:lumMod val="75000"/>
                  </a:schemeClr>
                </a:solidFill>
                <a:latin typeface="Lucida Sans" panose="020B0602030504020204" pitchFamily="34" charset="0"/>
              </a:rPr>
            </a:br>
            <a:endParaRPr lang="pt-BR" sz="4000" b="1" dirty="0" smtClean="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4036547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247935" y="1530829"/>
            <a:ext cx="7358114" cy="3970318"/>
          </a:xfrm>
          <a:prstGeom prst="rect">
            <a:avLst/>
          </a:prstGeom>
          <a:noFill/>
        </p:spPr>
        <p:txBody>
          <a:bodyPr wrap="square" rtlCol="0">
            <a:spAutoFit/>
          </a:bodyPr>
          <a:lstStyle/>
          <a:p>
            <a:r>
              <a:rPr lang="pt-BR" sz="2800" b="1" dirty="0" smtClean="0"/>
              <a:t>I </a:t>
            </a:r>
            <a:r>
              <a:rPr lang="pt-BR" sz="2800" b="1" dirty="0"/>
              <a:t>- diagnóstico da área objeto da restauração; </a:t>
            </a:r>
          </a:p>
          <a:p>
            <a:r>
              <a:rPr lang="pt-BR" sz="2800" b="1" dirty="0"/>
              <a:t>II - proposta de Projeto de Restauração Ecológica; </a:t>
            </a:r>
          </a:p>
          <a:p>
            <a:r>
              <a:rPr lang="pt-BR" sz="2800" b="1" dirty="0"/>
              <a:t>III - implantação da metodologia e das ações previstas no Projeto de Restauração Ecológica; </a:t>
            </a:r>
          </a:p>
          <a:p>
            <a:r>
              <a:rPr lang="pt-BR" sz="2800" b="1" dirty="0"/>
              <a:t>IV - manutenção e monitoramento do Projeto de Restauração Ecológica; </a:t>
            </a:r>
          </a:p>
          <a:p>
            <a:r>
              <a:rPr lang="pt-BR" sz="2800" b="1" dirty="0"/>
              <a:t>V - conclusão do Projeto de Restauração Ecológica.</a:t>
            </a:r>
          </a:p>
        </p:txBody>
      </p:sp>
      <p:sp>
        <p:nvSpPr>
          <p:cNvPr id="5" name="Título 4"/>
          <p:cNvSpPr>
            <a:spLocks noGrp="1"/>
          </p:cNvSpPr>
          <p:nvPr>
            <p:ph type="title"/>
          </p:nvPr>
        </p:nvSpPr>
        <p:spPr>
          <a:xfrm>
            <a:off x="463849" y="576943"/>
            <a:ext cx="8229600" cy="953886"/>
          </a:xfrm>
        </p:spPr>
        <p:txBody>
          <a:bodyPr/>
          <a:lstStyle/>
          <a:p>
            <a:r>
              <a:rPr lang="pt-BR" sz="4000" b="1" dirty="0" smtClean="0">
                <a:solidFill>
                  <a:schemeClr val="accent3">
                    <a:lumMod val="75000"/>
                  </a:schemeClr>
                </a:solidFill>
                <a:latin typeface="Lucida Sans" panose="020B0602030504020204" pitchFamily="34" charset="0"/>
              </a:rPr>
              <a:t>ETAPAS</a:t>
            </a:r>
            <a:endParaRPr lang="pt-BR" sz="4000" b="1" dirty="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3051048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93370" y="476671"/>
            <a:ext cx="7283085" cy="5728185"/>
          </a:xfrm>
        </p:spPr>
        <p:txBody>
          <a:bodyPr/>
          <a:lstStyle/>
          <a:p>
            <a:pPr>
              <a:spcBef>
                <a:spcPts val="600"/>
              </a:spcBef>
              <a:spcAft>
                <a:spcPts val="600"/>
              </a:spcAft>
              <a:defRPr/>
            </a:pPr>
            <a:r>
              <a:rPr lang="pt-BR" sz="4000" b="1" dirty="0" smtClean="0">
                <a:solidFill>
                  <a:schemeClr val="accent3">
                    <a:lumMod val="75000"/>
                  </a:schemeClr>
                </a:solidFill>
                <a:latin typeface="Lucida Sans" panose="020B0602030504020204" pitchFamily="34" charset="0"/>
              </a:rPr>
              <a:t>DIAGNÓSTICO</a:t>
            </a:r>
          </a:p>
          <a:p>
            <a:pPr marL="0" indent="0">
              <a:spcBef>
                <a:spcPts val="600"/>
              </a:spcBef>
              <a:spcAft>
                <a:spcPts val="600"/>
              </a:spcAft>
              <a:buNone/>
              <a:defRPr/>
            </a:pPr>
            <a:r>
              <a:rPr lang="pt-BR" sz="2400" b="1" dirty="0" smtClean="0">
                <a:effectLst/>
                <a:latin typeface="Calibri" pitchFamily="34" charset="0"/>
              </a:rPr>
              <a:t>Embasará a escolha do método e das ações mais apropriadas à restauração ecológica de cada área e deverá contemplar</a:t>
            </a:r>
            <a:r>
              <a:rPr lang="pt-BR" sz="2400" dirty="0" smtClean="0">
                <a:effectLst/>
                <a:latin typeface="Calibri" pitchFamily="34" charset="0"/>
              </a:rPr>
              <a:t>:</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I </a:t>
            </a:r>
            <a:r>
              <a:rPr lang="pt-BR" sz="2400" dirty="0" smtClean="0">
                <a:effectLst/>
                <a:latin typeface="Calibri" pitchFamily="34" charset="0"/>
              </a:rPr>
              <a:t>- bioma e tipo de vegetação</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II - potencial da regeneração natural</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III - condições de conservação do solo e dinâmica hídrica</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IV - declividade do terreno</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V - fatores de perturbação</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VI - verificação de ocorrência de espécies exóticas</a:t>
            </a:r>
          </a:p>
          <a:p>
            <a:pPr>
              <a:spcBef>
                <a:spcPts val="600"/>
              </a:spcBef>
              <a:spcAft>
                <a:spcPts val="600"/>
              </a:spcAft>
              <a:buFont typeface="Wingdings" panose="05000000000000000000" pitchFamily="2" charset="2"/>
              <a:buNone/>
              <a:defRPr/>
            </a:pPr>
            <a:r>
              <a:rPr lang="pt-BR" sz="2400" dirty="0" smtClean="0">
                <a:effectLst/>
                <a:latin typeface="Calibri" pitchFamily="34" charset="0"/>
              </a:rPr>
              <a:t>VII - localização e extensão da área objeto de restauração</a:t>
            </a:r>
            <a:endParaRPr lang="pt-BR" sz="2400" dirty="0" smtClean="0">
              <a:latin typeface="Calibri" pitchFamily="34" charset="0"/>
            </a:endParaRPr>
          </a:p>
          <a:p>
            <a:pPr>
              <a:spcBef>
                <a:spcPts val="600"/>
              </a:spcBef>
              <a:spcAft>
                <a:spcPts val="600"/>
              </a:spcAft>
              <a:defRPr/>
            </a:pPr>
            <a:endParaRPr lang="pt-BR" sz="2200" dirty="0" smtClean="0">
              <a:latin typeface="Calibri" pitchFamily="34" charset="0"/>
            </a:endParaRPr>
          </a:p>
        </p:txBody>
      </p:sp>
    </p:spTree>
    <p:extLst>
      <p:ext uri="{BB962C8B-B14F-4D97-AF65-F5344CB8AC3E}">
        <p14:creationId xmlns:p14="http://schemas.microsoft.com/office/powerpoint/2010/main" val="1293004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52400" y="5136015"/>
            <a:ext cx="1596798" cy="1571625"/>
          </a:xfrm>
          <a:prstGeom prst="rect">
            <a:avLst/>
          </a:prstGeom>
        </p:spPr>
      </p:pic>
    </p:spTree>
    <p:extLst>
      <p:ext uri="{BB962C8B-B14F-4D97-AF65-F5344CB8AC3E}">
        <p14:creationId xmlns:p14="http://schemas.microsoft.com/office/powerpoint/2010/main" val="363165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0451" y="332656"/>
            <a:ext cx="8229600" cy="576064"/>
          </a:xfrm>
        </p:spPr>
        <p:txBody>
          <a:bodyPr/>
          <a:lstStyle/>
          <a:p>
            <a:r>
              <a:rPr lang="pt-BR" sz="2800" b="1" dirty="0" smtClean="0"/>
              <a:t/>
            </a:r>
            <a:br>
              <a:rPr lang="pt-BR" sz="2800" b="1" dirty="0" smtClean="0"/>
            </a:br>
            <a:r>
              <a:rPr lang="pt-BR" sz="2800" b="1" dirty="0"/>
              <a:t/>
            </a:r>
            <a:br>
              <a:rPr lang="pt-BR" sz="2800" b="1" dirty="0"/>
            </a:br>
            <a:r>
              <a:rPr lang="pt-BR" sz="2800" b="1" dirty="0"/>
              <a:t/>
            </a:r>
            <a:br>
              <a:rPr lang="pt-BR" sz="2800" b="1" dirty="0"/>
            </a:br>
            <a:endParaRPr lang="pt-BR" sz="2800" b="1" dirty="0"/>
          </a:p>
        </p:txBody>
      </p:sp>
      <p:pic>
        <p:nvPicPr>
          <p:cNvPr id="5" name="Imagem 4"/>
          <p:cNvPicPr>
            <a:picLocks noChangeAspect="1"/>
          </p:cNvPicPr>
          <p:nvPr/>
        </p:nvPicPr>
        <p:blipFill>
          <a:blip r:embed="rId2"/>
          <a:stretch>
            <a:fillRect/>
          </a:stretch>
        </p:blipFill>
        <p:spPr>
          <a:xfrm>
            <a:off x="1260456" y="1493496"/>
            <a:ext cx="7419595" cy="4787532"/>
          </a:xfrm>
          <a:prstGeom prst="rect">
            <a:avLst/>
          </a:prstGeom>
        </p:spPr>
      </p:pic>
      <p:pic>
        <p:nvPicPr>
          <p:cNvPr id="6" name="Imagem 5"/>
          <p:cNvPicPr>
            <a:picLocks noChangeAspect="1"/>
          </p:cNvPicPr>
          <p:nvPr/>
        </p:nvPicPr>
        <p:blipFill>
          <a:blip r:embed="rId3"/>
          <a:stretch>
            <a:fillRect/>
          </a:stretch>
        </p:blipFill>
        <p:spPr>
          <a:xfrm>
            <a:off x="1260456" y="908720"/>
            <a:ext cx="7419595" cy="613139"/>
          </a:xfrm>
          <a:prstGeom prst="rect">
            <a:avLst/>
          </a:prstGeom>
        </p:spPr>
      </p:pic>
      <p:sp>
        <p:nvSpPr>
          <p:cNvPr id="2" name="CaixaDeTexto 1"/>
          <p:cNvSpPr txBox="1"/>
          <p:nvPr/>
        </p:nvSpPr>
        <p:spPr>
          <a:xfrm>
            <a:off x="971600" y="426540"/>
            <a:ext cx="2520280" cy="584775"/>
          </a:xfrm>
          <a:prstGeom prst="rect">
            <a:avLst/>
          </a:prstGeom>
          <a:noFill/>
        </p:spPr>
        <p:txBody>
          <a:bodyPr wrap="square" rtlCol="0">
            <a:spAutoFit/>
          </a:bodyPr>
          <a:lstStyle/>
          <a:p>
            <a:r>
              <a:rPr lang="pt-BR" sz="3200" b="1" dirty="0" smtClean="0">
                <a:solidFill>
                  <a:schemeClr val="accent3">
                    <a:lumMod val="75000"/>
                  </a:schemeClr>
                </a:solidFill>
                <a:latin typeface="Lucida Sans" panose="020B0602030504020204" pitchFamily="34" charset="0"/>
              </a:rPr>
              <a:t>BIOMA</a:t>
            </a:r>
            <a:endParaRPr lang="pt-BR" sz="3200" b="1" dirty="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1241196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45"/>
          <p:cNvSpPr txBox="1">
            <a:spLocks/>
          </p:cNvSpPr>
          <p:nvPr/>
        </p:nvSpPr>
        <p:spPr>
          <a:xfrm>
            <a:off x="539552" y="582311"/>
            <a:ext cx="7992888" cy="1132178"/>
          </a:xfrm>
          <a:prstGeom prst="rect">
            <a:avLst/>
          </a:prstGeom>
          <a:noFill/>
          <a:ln>
            <a:noFill/>
          </a:ln>
        </p:spPr>
        <p:txBody>
          <a:bodyPr vert="horz" lIns="91404" tIns="45691" rIns="91404" bIns="45691" rtlCol="0" anchor="t" anchorCtr="0">
            <a:noAutofit/>
          </a:bodyPr>
          <a:lstStyle/>
          <a:p>
            <a:pPr marL="342865" indent="-342865">
              <a:spcAft>
                <a:spcPts val="600"/>
              </a:spcAft>
              <a:buFont typeface="Arial" pitchFamily="34" charset="0"/>
              <a:buChar char="•"/>
              <a:defRPr/>
            </a:pPr>
            <a:r>
              <a:rPr lang="pt-BR" sz="3200" b="1" dirty="0" smtClean="0">
                <a:solidFill>
                  <a:schemeClr val="accent3">
                    <a:lumMod val="75000"/>
                  </a:schemeClr>
                </a:solidFill>
                <a:latin typeface="Lucida Sans" panose="020B0602030504020204" pitchFamily="34" charset="0"/>
                <a:cs typeface="Tahoma" pitchFamily="34" charset="0"/>
              </a:rPr>
              <a:t>Potencial de Regeneração: Existe vegetação natural próxima</a:t>
            </a:r>
          </a:p>
        </p:txBody>
      </p:sp>
      <p:grpSp>
        <p:nvGrpSpPr>
          <p:cNvPr id="19" name="Grupo 18"/>
          <p:cNvGrpSpPr/>
          <p:nvPr/>
        </p:nvGrpSpPr>
        <p:grpSpPr>
          <a:xfrm>
            <a:off x="1440497" y="1638289"/>
            <a:ext cx="7200800" cy="4594831"/>
            <a:chOff x="1857356" y="2143116"/>
            <a:chExt cx="4572032" cy="4000528"/>
          </a:xfrm>
        </p:grpSpPr>
        <p:cxnSp>
          <p:nvCxnSpPr>
            <p:cNvPr id="5" name="Conector de seta reta 4"/>
            <p:cNvCxnSpPr/>
            <p:nvPr/>
          </p:nvCxnSpPr>
          <p:spPr>
            <a:xfrm flipH="1">
              <a:off x="4675004" y="2738111"/>
              <a:ext cx="797447" cy="649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Imagem 5" descr="Imagem 055.jpg"/>
            <p:cNvPicPr>
              <a:picLocks noChangeAspect="1"/>
            </p:cNvPicPr>
            <p:nvPr/>
          </p:nvPicPr>
          <p:blipFill>
            <a:blip r:embed="rId2" cstate="email"/>
            <a:srcRect/>
            <a:stretch>
              <a:fillRect/>
            </a:stretch>
          </p:blipFill>
          <p:spPr>
            <a:xfrm>
              <a:off x="1857356" y="2143116"/>
              <a:ext cx="4572032" cy="4000528"/>
            </a:xfrm>
            <a:prstGeom prst="rect">
              <a:avLst/>
            </a:prstGeom>
            <a:ln>
              <a:noFill/>
            </a:ln>
          </p:spPr>
        </p:pic>
        <p:cxnSp>
          <p:nvCxnSpPr>
            <p:cNvPr id="8" name="Conector de seta reta 7"/>
            <p:cNvCxnSpPr/>
            <p:nvPr/>
          </p:nvCxnSpPr>
          <p:spPr>
            <a:xfrm flipV="1">
              <a:off x="3186435" y="3819919"/>
              <a:ext cx="478468" cy="1081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rot="10800000" flipV="1">
              <a:off x="4409188" y="2208767"/>
              <a:ext cx="366671" cy="367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Forma livre 11"/>
            <p:cNvSpPr/>
            <p:nvPr/>
          </p:nvSpPr>
          <p:spPr>
            <a:xfrm>
              <a:off x="2381369" y="3271282"/>
              <a:ext cx="1364259" cy="536619"/>
            </a:xfrm>
            <a:custGeom>
              <a:avLst/>
              <a:gdLst>
                <a:gd name="connsiteX0" fmla="*/ 619125 w 1847850"/>
                <a:gd name="connsiteY0" fmla="*/ 0 h 714375"/>
                <a:gd name="connsiteX1" fmla="*/ 971550 w 1847850"/>
                <a:gd name="connsiteY1" fmla="*/ 9525 h 714375"/>
                <a:gd name="connsiteX2" fmla="*/ 1495425 w 1847850"/>
                <a:gd name="connsiteY2" fmla="*/ 66675 h 714375"/>
                <a:gd name="connsiteX3" fmla="*/ 1781175 w 1847850"/>
                <a:gd name="connsiteY3" fmla="*/ 123825 h 714375"/>
                <a:gd name="connsiteX4" fmla="*/ 1847850 w 1847850"/>
                <a:gd name="connsiteY4" fmla="*/ 190500 h 714375"/>
                <a:gd name="connsiteX5" fmla="*/ 1724025 w 1847850"/>
                <a:gd name="connsiteY5" fmla="*/ 257175 h 714375"/>
                <a:gd name="connsiteX6" fmla="*/ 1419225 w 1847850"/>
                <a:gd name="connsiteY6" fmla="*/ 314325 h 714375"/>
                <a:gd name="connsiteX7" fmla="*/ 1304925 w 1847850"/>
                <a:gd name="connsiteY7" fmla="*/ 447675 h 714375"/>
                <a:gd name="connsiteX8" fmla="*/ 923925 w 1847850"/>
                <a:gd name="connsiteY8" fmla="*/ 542925 h 714375"/>
                <a:gd name="connsiteX9" fmla="*/ 476250 w 1847850"/>
                <a:gd name="connsiteY9" fmla="*/ 619125 h 714375"/>
                <a:gd name="connsiteX10" fmla="*/ 161925 w 1847850"/>
                <a:gd name="connsiteY10" fmla="*/ 714375 h 714375"/>
                <a:gd name="connsiteX11" fmla="*/ 0 w 1847850"/>
                <a:gd name="connsiteY11" fmla="*/ 666750 h 714375"/>
                <a:gd name="connsiteX12" fmla="*/ 114300 w 1847850"/>
                <a:gd name="connsiteY12" fmla="*/ 361950 h 714375"/>
                <a:gd name="connsiteX13" fmla="*/ 257175 w 1847850"/>
                <a:gd name="connsiteY13" fmla="*/ 171450 h 714375"/>
                <a:gd name="connsiteX14" fmla="*/ 533400 w 1847850"/>
                <a:gd name="connsiteY14" fmla="*/ 2857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7850" h="714375">
                  <a:moveTo>
                    <a:pt x="619125" y="0"/>
                  </a:moveTo>
                  <a:lnTo>
                    <a:pt x="971550" y="9525"/>
                  </a:lnTo>
                  <a:lnTo>
                    <a:pt x="1495425" y="66675"/>
                  </a:lnTo>
                  <a:lnTo>
                    <a:pt x="1781175" y="123825"/>
                  </a:lnTo>
                  <a:lnTo>
                    <a:pt x="1847850" y="190500"/>
                  </a:lnTo>
                  <a:lnTo>
                    <a:pt x="1724025" y="257175"/>
                  </a:lnTo>
                  <a:lnTo>
                    <a:pt x="1419225" y="314325"/>
                  </a:lnTo>
                  <a:lnTo>
                    <a:pt x="1304925" y="447675"/>
                  </a:lnTo>
                  <a:lnTo>
                    <a:pt x="923925" y="542925"/>
                  </a:lnTo>
                  <a:lnTo>
                    <a:pt x="476250" y="619125"/>
                  </a:lnTo>
                  <a:lnTo>
                    <a:pt x="161925" y="714375"/>
                  </a:lnTo>
                  <a:lnTo>
                    <a:pt x="0" y="666750"/>
                  </a:lnTo>
                  <a:lnTo>
                    <a:pt x="114300" y="361950"/>
                  </a:lnTo>
                  <a:lnTo>
                    <a:pt x="257175" y="171450"/>
                  </a:lnTo>
                  <a:lnTo>
                    <a:pt x="533400" y="28575"/>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3" name="CaixaDeTexto 12"/>
            <p:cNvSpPr txBox="1"/>
            <p:nvPr/>
          </p:nvSpPr>
          <p:spPr>
            <a:xfrm>
              <a:off x="1857356" y="2954471"/>
              <a:ext cx="1547202" cy="747955"/>
            </a:xfrm>
            <a:prstGeom prst="rect">
              <a:avLst/>
            </a:prstGeom>
            <a:noFill/>
          </p:spPr>
          <p:txBody>
            <a:bodyPr wrap="square" rtlCol="0">
              <a:spAutoFit/>
            </a:bodyPr>
            <a:lstStyle/>
            <a:p>
              <a:r>
                <a:rPr lang="pt-BR" sz="2000" b="1" dirty="0" smtClean="0">
                  <a:solidFill>
                    <a:schemeClr val="bg1"/>
                  </a:solidFill>
                </a:rPr>
                <a:t>Área do projeto</a:t>
              </a:r>
              <a:endParaRPr lang="pt-BR" sz="2000" b="1" dirty="0">
                <a:solidFill>
                  <a:schemeClr val="bg1"/>
                </a:solidFill>
              </a:endParaRPr>
            </a:p>
          </p:txBody>
        </p:sp>
        <p:sp>
          <p:nvSpPr>
            <p:cNvPr id="14" name="CaixaDeTexto 13"/>
            <p:cNvSpPr txBox="1"/>
            <p:nvPr/>
          </p:nvSpPr>
          <p:spPr>
            <a:xfrm>
              <a:off x="4600199" y="2428868"/>
              <a:ext cx="1757751" cy="747955"/>
            </a:xfrm>
            <a:prstGeom prst="rect">
              <a:avLst/>
            </a:prstGeom>
            <a:noFill/>
            <a:ln>
              <a:noFill/>
            </a:ln>
          </p:spPr>
          <p:txBody>
            <a:bodyPr wrap="square" rtlCol="0">
              <a:spAutoFit/>
            </a:bodyPr>
            <a:lstStyle/>
            <a:p>
              <a:r>
                <a:rPr lang="pt-BR" sz="2000" b="1" dirty="0" smtClean="0">
                  <a:solidFill>
                    <a:schemeClr val="bg1"/>
                  </a:solidFill>
                </a:rPr>
                <a:t>Fragmento próximo</a:t>
              </a:r>
              <a:endParaRPr lang="pt-BR" sz="2000" b="1" dirty="0">
                <a:solidFill>
                  <a:schemeClr val="bg1"/>
                </a:solidFill>
              </a:endParaRPr>
            </a:p>
          </p:txBody>
        </p:sp>
        <p:sp>
          <p:nvSpPr>
            <p:cNvPr id="15" name="CaixaDeTexto 14"/>
            <p:cNvSpPr txBox="1"/>
            <p:nvPr/>
          </p:nvSpPr>
          <p:spPr>
            <a:xfrm>
              <a:off x="3103368" y="3928100"/>
              <a:ext cx="1754384" cy="747955"/>
            </a:xfrm>
            <a:prstGeom prst="rect">
              <a:avLst/>
            </a:prstGeom>
            <a:noFill/>
            <a:ln>
              <a:noFill/>
            </a:ln>
          </p:spPr>
          <p:txBody>
            <a:bodyPr wrap="square" rtlCol="0">
              <a:spAutoFit/>
            </a:bodyPr>
            <a:lstStyle/>
            <a:p>
              <a:r>
                <a:rPr lang="pt-BR" sz="2000" b="1" dirty="0" smtClean="0">
                  <a:solidFill>
                    <a:schemeClr val="bg1"/>
                  </a:solidFill>
                </a:rPr>
                <a:t>Fragmento próximo</a:t>
              </a:r>
              <a:endParaRPr lang="pt-BR" sz="2000" b="1" dirty="0">
                <a:solidFill>
                  <a:schemeClr val="bg1"/>
                </a:solidFill>
              </a:endParaRPr>
            </a:p>
          </p:txBody>
        </p:sp>
      </p:grpSp>
    </p:spTree>
    <p:extLst>
      <p:ext uri="{BB962C8B-B14F-4D97-AF65-F5344CB8AC3E}">
        <p14:creationId xmlns:p14="http://schemas.microsoft.com/office/powerpoint/2010/main" val="2689608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00101" y="571480"/>
            <a:ext cx="7072362" cy="1077218"/>
          </a:xfrm>
          <a:prstGeom prst="rect">
            <a:avLst/>
          </a:prstGeom>
        </p:spPr>
        <p:txBody>
          <a:bodyPr wrap="square" lIns="91430" tIns="45715" rIns="91430" bIns="45715">
            <a:spAutoFit/>
          </a:bodyPr>
          <a:lstStyle/>
          <a:p>
            <a:pPr marL="342865" indent="-342865">
              <a:spcAft>
                <a:spcPts val="600"/>
              </a:spcAft>
              <a:buFont typeface="Arial" pitchFamily="34" charset="0"/>
              <a:buChar char="•"/>
              <a:defRPr/>
            </a:pPr>
            <a:r>
              <a:rPr lang="pt-BR" sz="3200" b="1" dirty="0" smtClean="0">
                <a:latin typeface="Calibri" panose="020F0502020204030204" pitchFamily="34" charset="0"/>
                <a:cs typeface="Tahoma" pitchFamily="34" charset="0"/>
              </a:rPr>
              <a:t>Observar se há regeneração natural na área</a:t>
            </a:r>
            <a:endParaRPr lang="pt-BR" sz="3200" b="1" dirty="0" smtClean="0">
              <a:solidFill>
                <a:srgbClr val="FF0000"/>
              </a:solidFill>
              <a:latin typeface="Calibri" panose="020F0502020204030204" pitchFamily="34" charset="0"/>
              <a:cs typeface="Tahoma" pitchFamily="34" charset="0"/>
            </a:endParaRPr>
          </a:p>
        </p:txBody>
      </p:sp>
      <p:pic>
        <p:nvPicPr>
          <p:cNvPr id="4" name="Picture 2"/>
          <p:cNvPicPr>
            <a:picLocks noChangeAspect="1" noChangeArrowheads="1"/>
          </p:cNvPicPr>
          <p:nvPr/>
        </p:nvPicPr>
        <p:blipFill>
          <a:blip r:embed="rId2" cstate="email"/>
          <a:srcRect/>
          <a:stretch>
            <a:fillRect/>
          </a:stretch>
        </p:blipFill>
        <p:spPr bwMode="auto">
          <a:xfrm>
            <a:off x="1697640" y="1648698"/>
            <a:ext cx="6624736" cy="4549517"/>
          </a:xfrm>
          <a:prstGeom prst="rect">
            <a:avLst/>
          </a:prstGeom>
          <a:noFill/>
          <a:ln w="9525">
            <a:noFill/>
            <a:miter lim="800000"/>
            <a:headEnd/>
            <a:tailEnd/>
          </a:ln>
          <a:effectLst/>
        </p:spPr>
      </p:pic>
    </p:spTree>
    <p:extLst>
      <p:ext uri="{BB962C8B-B14F-4D97-AF65-F5344CB8AC3E}">
        <p14:creationId xmlns:p14="http://schemas.microsoft.com/office/powerpoint/2010/main" val="3539480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Imagem 3" descr="DSCN009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397" y="2178089"/>
            <a:ext cx="3871696" cy="286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Imagem 4" descr="IMG_16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4947" y="2852936"/>
            <a:ext cx="3954493" cy="300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ço Reservado para Conteúdo 2"/>
          <p:cNvSpPr txBox="1">
            <a:spLocks/>
          </p:cNvSpPr>
          <p:nvPr/>
        </p:nvSpPr>
        <p:spPr>
          <a:xfrm>
            <a:off x="656348" y="581143"/>
            <a:ext cx="7883092" cy="177968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defRPr/>
            </a:pPr>
            <a:r>
              <a:rPr lang="pt-BR" sz="2800" b="1" dirty="0" smtClean="0">
                <a:solidFill>
                  <a:schemeClr val="accent3">
                    <a:lumMod val="75000"/>
                  </a:schemeClr>
                </a:solidFill>
                <a:latin typeface="Lucida Sans" panose="020B0602030504020204" pitchFamily="34" charset="0"/>
                <a:cs typeface="Tahoma" pitchFamily="34" charset="0"/>
              </a:rPr>
              <a:t>Condições do solo</a:t>
            </a:r>
          </a:p>
          <a:p>
            <a:pPr>
              <a:spcBef>
                <a:spcPts val="0"/>
              </a:spcBef>
              <a:spcAft>
                <a:spcPts val="600"/>
              </a:spcAft>
              <a:buFont typeface="Arial" pitchFamily="34" charset="0"/>
              <a:buNone/>
              <a:defRPr/>
            </a:pPr>
            <a:r>
              <a:rPr lang="pt-BR" sz="2600" b="1" dirty="0" smtClean="0">
                <a:cs typeface="Tahoma" pitchFamily="34" charset="0"/>
              </a:rPr>
              <a:t>	Exemplo: encharcado, coberto por vegetação, exposto, pedregoso.</a:t>
            </a:r>
            <a:endParaRPr lang="pt-BR" sz="2600" b="1" dirty="0" smtClean="0">
              <a:solidFill>
                <a:srgbClr val="FF0000"/>
              </a:solidFill>
              <a:cs typeface="Tahoma" pitchFamily="34" charset="0"/>
            </a:endParaRPr>
          </a:p>
        </p:txBody>
      </p:sp>
    </p:spTree>
    <p:extLst>
      <p:ext uri="{BB962C8B-B14F-4D97-AF65-F5344CB8AC3E}">
        <p14:creationId xmlns:p14="http://schemas.microsoft.com/office/powerpoint/2010/main" val="2691732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66541" y="593983"/>
            <a:ext cx="7248525" cy="1538873"/>
          </a:xfrm>
          <a:prstGeom prst="rect">
            <a:avLst/>
          </a:prstGeom>
          <a:noFill/>
        </p:spPr>
        <p:txBody>
          <a:bodyPr lIns="91430" tIns="45715" rIns="91430" bIns="45715">
            <a:spAutoFit/>
          </a:bodyPr>
          <a:lstStyle/>
          <a:p>
            <a:pPr marL="74250" lvl="1">
              <a:spcBef>
                <a:spcPts val="600"/>
              </a:spcBef>
              <a:spcAft>
                <a:spcPts val="600"/>
              </a:spcAft>
              <a:buClr>
                <a:schemeClr val="accent2">
                  <a:lumMod val="20000"/>
                  <a:lumOff val="80000"/>
                </a:schemeClr>
              </a:buClr>
              <a:buSzPct val="50000"/>
              <a:defRPr/>
            </a:pPr>
            <a:r>
              <a:rPr lang="pt-BR" sz="2800" b="1" dirty="0">
                <a:solidFill>
                  <a:schemeClr val="accent3">
                    <a:lumMod val="75000"/>
                  </a:schemeClr>
                </a:solidFill>
                <a:latin typeface="Lucida Sans" panose="020B0602030504020204" pitchFamily="34" charset="0"/>
              </a:rPr>
              <a:t>Uso das áreas e do </a:t>
            </a:r>
            <a:r>
              <a:rPr lang="pt-BR" sz="2800" b="1" dirty="0" smtClean="0">
                <a:solidFill>
                  <a:schemeClr val="accent3">
                    <a:lumMod val="75000"/>
                  </a:schemeClr>
                </a:solidFill>
                <a:latin typeface="Lucida Sans" panose="020B0602030504020204" pitchFamily="34" charset="0"/>
              </a:rPr>
              <a:t>entorno </a:t>
            </a:r>
          </a:p>
          <a:p>
            <a:pPr marL="74250" lvl="1" algn="ctr">
              <a:spcBef>
                <a:spcPts val="600"/>
              </a:spcBef>
              <a:spcAft>
                <a:spcPts val="600"/>
              </a:spcAft>
              <a:buClr>
                <a:schemeClr val="accent2">
                  <a:lumMod val="20000"/>
                  <a:lumOff val="80000"/>
                </a:schemeClr>
              </a:buClr>
              <a:buSzPct val="50000"/>
              <a:defRPr/>
            </a:pPr>
            <a:r>
              <a:rPr lang="pt-BR" sz="2800" b="1" dirty="0" smtClean="0"/>
              <a:t>Exemplo: </a:t>
            </a:r>
            <a:r>
              <a:rPr lang="pt-BR" sz="2800" b="1" dirty="0"/>
              <a:t>pasto, agricultura, cidade, indústria, turismo, área abandonada, etc</a:t>
            </a:r>
            <a:r>
              <a:rPr lang="pt-BR" sz="2800" b="1" dirty="0" smtClean="0"/>
              <a:t>...</a:t>
            </a:r>
            <a:endParaRPr lang="pt-BR" sz="2800" b="1" dirty="0"/>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75" y="2861233"/>
            <a:ext cx="3933573" cy="2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050" y="2132856"/>
            <a:ext cx="3816424" cy="275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5190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Cprn0679\centro de recuperação\Projetos\Sao Luis do Paraitinga\Visita 15-04-10\Sao Luiz 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574" y="1628800"/>
            <a:ext cx="701511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1320574" y="674693"/>
            <a:ext cx="6757954" cy="954107"/>
          </a:xfrm>
          <a:prstGeom prst="rect">
            <a:avLst/>
          </a:prstGeom>
        </p:spPr>
        <p:txBody>
          <a:bodyPr wrap="square">
            <a:spAutoFit/>
          </a:bodyPr>
          <a:lstStyle/>
          <a:p>
            <a:pPr marL="457200" indent="-457200">
              <a:buFont typeface="Arial" panose="020B0604020202020204" pitchFamily="34" charset="0"/>
              <a:buChar char="•"/>
            </a:pPr>
            <a:r>
              <a:rPr lang="pt-BR" sz="2800" b="1" dirty="0" smtClean="0">
                <a:solidFill>
                  <a:schemeClr val="accent3">
                    <a:lumMod val="75000"/>
                  </a:schemeClr>
                </a:solidFill>
                <a:latin typeface="Lucida Sans" panose="020B0602030504020204" pitchFamily="34" charset="0"/>
              </a:rPr>
              <a:t>Relevo </a:t>
            </a:r>
          </a:p>
          <a:p>
            <a:pPr algn="ctr"/>
            <a:r>
              <a:rPr lang="pt-BR" sz="2800" b="1" dirty="0" smtClean="0">
                <a:latin typeface="+mj-lt"/>
              </a:rPr>
              <a:t>Exemplo: declividade </a:t>
            </a:r>
            <a:r>
              <a:rPr lang="pt-BR" sz="2800" b="1" dirty="0">
                <a:latin typeface="+mj-lt"/>
              </a:rPr>
              <a:t>do terreno</a:t>
            </a:r>
          </a:p>
        </p:txBody>
      </p:sp>
    </p:spTree>
    <p:extLst>
      <p:ext uri="{BB962C8B-B14F-4D97-AF65-F5344CB8AC3E}">
        <p14:creationId xmlns:p14="http://schemas.microsoft.com/office/powerpoint/2010/main" val="3655792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Imagem 2" descr="DSCN009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781725"/>
            <a:ext cx="3919384"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Imagem 3" descr="DSC01884.JPG"/>
          <p:cNvPicPr>
            <a:picLocks noChangeAspect="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683568" y="1772816"/>
            <a:ext cx="379412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683568" y="548680"/>
            <a:ext cx="7920880" cy="1077218"/>
          </a:xfrm>
          <a:prstGeom prst="rect">
            <a:avLst/>
          </a:prstGeom>
        </p:spPr>
        <p:txBody>
          <a:bodyPr wrap="square">
            <a:spAutoFit/>
          </a:bodyPr>
          <a:lstStyle/>
          <a:p>
            <a:pPr marL="457200" indent="-457200">
              <a:buFont typeface="Arial" panose="020B0604020202020204" pitchFamily="34" charset="0"/>
              <a:buChar char="•"/>
            </a:pPr>
            <a:r>
              <a:rPr lang="pt-BR" sz="3200" b="1" dirty="0" smtClean="0">
                <a:solidFill>
                  <a:schemeClr val="accent3">
                    <a:lumMod val="75000"/>
                  </a:schemeClr>
                </a:solidFill>
                <a:latin typeface="Lucida Sans" panose="020B0602030504020204" pitchFamily="34" charset="0"/>
              </a:rPr>
              <a:t>Fatores </a:t>
            </a:r>
            <a:r>
              <a:rPr lang="pt-BR" sz="3200" b="1" dirty="0">
                <a:solidFill>
                  <a:schemeClr val="accent3">
                    <a:lumMod val="75000"/>
                  </a:schemeClr>
                </a:solidFill>
                <a:latin typeface="Lucida Sans" panose="020B0602030504020204" pitchFamily="34" charset="0"/>
              </a:rPr>
              <a:t>de perturbação </a:t>
            </a:r>
          </a:p>
          <a:p>
            <a:pPr algn="ctr"/>
            <a:r>
              <a:rPr lang="pt-BR" sz="3200" b="1" dirty="0" smtClean="0">
                <a:latin typeface="Lucida Sans" panose="020B0602030504020204" pitchFamily="34" charset="0"/>
              </a:rPr>
              <a:t>Exemplo: </a:t>
            </a:r>
            <a:r>
              <a:rPr lang="pt-BR" sz="3200" b="1" dirty="0">
                <a:latin typeface="Lucida Sans" panose="020B0602030504020204" pitchFamily="34" charset="0"/>
              </a:rPr>
              <a:t>fogo, gado, seca</a:t>
            </a:r>
            <a:r>
              <a:rPr lang="pt-BR" sz="3200" dirty="0">
                <a:latin typeface="Lucida Sans" panose="020B0602030504020204" pitchFamily="34" charset="0"/>
              </a:rPr>
              <a:t>.</a:t>
            </a:r>
          </a:p>
        </p:txBody>
      </p:sp>
    </p:spTree>
    <p:extLst>
      <p:ext uri="{BB962C8B-B14F-4D97-AF65-F5344CB8AC3E}">
        <p14:creationId xmlns:p14="http://schemas.microsoft.com/office/powerpoint/2010/main" val="490084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57225" y="642918"/>
            <a:ext cx="7715304" cy="1154152"/>
          </a:xfrm>
          <a:prstGeom prst="rect">
            <a:avLst/>
          </a:prstGeom>
        </p:spPr>
        <p:txBody>
          <a:bodyPr wrap="square" lIns="91430" tIns="45715" rIns="91430" bIns="45715">
            <a:spAutoFit/>
          </a:bodyPr>
          <a:lstStyle/>
          <a:p>
            <a:pPr marL="457200" indent="-457200">
              <a:spcAft>
                <a:spcPts val="600"/>
              </a:spcAft>
              <a:buFont typeface="Arial" panose="020B0604020202020204" pitchFamily="34" charset="0"/>
              <a:buChar char="•"/>
              <a:defRPr/>
            </a:pPr>
            <a:r>
              <a:rPr lang="pt-BR" sz="3200" b="1" dirty="0" smtClean="0">
                <a:solidFill>
                  <a:schemeClr val="accent3">
                    <a:lumMod val="75000"/>
                  </a:schemeClr>
                </a:solidFill>
                <a:latin typeface="Lucida Sans" panose="020B0602030504020204" pitchFamily="34" charset="0"/>
                <a:cs typeface="Tahoma" pitchFamily="34" charset="0"/>
              </a:rPr>
              <a:t>Ocorrência de espécies exóticas </a:t>
            </a:r>
          </a:p>
          <a:p>
            <a:pPr algn="ctr">
              <a:spcAft>
                <a:spcPts val="600"/>
              </a:spcAft>
              <a:defRPr/>
            </a:pPr>
            <a:r>
              <a:rPr lang="pt-BR" sz="3200" b="1" dirty="0" smtClean="0">
                <a:latin typeface="Lucida Sans" panose="020B0602030504020204" pitchFamily="34" charset="0"/>
                <a:cs typeface="Tahoma" pitchFamily="34" charset="0"/>
              </a:rPr>
              <a:t>Exemplo: braquiária, </a:t>
            </a:r>
            <a:r>
              <a:rPr lang="pt-BR" sz="3200" b="1" dirty="0" err="1" smtClean="0">
                <a:latin typeface="Lucida Sans" panose="020B0602030504020204" pitchFamily="34" charset="0"/>
                <a:cs typeface="Tahoma" pitchFamily="34" charset="0"/>
              </a:rPr>
              <a:t>leucena</a:t>
            </a:r>
            <a:r>
              <a:rPr lang="pt-BR" sz="3200" b="1" dirty="0" smtClean="0">
                <a:latin typeface="Lucida Sans" panose="020B0602030504020204" pitchFamily="34" charset="0"/>
                <a:cs typeface="Tahoma" pitchFamily="34" charset="0"/>
              </a:rPr>
              <a:t>, </a:t>
            </a:r>
            <a:r>
              <a:rPr lang="pt-BR" sz="3200" b="1" dirty="0" err="1" smtClean="0">
                <a:latin typeface="Lucida Sans" panose="020B0602030504020204" pitchFamily="34" charset="0"/>
                <a:cs typeface="Tahoma" pitchFamily="34" charset="0"/>
              </a:rPr>
              <a:t>pinus</a:t>
            </a:r>
            <a:r>
              <a:rPr lang="pt-BR" sz="3200" b="1" dirty="0" smtClean="0">
                <a:latin typeface="Lucida Sans" panose="020B0602030504020204" pitchFamily="34" charset="0"/>
                <a:cs typeface="Tahoma" pitchFamily="34" charset="0"/>
              </a:rPr>
              <a:t>.</a:t>
            </a:r>
            <a:endParaRPr lang="pt-BR" sz="3200" b="1" dirty="0">
              <a:latin typeface="Lucida Sans" panose="020B0602030504020204" pitchFamily="34" charset="0"/>
              <a:cs typeface="Tahoma" pitchFamily="34" charset="0"/>
            </a:endParaRPr>
          </a:p>
        </p:txBody>
      </p:sp>
      <p:pic>
        <p:nvPicPr>
          <p:cNvPr id="4098" name="Picture 2"/>
          <p:cNvPicPr>
            <a:picLocks noChangeAspect="1" noChangeArrowheads="1"/>
          </p:cNvPicPr>
          <p:nvPr/>
        </p:nvPicPr>
        <p:blipFill>
          <a:blip r:embed="rId2" cstate="email"/>
          <a:srcRect/>
          <a:stretch>
            <a:fillRect/>
          </a:stretch>
        </p:blipFill>
        <p:spPr bwMode="auto">
          <a:xfrm>
            <a:off x="1619672" y="1988840"/>
            <a:ext cx="5832648" cy="4125998"/>
          </a:xfrm>
          <a:prstGeom prst="rect">
            <a:avLst/>
          </a:prstGeom>
          <a:noFill/>
          <a:ln w="9525">
            <a:noFill/>
            <a:miter lim="800000"/>
            <a:headEnd/>
            <a:tailEnd/>
          </a:ln>
          <a:effectLst/>
        </p:spPr>
      </p:pic>
    </p:spTree>
    <p:extLst>
      <p:ext uri="{BB962C8B-B14F-4D97-AF65-F5344CB8AC3E}">
        <p14:creationId xmlns:p14="http://schemas.microsoft.com/office/powerpoint/2010/main" val="2065380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00100" y="2204864"/>
            <a:ext cx="7072362" cy="2235358"/>
          </a:xfrm>
        </p:spPr>
        <p:txBody>
          <a:bodyPr>
            <a:noAutofit/>
          </a:bodyPr>
          <a:lstStyle/>
          <a:p>
            <a:pPr>
              <a:spcAft>
                <a:spcPts val="600"/>
              </a:spcAft>
            </a:pPr>
            <a:r>
              <a:rPr lang="pt-BR" sz="4000" b="1" dirty="0">
                <a:solidFill>
                  <a:schemeClr val="accent3">
                    <a:lumMod val="75000"/>
                  </a:schemeClr>
                </a:solidFill>
                <a:latin typeface="Lucida Sans" panose="020B0602030504020204" pitchFamily="34" charset="0"/>
              </a:rPr>
              <a:t>A</a:t>
            </a:r>
            <a:r>
              <a:rPr lang="pt-BR" sz="4000" b="1" dirty="0" smtClean="0">
                <a:solidFill>
                  <a:schemeClr val="accent3">
                    <a:lumMod val="75000"/>
                  </a:schemeClr>
                </a:solidFill>
                <a:latin typeface="Lucida Sans" panose="020B0602030504020204" pitchFamily="34" charset="0"/>
              </a:rPr>
              <a:t>ções </a:t>
            </a:r>
            <a:r>
              <a:rPr lang="pt-BR" sz="4000" b="1" dirty="0">
                <a:solidFill>
                  <a:schemeClr val="accent3">
                    <a:lumMod val="75000"/>
                  </a:schemeClr>
                </a:solidFill>
                <a:latin typeface="Lucida Sans" panose="020B0602030504020204" pitchFamily="34" charset="0"/>
              </a:rPr>
              <a:t>de </a:t>
            </a:r>
            <a:r>
              <a:rPr lang="pt-BR" sz="4000" b="1" dirty="0" smtClean="0">
                <a:solidFill>
                  <a:schemeClr val="accent3">
                    <a:lumMod val="75000"/>
                  </a:schemeClr>
                </a:solidFill>
                <a:latin typeface="Lucida Sans" panose="020B0602030504020204" pitchFamily="34" charset="0"/>
              </a:rPr>
              <a:t>proteção contra fatores de perturbação:</a:t>
            </a:r>
            <a:endParaRPr lang="pt-BR" sz="4000" b="1" dirty="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375983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0170" y="1709584"/>
            <a:ext cx="28432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438" y="4073823"/>
            <a:ext cx="2860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Imagem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8406" y="1321247"/>
            <a:ext cx="2247431" cy="425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3"/>
          <p:cNvSpPr>
            <a:spLocks noGrp="1"/>
          </p:cNvSpPr>
          <p:nvPr>
            <p:ph type="title"/>
          </p:nvPr>
        </p:nvSpPr>
        <p:spPr>
          <a:xfrm>
            <a:off x="487128" y="603399"/>
            <a:ext cx="8229600" cy="717848"/>
          </a:xfrm>
        </p:spPr>
        <p:txBody>
          <a:bodyPr/>
          <a:lstStyle/>
          <a:p>
            <a:r>
              <a:rPr lang="pt-BR" sz="4000" b="1" dirty="0">
                <a:solidFill>
                  <a:schemeClr val="accent3">
                    <a:lumMod val="75000"/>
                  </a:schemeClr>
                </a:solidFill>
                <a:latin typeface="Lucida Sans" panose="020B0602030504020204" pitchFamily="34" charset="0"/>
              </a:rPr>
              <a:t>Isolamento da </a:t>
            </a:r>
            <a:r>
              <a:rPr lang="pt-BR" sz="4000" b="1" dirty="0" smtClean="0">
                <a:solidFill>
                  <a:schemeClr val="accent3">
                    <a:lumMod val="75000"/>
                  </a:schemeClr>
                </a:solidFill>
                <a:latin typeface="Lucida Sans" panose="020B0602030504020204" pitchFamily="34" charset="0"/>
              </a:rPr>
              <a:t>Área</a:t>
            </a:r>
            <a:r>
              <a:rPr lang="pt-BR" dirty="0">
                <a:latin typeface="Calibri" pitchFamily="34" charset="0"/>
              </a:rPr>
              <a:t/>
            </a:r>
            <a:br>
              <a:rPr lang="pt-BR" dirty="0">
                <a:latin typeface="Calibri" pitchFamily="34" charset="0"/>
              </a:rPr>
            </a:br>
            <a:endParaRPr lang="pt-BR" dirty="0"/>
          </a:p>
        </p:txBody>
      </p:sp>
      <p:pic>
        <p:nvPicPr>
          <p:cNvPr id="8" name="Imagem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146" y="1321248"/>
            <a:ext cx="2234999" cy="4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785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07300" y="1234035"/>
            <a:ext cx="8208912" cy="427809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65113" lvl="1" indent="-265113">
              <a:spcBef>
                <a:spcPts val="600"/>
              </a:spcBef>
              <a:buClr>
                <a:schemeClr val="tx1"/>
              </a:buClr>
              <a:buFont typeface="Times New Roman" pitchFamily="18" charset="0"/>
              <a:buChar char="-"/>
            </a:pPr>
            <a:r>
              <a:rPr lang="pt-BR" sz="3600" b="1" dirty="0" smtClean="0">
                <a:solidFill>
                  <a:schemeClr val="tx1"/>
                </a:solidFill>
                <a:latin typeface="Calibri" pitchFamily="34" charset="0"/>
              </a:rPr>
              <a:t>Preservar recursos hídricos; </a:t>
            </a:r>
          </a:p>
          <a:p>
            <a:pPr marL="265113" lvl="1" indent="-265113">
              <a:spcBef>
                <a:spcPts val="600"/>
              </a:spcBef>
              <a:buClr>
                <a:schemeClr val="tx1"/>
              </a:buClr>
              <a:buFont typeface="Times New Roman" pitchFamily="18" charset="0"/>
              <a:buChar char="-"/>
            </a:pPr>
            <a:r>
              <a:rPr lang="pt-BR" sz="3600" b="1" dirty="0" smtClean="0">
                <a:solidFill>
                  <a:schemeClr val="tx1"/>
                </a:solidFill>
                <a:latin typeface="Calibri" pitchFamily="34" charset="0"/>
              </a:rPr>
              <a:t>Manter a diversidade biológica; </a:t>
            </a:r>
          </a:p>
          <a:p>
            <a:pPr marL="265113" lvl="1" indent="-265113">
              <a:spcBef>
                <a:spcPts val="600"/>
              </a:spcBef>
              <a:buClr>
                <a:schemeClr val="tx1"/>
              </a:buClr>
              <a:buFont typeface="Times New Roman" pitchFamily="18" charset="0"/>
              <a:buChar char="-"/>
            </a:pPr>
            <a:r>
              <a:rPr lang="pt-BR" sz="3600" b="1" dirty="0" smtClean="0">
                <a:solidFill>
                  <a:schemeClr val="tx1"/>
                </a:solidFill>
                <a:latin typeface="Calibri" pitchFamily="34" charset="0"/>
              </a:rPr>
              <a:t>Contribuir para a manutenção do clima.</a:t>
            </a:r>
          </a:p>
          <a:p>
            <a:pPr marL="4763" lvl="1">
              <a:spcBef>
                <a:spcPts val="600"/>
              </a:spcBef>
              <a:buNone/>
            </a:pPr>
            <a:r>
              <a:rPr lang="pt-BR" sz="3600" b="1" dirty="0" smtClean="0">
                <a:ln w="22225">
                  <a:noFill/>
                  <a:prstDash val="solid"/>
                </a:ln>
                <a:solidFill>
                  <a:schemeClr val="tx1"/>
                </a:solidFill>
                <a:latin typeface="Calibri" pitchFamily="34" charset="0"/>
              </a:rPr>
              <a:t>Lembrando que: </a:t>
            </a:r>
          </a:p>
          <a:p>
            <a:pPr marL="4763" lvl="1">
              <a:spcBef>
                <a:spcPts val="600"/>
              </a:spcBef>
              <a:buNone/>
            </a:pPr>
            <a:r>
              <a:rPr lang="pt-BR" sz="3600" b="1" dirty="0" smtClean="0">
                <a:solidFill>
                  <a:schemeClr val="tx1"/>
                </a:solidFill>
                <a:latin typeface="Calibri" pitchFamily="34" charset="0"/>
              </a:rPr>
              <a:t>Uma área de vegetação natural suprimida dificilmente voltará a ter as mesmas características e biodiversidade originais.</a:t>
            </a:r>
          </a:p>
        </p:txBody>
      </p:sp>
      <p:sp>
        <p:nvSpPr>
          <p:cNvPr id="4" name="Título 1"/>
          <p:cNvSpPr txBox="1">
            <a:spLocks/>
          </p:cNvSpPr>
          <p:nvPr/>
        </p:nvSpPr>
        <p:spPr>
          <a:xfrm>
            <a:off x="39756" y="476672"/>
            <a:ext cx="9144000" cy="634082"/>
          </a:xfrm>
          <a:prstGeom prst="rect">
            <a:avLst/>
          </a:prstGeom>
        </p:spPr>
        <p:txBody>
          <a:bodyPr vert="horz" lIns="91440" tIns="45720" rIns="91440" bIns="45720" rtlCol="0" anchor="ctr">
            <a:noAutofit/>
            <a:scene3d>
              <a:camera prst="orthographicFront"/>
              <a:lightRig rig="soft" dir="t">
                <a:rot lat="0" lon="0" rev="16800000"/>
              </a:lightRig>
            </a:scene3d>
            <a:sp3d prstMaterial="softEdge"/>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4000" b="1" dirty="0" smtClean="0">
                <a:solidFill>
                  <a:schemeClr val="accent3">
                    <a:lumMod val="75000"/>
                  </a:schemeClr>
                </a:solidFill>
                <a:latin typeface="Lucida Sans" panose="020B0602030504020204" pitchFamily="34" charset="0"/>
              </a:rPr>
              <a:t>Por que restaurar?</a:t>
            </a:r>
            <a:endParaRPr lang="pt-BR" sz="4000" b="1" dirty="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59245404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87128" y="603399"/>
            <a:ext cx="8229600" cy="717848"/>
          </a:xfrm>
        </p:spPr>
        <p:txBody>
          <a:bodyPr/>
          <a:lstStyle/>
          <a:p>
            <a:r>
              <a:rPr lang="pt-BR" sz="4000" b="1" dirty="0">
                <a:solidFill>
                  <a:schemeClr val="accent3">
                    <a:lumMod val="75000"/>
                  </a:schemeClr>
                </a:solidFill>
                <a:latin typeface="Lucida Sans" panose="020B0602030504020204" pitchFamily="34" charset="0"/>
              </a:rPr>
              <a:t>Isolamento da </a:t>
            </a:r>
            <a:r>
              <a:rPr lang="pt-BR" sz="4000" b="1" dirty="0" smtClean="0">
                <a:solidFill>
                  <a:schemeClr val="accent3">
                    <a:lumMod val="75000"/>
                  </a:schemeClr>
                </a:solidFill>
                <a:latin typeface="Lucida Sans" panose="020B0602030504020204" pitchFamily="34" charset="0"/>
              </a:rPr>
              <a:t>Área</a:t>
            </a:r>
            <a:r>
              <a:rPr lang="pt-BR" dirty="0">
                <a:latin typeface="Calibri" pitchFamily="34" charset="0"/>
              </a:rPr>
              <a:t/>
            </a:r>
            <a:br>
              <a:rPr lang="pt-BR" dirty="0">
                <a:latin typeface="Calibri" pitchFamily="34" charset="0"/>
              </a:rPr>
            </a:br>
            <a:endParaRPr lang="pt-BR" dirty="0"/>
          </a:p>
        </p:txBody>
      </p:sp>
      <p:sp>
        <p:nvSpPr>
          <p:cNvPr id="2" name="CaixaDeTexto 1"/>
          <p:cNvSpPr txBox="1"/>
          <p:nvPr/>
        </p:nvSpPr>
        <p:spPr>
          <a:xfrm>
            <a:off x="1331640" y="1484784"/>
            <a:ext cx="7272808" cy="3416320"/>
          </a:xfrm>
          <a:prstGeom prst="rect">
            <a:avLst/>
          </a:prstGeom>
          <a:noFill/>
        </p:spPr>
        <p:txBody>
          <a:bodyPr wrap="square" rtlCol="0">
            <a:spAutoFit/>
          </a:bodyPr>
          <a:lstStyle/>
          <a:p>
            <a:r>
              <a:rPr lang="pt-BR" sz="3600" dirty="0" smtClean="0"/>
              <a:t>Importante porque:</a:t>
            </a:r>
          </a:p>
          <a:p>
            <a:endParaRPr lang="pt-BR" sz="3600" dirty="0" smtClean="0"/>
          </a:p>
          <a:p>
            <a:pPr marL="571500" indent="-571500">
              <a:buFont typeface="Arial" panose="020B0604020202020204" pitchFamily="34" charset="0"/>
              <a:buChar char="•"/>
            </a:pPr>
            <a:r>
              <a:rPr lang="pt-BR" sz="3600" dirty="0" smtClean="0"/>
              <a:t>Reduz os custos</a:t>
            </a:r>
          </a:p>
          <a:p>
            <a:endParaRPr lang="pt-BR" sz="3600" dirty="0" smtClean="0"/>
          </a:p>
          <a:p>
            <a:pPr marL="571500" indent="-571500">
              <a:buFont typeface="Arial" panose="020B0604020202020204" pitchFamily="34" charset="0"/>
              <a:buChar char="•"/>
            </a:pPr>
            <a:r>
              <a:rPr lang="pt-BR" sz="3600" dirty="0" smtClean="0"/>
              <a:t>Aumenta as chances de sucesso  da restauração</a:t>
            </a:r>
            <a:endParaRPr lang="pt-BR" sz="3600" dirty="0"/>
          </a:p>
        </p:txBody>
      </p:sp>
    </p:spTree>
    <p:extLst>
      <p:ext uri="{BB962C8B-B14F-4D97-AF65-F5344CB8AC3E}">
        <p14:creationId xmlns:p14="http://schemas.microsoft.com/office/powerpoint/2010/main" val="23068716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4241" y="3736058"/>
            <a:ext cx="2979737"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541" y="1361688"/>
            <a:ext cx="2992437"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Image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1307" y="2096216"/>
            <a:ext cx="4121092" cy="273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ço Reservado para Conteúdo 2"/>
          <p:cNvSpPr txBox="1">
            <a:spLocks/>
          </p:cNvSpPr>
          <p:nvPr/>
        </p:nvSpPr>
        <p:spPr bwMode="auto">
          <a:xfrm>
            <a:off x="5508104" y="5517232"/>
            <a:ext cx="2952328" cy="45561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2800" baseline="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600" baseline="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spcBef>
                <a:spcPts val="600"/>
              </a:spcBef>
              <a:spcAft>
                <a:spcPts val="600"/>
              </a:spcAft>
              <a:buClr>
                <a:schemeClr val="accent2">
                  <a:lumMod val="20000"/>
                  <a:lumOff val="80000"/>
                </a:schemeClr>
              </a:buClr>
              <a:buSzPct val="100000"/>
              <a:buNone/>
              <a:defRPr/>
            </a:pPr>
            <a:r>
              <a:rPr lang="pt-BR" sz="2200" b="1" dirty="0">
                <a:effectLst/>
                <a:latin typeface="Calibri" pitchFamily="34" charset="0"/>
              </a:rPr>
              <a:t>Controle de incêndio</a:t>
            </a:r>
          </a:p>
          <a:p>
            <a:pPr marL="0" indent="0">
              <a:spcBef>
                <a:spcPts val="600"/>
              </a:spcBef>
              <a:spcAft>
                <a:spcPts val="600"/>
              </a:spcAft>
              <a:buClr>
                <a:schemeClr val="accent2">
                  <a:lumMod val="20000"/>
                  <a:lumOff val="80000"/>
                </a:schemeClr>
              </a:buClr>
              <a:buSzPct val="100000"/>
              <a:buNone/>
              <a:defRPr/>
            </a:pPr>
            <a:endParaRPr lang="pt-BR" sz="2200" b="1" dirty="0">
              <a:effectLst/>
              <a:latin typeface="Calibri" pitchFamily="34" charset="0"/>
            </a:endParaRPr>
          </a:p>
        </p:txBody>
      </p:sp>
      <p:sp>
        <p:nvSpPr>
          <p:cNvPr id="12" name="Título 3"/>
          <p:cNvSpPr>
            <a:spLocks noGrp="1"/>
          </p:cNvSpPr>
          <p:nvPr>
            <p:ph type="title"/>
          </p:nvPr>
        </p:nvSpPr>
        <p:spPr>
          <a:xfrm>
            <a:off x="467544" y="608866"/>
            <a:ext cx="8229600" cy="829022"/>
          </a:xfrm>
        </p:spPr>
        <p:txBody>
          <a:bodyPr/>
          <a:lstStyle/>
          <a:p>
            <a:r>
              <a:rPr lang="pt-BR" sz="4000" dirty="0" smtClean="0">
                <a:solidFill>
                  <a:schemeClr val="accent3">
                    <a:lumMod val="75000"/>
                  </a:schemeClr>
                </a:solidFill>
                <a:latin typeface="Lucida Sans" panose="020B0602030504020204" pitchFamily="34" charset="0"/>
              </a:rPr>
              <a:t>Aceiros</a:t>
            </a:r>
            <a:r>
              <a:rPr lang="pt-BR" dirty="0">
                <a:latin typeface="Calibri" pitchFamily="34" charset="0"/>
              </a:rPr>
              <a:t/>
            </a:r>
            <a:br>
              <a:rPr lang="pt-BR" dirty="0">
                <a:latin typeface="Calibri" pitchFamily="34" charset="0"/>
              </a:rPr>
            </a:br>
            <a:endParaRPr lang="pt-BR" dirty="0"/>
          </a:p>
        </p:txBody>
      </p:sp>
    </p:spTree>
    <p:extLst>
      <p:ext uri="{BB962C8B-B14F-4D97-AF65-F5344CB8AC3E}">
        <p14:creationId xmlns:p14="http://schemas.microsoft.com/office/powerpoint/2010/main" val="1043643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294" y="4175571"/>
            <a:ext cx="3126663" cy="210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Imagem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677" y="2120454"/>
            <a:ext cx="2543807" cy="35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Imagem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5294" y="1805186"/>
            <a:ext cx="3125788"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ço Reservado para Conteúdo 2"/>
          <p:cNvSpPr txBox="1">
            <a:spLocks/>
          </p:cNvSpPr>
          <p:nvPr/>
        </p:nvSpPr>
        <p:spPr bwMode="auto">
          <a:xfrm>
            <a:off x="5366657" y="5736771"/>
            <a:ext cx="3320143" cy="540676"/>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2800" baseline="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600" baseline="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spcBef>
                <a:spcPts val="600"/>
              </a:spcBef>
              <a:spcAft>
                <a:spcPts val="600"/>
              </a:spcAft>
              <a:buClr>
                <a:schemeClr val="accent2">
                  <a:lumMod val="20000"/>
                  <a:lumOff val="80000"/>
                </a:schemeClr>
              </a:buClr>
              <a:buSzPct val="100000"/>
              <a:buNone/>
              <a:defRPr/>
            </a:pPr>
            <a:r>
              <a:rPr lang="pt-BR" sz="2000" b="1" dirty="0" smtClean="0">
                <a:effectLst/>
              </a:rPr>
              <a:t>Iscas / Formicida </a:t>
            </a:r>
            <a:r>
              <a:rPr lang="pt-BR" sz="2000" b="1" dirty="0">
                <a:effectLst/>
              </a:rPr>
              <a:t>líquido</a:t>
            </a:r>
          </a:p>
        </p:txBody>
      </p:sp>
      <p:sp>
        <p:nvSpPr>
          <p:cNvPr id="4" name="Título 3"/>
          <p:cNvSpPr>
            <a:spLocks noGrp="1"/>
          </p:cNvSpPr>
          <p:nvPr>
            <p:ph type="title"/>
          </p:nvPr>
        </p:nvSpPr>
        <p:spPr>
          <a:xfrm>
            <a:off x="800100" y="441613"/>
            <a:ext cx="7886700" cy="1071226"/>
          </a:xfrm>
        </p:spPr>
        <p:txBody>
          <a:bodyPr/>
          <a:lstStyle/>
          <a:p>
            <a:r>
              <a:rPr lang="pt-BR" sz="4000" b="1" dirty="0">
                <a:solidFill>
                  <a:schemeClr val="accent3">
                    <a:lumMod val="75000"/>
                  </a:schemeClr>
                </a:solidFill>
                <a:latin typeface="Lucida Sans" panose="020B0602030504020204" pitchFamily="34" charset="0"/>
              </a:rPr>
              <a:t>Controle de formigas cortadeiras</a:t>
            </a:r>
            <a:r>
              <a:rPr lang="pt-BR" dirty="0">
                <a:latin typeface="Calibri" pitchFamily="34" charset="0"/>
              </a:rPr>
              <a:t/>
            </a:r>
            <a:br>
              <a:rPr lang="pt-BR" dirty="0">
                <a:latin typeface="Calibri" pitchFamily="34" charset="0"/>
              </a:rPr>
            </a:br>
            <a:endParaRPr lang="pt-BR" dirty="0"/>
          </a:p>
        </p:txBody>
      </p:sp>
    </p:spTree>
    <p:extLst>
      <p:ext uri="{BB962C8B-B14F-4D97-AF65-F5344CB8AC3E}">
        <p14:creationId xmlns:p14="http://schemas.microsoft.com/office/powerpoint/2010/main" val="1447474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Imagem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3766" y="1214734"/>
            <a:ext cx="3305171" cy="24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Image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028" y="3740557"/>
            <a:ext cx="3302645" cy="257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Imagem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8146" y="1214734"/>
            <a:ext cx="3513856" cy="24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Imagem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4983" y="3740557"/>
            <a:ext cx="3513856" cy="257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3"/>
          <p:cNvSpPr>
            <a:spLocks noGrp="1"/>
          </p:cNvSpPr>
          <p:nvPr>
            <p:ph type="title"/>
          </p:nvPr>
        </p:nvSpPr>
        <p:spPr>
          <a:xfrm>
            <a:off x="511611" y="593559"/>
            <a:ext cx="8229600" cy="1143000"/>
          </a:xfrm>
        </p:spPr>
        <p:txBody>
          <a:bodyPr/>
          <a:lstStyle/>
          <a:p>
            <a:r>
              <a:rPr lang="pt-BR" sz="4000" b="1" dirty="0">
                <a:solidFill>
                  <a:schemeClr val="accent3">
                    <a:lumMod val="75000"/>
                  </a:schemeClr>
                </a:solidFill>
                <a:latin typeface="Lucida Sans" panose="020B0602030504020204" pitchFamily="34" charset="0"/>
              </a:rPr>
              <a:t>Controle de c</a:t>
            </a:r>
            <a:r>
              <a:rPr lang="pt-BR" sz="4000" b="1" dirty="0" smtClean="0">
                <a:solidFill>
                  <a:schemeClr val="accent3">
                    <a:lumMod val="75000"/>
                  </a:schemeClr>
                </a:solidFill>
                <a:latin typeface="Lucida Sans" panose="020B0602030504020204" pitchFamily="34" charset="0"/>
              </a:rPr>
              <a:t>apins </a:t>
            </a:r>
            <a:r>
              <a:rPr lang="pt-BR" sz="4000" b="1" dirty="0">
                <a:solidFill>
                  <a:schemeClr val="accent3">
                    <a:lumMod val="75000"/>
                  </a:schemeClr>
                </a:solidFill>
                <a:latin typeface="Lucida Sans" panose="020B0602030504020204" pitchFamily="34" charset="0"/>
              </a:rPr>
              <a:t>e</a:t>
            </a:r>
            <a:r>
              <a:rPr lang="pt-BR" sz="4000" b="1" dirty="0" smtClean="0">
                <a:solidFill>
                  <a:schemeClr val="accent3">
                    <a:lumMod val="75000"/>
                  </a:schemeClr>
                </a:solidFill>
                <a:latin typeface="Lucida Sans" panose="020B0602030504020204" pitchFamily="34" charset="0"/>
              </a:rPr>
              <a:t>xóticos</a:t>
            </a:r>
            <a:r>
              <a:rPr lang="pt-BR" dirty="0">
                <a:latin typeface="Calibri" pitchFamily="34" charset="0"/>
              </a:rPr>
              <a:t/>
            </a:r>
            <a:br>
              <a:rPr lang="pt-BR" dirty="0">
                <a:latin typeface="Calibri" pitchFamily="34" charset="0"/>
              </a:rPr>
            </a:br>
            <a:endParaRPr lang="pt-BR" dirty="0"/>
          </a:p>
        </p:txBody>
      </p:sp>
    </p:spTree>
    <p:extLst>
      <p:ext uri="{BB962C8B-B14F-4D97-AF65-F5344CB8AC3E}">
        <p14:creationId xmlns:p14="http://schemas.microsoft.com/office/powerpoint/2010/main" val="1044867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492799"/>
            <a:ext cx="8229600" cy="864096"/>
          </a:xfrm>
        </p:spPr>
        <p:txBody>
          <a:bodyPr/>
          <a:lstStyle/>
          <a:p>
            <a:r>
              <a:rPr lang="pt-BR" sz="4000" b="1" dirty="0" smtClean="0">
                <a:solidFill>
                  <a:schemeClr val="accent3">
                    <a:lumMod val="75000"/>
                  </a:schemeClr>
                </a:solidFill>
                <a:latin typeface="Lucida Sans" panose="020B0602030504020204" pitchFamily="34" charset="0"/>
              </a:rPr>
              <a:t>Metodologias de restauração</a:t>
            </a:r>
            <a:endParaRPr lang="pt-BR" sz="4000" b="1" dirty="0">
              <a:solidFill>
                <a:schemeClr val="accent3">
                  <a:lumMod val="75000"/>
                </a:schemeClr>
              </a:solidFill>
              <a:latin typeface="Lucida Sans" panose="020B0602030504020204" pitchFamily="34" charset="0"/>
            </a:endParaRPr>
          </a:p>
        </p:txBody>
      </p:sp>
      <p:sp>
        <p:nvSpPr>
          <p:cNvPr id="2" name="Retângulo 1"/>
          <p:cNvSpPr/>
          <p:nvPr/>
        </p:nvSpPr>
        <p:spPr>
          <a:xfrm>
            <a:off x="1140246" y="1147574"/>
            <a:ext cx="7452911" cy="4893647"/>
          </a:xfrm>
          <a:prstGeom prst="rect">
            <a:avLst/>
          </a:prstGeom>
        </p:spPr>
        <p:txBody>
          <a:bodyPr wrap="square">
            <a:spAutoFit/>
          </a:bodyPr>
          <a:lstStyle/>
          <a:p>
            <a:r>
              <a:rPr lang="pt-BR" sz="2600" b="1" dirty="0" smtClean="0">
                <a:solidFill>
                  <a:srgbClr val="000000"/>
                </a:solidFill>
                <a:latin typeface="Arial" panose="020B0604020202020204" pitchFamily="34" charset="0"/>
              </a:rPr>
              <a:t>I </a:t>
            </a:r>
            <a:r>
              <a:rPr lang="pt-BR" sz="2600" b="1" dirty="0">
                <a:solidFill>
                  <a:srgbClr val="000000"/>
                </a:solidFill>
                <a:latin typeface="Arial" panose="020B0604020202020204" pitchFamily="34" charset="0"/>
              </a:rPr>
              <a:t>- condução da regeneração natural de espécies nativas; </a:t>
            </a:r>
            <a:endParaRPr lang="pt-BR" sz="2600" b="1" dirty="0" smtClean="0">
              <a:solidFill>
                <a:srgbClr val="000000"/>
              </a:solidFill>
              <a:latin typeface="Arial" panose="020B0604020202020204" pitchFamily="34" charset="0"/>
            </a:endParaRPr>
          </a:p>
          <a:p>
            <a:endParaRPr lang="pt-BR" sz="2600" b="1" dirty="0">
              <a:solidFill>
                <a:srgbClr val="000000"/>
              </a:solidFill>
              <a:latin typeface="Arial" panose="020B0604020202020204" pitchFamily="34" charset="0"/>
            </a:endParaRPr>
          </a:p>
          <a:p>
            <a:r>
              <a:rPr lang="pt-BR" sz="2600" b="1" dirty="0">
                <a:solidFill>
                  <a:srgbClr val="000000"/>
                </a:solidFill>
                <a:latin typeface="Arial" panose="020B0604020202020204" pitchFamily="34" charset="0"/>
              </a:rPr>
              <a:t>II - plantio de espécies nativas; </a:t>
            </a:r>
            <a:endParaRPr lang="pt-BR" sz="2600" b="1" dirty="0" smtClean="0">
              <a:solidFill>
                <a:srgbClr val="000000"/>
              </a:solidFill>
              <a:latin typeface="Arial" panose="020B0604020202020204" pitchFamily="34" charset="0"/>
            </a:endParaRPr>
          </a:p>
          <a:p>
            <a:endParaRPr lang="pt-BR" sz="2600" b="1" dirty="0">
              <a:solidFill>
                <a:srgbClr val="000000"/>
              </a:solidFill>
              <a:latin typeface="Arial" panose="020B0604020202020204" pitchFamily="34" charset="0"/>
            </a:endParaRPr>
          </a:p>
          <a:p>
            <a:r>
              <a:rPr lang="pt-BR" sz="2600" b="1" dirty="0">
                <a:solidFill>
                  <a:srgbClr val="000000"/>
                </a:solidFill>
                <a:latin typeface="Arial" panose="020B0604020202020204" pitchFamily="34" charset="0"/>
              </a:rPr>
              <a:t>III - plantio de espécies nativas conjugado com a condução da regeneração natural de espécies nativas; </a:t>
            </a:r>
            <a:endParaRPr lang="pt-BR" sz="2600" b="1" dirty="0" smtClean="0">
              <a:solidFill>
                <a:srgbClr val="000000"/>
              </a:solidFill>
              <a:latin typeface="Arial" panose="020B0604020202020204" pitchFamily="34" charset="0"/>
            </a:endParaRPr>
          </a:p>
          <a:p>
            <a:endParaRPr lang="pt-BR" sz="2600" b="1" dirty="0">
              <a:solidFill>
                <a:srgbClr val="000000"/>
              </a:solidFill>
              <a:latin typeface="Arial" panose="020B0604020202020204" pitchFamily="34" charset="0"/>
            </a:endParaRPr>
          </a:p>
          <a:p>
            <a:r>
              <a:rPr lang="pt-BR" sz="2600" b="1" dirty="0" smtClean="0">
                <a:solidFill>
                  <a:srgbClr val="000000"/>
                </a:solidFill>
                <a:latin typeface="Arial" panose="020B0604020202020204" pitchFamily="34" charset="0"/>
              </a:rPr>
              <a:t>IV </a:t>
            </a:r>
            <a:r>
              <a:rPr lang="pt-BR" sz="2600" b="1" dirty="0">
                <a:solidFill>
                  <a:srgbClr val="000000"/>
                </a:solidFill>
                <a:latin typeface="Arial" panose="020B0604020202020204" pitchFamily="34" charset="0"/>
              </a:rPr>
              <a:t>- plantio intercalado de espécies lenhosas, perenes ou de ciclo longo exóticas com nativas de ocorrência regional. </a:t>
            </a:r>
            <a:endParaRPr lang="pt-BR" sz="2600" b="1" dirty="0"/>
          </a:p>
        </p:txBody>
      </p:sp>
    </p:spTree>
    <p:extLst>
      <p:ext uri="{BB962C8B-B14F-4D97-AF65-F5344CB8AC3E}">
        <p14:creationId xmlns:p14="http://schemas.microsoft.com/office/powerpoint/2010/main" val="355263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1236238" y="1398118"/>
            <a:ext cx="7167533" cy="4517694"/>
          </a:xfrm>
          <a:prstGeom prst="rect">
            <a:avLst/>
          </a:prstGeom>
        </p:spPr>
        <p:txBody>
          <a:bodyPr lIns="91430" tIns="45715" rIns="91430" bIns="45715">
            <a:normAutofit lnSpcReduction="10000"/>
          </a:bodyPr>
          <a:lstStyle/>
          <a:p>
            <a:pPr marL="342865" indent="-342865">
              <a:spcAft>
                <a:spcPts val="600"/>
              </a:spcAft>
              <a:defRPr/>
            </a:pPr>
            <a:r>
              <a:rPr lang="pt-BR" sz="3500" b="1" dirty="0" smtClean="0">
                <a:cs typeface="Tahoma" pitchFamily="34" charset="0"/>
              </a:rPr>
              <a:t>A metodologia de restauração deve ser escolhida de acordo com as informações do diagnóstico!</a:t>
            </a:r>
          </a:p>
          <a:p>
            <a:pPr marL="342865" indent="-342865">
              <a:spcAft>
                <a:spcPts val="600"/>
              </a:spcAft>
              <a:defRPr/>
            </a:pPr>
            <a:endParaRPr lang="pt-BR" sz="3500" b="1" dirty="0">
              <a:cs typeface="Tahoma" pitchFamily="34" charset="0"/>
            </a:endParaRPr>
          </a:p>
          <a:p>
            <a:pPr marL="342865" indent="-342865">
              <a:spcAft>
                <a:spcPts val="600"/>
              </a:spcAft>
              <a:defRPr/>
            </a:pPr>
            <a:endParaRPr lang="pt-BR" sz="3500" b="1" dirty="0" smtClean="0">
              <a:cs typeface="Tahoma" pitchFamily="34" charset="0"/>
            </a:endParaRPr>
          </a:p>
          <a:p>
            <a:pPr marL="342865" indent="-342865">
              <a:spcAft>
                <a:spcPts val="600"/>
              </a:spcAft>
              <a:defRPr/>
            </a:pPr>
            <a:r>
              <a:rPr lang="pt-BR" sz="3500" b="1" dirty="0" smtClean="0">
                <a:cs typeface="Tahoma" pitchFamily="34" charset="0"/>
              </a:rPr>
              <a:t>No SARE após o preenchimento do diagnóstico, o sistema sugere uma metodologia</a:t>
            </a:r>
          </a:p>
          <a:p>
            <a:pPr marL="342865" indent="-342865" algn="ctr">
              <a:spcAft>
                <a:spcPts val="600"/>
              </a:spcAft>
              <a:defRPr/>
            </a:pPr>
            <a:endParaRPr lang="pt-BR" sz="3200" dirty="0" smtClean="0">
              <a:solidFill>
                <a:srgbClr val="FF0000"/>
              </a:solidFill>
            </a:endParaRPr>
          </a:p>
          <a:p>
            <a:pPr marL="342865" indent="-342865">
              <a:spcBef>
                <a:spcPct val="20000"/>
              </a:spcBef>
              <a:defRPr/>
            </a:pPr>
            <a:endParaRPr lang="pt-BR" sz="3200" dirty="0" smtClean="0">
              <a:solidFill>
                <a:srgbClr val="FF0000"/>
              </a:solidFill>
            </a:endParaRPr>
          </a:p>
          <a:p>
            <a:pPr marL="342865" indent="-342865">
              <a:spcBef>
                <a:spcPct val="20000"/>
              </a:spcBef>
              <a:defRPr/>
            </a:pPr>
            <a:endParaRPr lang="pt-BR" sz="3200" dirty="0" smtClean="0"/>
          </a:p>
          <a:p>
            <a:pPr marL="342865" indent="-342865">
              <a:spcBef>
                <a:spcPct val="20000"/>
              </a:spcBef>
              <a:defRPr/>
            </a:pPr>
            <a:endParaRPr lang="pt-BR" sz="3200" dirty="0" smtClean="0"/>
          </a:p>
          <a:p>
            <a:pPr marL="342865" indent="-342865">
              <a:spcBef>
                <a:spcPct val="20000"/>
              </a:spcBef>
              <a:defRPr/>
            </a:pPr>
            <a:endParaRPr lang="pt-BR" sz="3200" dirty="0" smtClean="0"/>
          </a:p>
          <a:p>
            <a:pPr marL="342865" indent="-342865">
              <a:spcBef>
                <a:spcPct val="20000"/>
              </a:spcBef>
              <a:defRPr/>
            </a:pPr>
            <a:endParaRPr lang="pt-BR" sz="3200" dirty="0" smtClean="0"/>
          </a:p>
          <a:p>
            <a:pPr marL="342865" indent="-342865">
              <a:spcBef>
                <a:spcPct val="20000"/>
              </a:spcBef>
              <a:defRPr/>
            </a:pPr>
            <a:endParaRPr lang="pt-BR" sz="3200" dirty="0" smtClean="0"/>
          </a:p>
          <a:p>
            <a:pPr marL="342865" indent="-342865">
              <a:spcBef>
                <a:spcPct val="20000"/>
              </a:spcBef>
              <a:defRPr/>
            </a:pPr>
            <a:endParaRPr lang="pt-BR" sz="3200" dirty="0" smtClean="0"/>
          </a:p>
          <a:p>
            <a:pPr marL="342865" indent="-342865">
              <a:spcBef>
                <a:spcPct val="20000"/>
              </a:spcBef>
              <a:defRPr/>
            </a:pPr>
            <a:endParaRPr lang="pt-BR" sz="3200" dirty="0"/>
          </a:p>
        </p:txBody>
      </p:sp>
    </p:spTree>
    <p:extLst>
      <p:ext uri="{BB962C8B-B14F-4D97-AF65-F5344CB8AC3E}">
        <p14:creationId xmlns:p14="http://schemas.microsoft.com/office/powerpoint/2010/main" val="2331263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45"/>
          <p:cNvSpPr txBox="1">
            <a:spLocks/>
          </p:cNvSpPr>
          <p:nvPr/>
        </p:nvSpPr>
        <p:spPr>
          <a:xfrm>
            <a:off x="484410" y="2132856"/>
            <a:ext cx="8120037" cy="3960440"/>
          </a:xfrm>
          <a:prstGeom prst="rect">
            <a:avLst/>
          </a:prstGeom>
          <a:noFill/>
          <a:ln>
            <a:noFill/>
          </a:ln>
        </p:spPr>
        <p:txBody>
          <a:bodyPr vert="horz" lIns="91404" tIns="45691" rIns="91404" bIns="45691" rtlCol="0" anchor="t" anchorCtr="0">
            <a:noAutofit/>
          </a:bodyPr>
          <a:lstStyle/>
          <a:p>
            <a:pPr marL="359963" lvl="2" indent="-228577">
              <a:spcAft>
                <a:spcPts val="600"/>
              </a:spcAft>
              <a:buFont typeface="Arial" pitchFamily="34" charset="0"/>
              <a:buChar char="•"/>
            </a:pPr>
            <a:r>
              <a:rPr lang="pt-BR" sz="2800" b="1" dirty="0" smtClean="0">
                <a:solidFill>
                  <a:schemeClr val="accent3">
                    <a:lumMod val="75000"/>
                  </a:schemeClr>
                </a:solidFill>
                <a:cs typeface="Tahoma" pitchFamily="34" charset="0"/>
              </a:rPr>
              <a:t>condução </a:t>
            </a:r>
            <a:r>
              <a:rPr lang="pt-BR" sz="2800" b="1" dirty="0">
                <a:solidFill>
                  <a:schemeClr val="accent3">
                    <a:lumMod val="75000"/>
                  </a:schemeClr>
                </a:solidFill>
                <a:cs typeface="Tahoma" pitchFamily="34" charset="0"/>
              </a:rPr>
              <a:t>da regeneração natural de espécies nativas</a:t>
            </a:r>
            <a:r>
              <a:rPr lang="pt-BR" sz="2800" b="1" dirty="0" smtClean="0">
                <a:solidFill>
                  <a:schemeClr val="accent3">
                    <a:lumMod val="75000"/>
                  </a:schemeClr>
                </a:solidFill>
                <a:cs typeface="Tahoma" pitchFamily="34" charset="0"/>
              </a:rPr>
              <a:t>: </a:t>
            </a:r>
            <a:r>
              <a:rPr lang="pt-BR" sz="2800" b="1" dirty="0" smtClean="0">
                <a:solidFill>
                  <a:schemeClr val="accent4">
                    <a:lumMod val="10000"/>
                  </a:schemeClr>
                </a:solidFill>
                <a:cs typeface="Tahoma" pitchFamily="34" charset="0"/>
              </a:rPr>
              <a:t>Isolamento da área contra os fatores de degradação e ações de manejo periódicas.</a:t>
            </a:r>
          </a:p>
          <a:p>
            <a:pPr marL="359963" lvl="2" indent="-228577">
              <a:spcAft>
                <a:spcPts val="600"/>
              </a:spcAft>
            </a:pPr>
            <a:endParaRPr lang="pt-BR" sz="2800" b="1" dirty="0" smtClean="0">
              <a:solidFill>
                <a:schemeClr val="accent4">
                  <a:lumMod val="10000"/>
                </a:schemeClr>
              </a:solidFill>
              <a:cs typeface="Tahoma" pitchFamily="34" charset="0"/>
            </a:endParaRPr>
          </a:p>
          <a:p>
            <a:pPr marL="359963" lvl="2" indent="-228577">
              <a:spcAft>
                <a:spcPts val="600"/>
              </a:spcAft>
            </a:pPr>
            <a:r>
              <a:rPr lang="pt-BR" sz="2800" b="1" dirty="0" smtClean="0">
                <a:solidFill>
                  <a:schemeClr val="accent4">
                    <a:lumMod val="10000"/>
                  </a:schemeClr>
                </a:solidFill>
                <a:cs typeface="Tahoma" pitchFamily="34" charset="0"/>
              </a:rPr>
              <a:t>	É indicado para áreas onde a degradação do ambiente é menor e há condições da vegetação se regenerar naturalmente.</a:t>
            </a:r>
          </a:p>
          <a:p>
            <a:pPr marL="359963" lvl="2" indent="-228577">
              <a:spcAft>
                <a:spcPts val="600"/>
              </a:spcAft>
            </a:pPr>
            <a:endParaRPr lang="pt-BR" sz="3200" dirty="0" smtClean="0">
              <a:latin typeface="Tahoma" pitchFamily="34" charset="0"/>
              <a:cs typeface="Tahoma" pitchFamily="34" charset="0"/>
            </a:endParaRPr>
          </a:p>
          <a:p>
            <a:pPr marL="342865" indent="-342865">
              <a:spcBef>
                <a:spcPct val="20000"/>
              </a:spcBef>
              <a:defRPr/>
            </a:pPr>
            <a:endParaRPr lang="pt-BR" sz="3200" dirty="0"/>
          </a:p>
        </p:txBody>
      </p:sp>
      <p:sp>
        <p:nvSpPr>
          <p:cNvPr id="4" name="Shape 244"/>
          <p:cNvSpPr txBox="1">
            <a:spLocks/>
          </p:cNvSpPr>
          <p:nvPr/>
        </p:nvSpPr>
        <p:spPr>
          <a:xfrm>
            <a:off x="484410" y="764704"/>
            <a:ext cx="8230994" cy="816191"/>
          </a:xfrm>
          <a:prstGeom prst="rect">
            <a:avLst/>
          </a:prstGeom>
          <a:noFill/>
          <a:ln>
            <a:noFill/>
          </a:ln>
        </p:spPr>
        <p:txBody>
          <a:bodyPr vert="horz" lIns="91404" tIns="45691" rIns="91404" bIns="45691" rtlCol="0" anchor="ctr" anchorCtr="0">
            <a:noAutofit/>
          </a:bodyPr>
          <a:lstStyle/>
          <a:p>
            <a:pPr algn="ctr">
              <a:buClr>
                <a:schemeClr val="dk1"/>
              </a:buClr>
              <a:buSzPct val="25000"/>
              <a:defRPr/>
            </a:pPr>
            <a:r>
              <a:rPr lang="pt-BR" sz="4000" b="1" dirty="0" smtClean="0">
                <a:solidFill>
                  <a:schemeClr val="accent3">
                    <a:lumMod val="75000"/>
                  </a:schemeClr>
                </a:solidFill>
                <a:latin typeface="Lucida Sans" panose="020B0602030504020204" pitchFamily="34" charset="0"/>
                <a:ea typeface="Calibri"/>
                <a:cs typeface="Calibri"/>
                <a:sym typeface="Calibri"/>
              </a:rPr>
              <a:t>Metodologias  de Restauração Exemplos</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Tree>
    <p:extLst>
      <p:ext uri="{BB962C8B-B14F-4D97-AF65-F5344CB8AC3E}">
        <p14:creationId xmlns:p14="http://schemas.microsoft.com/office/powerpoint/2010/main" val="258044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514839"/>
            <a:ext cx="8020555" cy="1200329"/>
          </a:xfrm>
          <a:prstGeom prst="rect">
            <a:avLst/>
          </a:prstGeom>
        </p:spPr>
        <p:txBody>
          <a:bodyPr wrap="square">
            <a:spAutoFit/>
          </a:bodyPr>
          <a:lstStyle/>
          <a:p>
            <a:pPr algn="ctr"/>
            <a:r>
              <a:rPr lang="pt-BR" sz="3600" b="1" dirty="0">
                <a:solidFill>
                  <a:schemeClr val="accent3">
                    <a:lumMod val="75000"/>
                  </a:schemeClr>
                </a:solidFill>
                <a:latin typeface="Lucida Sans" panose="020B0602030504020204" pitchFamily="34" charset="0"/>
                <a:cs typeface="Tahoma" pitchFamily="34" charset="0"/>
              </a:rPr>
              <a:t>C</a:t>
            </a:r>
            <a:r>
              <a:rPr lang="pt-BR" sz="3600" b="1" dirty="0" smtClean="0">
                <a:solidFill>
                  <a:schemeClr val="accent3">
                    <a:lumMod val="75000"/>
                  </a:schemeClr>
                </a:solidFill>
                <a:latin typeface="Lucida Sans" panose="020B0602030504020204" pitchFamily="34" charset="0"/>
                <a:cs typeface="Tahoma" pitchFamily="34" charset="0"/>
              </a:rPr>
              <a:t>ondução </a:t>
            </a:r>
            <a:r>
              <a:rPr lang="pt-BR" sz="3600" b="1" dirty="0">
                <a:solidFill>
                  <a:schemeClr val="accent3">
                    <a:lumMod val="75000"/>
                  </a:schemeClr>
                </a:solidFill>
                <a:latin typeface="Lucida Sans" panose="020B0602030504020204" pitchFamily="34" charset="0"/>
                <a:cs typeface="Tahoma" pitchFamily="34" charset="0"/>
              </a:rPr>
              <a:t>da regeneração natural </a:t>
            </a:r>
            <a:endParaRPr lang="pt-BR" sz="3600" dirty="0">
              <a:solidFill>
                <a:schemeClr val="accent3">
                  <a:lumMod val="75000"/>
                </a:schemeClr>
              </a:solidFill>
              <a:latin typeface="Lucida Sans" panose="020B0602030504020204" pitchFamily="34" charset="0"/>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715168"/>
            <a:ext cx="3744416" cy="2808312"/>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3" y="3286579"/>
            <a:ext cx="4060114" cy="2714220"/>
          </a:xfrm>
          <a:prstGeom prst="rect">
            <a:avLst/>
          </a:prstGeom>
        </p:spPr>
      </p:pic>
    </p:spTree>
    <p:extLst>
      <p:ext uri="{BB962C8B-B14F-4D97-AF65-F5344CB8AC3E}">
        <p14:creationId xmlns:p14="http://schemas.microsoft.com/office/powerpoint/2010/main" val="1307265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Imagem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772816"/>
            <a:ext cx="2991991" cy="224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Imagem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348880"/>
            <a:ext cx="3672408" cy="27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Imagem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077072"/>
            <a:ext cx="2979074" cy="223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3"/>
          <p:cNvSpPr>
            <a:spLocks noGrp="1"/>
          </p:cNvSpPr>
          <p:nvPr>
            <p:ph type="title"/>
          </p:nvPr>
        </p:nvSpPr>
        <p:spPr>
          <a:xfrm>
            <a:off x="457200" y="476672"/>
            <a:ext cx="8229600" cy="940966"/>
          </a:xfrm>
        </p:spPr>
        <p:txBody>
          <a:bodyPr/>
          <a:lstStyle/>
          <a:p>
            <a:r>
              <a:rPr lang="pt-BR" sz="4000" b="1" dirty="0">
                <a:solidFill>
                  <a:schemeClr val="accent3">
                    <a:lumMod val="75000"/>
                  </a:schemeClr>
                </a:solidFill>
                <a:latin typeface="Lucida Sans" panose="020B0602030504020204" pitchFamily="34" charset="0"/>
              </a:rPr>
              <a:t>Condução da regeneração natural</a:t>
            </a:r>
            <a:r>
              <a:rPr lang="pt-BR" sz="2800" b="1" dirty="0">
                <a:latin typeface="Calibri" pitchFamily="34" charset="0"/>
              </a:rPr>
              <a:t/>
            </a:r>
            <a:br>
              <a:rPr lang="pt-BR" sz="2800" b="1" dirty="0">
                <a:latin typeface="Calibri" pitchFamily="34" charset="0"/>
              </a:rPr>
            </a:br>
            <a:endParaRPr lang="pt-BR" sz="2800" b="1" dirty="0"/>
          </a:p>
        </p:txBody>
      </p:sp>
    </p:spTree>
    <p:extLst>
      <p:ext uri="{BB962C8B-B14F-4D97-AF65-F5344CB8AC3E}">
        <p14:creationId xmlns:p14="http://schemas.microsoft.com/office/powerpoint/2010/main" val="42715534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4"/>
          <p:cNvSpPr txBox="1">
            <a:spLocks/>
          </p:cNvSpPr>
          <p:nvPr/>
        </p:nvSpPr>
        <p:spPr>
          <a:xfrm>
            <a:off x="484411" y="836712"/>
            <a:ext cx="8230994" cy="693836"/>
          </a:xfrm>
          <a:prstGeom prst="rect">
            <a:avLst/>
          </a:prstGeom>
          <a:noFill/>
          <a:ln>
            <a:noFill/>
          </a:ln>
        </p:spPr>
        <p:txBody>
          <a:bodyPr vert="horz" lIns="91404" tIns="45691" rIns="91404" bIns="45691" rtlCol="0" anchor="ctr" anchorCtr="0">
            <a:noAutofit/>
          </a:bodyPr>
          <a:lstStyle/>
          <a:p>
            <a:pPr algn="ctr">
              <a:buClr>
                <a:schemeClr val="dk1"/>
              </a:buClr>
              <a:buSzPct val="25000"/>
              <a:defRPr/>
            </a:pPr>
            <a:r>
              <a:rPr lang="pt-BR" sz="4000" b="1" dirty="0" smtClean="0">
                <a:solidFill>
                  <a:schemeClr val="accent3">
                    <a:lumMod val="75000"/>
                  </a:schemeClr>
                </a:solidFill>
                <a:latin typeface="Lucida Sans" panose="020B0602030504020204" pitchFamily="34" charset="0"/>
                <a:ea typeface="Calibri"/>
                <a:cs typeface="Calibri"/>
                <a:sym typeface="Calibri"/>
              </a:rPr>
              <a:t>Metodologias  de restauração - exemplos</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
        <p:nvSpPr>
          <p:cNvPr id="5" name="Shape 245"/>
          <p:cNvSpPr txBox="1">
            <a:spLocks/>
          </p:cNvSpPr>
          <p:nvPr/>
        </p:nvSpPr>
        <p:spPr>
          <a:xfrm>
            <a:off x="539553" y="2382510"/>
            <a:ext cx="7992887" cy="3494762"/>
          </a:xfrm>
          <a:prstGeom prst="rect">
            <a:avLst/>
          </a:prstGeom>
          <a:noFill/>
          <a:ln>
            <a:noFill/>
          </a:ln>
        </p:spPr>
        <p:txBody>
          <a:bodyPr vert="horz" lIns="91404" tIns="45691" rIns="91404" bIns="45691" rtlCol="0" anchor="t" anchorCtr="0">
            <a:noAutofit/>
          </a:bodyPr>
          <a:lstStyle/>
          <a:p>
            <a:pPr marL="131386" lvl="2">
              <a:spcAft>
                <a:spcPts val="600"/>
              </a:spcAft>
            </a:pPr>
            <a:r>
              <a:rPr lang="pt-BR" sz="3600" b="1" dirty="0">
                <a:solidFill>
                  <a:schemeClr val="accent3">
                    <a:lumMod val="75000"/>
                  </a:schemeClr>
                </a:solidFill>
                <a:cs typeface="Tahoma" pitchFamily="34" charset="0"/>
              </a:rPr>
              <a:t>II - plantio de espécies nativas</a:t>
            </a:r>
            <a:r>
              <a:rPr lang="pt-BR" sz="3600" b="1" dirty="0" smtClean="0">
                <a:solidFill>
                  <a:schemeClr val="accent3">
                    <a:lumMod val="75000"/>
                  </a:schemeClr>
                </a:solidFill>
                <a:cs typeface="Tahoma" pitchFamily="34" charset="0"/>
              </a:rPr>
              <a:t>:  </a:t>
            </a:r>
            <a:r>
              <a:rPr lang="pt-BR" sz="3600" b="1" dirty="0" smtClean="0">
                <a:solidFill>
                  <a:schemeClr val="accent4">
                    <a:lumMod val="10000"/>
                  </a:schemeClr>
                </a:solidFill>
                <a:cs typeface="Tahoma" pitchFamily="34" charset="0"/>
              </a:rPr>
              <a:t>Plantio de mudas/sementes de espécies nativas em toda a área, com diversidade de espécies e grupos ecológicos.</a:t>
            </a:r>
          </a:p>
          <a:p>
            <a:pPr marL="359963" lvl="2" indent="-228577">
              <a:spcAft>
                <a:spcPts val="600"/>
              </a:spcAft>
            </a:pPr>
            <a:endParaRPr lang="pt-BR" sz="3600" b="1" dirty="0" smtClean="0">
              <a:solidFill>
                <a:schemeClr val="accent4">
                  <a:lumMod val="10000"/>
                </a:schemeClr>
              </a:solidFill>
              <a:cs typeface="Tahoma" pitchFamily="34" charset="0"/>
            </a:endParaRPr>
          </a:p>
          <a:p>
            <a:pPr marL="359963" lvl="2" indent="-228577">
              <a:spcAft>
                <a:spcPts val="600"/>
              </a:spcAft>
            </a:pPr>
            <a:endParaRPr lang="pt-BR" sz="3200" dirty="0" smtClean="0">
              <a:solidFill>
                <a:schemeClr val="accent4">
                  <a:lumMod val="10000"/>
                </a:schemeClr>
              </a:solidFill>
              <a:latin typeface="Tahoma" pitchFamily="34" charset="0"/>
              <a:cs typeface="Tahoma" pitchFamily="34" charset="0"/>
            </a:endParaRPr>
          </a:p>
        </p:txBody>
      </p:sp>
    </p:spTree>
    <p:extLst>
      <p:ext uri="{BB962C8B-B14F-4D97-AF65-F5344CB8AC3E}">
        <p14:creationId xmlns:p14="http://schemas.microsoft.com/office/powerpoint/2010/main" val="4115798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817240" y="524406"/>
            <a:ext cx="7643192" cy="86895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4000" b="1" dirty="0" smtClean="0">
                <a:solidFill>
                  <a:schemeClr val="accent3">
                    <a:lumMod val="75000"/>
                  </a:schemeClr>
                </a:solidFill>
                <a:latin typeface="Lucida Sans" pitchFamily="34" charset="0"/>
              </a:rPr>
              <a:t>1. Base legal e normativa </a:t>
            </a:r>
            <a:endParaRPr lang="pt-BR" sz="4000" b="1" dirty="0">
              <a:solidFill>
                <a:schemeClr val="accent3">
                  <a:lumMod val="75000"/>
                </a:schemeClr>
              </a:solidFill>
              <a:latin typeface="Lucida Sans" pitchFamily="34" charset="0"/>
            </a:endParaRPr>
          </a:p>
        </p:txBody>
      </p:sp>
      <p:sp>
        <p:nvSpPr>
          <p:cNvPr id="8" name="Espaço Reservado para Conteúdo 2"/>
          <p:cNvSpPr txBox="1">
            <a:spLocks/>
          </p:cNvSpPr>
          <p:nvPr/>
        </p:nvSpPr>
        <p:spPr>
          <a:xfrm>
            <a:off x="395536" y="1268760"/>
            <a:ext cx="8064896"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r>
              <a:rPr lang="pt-BR" dirty="0" smtClean="0"/>
              <a:t>Lei Federal 6938/1981</a:t>
            </a:r>
          </a:p>
          <a:p>
            <a:pPr>
              <a:lnSpc>
                <a:spcPct val="110000"/>
              </a:lnSpc>
            </a:pPr>
            <a:r>
              <a:rPr lang="pt-BR" dirty="0" smtClean="0"/>
              <a:t>Constituição Federal/1988</a:t>
            </a:r>
          </a:p>
          <a:p>
            <a:pPr>
              <a:lnSpc>
                <a:spcPct val="110000"/>
              </a:lnSpc>
            </a:pPr>
            <a:r>
              <a:rPr lang="pt-BR" b="1" dirty="0" smtClean="0"/>
              <a:t>Lei Federal 12.651/2012 </a:t>
            </a:r>
          </a:p>
          <a:p>
            <a:pPr>
              <a:lnSpc>
                <a:spcPct val="110000"/>
              </a:lnSpc>
            </a:pPr>
            <a:r>
              <a:rPr lang="pt-BR" dirty="0" smtClean="0"/>
              <a:t>Lei Estadual 15.684/2015</a:t>
            </a:r>
          </a:p>
          <a:p>
            <a:pPr>
              <a:lnSpc>
                <a:spcPct val="110000"/>
              </a:lnSpc>
            </a:pPr>
            <a:r>
              <a:rPr lang="pt-BR" b="1" dirty="0" smtClean="0"/>
              <a:t>Resolução SMA 32/2014 </a:t>
            </a:r>
          </a:p>
          <a:p>
            <a:pPr>
              <a:lnSpc>
                <a:spcPct val="110000"/>
              </a:lnSpc>
            </a:pPr>
            <a:r>
              <a:rPr lang="pt-BR" dirty="0" smtClean="0"/>
              <a:t>Resolução SMA 49/2015</a:t>
            </a:r>
          </a:p>
          <a:p>
            <a:pPr>
              <a:lnSpc>
                <a:spcPct val="110000"/>
              </a:lnSpc>
            </a:pPr>
            <a:r>
              <a:rPr lang="pt-BR" dirty="0" smtClean="0"/>
              <a:t>Portaria CBRN 01/2015</a:t>
            </a:r>
          </a:p>
        </p:txBody>
      </p:sp>
    </p:spTree>
    <p:extLst>
      <p:ext uri="{BB962C8B-B14F-4D97-AF65-F5344CB8AC3E}">
        <p14:creationId xmlns:p14="http://schemas.microsoft.com/office/powerpoint/2010/main" val="3817731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3780" y="1627904"/>
            <a:ext cx="3033136"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2" y="1627904"/>
            <a:ext cx="30237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Image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83779" y="3997423"/>
            <a:ext cx="30331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Image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2081" y="4053820"/>
            <a:ext cx="302374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3"/>
          <p:cNvSpPr>
            <a:spLocks noGrp="1"/>
          </p:cNvSpPr>
          <p:nvPr>
            <p:ph type="title"/>
          </p:nvPr>
        </p:nvSpPr>
        <p:spPr>
          <a:xfrm>
            <a:off x="457200" y="476672"/>
            <a:ext cx="8229600" cy="940966"/>
          </a:xfrm>
        </p:spPr>
        <p:txBody>
          <a:bodyPr/>
          <a:lstStyle/>
          <a:p>
            <a:r>
              <a:rPr lang="pt-BR" sz="4000" b="1" dirty="0" smtClean="0">
                <a:solidFill>
                  <a:schemeClr val="accent3">
                    <a:lumMod val="75000"/>
                  </a:schemeClr>
                </a:solidFill>
                <a:latin typeface="Lucida Sans" panose="020B0602030504020204" pitchFamily="34" charset="0"/>
              </a:rPr>
              <a:t>Plantio de Espécies Nativas</a:t>
            </a:r>
            <a:endParaRPr lang="pt-BR" sz="4000" b="1" dirty="0">
              <a:solidFill>
                <a:schemeClr val="accent3">
                  <a:lumMod val="75000"/>
                </a:schemeClr>
              </a:solidFill>
              <a:latin typeface="Lucida Sans" panose="020B0602030504020204" pitchFamily="34" charset="0"/>
            </a:endParaRPr>
          </a:p>
        </p:txBody>
      </p:sp>
    </p:spTree>
    <p:extLst>
      <p:ext uri="{BB962C8B-B14F-4D97-AF65-F5344CB8AC3E}">
        <p14:creationId xmlns:p14="http://schemas.microsoft.com/office/powerpoint/2010/main" val="4292695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4"/>
          <p:cNvSpPr txBox="1">
            <a:spLocks/>
          </p:cNvSpPr>
          <p:nvPr/>
        </p:nvSpPr>
        <p:spPr>
          <a:xfrm>
            <a:off x="484411" y="714357"/>
            <a:ext cx="8230994" cy="816191"/>
          </a:xfrm>
          <a:prstGeom prst="rect">
            <a:avLst/>
          </a:prstGeom>
          <a:noFill/>
          <a:ln>
            <a:noFill/>
          </a:ln>
        </p:spPr>
        <p:txBody>
          <a:bodyPr vert="horz" lIns="91404" tIns="45691" rIns="91404" bIns="45691" rtlCol="0" anchor="ctr" anchorCtr="0">
            <a:noAutofit/>
          </a:bodyPr>
          <a:lstStyle/>
          <a:p>
            <a:pPr algn="ctr">
              <a:buClr>
                <a:schemeClr val="dk1"/>
              </a:buClr>
              <a:buSzPct val="25000"/>
              <a:defRPr/>
            </a:pPr>
            <a:r>
              <a:rPr lang="pt-BR" sz="4000" b="1" dirty="0">
                <a:solidFill>
                  <a:schemeClr val="accent3">
                    <a:lumMod val="75000"/>
                  </a:schemeClr>
                </a:solidFill>
                <a:latin typeface="Lucida Sans" panose="020B0602030504020204" pitchFamily="34" charset="0"/>
                <a:ea typeface="Calibri"/>
                <a:cs typeface="Calibri"/>
                <a:sym typeface="Calibri"/>
              </a:rPr>
              <a:t>M</a:t>
            </a:r>
            <a:r>
              <a:rPr lang="pt-BR" sz="4000" b="1" dirty="0" smtClean="0">
                <a:solidFill>
                  <a:schemeClr val="accent3">
                    <a:lumMod val="75000"/>
                  </a:schemeClr>
                </a:solidFill>
                <a:latin typeface="Lucida Sans" panose="020B0602030504020204" pitchFamily="34" charset="0"/>
                <a:ea typeface="Calibri"/>
                <a:cs typeface="Calibri"/>
                <a:sym typeface="Calibri"/>
              </a:rPr>
              <a:t>etodologias de restauração exemplos</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
        <p:nvSpPr>
          <p:cNvPr id="5" name="Shape 245"/>
          <p:cNvSpPr txBox="1">
            <a:spLocks/>
          </p:cNvSpPr>
          <p:nvPr/>
        </p:nvSpPr>
        <p:spPr>
          <a:xfrm>
            <a:off x="1043608" y="2382510"/>
            <a:ext cx="7488832" cy="3494762"/>
          </a:xfrm>
          <a:prstGeom prst="rect">
            <a:avLst/>
          </a:prstGeom>
          <a:noFill/>
          <a:ln>
            <a:noFill/>
          </a:ln>
        </p:spPr>
        <p:txBody>
          <a:bodyPr vert="horz" lIns="91404" tIns="45691" rIns="91404" bIns="45691" rtlCol="0" anchor="t" anchorCtr="0">
            <a:noAutofit/>
          </a:bodyPr>
          <a:lstStyle/>
          <a:p>
            <a:pPr marL="131386" lvl="2">
              <a:spcAft>
                <a:spcPts val="600"/>
              </a:spcAft>
            </a:pPr>
            <a:r>
              <a:rPr lang="pt-BR" sz="3600" b="1" dirty="0">
                <a:cs typeface="Tahoma" pitchFamily="34" charset="0"/>
              </a:rPr>
              <a:t>III - plantio de espécies nativas conjugado com a condução da regeneração natural de espécies </a:t>
            </a:r>
            <a:r>
              <a:rPr lang="pt-BR" sz="3600" b="1" dirty="0" smtClean="0">
                <a:cs typeface="Tahoma" pitchFamily="34" charset="0"/>
              </a:rPr>
              <a:t>nativas: </a:t>
            </a:r>
            <a:endParaRPr lang="pt-BR" sz="3600" b="1" dirty="0">
              <a:cs typeface="Tahoma" pitchFamily="34" charset="0"/>
            </a:endParaRPr>
          </a:p>
          <a:p>
            <a:pPr marL="359963" lvl="2" indent="-228577">
              <a:spcAft>
                <a:spcPts val="600"/>
              </a:spcAft>
            </a:pPr>
            <a:endParaRPr lang="pt-BR" sz="1400" b="1" dirty="0" smtClean="0">
              <a:solidFill>
                <a:schemeClr val="accent4">
                  <a:lumMod val="10000"/>
                </a:schemeClr>
              </a:solidFill>
              <a:latin typeface="Tahoma" pitchFamily="34" charset="0"/>
              <a:cs typeface="Tahoma" pitchFamily="34" charset="0"/>
            </a:endParaRPr>
          </a:p>
          <a:p>
            <a:pPr marL="359963" lvl="2" indent="-228577">
              <a:spcAft>
                <a:spcPts val="600"/>
              </a:spcAft>
            </a:pPr>
            <a:endParaRPr lang="pt-BR" sz="3200" dirty="0" smtClean="0">
              <a:solidFill>
                <a:schemeClr val="accent4">
                  <a:lumMod val="10000"/>
                </a:schemeClr>
              </a:solidFill>
              <a:latin typeface="Tahoma" pitchFamily="34" charset="0"/>
              <a:cs typeface="Tahoma" pitchFamily="34" charset="0"/>
            </a:endParaRPr>
          </a:p>
        </p:txBody>
      </p:sp>
    </p:spTree>
    <p:extLst>
      <p:ext uri="{BB962C8B-B14F-4D97-AF65-F5344CB8AC3E}">
        <p14:creationId xmlns:p14="http://schemas.microsoft.com/office/powerpoint/2010/main" val="2652460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071547"/>
            <a:ext cx="8136904" cy="4678194"/>
          </a:xfrm>
          <a:prstGeom prst="rect">
            <a:avLst/>
          </a:prstGeom>
        </p:spPr>
        <p:txBody>
          <a:bodyPr wrap="square" lIns="91430" tIns="45715" rIns="91430" bIns="45715">
            <a:spAutoFit/>
          </a:bodyPr>
          <a:lstStyle/>
          <a:p>
            <a:pPr marL="359963" lvl="2" indent="-228577">
              <a:spcAft>
                <a:spcPts val="600"/>
              </a:spcAft>
              <a:buFont typeface="Arial" pitchFamily="34" charset="0"/>
              <a:buChar char="•"/>
            </a:pPr>
            <a:r>
              <a:rPr lang="pt-BR" sz="3600" b="1" dirty="0" smtClean="0">
                <a:solidFill>
                  <a:schemeClr val="accent3">
                    <a:lumMod val="75000"/>
                  </a:schemeClr>
                </a:solidFill>
                <a:cs typeface="Tahoma" pitchFamily="34" charset="0"/>
              </a:rPr>
              <a:t>Adensamento: </a:t>
            </a:r>
            <a:r>
              <a:rPr lang="pt-BR" sz="3600" b="1" dirty="0" smtClean="0">
                <a:solidFill>
                  <a:schemeClr val="accent4">
                    <a:lumMod val="10000"/>
                  </a:schemeClr>
                </a:solidFill>
                <a:cs typeface="Tahoma" pitchFamily="34" charset="0"/>
              </a:rPr>
              <a:t>Plantio de espécies nativas em áreas onde a vegetação presente não consegue recobrir o solo nem promover a regeneração natural.</a:t>
            </a:r>
          </a:p>
          <a:p>
            <a:pPr marL="359963" lvl="2" indent="-228577">
              <a:spcAft>
                <a:spcPts val="600"/>
              </a:spcAft>
            </a:pPr>
            <a:endParaRPr lang="pt-BR" sz="3600" b="1" dirty="0" smtClean="0">
              <a:solidFill>
                <a:schemeClr val="accent4">
                  <a:lumMod val="10000"/>
                </a:schemeClr>
              </a:solidFill>
              <a:cs typeface="Tahoma" pitchFamily="34" charset="0"/>
            </a:endParaRPr>
          </a:p>
          <a:p>
            <a:pPr marL="359963" lvl="2" indent="-228577">
              <a:spcAft>
                <a:spcPts val="600"/>
              </a:spcAft>
            </a:pPr>
            <a:r>
              <a:rPr lang="pt-BR" sz="3600" b="1" dirty="0" smtClean="0">
                <a:solidFill>
                  <a:schemeClr val="accent4">
                    <a:lumMod val="10000"/>
                  </a:schemeClr>
                </a:solidFill>
                <a:cs typeface="Tahoma" pitchFamily="34" charset="0"/>
              </a:rPr>
              <a:t>No adensamento, os espaços </a:t>
            </a:r>
            <a:r>
              <a:rPr lang="pt-BR" sz="3600" b="1" dirty="0">
                <a:solidFill>
                  <a:schemeClr val="accent4">
                    <a:lumMod val="10000"/>
                  </a:schemeClr>
                </a:solidFill>
                <a:cs typeface="Tahoma" pitchFamily="34" charset="0"/>
              </a:rPr>
              <a:t>v</a:t>
            </a:r>
            <a:r>
              <a:rPr lang="pt-BR" sz="3600" b="1" dirty="0" smtClean="0">
                <a:solidFill>
                  <a:schemeClr val="accent4">
                    <a:lumMod val="10000"/>
                  </a:schemeClr>
                </a:solidFill>
                <a:cs typeface="Tahoma" pitchFamily="34" charset="0"/>
              </a:rPr>
              <a:t>azios são preenchidos com espécies não pioneiras.</a:t>
            </a:r>
            <a:endParaRPr lang="pt-BR" sz="3600" b="1" dirty="0" smtClean="0">
              <a:cs typeface="Tahoma" pitchFamily="34" charset="0"/>
            </a:endParaRPr>
          </a:p>
        </p:txBody>
      </p:sp>
    </p:spTree>
    <p:extLst>
      <p:ext uri="{BB962C8B-B14F-4D97-AF65-F5344CB8AC3E}">
        <p14:creationId xmlns:p14="http://schemas.microsoft.com/office/powerpoint/2010/main" val="509689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figura paty 1.JPG"/>
          <p:cNvPicPr>
            <a:picLocks noChangeAspect="1"/>
          </p:cNvPicPr>
          <p:nvPr/>
        </p:nvPicPr>
        <p:blipFill>
          <a:blip r:embed="rId2" cstate="email"/>
          <a:stretch>
            <a:fillRect/>
          </a:stretch>
        </p:blipFill>
        <p:spPr>
          <a:xfrm>
            <a:off x="899592" y="692696"/>
            <a:ext cx="3621218" cy="2715913"/>
          </a:xfrm>
          <a:prstGeom prst="rect">
            <a:avLst/>
          </a:prstGeom>
          <a:ln w="22225" cmpd="thinThick">
            <a:solidFill>
              <a:schemeClr val="tx1">
                <a:lumMod val="75000"/>
                <a:lumOff val="25000"/>
              </a:schemeClr>
            </a:solidFill>
          </a:ln>
          <a:effectLst>
            <a:outerShdw blurRad="50800" dist="38100" dir="2700000" algn="tl" rotWithShape="0">
              <a:prstClr val="black">
                <a:alpha val="40000"/>
              </a:prstClr>
            </a:outerShdw>
          </a:effectLst>
        </p:spPr>
      </p:pic>
      <p:pic>
        <p:nvPicPr>
          <p:cNvPr id="8" name="Imagem 7" descr="figura Paty 2.JPG"/>
          <p:cNvPicPr>
            <a:picLocks noChangeAspect="1"/>
          </p:cNvPicPr>
          <p:nvPr/>
        </p:nvPicPr>
        <p:blipFill>
          <a:blip r:embed="rId3" cstate="email"/>
          <a:stretch>
            <a:fillRect/>
          </a:stretch>
        </p:blipFill>
        <p:spPr>
          <a:xfrm>
            <a:off x="4786316" y="3357562"/>
            <a:ext cx="3714775" cy="2786081"/>
          </a:xfrm>
          <a:prstGeom prst="rect">
            <a:avLst/>
          </a:prstGeom>
          <a:ln w="22225" cmpd="thinThick">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2445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45"/>
          <p:cNvSpPr txBox="1">
            <a:spLocks/>
          </p:cNvSpPr>
          <p:nvPr/>
        </p:nvSpPr>
        <p:spPr>
          <a:xfrm>
            <a:off x="611560" y="836712"/>
            <a:ext cx="7818092" cy="4896544"/>
          </a:xfrm>
          <a:prstGeom prst="rect">
            <a:avLst/>
          </a:prstGeom>
          <a:noFill/>
          <a:ln>
            <a:noFill/>
          </a:ln>
        </p:spPr>
        <p:txBody>
          <a:bodyPr vert="horz" lIns="91404" tIns="45691" rIns="91404" bIns="45691" rtlCol="0" anchor="t" anchorCtr="0">
            <a:noAutofit/>
          </a:bodyPr>
          <a:lstStyle/>
          <a:p>
            <a:pPr marL="359963" lvl="2" indent="-228577">
              <a:spcAft>
                <a:spcPts val="600"/>
              </a:spcAft>
              <a:buFont typeface="Arial" pitchFamily="34" charset="0"/>
              <a:buChar char="•"/>
            </a:pPr>
            <a:r>
              <a:rPr lang="pt-BR" sz="3600" b="1" dirty="0" smtClean="0">
                <a:solidFill>
                  <a:schemeClr val="accent3">
                    <a:lumMod val="75000"/>
                  </a:schemeClr>
                </a:solidFill>
                <a:cs typeface="Tahoma" pitchFamily="34" charset="0"/>
              </a:rPr>
              <a:t>Enriquecimento: </a:t>
            </a:r>
            <a:r>
              <a:rPr lang="pt-BR" sz="3600" b="1" dirty="0" smtClean="0">
                <a:solidFill>
                  <a:schemeClr val="accent4">
                    <a:lumMod val="10000"/>
                  </a:schemeClr>
                </a:solidFill>
                <a:cs typeface="Tahoma" pitchFamily="34" charset="0"/>
              </a:rPr>
              <a:t>Introduzir no sub-bosque várias espécies para aumentar a diversidade.</a:t>
            </a:r>
          </a:p>
          <a:p>
            <a:pPr marL="131386" lvl="2">
              <a:spcAft>
                <a:spcPts val="600"/>
              </a:spcAft>
            </a:pPr>
            <a:endParaRPr lang="pt-BR" sz="3600" b="1" dirty="0" smtClean="0">
              <a:solidFill>
                <a:schemeClr val="accent4">
                  <a:lumMod val="10000"/>
                </a:schemeClr>
              </a:solidFill>
              <a:cs typeface="Tahoma" pitchFamily="34" charset="0"/>
            </a:endParaRPr>
          </a:p>
          <a:p>
            <a:pPr marL="131386" lvl="2">
              <a:spcAft>
                <a:spcPts val="600"/>
              </a:spcAft>
            </a:pPr>
            <a:r>
              <a:rPr lang="pt-BR" sz="3600" b="1" dirty="0">
                <a:solidFill>
                  <a:schemeClr val="accent4">
                    <a:lumMod val="10000"/>
                  </a:schemeClr>
                </a:solidFill>
                <a:cs typeface="Tahoma" pitchFamily="34" charset="0"/>
              </a:rPr>
              <a:t>O enriquecimento é indicado em áreas que já possuem recobrimento das copas das árvores, mas há poucas espécies regenerando na </a:t>
            </a:r>
            <a:r>
              <a:rPr lang="pt-BR" sz="3600" b="1" dirty="0" smtClean="0">
                <a:solidFill>
                  <a:schemeClr val="accent4">
                    <a:lumMod val="10000"/>
                  </a:schemeClr>
                </a:solidFill>
                <a:cs typeface="Tahoma" pitchFamily="34" charset="0"/>
              </a:rPr>
              <a:t>área.</a:t>
            </a:r>
          </a:p>
        </p:txBody>
      </p:sp>
    </p:spTree>
    <p:extLst>
      <p:ext uri="{BB962C8B-B14F-4D97-AF65-F5344CB8AC3E}">
        <p14:creationId xmlns:p14="http://schemas.microsoft.com/office/powerpoint/2010/main" val="3323023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figura Paty  3.JPG"/>
          <p:cNvPicPr>
            <a:picLocks noChangeAspect="1"/>
          </p:cNvPicPr>
          <p:nvPr/>
        </p:nvPicPr>
        <p:blipFill>
          <a:blip r:embed="rId2" cstate="email"/>
          <a:stretch>
            <a:fillRect/>
          </a:stretch>
        </p:blipFill>
        <p:spPr>
          <a:xfrm>
            <a:off x="1071538" y="642919"/>
            <a:ext cx="3643338" cy="2732523"/>
          </a:xfrm>
          <a:prstGeom prst="rect">
            <a:avLst/>
          </a:prstGeom>
          <a:ln w="22225" cmpd="thinThick">
            <a:solidFill>
              <a:schemeClr val="tx1">
                <a:lumMod val="75000"/>
                <a:lumOff val="25000"/>
              </a:schemeClr>
            </a:solidFill>
          </a:ln>
          <a:effectLst>
            <a:outerShdw blurRad="50800" dist="38100" dir="2700000" algn="tl" rotWithShape="0">
              <a:prstClr val="black">
                <a:alpha val="40000"/>
              </a:prstClr>
            </a:outerShdw>
          </a:effectLst>
        </p:spPr>
      </p:pic>
      <p:pic>
        <p:nvPicPr>
          <p:cNvPr id="6" name="Imagem 5" descr="figura Paty  4.JPG"/>
          <p:cNvPicPr>
            <a:picLocks noChangeAspect="1"/>
          </p:cNvPicPr>
          <p:nvPr/>
        </p:nvPicPr>
        <p:blipFill>
          <a:blip r:embed="rId3" cstate="email"/>
          <a:stretch>
            <a:fillRect/>
          </a:stretch>
        </p:blipFill>
        <p:spPr>
          <a:xfrm>
            <a:off x="4857752" y="3411165"/>
            <a:ext cx="3643306" cy="2732480"/>
          </a:xfrm>
          <a:prstGeom prst="rect">
            <a:avLst/>
          </a:prstGeom>
          <a:ln w="22225" cmpd="thinThick">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110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4"/>
          <p:cNvSpPr txBox="1">
            <a:spLocks/>
          </p:cNvSpPr>
          <p:nvPr/>
        </p:nvSpPr>
        <p:spPr>
          <a:xfrm>
            <a:off x="420499" y="548680"/>
            <a:ext cx="8230994" cy="1440160"/>
          </a:xfrm>
          <a:prstGeom prst="rect">
            <a:avLst/>
          </a:prstGeom>
          <a:noFill/>
          <a:ln>
            <a:noFill/>
          </a:ln>
        </p:spPr>
        <p:txBody>
          <a:bodyPr vert="horz" lIns="91404" tIns="45691" rIns="91404" bIns="45691" rtlCol="0" anchor="ctr" anchorCtr="0">
            <a:noAutofit/>
          </a:bodyPr>
          <a:lstStyle/>
          <a:p>
            <a:pPr algn="ctr">
              <a:buClr>
                <a:schemeClr val="dk1"/>
              </a:buClr>
              <a:buSzPct val="25000"/>
              <a:defRPr/>
            </a:pPr>
            <a:r>
              <a:rPr lang="pt-BR" sz="4000" b="1" dirty="0" smtClean="0">
                <a:solidFill>
                  <a:schemeClr val="accent3">
                    <a:lumMod val="75000"/>
                  </a:schemeClr>
                </a:solidFill>
                <a:latin typeface="Lucida Sans" panose="020B0602030504020204" pitchFamily="34" charset="0"/>
                <a:ea typeface="Calibri"/>
                <a:cs typeface="Calibri"/>
                <a:sym typeface="Calibri"/>
              </a:rPr>
              <a:t>Metodologias de Restauração exemplos</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
        <p:nvSpPr>
          <p:cNvPr id="5" name="Shape 245"/>
          <p:cNvSpPr txBox="1">
            <a:spLocks/>
          </p:cNvSpPr>
          <p:nvPr/>
        </p:nvSpPr>
        <p:spPr>
          <a:xfrm>
            <a:off x="539553" y="2382510"/>
            <a:ext cx="7992887" cy="3494762"/>
          </a:xfrm>
          <a:prstGeom prst="rect">
            <a:avLst/>
          </a:prstGeom>
          <a:noFill/>
          <a:ln>
            <a:noFill/>
          </a:ln>
        </p:spPr>
        <p:txBody>
          <a:bodyPr vert="horz" lIns="91404" tIns="45691" rIns="91404" bIns="45691" rtlCol="0" anchor="t" anchorCtr="0">
            <a:noAutofit/>
          </a:bodyPr>
          <a:lstStyle/>
          <a:p>
            <a:pPr marL="131386" lvl="2">
              <a:spcAft>
                <a:spcPts val="600"/>
              </a:spcAft>
            </a:pPr>
            <a:r>
              <a:rPr lang="pt-BR" sz="3600" b="1" dirty="0">
                <a:cs typeface="Tahoma" pitchFamily="34" charset="0"/>
              </a:rPr>
              <a:t>IV - plantio intercalado de espécies lenhosas, perenes ou de ciclo longo exóticas com nativas de ocorrência </a:t>
            </a:r>
            <a:r>
              <a:rPr lang="pt-BR" sz="3600" b="1" dirty="0" smtClean="0">
                <a:cs typeface="Tahoma" pitchFamily="34" charset="0"/>
              </a:rPr>
              <a:t>regional.</a:t>
            </a:r>
            <a:endParaRPr lang="pt-BR" sz="3600" dirty="0" smtClean="0">
              <a:cs typeface="Tahoma" pitchFamily="34" charset="0"/>
            </a:endParaRPr>
          </a:p>
        </p:txBody>
      </p:sp>
    </p:spTree>
    <p:extLst>
      <p:ext uri="{BB962C8B-B14F-4D97-AF65-F5344CB8AC3E}">
        <p14:creationId xmlns:p14="http://schemas.microsoft.com/office/powerpoint/2010/main" val="683640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49782" y="2348880"/>
            <a:ext cx="7572428" cy="3046978"/>
          </a:xfrm>
          <a:prstGeom prst="rect">
            <a:avLst/>
          </a:prstGeom>
        </p:spPr>
        <p:txBody>
          <a:bodyPr wrap="square" lIns="91430" tIns="45715" rIns="91430" bIns="45715">
            <a:spAutoFit/>
          </a:bodyPr>
          <a:lstStyle/>
          <a:p>
            <a:pPr marL="359963" lvl="2" indent="-228577">
              <a:spcAft>
                <a:spcPts val="600"/>
              </a:spcAft>
              <a:buFont typeface="Arial" pitchFamily="34" charset="0"/>
              <a:buChar char="•"/>
            </a:pPr>
            <a:r>
              <a:rPr lang="pt-BR" sz="3200" b="1" dirty="0" smtClean="0">
                <a:solidFill>
                  <a:schemeClr val="accent3">
                    <a:lumMod val="75000"/>
                  </a:schemeClr>
                </a:solidFill>
                <a:cs typeface="Tahoma" pitchFamily="34" charset="0"/>
              </a:rPr>
              <a:t>Sistema Agroflorestal (SAF): </a:t>
            </a:r>
            <a:r>
              <a:rPr lang="pt-BR" sz="3200" b="1" dirty="0" smtClean="0">
                <a:cs typeface="Tahoma" pitchFamily="34" charset="0"/>
              </a:rPr>
              <a:t>sistema de uso e ocupação do solo em que plantas lenhosas perenes são manejadas em associação com plantas herbáceas, arbustivas, arbóreas, culturas agrícolas, forrageiras.</a:t>
            </a:r>
          </a:p>
        </p:txBody>
      </p:sp>
      <p:sp>
        <p:nvSpPr>
          <p:cNvPr id="3" name="Shape 244"/>
          <p:cNvSpPr txBox="1">
            <a:spLocks/>
          </p:cNvSpPr>
          <p:nvPr/>
        </p:nvSpPr>
        <p:spPr>
          <a:xfrm>
            <a:off x="420499" y="548680"/>
            <a:ext cx="8230994" cy="1440160"/>
          </a:xfrm>
          <a:prstGeom prst="rect">
            <a:avLst/>
          </a:prstGeom>
          <a:noFill/>
          <a:ln>
            <a:noFill/>
          </a:ln>
        </p:spPr>
        <p:txBody>
          <a:bodyPr vert="horz" lIns="91404" tIns="45691" rIns="91404" bIns="45691" rtlCol="0" anchor="ctr" anchorCtr="0">
            <a:noAutofit/>
          </a:bodyPr>
          <a:lstStyle/>
          <a:p>
            <a:pPr algn="ctr">
              <a:buClr>
                <a:schemeClr val="dk1"/>
              </a:buClr>
              <a:buSzPct val="25000"/>
              <a:defRPr/>
            </a:pPr>
            <a:r>
              <a:rPr lang="pt-BR" sz="4000" b="1" dirty="0" smtClean="0">
                <a:solidFill>
                  <a:schemeClr val="accent3">
                    <a:lumMod val="75000"/>
                  </a:schemeClr>
                </a:solidFill>
                <a:latin typeface="Lucida Sans" panose="020B0602030504020204" pitchFamily="34" charset="0"/>
                <a:ea typeface="Calibri"/>
                <a:cs typeface="Calibri"/>
                <a:sym typeface="Calibri"/>
              </a:rPr>
              <a:t>Metodologias de Restauração exemplos</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Tree>
    <p:extLst>
      <p:ext uri="{BB962C8B-B14F-4D97-AF65-F5344CB8AC3E}">
        <p14:creationId xmlns:p14="http://schemas.microsoft.com/office/powerpoint/2010/main" val="3474199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SCN0715_Thais.JPG"/>
          <p:cNvPicPr>
            <a:picLocks noChangeAspect="1"/>
          </p:cNvPicPr>
          <p:nvPr/>
        </p:nvPicPr>
        <p:blipFill>
          <a:blip r:embed="rId2" cstate="email"/>
          <a:stretch>
            <a:fillRect/>
          </a:stretch>
        </p:blipFill>
        <p:spPr>
          <a:xfrm>
            <a:off x="1394529" y="1380522"/>
            <a:ext cx="6876226" cy="4679712"/>
          </a:xfrm>
          <a:prstGeom prst="rect">
            <a:avLst/>
          </a:prstGeom>
        </p:spPr>
      </p:pic>
      <p:sp>
        <p:nvSpPr>
          <p:cNvPr id="3" name="Shape 244"/>
          <p:cNvSpPr txBox="1">
            <a:spLocks/>
          </p:cNvSpPr>
          <p:nvPr/>
        </p:nvSpPr>
        <p:spPr>
          <a:xfrm>
            <a:off x="356579" y="692696"/>
            <a:ext cx="8230994" cy="504056"/>
          </a:xfrm>
          <a:prstGeom prst="rect">
            <a:avLst/>
          </a:prstGeom>
          <a:noFill/>
          <a:ln>
            <a:noFill/>
          </a:ln>
        </p:spPr>
        <p:txBody>
          <a:bodyPr vert="horz" lIns="91404" tIns="45691" rIns="91404" bIns="45691" rtlCol="0" anchor="ctr" anchorCtr="0">
            <a:noAutofit/>
          </a:bodyPr>
          <a:lstStyle/>
          <a:p>
            <a:pPr algn="ctr">
              <a:buClr>
                <a:schemeClr val="dk1"/>
              </a:buClr>
              <a:buSzPct val="25000"/>
              <a:defRPr/>
            </a:pPr>
            <a:r>
              <a:rPr lang="pt-BR" sz="4000" b="1" dirty="0" smtClean="0">
                <a:solidFill>
                  <a:schemeClr val="accent3">
                    <a:lumMod val="75000"/>
                  </a:schemeClr>
                </a:solidFill>
                <a:latin typeface="Lucida Sans" panose="020B0602030504020204" pitchFamily="34" charset="0"/>
                <a:ea typeface="Calibri"/>
                <a:cs typeface="Calibri"/>
                <a:sym typeface="Calibri"/>
              </a:rPr>
              <a:t>SAF</a:t>
            </a:r>
            <a:endParaRPr lang="pt-BR" sz="4000" b="1" dirty="0">
              <a:solidFill>
                <a:schemeClr val="accent3">
                  <a:lumMod val="75000"/>
                </a:schemeClr>
              </a:solidFill>
              <a:latin typeface="Lucida Sans" panose="020B0602030504020204" pitchFamily="34" charset="0"/>
              <a:ea typeface="Calibri"/>
              <a:cs typeface="Calibri"/>
              <a:sym typeface="Calibri"/>
            </a:endParaRPr>
          </a:p>
        </p:txBody>
      </p:sp>
    </p:spTree>
    <p:extLst>
      <p:ext uri="{BB962C8B-B14F-4D97-AF65-F5344CB8AC3E}">
        <p14:creationId xmlns:p14="http://schemas.microsoft.com/office/powerpoint/2010/main" val="2346016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27314" y="651655"/>
            <a:ext cx="7728857" cy="4921831"/>
          </a:xfrm>
          <a:prstGeom prst="rect">
            <a:avLst/>
          </a:prstGeom>
        </p:spPr>
        <p:txBody>
          <a:bodyPr lIns="91430" tIns="45715" rIns="91430" bIns="45715">
            <a:noAutofit/>
          </a:bodyPr>
          <a:lstStyle/>
          <a:p>
            <a:pPr>
              <a:spcBef>
                <a:spcPct val="0"/>
              </a:spcBef>
              <a:defRPr/>
            </a:pPr>
            <a:r>
              <a:rPr lang="pt-BR" sz="3200" b="1" dirty="0" smtClean="0">
                <a:ea typeface="+mj-ea"/>
                <a:cs typeface="Tahoma" pitchFamily="34" charset="0"/>
              </a:rPr>
              <a:t>Escolha das espécies:  </a:t>
            </a:r>
          </a:p>
          <a:p>
            <a:pPr>
              <a:spcBef>
                <a:spcPct val="0"/>
              </a:spcBef>
              <a:defRPr/>
            </a:pPr>
            <a:r>
              <a:rPr lang="pt-BR" sz="3200" b="1" dirty="0" smtClean="0">
                <a:ea typeface="+mj-ea"/>
                <a:cs typeface="Tahoma" pitchFamily="34" charset="0"/>
              </a:rPr>
              <a:t>As espécies deverão ser nativas regionais ou seja, originárias do próprio ecossistema e região:</a:t>
            </a:r>
          </a:p>
          <a:p>
            <a:pPr>
              <a:spcBef>
                <a:spcPct val="0"/>
              </a:spcBef>
              <a:defRPr/>
            </a:pPr>
            <a:endParaRPr lang="pt-BR" sz="3200" b="1" dirty="0" smtClean="0">
              <a:ea typeface="+mj-ea"/>
              <a:cs typeface="Tahoma" pitchFamily="34" charset="0"/>
            </a:endParaRPr>
          </a:p>
          <a:p>
            <a:pPr>
              <a:spcBef>
                <a:spcPct val="0"/>
              </a:spcBef>
              <a:defRPr/>
            </a:pPr>
            <a:r>
              <a:rPr lang="pt-BR" sz="3200" b="1" dirty="0" smtClean="0">
                <a:ea typeface="+mj-ea"/>
                <a:cs typeface="Tahoma" pitchFamily="34" charset="0"/>
              </a:rPr>
              <a:t>Ferramenta: lista de espécies</a:t>
            </a:r>
          </a:p>
          <a:p>
            <a:pPr>
              <a:spcBef>
                <a:spcPct val="0"/>
              </a:spcBef>
              <a:defRPr/>
            </a:pPr>
            <a:r>
              <a:rPr lang="pt-BR" sz="3200" b="1" dirty="0" smtClean="0">
                <a:solidFill>
                  <a:schemeClr val="accent3">
                    <a:lumMod val="75000"/>
                  </a:schemeClr>
                </a:solidFill>
                <a:ea typeface="+mj-ea"/>
                <a:cs typeface="Tahoma" pitchFamily="34" charset="0"/>
                <a:hlinkClick r:id="rId2"/>
              </a:rPr>
              <a:t>http://botanica.sp.gov.br/cerad/resolucoes/</a:t>
            </a:r>
            <a:endParaRPr lang="pt-BR" sz="3200" dirty="0" smtClean="0">
              <a:solidFill>
                <a:schemeClr val="accent3">
                  <a:lumMod val="75000"/>
                </a:schemeClr>
              </a:solidFill>
            </a:endParaRPr>
          </a:p>
          <a:p>
            <a:pPr lvl="0">
              <a:spcBef>
                <a:spcPct val="0"/>
              </a:spcBef>
              <a:defRPr/>
            </a:pPr>
            <a:endParaRPr lang="pt-BR" sz="3200" b="1" dirty="0" smtClean="0">
              <a:ea typeface="+mj-ea"/>
              <a:cs typeface="Tahoma" pitchFamily="34" charset="0"/>
            </a:endParaRPr>
          </a:p>
          <a:p>
            <a:pPr lvl="0">
              <a:spcBef>
                <a:spcPct val="0"/>
              </a:spcBef>
              <a:defRPr/>
            </a:pPr>
            <a:r>
              <a:rPr lang="pt-BR" sz="3200" b="1" dirty="0" smtClean="0">
                <a:ea typeface="+mj-ea"/>
                <a:cs typeface="Tahoma" pitchFamily="34" charset="0"/>
              </a:rPr>
              <a:t>Outras listas regionais publicadas podem ser usadas como referência</a:t>
            </a:r>
          </a:p>
          <a:p>
            <a:pPr>
              <a:spcBef>
                <a:spcPct val="0"/>
              </a:spcBef>
              <a:defRPr/>
            </a:pPr>
            <a:endParaRPr lang="pt-BR" sz="3200" b="1" dirty="0" smtClean="0">
              <a:latin typeface="Tahoma" pitchFamily="34" charset="0"/>
              <a:ea typeface="+mj-ea"/>
              <a:cs typeface="Tahoma" pitchFamily="34" charset="0"/>
            </a:endParaRPr>
          </a:p>
          <a:p>
            <a:pPr>
              <a:spcBef>
                <a:spcPct val="0"/>
              </a:spcBef>
              <a:defRPr/>
            </a:pPr>
            <a:endParaRPr lang="pt-BR" sz="3200" b="1" dirty="0">
              <a:latin typeface="Tahoma" pitchFamily="34" charset="0"/>
              <a:ea typeface="+mj-ea"/>
              <a:cs typeface="Tahoma" pitchFamily="34" charset="0"/>
            </a:endParaRPr>
          </a:p>
        </p:txBody>
      </p:sp>
    </p:spTree>
    <p:extLst>
      <p:ext uri="{BB962C8B-B14F-4D97-AF65-F5344CB8AC3E}">
        <p14:creationId xmlns:p14="http://schemas.microsoft.com/office/powerpoint/2010/main" val="272013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6836" y="548680"/>
            <a:ext cx="9144000" cy="864096"/>
          </a:xfrm>
          <a:prstGeom prst="rect">
            <a:avLst/>
          </a:prstGeom>
        </p:spPr>
        <p:txBody>
          <a:bodyPr>
            <a:normAutofit/>
          </a:bodyPr>
          <a:lstStyle/>
          <a:p>
            <a:r>
              <a:rPr lang="pt-BR" sz="4000" b="1" dirty="0">
                <a:solidFill>
                  <a:schemeClr val="accent3">
                    <a:lumMod val="75000"/>
                  </a:schemeClr>
                </a:solidFill>
                <a:latin typeface="Lucida Sans" pitchFamily="34" charset="0"/>
              </a:rPr>
              <a:t>Base legal e normativa</a:t>
            </a:r>
            <a:endParaRPr lang="pt-BR" sz="4000" b="1" dirty="0">
              <a:solidFill>
                <a:schemeClr val="accent3">
                  <a:lumMod val="75000"/>
                </a:schemeClr>
              </a:solidFill>
              <a:latin typeface="Lucida Sans" pitchFamily="34" charset="0"/>
              <a:ea typeface="+mn-ea"/>
              <a:cs typeface="+mn-cs"/>
            </a:endParaRPr>
          </a:p>
        </p:txBody>
      </p:sp>
      <p:sp>
        <p:nvSpPr>
          <p:cNvPr id="3" name="Espaço Reservado para Conteúdo 2"/>
          <p:cNvSpPr>
            <a:spLocks noGrp="1"/>
          </p:cNvSpPr>
          <p:nvPr>
            <p:ph idx="4294967295"/>
          </p:nvPr>
        </p:nvSpPr>
        <p:spPr>
          <a:xfrm>
            <a:off x="539552" y="1484784"/>
            <a:ext cx="8064896" cy="4032448"/>
          </a:xfrm>
          <a:prstGeom prst="rect">
            <a:avLst/>
          </a:prstGeom>
        </p:spPr>
        <p:txBody>
          <a:bodyPr>
            <a:noAutofit/>
          </a:bodyPr>
          <a:lstStyle/>
          <a:p>
            <a:pPr marL="266700" indent="-266700">
              <a:spcBef>
                <a:spcPts val="600"/>
              </a:spcBef>
              <a:buClr>
                <a:schemeClr val="tx1"/>
              </a:buClr>
            </a:pPr>
            <a:r>
              <a:rPr lang="pt-BR" sz="3600" b="1" dirty="0" smtClean="0">
                <a:solidFill>
                  <a:srgbClr val="800000"/>
                </a:solidFill>
                <a:cs typeface="Arial" pitchFamily="34" charset="0"/>
              </a:rPr>
              <a:t>Lei 12.651/2012: </a:t>
            </a:r>
            <a:r>
              <a:rPr lang="pt-BR" sz="3600" b="1" dirty="0" smtClean="0">
                <a:cs typeface="Arial" pitchFamily="34" charset="0"/>
              </a:rPr>
              <a:t>Dispõe sobre a proteção da vegetação nativa.</a:t>
            </a:r>
          </a:p>
          <a:p>
            <a:pPr marL="0" indent="0">
              <a:spcBef>
                <a:spcPts val="600"/>
              </a:spcBef>
              <a:buClr>
                <a:schemeClr val="tx1"/>
              </a:buClr>
              <a:buNone/>
            </a:pPr>
            <a:endParaRPr lang="pt-BR" sz="3600" b="1" dirty="0" smtClean="0">
              <a:cs typeface="Arial" pitchFamily="34" charset="0"/>
            </a:endParaRPr>
          </a:p>
          <a:p>
            <a:pPr marL="266700" indent="-266700">
              <a:spcBef>
                <a:spcPts val="600"/>
              </a:spcBef>
              <a:buClr>
                <a:schemeClr val="tx1"/>
              </a:buClr>
            </a:pPr>
            <a:r>
              <a:rPr lang="pt-BR" sz="3600" b="1" dirty="0" smtClean="0">
                <a:solidFill>
                  <a:srgbClr val="800000"/>
                </a:solidFill>
                <a:cs typeface="Arial" pitchFamily="34" charset="0"/>
              </a:rPr>
              <a:t>Resolução SMA 32/14: </a:t>
            </a:r>
            <a:r>
              <a:rPr lang="pt-BR" sz="3600" b="1" dirty="0" smtClean="0">
                <a:cs typeface="Arial" pitchFamily="34" charset="0"/>
              </a:rPr>
              <a:t>Estabelece orientações, diretrizes e critérios sobre restauração ecológica no Estado de São Paulo. </a:t>
            </a:r>
            <a:endParaRPr lang="pt-BR" sz="3600" b="1" dirty="0">
              <a:cs typeface="Arial" pitchFamily="34" charset="0"/>
            </a:endParaRPr>
          </a:p>
        </p:txBody>
      </p:sp>
    </p:spTree>
    <p:extLst>
      <p:ext uri="{BB962C8B-B14F-4D97-AF65-F5344CB8AC3E}">
        <p14:creationId xmlns:p14="http://schemas.microsoft.com/office/powerpoint/2010/main" val="24058475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2149768"/>
            <a:ext cx="8280920" cy="2707993"/>
          </a:xfrm>
        </p:spPr>
        <p:txBody>
          <a:bodyPr anchor="ctr">
            <a:noAutofit/>
          </a:bodyPr>
          <a:lstStyle/>
          <a:p>
            <a:pPr>
              <a:spcBef>
                <a:spcPts val="0"/>
              </a:spcBef>
              <a:spcAft>
                <a:spcPts val="600"/>
              </a:spcAft>
              <a:buNone/>
            </a:pPr>
            <a:r>
              <a:rPr lang="pt-BR" dirty="0" smtClean="0"/>
              <a:t>    </a:t>
            </a:r>
            <a:r>
              <a:rPr lang="pt-BR" sz="3600" dirty="0" smtClean="0"/>
              <a:t>Após </a:t>
            </a:r>
            <a:r>
              <a:rPr lang="pt-BR" sz="3600" dirty="0"/>
              <a:t>realizado o diagnóstico e escolhida </a:t>
            </a:r>
            <a:r>
              <a:rPr lang="pt-BR" sz="3600" dirty="0" smtClean="0"/>
              <a:t>a melhor </a:t>
            </a:r>
            <a:r>
              <a:rPr lang="pt-BR" sz="3600" dirty="0"/>
              <a:t>técnica para a situação da área, é possível começar a colocar em prática as ações de restauração.</a:t>
            </a:r>
          </a:p>
        </p:txBody>
      </p:sp>
      <p:sp>
        <p:nvSpPr>
          <p:cNvPr id="5" name="Título 1"/>
          <p:cNvSpPr txBox="1">
            <a:spLocks/>
          </p:cNvSpPr>
          <p:nvPr/>
        </p:nvSpPr>
        <p:spPr>
          <a:xfrm>
            <a:off x="1214414" y="714356"/>
            <a:ext cx="6669954" cy="857256"/>
          </a:xfrm>
          <a:prstGeom prst="rect">
            <a:avLst/>
          </a:prstGeom>
        </p:spPr>
        <p:txBody>
          <a:bodyPr vert="horz" lIns="91430" tIns="45715" rIns="91430" bIns="45715" rtlCol="0" anchor="ctr">
            <a:noAutofit/>
          </a:bodyPr>
          <a:lstStyle/>
          <a:p>
            <a:pPr algn="ctr">
              <a:spcBef>
                <a:spcPct val="0"/>
              </a:spcBef>
              <a:spcAft>
                <a:spcPts val="600"/>
              </a:spcAft>
              <a:defRPr/>
            </a:pPr>
            <a:r>
              <a:rPr lang="pt-BR" sz="4000" b="1" dirty="0" smtClean="0">
                <a:solidFill>
                  <a:schemeClr val="accent3">
                    <a:lumMod val="75000"/>
                  </a:schemeClr>
                </a:solidFill>
                <a:latin typeface="Lucida Sans" panose="020B0602030504020204" pitchFamily="34" charset="0"/>
                <a:ea typeface="+mj-ea"/>
                <a:cs typeface="Tahoma" pitchFamily="34" charset="0"/>
              </a:rPr>
              <a:t>Implantação do projeto</a:t>
            </a:r>
            <a:endParaRPr lang="pt-BR" sz="4000" b="1" dirty="0">
              <a:solidFill>
                <a:schemeClr val="accent3">
                  <a:lumMod val="75000"/>
                </a:schemeClr>
              </a:solidFill>
              <a:latin typeface="Lucida Sans" panose="020B0602030504020204" pitchFamily="34" charset="0"/>
              <a:ea typeface="+mj-ea"/>
              <a:cs typeface="Tahoma" pitchFamily="34" charset="0"/>
            </a:endParaRPr>
          </a:p>
        </p:txBody>
      </p:sp>
    </p:spTree>
    <p:extLst>
      <p:ext uri="{BB962C8B-B14F-4D97-AF65-F5344CB8AC3E}">
        <p14:creationId xmlns:p14="http://schemas.microsoft.com/office/powerpoint/2010/main" val="243910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83032" y="699205"/>
            <a:ext cx="7960968" cy="5262969"/>
          </a:xfrm>
          <a:prstGeom prst="rect">
            <a:avLst/>
          </a:prstGeom>
          <a:noFill/>
        </p:spPr>
        <p:txBody>
          <a:bodyPr wrap="square" lIns="91430" tIns="45715" rIns="91430" bIns="45715" rtlCol="0">
            <a:spAutoFit/>
          </a:bodyPr>
          <a:lstStyle/>
          <a:p>
            <a:pPr algn="ctr">
              <a:spcAft>
                <a:spcPts val="600"/>
              </a:spcAft>
            </a:pPr>
            <a:r>
              <a:rPr lang="pt-BR" sz="3600" b="1" dirty="0" smtClean="0">
                <a:solidFill>
                  <a:schemeClr val="accent3">
                    <a:lumMod val="75000"/>
                  </a:schemeClr>
                </a:solidFill>
                <a:latin typeface="Lucida Sans" panose="020B0602030504020204" pitchFamily="34" charset="0"/>
                <a:cs typeface="Tahoma" pitchFamily="34" charset="0"/>
              </a:rPr>
              <a:t>Atividades de manutenção:</a:t>
            </a:r>
          </a:p>
          <a:p>
            <a:pPr algn="ctr">
              <a:spcAft>
                <a:spcPts val="600"/>
              </a:spcAft>
            </a:pPr>
            <a:r>
              <a:rPr lang="pt-BR" sz="3600" b="1" dirty="0" smtClean="0">
                <a:solidFill>
                  <a:schemeClr val="accent3">
                    <a:lumMod val="75000"/>
                  </a:schemeClr>
                </a:solidFill>
                <a:latin typeface="Lucida Sans" panose="020B0602030504020204" pitchFamily="34" charset="0"/>
                <a:cs typeface="Tahoma" pitchFamily="34" charset="0"/>
              </a:rPr>
              <a:t>Exemplos:</a:t>
            </a:r>
          </a:p>
          <a:p>
            <a:pPr>
              <a:spcAft>
                <a:spcPts val="600"/>
              </a:spcAft>
              <a:buFont typeface="Arial" pitchFamily="34" charset="0"/>
              <a:buChar char="•"/>
            </a:pPr>
            <a:r>
              <a:rPr lang="pt-BR" sz="3200" dirty="0" smtClean="0">
                <a:cs typeface="Tahoma" pitchFamily="34" charset="0"/>
              </a:rPr>
              <a:t> adubação</a:t>
            </a:r>
          </a:p>
          <a:p>
            <a:pPr>
              <a:spcAft>
                <a:spcPts val="600"/>
              </a:spcAft>
              <a:buFont typeface="Arial" pitchFamily="34" charset="0"/>
              <a:buChar char="•"/>
            </a:pPr>
            <a:r>
              <a:rPr lang="pt-BR" sz="3200" dirty="0" smtClean="0">
                <a:cs typeface="Tahoma" pitchFamily="34" charset="0"/>
              </a:rPr>
              <a:t> irrigação</a:t>
            </a:r>
          </a:p>
          <a:p>
            <a:pPr>
              <a:spcAft>
                <a:spcPts val="600"/>
              </a:spcAft>
              <a:buFont typeface="Arial" pitchFamily="34" charset="0"/>
              <a:buChar char="•"/>
            </a:pPr>
            <a:r>
              <a:rPr lang="pt-BR" sz="3200" dirty="0" smtClean="0">
                <a:cs typeface="Tahoma" pitchFamily="34" charset="0"/>
              </a:rPr>
              <a:t> controle de formigas</a:t>
            </a:r>
          </a:p>
          <a:p>
            <a:pPr>
              <a:spcAft>
                <a:spcPts val="600"/>
              </a:spcAft>
              <a:buFont typeface="Arial" pitchFamily="34" charset="0"/>
              <a:buChar char="•"/>
            </a:pPr>
            <a:r>
              <a:rPr lang="pt-BR" sz="3200" dirty="0" smtClean="0">
                <a:cs typeface="Tahoma" pitchFamily="34" charset="0"/>
              </a:rPr>
              <a:t> controle de exóticas</a:t>
            </a:r>
          </a:p>
          <a:p>
            <a:pPr>
              <a:spcAft>
                <a:spcPts val="600"/>
              </a:spcAft>
              <a:buFont typeface="Arial" pitchFamily="34" charset="0"/>
              <a:buChar char="•"/>
            </a:pPr>
            <a:r>
              <a:rPr lang="pt-BR" sz="3200" dirty="0" smtClean="0">
                <a:cs typeface="Tahoma" pitchFamily="34" charset="0"/>
              </a:rPr>
              <a:t> coroamento das mudas</a:t>
            </a:r>
          </a:p>
          <a:p>
            <a:pPr>
              <a:spcAft>
                <a:spcPts val="600"/>
              </a:spcAft>
              <a:buFont typeface="Arial" pitchFamily="34" charset="0"/>
              <a:buChar char="•"/>
            </a:pPr>
            <a:r>
              <a:rPr lang="pt-BR" sz="3200" dirty="0" smtClean="0">
                <a:cs typeface="Tahoma" pitchFamily="34" charset="0"/>
              </a:rPr>
              <a:t> manutenção aceiros</a:t>
            </a:r>
          </a:p>
          <a:p>
            <a:pPr>
              <a:spcAft>
                <a:spcPts val="600"/>
              </a:spcAft>
              <a:buFont typeface="Arial" pitchFamily="34" charset="0"/>
              <a:buChar char="•"/>
            </a:pPr>
            <a:r>
              <a:rPr lang="pt-BR" sz="3200" dirty="0" smtClean="0">
                <a:cs typeface="Tahoma" pitchFamily="34" charset="0"/>
              </a:rPr>
              <a:t> replantio de mudas</a:t>
            </a:r>
            <a:endParaRPr lang="pt-BR" dirty="0"/>
          </a:p>
        </p:txBody>
      </p:sp>
    </p:spTree>
    <p:extLst>
      <p:ext uri="{BB962C8B-B14F-4D97-AF65-F5344CB8AC3E}">
        <p14:creationId xmlns:p14="http://schemas.microsoft.com/office/powerpoint/2010/main" val="2919873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Número de Slide 13"/>
          <p:cNvSpPr>
            <a:spLocks noGrp="1"/>
          </p:cNvSpPr>
          <p:nvPr>
            <p:ph type="sldNum" sz="quarter" idx="12"/>
          </p:nvPr>
        </p:nvSpPr>
        <p:spPr/>
        <p:txBody>
          <a:bodyPr/>
          <a:lstStyle/>
          <a:p>
            <a:fld id="{E40623EF-D9C9-462B-84BB-44ECF09F0EE5}" type="slidenum">
              <a:rPr lang="pt-BR" smtClean="0"/>
              <a:pPr/>
              <a:t>62</a:t>
            </a:fld>
            <a:endParaRPr lang="pt-BR"/>
          </a:p>
        </p:txBody>
      </p:sp>
      <p:sp>
        <p:nvSpPr>
          <p:cNvPr id="17" name="Shape 161"/>
          <p:cNvSpPr txBox="1">
            <a:spLocks/>
          </p:cNvSpPr>
          <p:nvPr/>
        </p:nvSpPr>
        <p:spPr bwMode="auto">
          <a:xfrm>
            <a:off x="-972616" y="4221088"/>
            <a:ext cx="6192688" cy="2088232"/>
          </a:xfrm>
          <a:prstGeom prst="rect">
            <a:avLst/>
          </a:prstGeom>
          <a:noFill/>
          <a:ln>
            <a:miter lim="800000"/>
            <a:headEnd/>
            <a:tailEnd/>
          </a:ln>
        </p:spPr>
        <p:txBody>
          <a:bodyPr vert="horz" wrap="square" lIns="91413" tIns="45695" rIns="91413" bIns="45695" numCol="1" rtlCol="0" compatLnSpc="1">
            <a:prstTxWarp prst="textNoShape">
              <a:avLst/>
            </a:prstTxWarp>
            <a:normAutofit/>
          </a:bodyPr>
          <a:lstStyle/>
          <a:p>
            <a:pPr marL="342725" marR="0" lvl="0" indent="-342725" algn="ctr" defTabSz="914400" rtl="0" eaLnBrk="1" fontAlgn="auto" latinLnBrk="0" hangingPunct="1">
              <a:lnSpc>
                <a:spcPct val="100000"/>
              </a:lnSpc>
              <a:spcBef>
                <a:spcPts val="1089"/>
              </a:spcBef>
              <a:spcAft>
                <a:spcPts val="0"/>
              </a:spcAft>
              <a:buClr>
                <a:srgbClr val="000000"/>
              </a:buClr>
              <a:buSzPct val="25000"/>
              <a:buFont typeface="Arial" pitchFamily="34" charset="0"/>
              <a:buNone/>
              <a:tabLst/>
              <a:defRPr/>
            </a:pPr>
            <a:r>
              <a:rPr kumimoji="0" lang="pt-BR" sz="2500" b="1" i="0" u="none" strike="noStrike" kern="1200" cap="none" spc="0" normalizeH="0" baseline="0" noProof="0" dirty="0" smtClean="0">
                <a:ln>
                  <a:noFill/>
                </a:ln>
                <a:solidFill>
                  <a:schemeClr val="tx1">
                    <a:tint val="75000"/>
                  </a:schemeClr>
                </a:solidFill>
                <a:effectLst/>
                <a:uLnTx/>
                <a:uFillTx/>
                <a:latin typeface="Calibri" pitchFamily="34" charset="0"/>
                <a:ea typeface="ＭＳ Ｐゴシック" pitchFamily="34" charset="-128"/>
                <a:cs typeface="Arial" charset="0"/>
                <a:sym typeface="Calibri" pitchFamily="34" charset="0"/>
              </a:rPr>
              <a:t>					</a:t>
            </a:r>
          </a:p>
          <a:p>
            <a:pPr marL="342725" marR="0" lvl="0" indent="-342725" algn="ctr" defTabSz="914400" rtl="0" eaLnBrk="1" fontAlgn="auto" latinLnBrk="0" hangingPunct="1">
              <a:lnSpc>
                <a:spcPct val="100000"/>
              </a:lnSpc>
              <a:spcBef>
                <a:spcPts val="1089"/>
              </a:spcBef>
              <a:spcAft>
                <a:spcPts val="0"/>
              </a:spcAft>
              <a:buClr>
                <a:srgbClr val="000000"/>
              </a:buClr>
              <a:buSzPct val="25000"/>
              <a:buFont typeface="Arial" pitchFamily="34" charset="0"/>
              <a:buNone/>
              <a:tabLst/>
              <a:defRPr/>
            </a:pPr>
            <a:r>
              <a:rPr kumimoji="0" lang="pt-BR" sz="3000" b="0" i="0" u="none" strike="noStrike" kern="1200" cap="none" spc="0" normalizeH="0" baseline="0" noProof="0" dirty="0" smtClean="0">
                <a:ln>
                  <a:noFill/>
                </a:ln>
                <a:effectLst/>
                <a:uLnTx/>
                <a:uFillTx/>
                <a:latin typeface="Calibri" pitchFamily="34" charset="0"/>
                <a:ea typeface="ＭＳ Ｐゴシック" pitchFamily="34" charset="-128"/>
                <a:cs typeface="Arial" charset="0"/>
                <a:sym typeface="Calibri" pitchFamily="34" charset="0"/>
              </a:rPr>
              <a:t> </a:t>
            </a:r>
            <a:endParaRPr kumimoji="0" lang="en-US" sz="3200" b="0"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Arial" charset="0"/>
              <a:sym typeface="Calibri" pitchFamily="34" charset="0"/>
            </a:endParaRPr>
          </a:p>
        </p:txBody>
      </p:sp>
      <p:pic>
        <p:nvPicPr>
          <p:cNvPr id="11" name="Image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29" y="682859"/>
            <a:ext cx="3483422" cy="2034512"/>
          </a:xfrm>
          <a:prstGeom prst="rect">
            <a:avLst/>
          </a:prstGeom>
        </p:spPr>
      </p:pic>
      <p:sp>
        <p:nvSpPr>
          <p:cNvPr id="13" name="CaixaDeTexto 12"/>
          <p:cNvSpPr txBox="1"/>
          <p:nvPr/>
        </p:nvSpPr>
        <p:spPr>
          <a:xfrm>
            <a:off x="4091651" y="1024382"/>
            <a:ext cx="4413371" cy="5216813"/>
          </a:xfrm>
          <a:prstGeom prst="rect">
            <a:avLst/>
          </a:prstGeom>
          <a:noFill/>
        </p:spPr>
        <p:txBody>
          <a:bodyPr wrap="square" rtlCol="0">
            <a:spAutoFit/>
          </a:bodyPr>
          <a:lstStyle/>
          <a:p>
            <a:pPr fontAlgn="base">
              <a:lnSpc>
                <a:spcPct val="150000"/>
              </a:lnSpc>
            </a:pPr>
            <a:r>
              <a:rPr lang="pt-BR" sz="2100" b="1" dirty="0" smtClean="0"/>
              <a:t>É uma Ferramenta elaboração </a:t>
            </a:r>
            <a:r>
              <a:rPr lang="pt-BR" sz="2100" b="1" dirty="0"/>
              <a:t>d</a:t>
            </a:r>
            <a:r>
              <a:rPr lang="pt-BR" sz="2100" b="1" dirty="0" smtClean="0"/>
              <a:t>e cadastro de  projetos atrelados a exigências do licenciamento ambiental e de reparação de danos ambientais, bem como de projetos financiados com recursos públicos ou realizados em propriedades rurais dentro do Programa de Regularização Ambiental (PRA), conforme previsto na Lei nº 12.651/2012 .</a:t>
            </a:r>
          </a:p>
          <a:p>
            <a:pPr fontAlgn="base"/>
            <a:endParaRPr lang="pt-BR" dirty="0" smtClean="0"/>
          </a:p>
        </p:txBody>
      </p:sp>
    </p:spTree>
    <p:extLst>
      <p:ext uri="{BB962C8B-B14F-4D97-AF65-F5344CB8AC3E}">
        <p14:creationId xmlns:p14="http://schemas.microsoft.com/office/powerpoint/2010/main" val="385078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467544" y="548680"/>
            <a:ext cx="8208912" cy="72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smtClean="0"/>
              <a:t>Sistema informatizado de Apoio à Restauração Ecológica</a:t>
            </a:r>
            <a:endParaRPr lang="pt-BR" sz="2800" dirty="0"/>
          </a:p>
        </p:txBody>
      </p:sp>
      <p:pic>
        <p:nvPicPr>
          <p:cNvPr id="11" name="Image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40" y="1713419"/>
            <a:ext cx="3328821" cy="1944216"/>
          </a:xfrm>
          <a:prstGeom prst="rect">
            <a:avLst/>
          </a:prstGeom>
        </p:spPr>
      </p:pic>
      <p:sp>
        <p:nvSpPr>
          <p:cNvPr id="13" name="CaixaDeTexto 12"/>
          <p:cNvSpPr txBox="1"/>
          <p:nvPr/>
        </p:nvSpPr>
        <p:spPr>
          <a:xfrm>
            <a:off x="4006156" y="1268760"/>
            <a:ext cx="4824536" cy="4955203"/>
          </a:xfrm>
          <a:prstGeom prst="rect">
            <a:avLst/>
          </a:prstGeom>
          <a:noFill/>
        </p:spPr>
        <p:txBody>
          <a:bodyPr wrap="square" rtlCol="0">
            <a:spAutoFit/>
          </a:bodyPr>
          <a:lstStyle/>
          <a:p>
            <a:pPr fontAlgn="base"/>
            <a:endParaRPr lang="pt-BR" sz="2200" dirty="0" smtClean="0"/>
          </a:p>
          <a:p>
            <a:pPr fontAlgn="base">
              <a:lnSpc>
                <a:spcPct val="150000"/>
              </a:lnSpc>
            </a:pPr>
            <a:r>
              <a:rPr lang="pt-BR" sz="2800" b="1" dirty="0" smtClean="0"/>
              <a:t>O SARE permite não apenas a elaboração de projetos , mas sua espacialização  e também o seu monitoramento, por meio de indicadores ecológicos conforme previsto na Res. SMA 32/2015</a:t>
            </a:r>
          </a:p>
        </p:txBody>
      </p:sp>
    </p:spTree>
    <p:extLst>
      <p:ext uri="{BB962C8B-B14F-4D97-AF65-F5344CB8AC3E}">
        <p14:creationId xmlns:p14="http://schemas.microsoft.com/office/powerpoint/2010/main" val="7211940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764704"/>
            <a:ext cx="8229600" cy="1143000"/>
          </a:xfrm>
        </p:spPr>
        <p:txBody>
          <a:bodyPr/>
          <a:lstStyle/>
          <a:p>
            <a:r>
              <a:rPr lang="pt-BR" sz="4000" b="1" dirty="0" smtClean="0">
                <a:solidFill>
                  <a:schemeClr val="accent3">
                    <a:lumMod val="75000"/>
                  </a:schemeClr>
                </a:solidFill>
                <a:latin typeface="Lucida Sans" pitchFamily="34" charset="0"/>
              </a:rPr>
              <a:t>2. Orientações gerais</a:t>
            </a:r>
            <a:endParaRPr lang="pt-BR" sz="4000" b="1" dirty="0">
              <a:solidFill>
                <a:schemeClr val="accent3">
                  <a:lumMod val="75000"/>
                </a:schemeClr>
              </a:solidFill>
              <a:latin typeface="Lucida Sans" pitchFamily="34" charset="0"/>
            </a:endParaRPr>
          </a:p>
        </p:txBody>
      </p:sp>
      <p:sp>
        <p:nvSpPr>
          <p:cNvPr id="3" name="Espaço Reservado para Conteúdo 2"/>
          <p:cNvSpPr>
            <a:spLocks noGrp="1"/>
          </p:cNvSpPr>
          <p:nvPr>
            <p:ph idx="1"/>
          </p:nvPr>
        </p:nvSpPr>
        <p:spPr>
          <a:xfrm>
            <a:off x="683568" y="2564904"/>
            <a:ext cx="8136904" cy="2592288"/>
          </a:xfrm>
        </p:spPr>
        <p:txBody>
          <a:bodyPr>
            <a:noAutofit/>
          </a:bodyPr>
          <a:lstStyle/>
          <a:p>
            <a:pPr algn="just">
              <a:spcAft>
                <a:spcPts val="900"/>
              </a:spcAft>
            </a:pPr>
            <a:r>
              <a:rPr lang="pt-BR" sz="2200" b="1" dirty="0" smtClean="0"/>
              <a:t>Necessário cadastro prévio no </a:t>
            </a:r>
            <a:r>
              <a:rPr lang="pt-BR" sz="2200" b="1" dirty="0" err="1" smtClean="0">
                <a:solidFill>
                  <a:srgbClr val="C00000"/>
                </a:solidFill>
              </a:rPr>
              <a:t>SiCAR</a:t>
            </a:r>
            <a:r>
              <a:rPr lang="pt-BR" sz="2200" b="1" dirty="0" smtClean="0">
                <a:solidFill>
                  <a:srgbClr val="C00000"/>
                </a:solidFill>
              </a:rPr>
              <a:t>-SP</a:t>
            </a:r>
            <a:r>
              <a:rPr lang="pt-BR" sz="2200" b="1" dirty="0" smtClean="0"/>
              <a:t>, na situação “Inscrito”.</a:t>
            </a:r>
          </a:p>
          <a:p>
            <a:pPr algn="just">
              <a:spcAft>
                <a:spcPts val="900"/>
              </a:spcAft>
            </a:pPr>
            <a:r>
              <a:rPr lang="pt-BR" sz="2200" b="1" dirty="0" smtClean="0"/>
              <a:t>Somente o </a:t>
            </a:r>
            <a:r>
              <a:rPr lang="pt-BR" sz="2200" b="1" dirty="0" smtClean="0">
                <a:solidFill>
                  <a:srgbClr val="C00000"/>
                </a:solidFill>
              </a:rPr>
              <a:t>proprietário pode autorizar terceiros</a:t>
            </a:r>
            <a:r>
              <a:rPr lang="pt-BR" sz="2200" b="1" dirty="0" smtClean="0"/>
              <a:t> a acessar o sistema e elaborar projetos.</a:t>
            </a:r>
          </a:p>
          <a:p>
            <a:pPr algn="just">
              <a:spcAft>
                <a:spcPts val="900"/>
              </a:spcAft>
            </a:pPr>
            <a:r>
              <a:rPr lang="pt-BR" sz="2200" b="1" dirty="0" smtClean="0"/>
              <a:t>O projeto de restauração deve seguir </a:t>
            </a:r>
            <a:r>
              <a:rPr lang="pt-BR" sz="2200" b="1" dirty="0" smtClean="0">
                <a:solidFill>
                  <a:srgbClr val="C00000"/>
                </a:solidFill>
              </a:rPr>
              <a:t>Resolução SMA 32/14</a:t>
            </a:r>
            <a:r>
              <a:rPr lang="pt-BR" sz="2200" b="1" dirty="0" smtClean="0"/>
              <a:t>.</a:t>
            </a:r>
          </a:p>
          <a:p>
            <a:pPr algn="just">
              <a:spcAft>
                <a:spcPts val="900"/>
              </a:spcAft>
            </a:pPr>
            <a:endParaRPr lang="pt-BR" sz="2000" dirty="0">
              <a:solidFill>
                <a:schemeClr val="bg1"/>
              </a:solidFill>
            </a:endParaRPr>
          </a:p>
        </p:txBody>
      </p:sp>
    </p:spTree>
    <p:extLst>
      <p:ext uri="{BB962C8B-B14F-4D97-AF65-F5344CB8AC3E}">
        <p14:creationId xmlns:p14="http://schemas.microsoft.com/office/powerpoint/2010/main" val="1791284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764704"/>
            <a:ext cx="8229600" cy="1143000"/>
          </a:xfrm>
        </p:spPr>
        <p:txBody>
          <a:bodyPr/>
          <a:lstStyle/>
          <a:p>
            <a:r>
              <a:rPr lang="pt-BR" sz="4000" b="1" dirty="0" smtClean="0">
                <a:solidFill>
                  <a:schemeClr val="accent3">
                    <a:lumMod val="75000"/>
                  </a:schemeClr>
                </a:solidFill>
                <a:latin typeface="Lucida Sans" pitchFamily="34" charset="0"/>
              </a:rPr>
              <a:t>2. Orientações gerais</a:t>
            </a:r>
            <a:endParaRPr lang="pt-BR" sz="4000" b="1" dirty="0">
              <a:solidFill>
                <a:schemeClr val="accent3">
                  <a:lumMod val="75000"/>
                </a:schemeClr>
              </a:solidFill>
              <a:latin typeface="Lucida Sans" pitchFamily="34" charset="0"/>
            </a:endParaRPr>
          </a:p>
        </p:txBody>
      </p:sp>
      <p:sp>
        <p:nvSpPr>
          <p:cNvPr id="3" name="Espaço Reservado para Conteúdo 2"/>
          <p:cNvSpPr>
            <a:spLocks noGrp="1"/>
          </p:cNvSpPr>
          <p:nvPr>
            <p:ph idx="1"/>
          </p:nvPr>
        </p:nvSpPr>
        <p:spPr>
          <a:xfrm>
            <a:off x="467544" y="1700808"/>
            <a:ext cx="8136904" cy="4680520"/>
          </a:xfrm>
        </p:spPr>
        <p:txBody>
          <a:bodyPr>
            <a:noAutofit/>
          </a:bodyPr>
          <a:lstStyle/>
          <a:p>
            <a:pPr marL="0" indent="0" algn="ctr">
              <a:spcAft>
                <a:spcPts val="900"/>
              </a:spcAft>
              <a:buNone/>
            </a:pPr>
            <a:r>
              <a:rPr lang="pt-BR" sz="2800" b="1" dirty="0" smtClean="0"/>
              <a:t>Cadastro Obrigatório: </a:t>
            </a:r>
          </a:p>
          <a:p>
            <a:pPr marL="0" indent="0" algn="ctr">
              <a:spcAft>
                <a:spcPts val="900"/>
              </a:spcAft>
              <a:buNone/>
            </a:pPr>
            <a:endParaRPr lang="pt-BR" sz="2800" b="1" dirty="0" smtClean="0"/>
          </a:p>
          <a:p>
            <a:pPr algn="just">
              <a:spcAft>
                <a:spcPts val="900"/>
              </a:spcAft>
            </a:pPr>
            <a:r>
              <a:rPr lang="pt-BR" sz="2200" dirty="0" smtClean="0"/>
              <a:t>a) Exigências da </a:t>
            </a:r>
            <a:r>
              <a:rPr lang="pt-BR" sz="2200" dirty="0" err="1" smtClean="0"/>
              <a:t>Cetesb</a:t>
            </a:r>
            <a:r>
              <a:rPr lang="pt-BR" sz="2200" dirty="0" smtClean="0"/>
              <a:t> (</a:t>
            </a:r>
            <a:r>
              <a:rPr lang="pt-BR" sz="2200" dirty="0" err="1" smtClean="0"/>
              <a:t>TCRAs</a:t>
            </a:r>
            <a:r>
              <a:rPr lang="pt-BR" sz="2200" dirty="0" smtClean="0"/>
              <a:t> / licenciamento ambiental)</a:t>
            </a:r>
          </a:p>
          <a:p>
            <a:pPr algn="just">
              <a:spcAft>
                <a:spcPts val="900"/>
              </a:spcAft>
            </a:pPr>
            <a:r>
              <a:rPr lang="pt-BR" sz="2200" dirty="0" smtClean="0"/>
              <a:t>b) Exigências da CFA / Polícia Ambiental (</a:t>
            </a:r>
            <a:r>
              <a:rPr lang="pt-BR" sz="2200" dirty="0" err="1" smtClean="0"/>
              <a:t>TCRAs</a:t>
            </a:r>
            <a:r>
              <a:rPr lang="pt-BR" sz="2200" dirty="0" smtClean="0"/>
              <a:t> / fiscalização)</a:t>
            </a:r>
          </a:p>
          <a:p>
            <a:pPr algn="just">
              <a:spcAft>
                <a:spcPts val="900"/>
              </a:spcAft>
            </a:pPr>
            <a:r>
              <a:rPr lang="pt-BR" sz="2200" b="1" dirty="0" smtClean="0"/>
              <a:t>c) Exigências de recomposição de APP e RL (Lei 12.6561/2012, PRA e regulamentos)</a:t>
            </a:r>
          </a:p>
          <a:p>
            <a:pPr algn="just">
              <a:spcAft>
                <a:spcPts val="900"/>
              </a:spcAft>
            </a:pPr>
            <a:r>
              <a:rPr lang="pt-BR" sz="2200" dirty="0" smtClean="0"/>
              <a:t>d) projetos financiados com recurso público</a:t>
            </a:r>
          </a:p>
          <a:p>
            <a:pPr marL="0" indent="0" algn="just">
              <a:spcAft>
                <a:spcPts val="900"/>
              </a:spcAft>
              <a:buNone/>
            </a:pPr>
            <a:endParaRPr lang="pt-BR" sz="2200" b="1" dirty="0" smtClean="0"/>
          </a:p>
          <a:p>
            <a:pPr algn="just">
              <a:spcAft>
                <a:spcPts val="900"/>
              </a:spcAft>
            </a:pPr>
            <a:endParaRPr lang="pt-BR" sz="2000" dirty="0">
              <a:solidFill>
                <a:schemeClr val="bg1"/>
              </a:solidFill>
            </a:endParaRPr>
          </a:p>
        </p:txBody>
      </p:sp>
    </p:spTree>
    <p:extLst>
      <p:ext uri="{BB962C8B-B14F-4D97-AF65-F5344CB8AC3E}">
        <p14:creationId xmlns:p14="http://schemas.microsoft.com/office/powerpoint/2010/main" val="621785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3528" y="620688"/>
            <a:ext cx="8352928" cy="1354217"/>
          </a:xfrm>
          <a:prstGeom prst="rect">
            <a:avLst/>
          </a:prstGeom>
          <a:noFill/>
        </p:spPr>
        <p:txBody>
          <a:bodyPr wrap="square" rtlCol="0">
            <a:spAutoFit/>
          </a:bodyPr>
          <a:lstStyle/>
          <a:p>
            <a:pPr algn="ctr"/>
            <a:r>
              <a:rPr lang="pt-BR" sz="3200" b="1" dirty="0" smtClean="0">
                <a:solidFill>
                  <a:schemeClr val="accent3">
                    <a:lumMod val="75000"/>
                  </a:schemeClr>
                </a:solidFill>
              </a:rPr>
              <a:t>De acordo com o Art. 8 da Res. SMA 32/2014:</a:t>
            </a:r>
          </a:p>
          <a:p>
            <a:pPr algn="ctr"/>
            <a:r>
              <a:rPr lang="pt-BR" sz="3200" b="1" dirty="0" smtClean="0">
                <a:solidFill>
                  <a:schemeClr val="accent3">
                    <a:lumMod val="75000"/>
                  </a:schemeClr>
                </a:solidFill>
              </a:rPr>
              <a:t>Etapas do Projeto</a:t>
            </a:r>
          </a:p>
          <a:p>
            <a:endParaRPr lang="pt-BR" dirty="0"/>
          </a:p>
        </p:txBody>
      </p:sp>
      <p:sp>
        <p:nvSpPr>
          <p:cNvPr id="3" name="Retângulo 2"/>
          <p:cNvSpPr/>
          <p:nvPr/>
        </p:nvSpPr>
        <p:spPr>
          <a:xfrm>
            <a:off x="1362575" y="1625775"/>
            <a:ext cx="7313881" cy="4708981"/>
          </a:xfrm>
          <a:prstGeom prst="rect">
            <a:avLst/>
          </a:prstGeom>
        </p:spPr>
        <p:txBody>
          <a:bodyPr wrap="square">
            <a:spAutoFit/>
          </a:bodyPr>
          <a:lstStyle/>
          <a:p>
            <a:r>
              <a:rPr lang="pt-BR" sz="3000" dirty="0" smtClean="0"/>
              <a:t>I - diagnóstico da área objeto da restauração; </a:t>
            </a:r>
          </a:p>
          <a:p>
            <a:r>
              <a:rPr lang="pt-BR" sz="3000" dirty="0" smtClean="0"/>
              <a:t>II - proposta de Projeto de Restauração Ecológica; </a:t>
            </a:r>
          </a:p>
          <a:p>
            <a:r>
              <a:rPr lang="pt-BR" sz="3000" dirty="0" smtClean="0"/>
              <a:t>III - implantação da metodologia e das ações previstas no Projeto de Restauração Ecológica; </a:t>
            </a:r>
          </a:p>
          <a:p>
            <a:r>
              <a:rPr lang="pt-BR" sz="3000" dirty="0" smtClean="0"/>
              <a:t>IV - manutenção e monitoramento do Projeto de Restauração Ecológica; </a:t>
            </a:r>
          </a:p>
          <a:p>
            <a:r>
              <a:rPr lang="pt-BR" sz="3000" dirty="0" smtClean="0"/>
              <a:t>V - conclusão do Projeto de Restauração Ecológica. </a:t>
            </a:r>
            <a:endParaRPr lang="pt-BR" sz="3000" dirty="0"/>
          </a:p>
        </p:txBody>
      </p:sp>
    </p:spTree>
    <p:extLst>
      <p:ext uri="{BB962C8B-B14F-4D97-AF65-F5344CB8AC3E}">
        <p14:creationId xmlns:p14="http://schemas.microsoft.com/office/powerpoint/2010/main" val="30900424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689992" y="580934"/>
            <a:ext cx="7920880" cy="492443"/>
          </a:xfrm>
          <a:prstGeom prst="rect">
            <a:avLst/>
          </a:prstGeom>
          <a:noFill/>
        </p:spPr>
        <p:txBody>
          <a:bodyPr wrap="square" rtlCol="0">
            <a:spAutoFit/>
          </a:bodyPr>
          <a:lstStyle/>
          <a:p>
            <a:r>
              <a:rPr lang="pt-BR" sz="2600" b="1" dirty="0" smtClean="0">
                <a:solidFill>
                  <a:schemeClr val="accent3">
                    <a:lumMod val="75000"/>
                  </a:schemeClr>
                </a:solidFill>
                <a:latin typeface="Lucida Sans" panose="020B0602030504020204" pitchFamily="34" charset="0"/>
              </a:rPr>
              <a:t>Acesso ao SARE </a:t>
            </a:r>
            <a:endParaRPr lang="pt-BR" sz="2600" b="1" dirty="0">
              <a:solidFill>
                <a:schemeClr val="accent3">
                  <a:lumMod val="75000"/>
                </a:schemeClr>
              </a:solidFill>
              <a:latin typeface="Lucida Sans" panose="020B0602030504020204" pitchFamily="34" charset="0"/>
            </a:endParaRPr>
          </a:p>
        </p:txBody>
      </p:sp>
      <p:pic>
        <p:nvPicPr>
          <p:cNvPr id="2" name="Imagem 1"/>
          <p:cNvPicPr>
            <a:picLocks noChangeAspect="1"/>
          </p:cNvPicPr>
          <p:nvPr/>
        </p:nvPicPr>
        <p:blipFill>
          <a:blip r:embed="rId2"/>
          <a:stretch>
            <a:fillRect/>
          </a:stretch>
        </p:blipFill>
        <p:spPr>
          <a:xfrm>
            <a:off x="990872" y="1151320"/>
            <a:ext cx="7620000" cy="4467225"/>
          </a:xfrm>
          <a:prstGeom prst="rect">
            <a:avLst/>
          </a:prstGeom>
        </p:spPr>
      </p:pic>
    </p:spTree>
    <p:extLst>
      <p:ext uri="{BB962C8B-B14F-4D97-AF65-F5344CB8AC3E}">
        <p14:creationId xmlns:p14="http://schemas.microsoft.com/office/powerpoint/2010/main" val="36714551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1244362" y="1502786"/>
            <a:ext cx="7399258" cy="4429927"/>
          </a:xfrm>
          <a:prstGeom prst="rect">
            <a:avLst/>
          </a:prstGeom>
        </p:spPr>
      </p:pic>
      <p:sp>
        <p:nvSpPr>
          <p:cNvPr id="5" name="Seta para a direita 4"/>
          <p:cNvSpPr/>
          <p:nvPr/>
        </p:nvSpPr>
        <p:spPr>
          <a:xfrm rot="9428308">
            <a:off x="4283968" y="181378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1" name="Seta para a direita 10"/>
          <p:cNvSpPr/>
          <p:nvPr/>
        </p:nvSpPr>
        <p:spPr>
          <a:xfrm rot="9428308">
            <a:off x="7460497" y="3929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2" name="Seta para a direita 11"/>
          <p:cNvSpPr/>
          <p:nvPr/>
        </p:nvSpPr>
        <p:spPr>
          <a:xfrm rot="9428308">
            <a:off x="7451490" y="42584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3" name="CaixaDeTexto 12"/>
          <p:cNvSpPr txBox="1"/>
          <p:nvPr/>
        </p:nvSpPr>
        <p:spPr>
          <a:xfrm>
            <a:off x="539552" y="548680"/>
            <a:ext cx="7992888" cy="954107"/>
          </a:xfrm>
          <a:prstGeom prst="rect">
            <a:avLst/>
          </a:prstGeom>
          <a:noFill/>
        </p:spPr>
        <p:txBody>
          <a:bodyPr wrap="square" rtlCol="0">
            <a:spAutoFit/>
          </a:bodyPr>
          <a:lstStyle/>
          <a:p>
            <a:pPr algn="ctr">
              <a:spcAft>
                <a:spcPts val="600"/>
              </a:spcAft>
            </a:pPr>
            <a:r>
              <a:rPr lang="pt-BR" sz="2800" b="1" dirty="0" smtClean="0">
                <a:solidFill>
                  <a:schemeClr val="accent3">
                    <a:lumMod val="75000"/>
                  </a:schemeClr>
                </a:solidFill>
                <a:latin typeface="Lucida Sans" panose="020B0602030504020204" pitchFamily="34" charset="0"/>
              </a:rPr>
              <a:t>Aba  “Cadastro”: Não precisa adicionar novo projeto</a:t>
            </a:r>
            <a:endParaRPr lang="pt-BR" sz="2800" b="1" dirty="0" smtClean="0">
              <a:latin typeface="Lucida Sans" panose="020B0602030504020204" pitchFamily="34" charset="0"/>
            </a:endParaRPr>
          </a:p>
        </p:txBody>
      </p:sp>
    </p:spTree>
    <p:extLst>
      <p:ext uri="{BB962C8B-B14F-4D97-AF65-F5344CB8AC3E}">
        <p14:creationId xmlns:p14="http://schemas.microsoft.com/office/powerpoint/2010/main" val="40681509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611560" y="1845066"/>
            <a:ext cx="7920880" cy="3785199"/>
          </a:xfrm>
          <a:prstGeom prst="rect">
            <a:avLst/>
          </a:prstGeom>
        </p:spPr>
      </p:pic>
      <p:sp>
        <p:nvSpPr>
          <p:cNvPr id="6" name="Seta para a direita 5"/>
          <p:cNvSpPr/>
          <p:nvPr/>
        </p:nvSpPr>
        <p:spPr>
          <a:xfrm rot="9294163">
            <a:off x="1064233" y="3797335"/>
            <a:ext cx="318790" cy="168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39552" y="476672"/>
            <a:ext cx="7992888" cy="1292662"/>
          </a:xfrm>
          <a:prstGeom prst="rect">
            <a:avLst/>
          </a:prstGeom>
        </p:spPr>
        <p:txBody>
          <a:bodyPr wrap="square">
            <a:spAutoFit/>
          </a:bodyPr>
          <a:lstStyle/>
          <a:p>
            <a:r>
              <a:rPr lang="pt-BR" sz="2400" b="1" dirty="0">
                <a:solidFill>
                  <a:schemeClr val="accent3">
                    <a:lumMod val="75000"/>
                  </a:schemeClr>
                </a:solidFill>
                <a:latin typeface="Lucida Sans" panose="020B0602030504020204" pitchFamily="34" charset="0"/>
              </a:rPr>
              <a:t>Aba “Pessoas”</a:t>
            </a:r>
          </a:p>
          <a:p>
            <a:pPr>
              <a:buFont typeface="Arial" pitchFamily="34" charset="0"/>
              <a:buChar char="•"/>
            </a:pPr>
            <a:r>
              <a:rPr lang="pt-BR" b="1" dirty="0"/>
              <a:t> </a:t>
            </a:r>
            <a:r>
              <a:rPr lang="pt-BR" b="1" dirty="0" smtClean="0"/>
              <a:t>Traz Lista dos proprietários </a:t>
            </a:r>
            <a:r>
              <a:rPr lang="pt-BR" b="1" dirty="0"/>
              <a:t>cadastrados neste CAR. </a:t>
            </a:r>
          </a:p>
          <a:p>
            <a:pPr>
              <a:buFont typeface="Arial" pitchFamily="34" charset="0"/>
              <a:buChar char="•"/>
            </a:pPr>
            <a:r>
              <a:rPr lang="pt-BR" b="1" dirty="0"/>
              <a:t> Representantes legais e responsáveis técnicos cadastrados no </a:t>
            </a:r>
            <a:r>
              <a:rPr lang="pt-BR" b="1" dirty="0" err="1"/>
              <a:t>SiCAR</a:t>
            </a:r>
            <a:r>
              <a:rPr lang="pt-BR" b="1" dirty="0"/>
              <a:t> NÃO são transferidos para o </a:t>
            </a:r>
            <a:r>
              <a:rPr lang="pt-BR" b="1" dirty="0" smtClean="0"/>
              <a:t>SARE, precisam ser cadastrados novamente</a:t>
            </a:r>
            <a:endParaRPr lang="pt-BR" b="1" dirty="0"/>
          </a:p>
        </p:txBody>
      </p:sp>
    </p:spTree>
    <p:extLst>
      <p:ext uri="{BB962C8B-B14F-4D97-AF65-F5344CB8AC3E}">
        <p14:creationId xmlns:p14="http://schemas.microsoft.com/office/powerpoint/2010/main" val="2696127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00050"/>
            <a:ext cx="8229600" cy="1143000"/>
          </a:xfrm>
        </p:spPr>
        <p:txBody>
          <a:bodyPr>
            <a:normAutofit/>
          </a:bodyPr>
          <a:lstStyle/>
          <a:p>
            <a:r>
              <a:rPr lang="pt-BR" sz="4000" b="1" dirty="0">
                <a:solidFill>
                  <a:schemeClr val="accent3">
                    <a:lumMod val="75000"/>
                  </a:schemeClr>
                </a:solidFill>
                <a:latin typeface="Lucida Sans" pitchFamily="34" charset="0"/>
              </a:rPr>
              <a:t>Base legal e normativa</a:t>
            </a:r>
            <a:endParaRPr lang="pt-BR" sz="4000" b="1" dirty="0">
              <a:solidFill>
                <a:schemeClr val="accent3">
                  <a:lumMod val="75000"/>
                </a:schemeClr>
              </a:solidFill>
              <a:latin typeface="Verdana" pitchFamily="34" charset="0"/>
            </a:endParaRPr>
          </a:p>
        </p:txBody>
      </p:sp>
      <p:sp>
        <p:nvSpPr>
          <p:cNvPr id="3" name="Espaço Reservado para Conteúdo 2"/>
          <p:cNvSpPr>
            <a:spLocks noGrp="1"/>
          </p:cNvSpPr>
          <p:nvPr>
            <p:ph idx="1"/>
          </p:nvPr>
        </p:nvSpPr>
        <p:spPr>
          <a:xfrm>
            <a:off x="885828" y="1340768"/>
            <a:ext cx="7615262" cy="4660000"/>
          </a:xfrm>
        </p:spPr>
        <p:txBody>
          <a:bodyPr>
            <a:noAutofit/>
          </a:bodyPr>
          <a:lstStyle/>
          <a:p>
            <a:pPr>
              <a:spcBef>
                <a:spcPts val="0"/>
              </a:spcBef>
              <a:spcAft>
                <a:spcPts val="600"/>
              </a:spcAft>
            </a:pPr>
            <a:r>
              <a:rPr lang="pt-BR" sz="3600" b="1" dirty="0" smtClean="0">
                <a:cs typeface="Tahoma" pitchFamily="34" charset="0"/>
              </a:rPr>
              <a:t>Antes da Lei nº 12.651/2012 era obrigatório proteger </a:t>
            </a:r>
            <a:r>
              <a:rPr lang="pt-BR" sz="3600" b="1" dirty="0" err="1" smtClean="0">
                <a:cs typeface="Tahoma" pitchFamily="34" charset="0"/>
              </a:rPr>
              <a:t>APPs</a:t>
            </a:r>
            <a:r>
              <a:rPr lang="pt-BR" sz="3600" b="1" dirty="0" smtClean="0">
                <a:cs typeface="Tahoma" pitchFamily="34" charset="0"/>
              </a:rPr>
              <a:t>, não restaurar</a:t>
            </a:r>
          </a:p>
          <a:p>
            <a:pPr>
              <a:spcBef>
                <a:spcPts val="0"/>
              </a:spcBef>
              <a:spcAft>
                <a:spcPts val="600"/>
              </a:spcAft>
            </a:pPr>
            <a:r>
              <a:rPr lang="pt-BR" sz="3600" b="1" dirty="0" smtClean="0">
                <a:cs typeface="Tahoma" pitchFamily="34" charset="0"/>
              </a:rPr>
              <a:t>Atualmente todas as propriedades rurais precisam restaurar as </a:t>
            </a:r>
            <a:r>
              <a:rPr lang="pt-BR" sz="3600" b="1" dirty="0" err="1" smtClean="0">
                <a:cs typeface="Tahoma" pitchFamily="34" charset="0"/>
              </a:rPr>
              <a:t>APPs</a:t>
            </a:r>
            <a:r>
              <a:rPr lang="pt-BR" sz="3600" b="1" dirty="0" smtClean="0">
                <a:cs typeface="Tahoma" pitchFamily="34" charset="0"/>
              </a:rPr>
              <a:t> degradadas (art. 7º e 61-A)</a:t>
            </a:r>
          </a:p>
          <a:p>
            <a:pPr>
              <a:spcBef>
                <a:spcPts val="0"/>
              </a:spcBef>
              <a:spcAft>
                <a:spcPts val="600"/>
              </a:spcAft>
            </a:pPr>
            <a:r>
              <a:rPr lang="pt-BR" sz="3600" b="1" dirty="0" smtClean="0">
                <a:cs typeface="Tahoma" pitchFamily="34" charset="0"/>
              </a:rPr>
              <a:t>Também está prevista a restauração da RL (art. 66)</a:t>
            </a:r>
          </a:p>
        </p:txBody>
      </p:sp>
    </p:spTree>
    <p:extLst>
      <p:ext uri="{BB962C8B-B14F-4D97-AF65-F5344CB8AC3E}">
        <p14:creationId xmlns:p14="http://schemas.microsoft.com/office/powerpoint/2010/main" val="22915381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513708" y="1769334"/>
            <a:ext cx="8090740" cy="3762761"/>
          </a:xfrm>
          <a:prstGeom prst="rect">
            <a:avLst/>
          </a:prstGeom>
        </p:spPr>
      </p:pic>
      <p:sp>
        <p:nvSpPr>
          <p:cNvPr id="14" name="Seta para a direita 13"/>
          <p:cNvSpPr/>
          <p:nvPr/>
        </p:nvSpPr>
        <p:spPr>
          <a:xfrm rot="20222753">
            <a:off x="142503" y="4799715"/>
            <a:ext cx="436872" cy="268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467544" y="476672"/>
            <a:ext cx="8136904" cy="1292662"/>
          </a:xfrm>
          <a:prstGeom prst="rect">
            <a:avLst/>
          </a:prstGeom>
        </p:spPr>
        <p:txBody>
          <a:bodyPr wrap="square">
            <a:spAutoFit/>
          </a:bodyPr>
          <a:lstStyle/>
          <a:p>
            <a:pPr algn="just"/>
            <a:r>
              <a:rPr lang="pt-BR" sz="2400" b="1" dirty="0">
                <a:solidFill>
                  <a:schemeClr val="accent3">
                    <a:lumMod val="75000"/>
                  </a:schemeClr>
                </a:solidFill>
                <a:latin typeface="Lucida Sans" panose="020B0602030504020204" pitchFamily="34" charset="0"/>
              </a:rPr>
              <a:t>Aba “Áreas”</a:t>
            </a:r>
          </a:p>
          <a:p>
            <a:pPr algn="just">
              <a:buFont typeface="Arial" pitchFamily="34" charset="0"/>
              <a:buChar char="•"/>
            </a:pPr>
            <a:r>
              <a:rPr lang="pt-BR" b="1" dirty="0"/>
              <a:t> Uma ou mais áreas por projeto</a:t>
            </a:r>
            <a:r>
              <a:rPr lang="pt-BR" b="1" dirty="0" smtClean="0"/>
              <a:t>.</a:t>
            </a:r>
          </a:p>
          <a:p>
            <a:pPr algn="just">
              <a:buFont typeface="Arial" pitchFamily="34" charset="0"/>
              <a:buChar char="•"/>
            </a:pPr>
            <a:r>
              <a:rPr lang="pt-BR" b="1" dirty="0" smtClean="0"/>
              <a:t>Na motivação PRA, os polígonos das áreas de restauração obrigatória, já vem delimitados</a:t>
            </a:r>
            <a:endParaRPr lang="pt-BR" b="1" dirty="0"/>
          </a:p>
        </p:txBody>
      </p:sp>
    </p:spTree>
    <p:extLst>
      <p:ext uri="{BB962C8B-B14F-4D97-AF65-F5344CB8AC3E}">
        <p14:creationId xmlns:p14="http://schemas.microsoft.com/office/powerpoint/2010/main" val="16742210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467544" y="1492335"/>
            <a:ext cx="8186997" cy="4112855"/>
          </a:xfrm>
          <a:prstGeom prst="rect">
            <a:avLst/>
          </a:prstGeom>
        </p:spPr>
      </p:pic>
      <p:sp>
        <p:nvSpPr>
          <p:cNvPr id="6" name="Seta para a direita 5"/>
          <p:cNvSpPr/>
          <p:nvPr/>
        </p:nvSpPr>
        <p:spPr>
          <a:xfrm rot="1692080">
            <a:off x="53066" y="3858742"/>
            <a:ext cx="497092" cy="293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467544" y="476672"/>
            <a:ext cx="8352928" cy="1015663"/>
          </a:xfrm>
          <a:prstGeom prst="rect">
            <a:avLst/>
          </a:prstGeom>
        </p:spPr>
        <p:txBody>
          <a:bodyPr wrap="square">
            <a:spAutoFit/>
          </a:bodyPr>
          <a:lstStyle/>
          <a:p>
            <a:pPr algn="just"/>
            <a:r>
              <a:rPr lang="pt-BR" sz="2400" b="1" dirty="0">
                <a:solidFill>
                  <a:schemeClr val="accent3">
                    <a:lumMod val="75000"/>
                  </a:schemeClr>
                </a:solidFill>
                <a:latin typeface="Lucida Sans" panose="020B0602030504020204" pitchFamily="34" charset="0"/>
              </a:rPr>
              <a:t>Aba “Áreas”</a:t>
            </a:r>
          </a:p>
          <a:p>
            <a:pPr algn="just">
              <a:buFont typeface="Arial" pitchFamily="34" charset="0"/>
              <a:buChar char="•"/>
            </a:pPr>
            <a:r>
              <a:rPr lang="pt-BR" b="1" dirty="0" smtClean="0"/>
              <a:t>Informações </a:t>
            </a:r>
            <a:r>
              <a:rPr lang="pt-BR" b="1" dirty="0"/>
              <a:t>sobre as </a:t>
            </a:r>
            <a:r>
              <a:rPr lang="pt-BR" b="1" dirty="0">
                <a:solidFill>
                  <a:srgbClr val="C00000"/>
                </a:solidFill>
              </a:rPr>
              <a:t>características ambientais</a:t>
            </a:r>
            <a:r>
              <a:rPr lang="pt-BR" b="1" dirty="0"/>
              <a:t>, a </a:t>
            </a:r>
            <a:r>
              <a:rPr lang="pt-BR" b="1" dirty="0">
                <a:solidFill>
                  <a:srgbClr val="C00000"/>
                </a:solidFill>
              </a:rPr>
              <a:t>metodologia</a:t>
            </a:r>
            <a:r>
              <a:rPr lang="pt-BR" b="1" dirty="0"/>
              <a:t>, </a:t>
            </a:r>
            <a:r>
              <a:rPr lang="pt-BR" b="1" dirty="0">
                <a:solidFill>
                  <a:srgbClr val="C00000"/>
                </a:solidFill>
              </a:rPr>
              <a:t>ações</a:t>
            </a:r>
            <a:r>
              <a:rPr lang="pt-BR" b="1" dirty="0"/>
              <a:t> de restauração e o monitoramento de cada uma das áreas do projeto. </a:t>
            </a:r>
          </a:p>
        </p:txBody>
      </p:sp>
    </p:spTree>
    <p:extLst>
      <p:ext uri="{BB962C8B-B14F-4D97-AF65-F5344CB8AC3E}">
        <p14:creationId xmlns:p14="http://schemas.microsoft.com/office/powerpoint/2010/main" val="9220707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1284274" y="1763756"/>
            <a:ext cx="7380755" cy="4593500"/>
          </a:xfrm>
          <a:prstGeom prst="rect">
            <a:avLst/>
          </a:prstGeom>
        </p:spPr>
      </p:pic>
      <p:sp>
        <p:nvSpPr>
          <p:cNvPr id="4" name="Seta para a direita 3"/>
          <p:cNvSpPr/>
          <p:nvPr/>
        </p:nvSpPr>
        <p:spPr>
          <a:xfrm rot="8335057">
            <a:off x="3873116" y="3473711"/>
            <a:ext cx="792088" cy="1767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a direita 4"/>
          <p:cNvSpPr/>
          <p:nvPr/>
        </p:nvSpPr>
        <p:spPr>
          <a:xfrm rot="9067856">
            <a:off x="3760479" y="1689768"/>
            <a:ext cx="304154" cy="1479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75556" y="501873"/>
            <a:ext cx="7992888" cy="1261884"/>
          </a:xfrm>
          <a:prstGeom prst="rect">
            <a:avLst/>
          </a:prstGeom>
        </p:spPr>
        <p:txBody>
          <a:bodyPr wrap="square">
            <a:spAutoFit/>
          </a:bodyPr>
          <a:lstStyle/>
          <a:p>
            <a:pPr algn="just"/>
            <a:r>
              <a:rPr lang="pt-BR" sz="2000" b="1" dirty="0">
                <a:solidFill>
                  <a:schemeClr val="accent3">
                    <a:lumMod val="75000"/>
                  </a:schemeClr>
                </a:solidFill>
                <a:latin typeface="Lucida Sans" panose="020B0602030504020204" pitchFamily="34" charset="0"/>
              </a:rPr>
              <a:t>Aba “Mapas”</a:t>
            </a:r>
          </a:p>
          <a:p>
            <a:pPr algn="just"/>
            <a:endParaRPr lang="pt-BR" sz="200" b="1" dirty="0"/>
          </a:p>
          <a:p>
            <a:pPr algn="just">
              <a:buFont typeface="Arial" pitchFamily="34" charset="0"/>
              <a:buChar char="•"/>
            </a:pPr>
            <a:r>
              <a:rPr lang="pt-BR" b="1" dirty="0"/>
              <a:t> Camada habilitada para desenho =&gt;   tipo de área. </a:t>
            </a:r>
          </a:p>
          <a:p>
            <a:pPr>
              <a:buFont typeface="Arial" pitchFamily="34" charset="0"/>
              <a:buChar char="•"/>
            </a:pPr>
            <a:r>
              <a:rPr lang="pt-BR" b="1" dirty="0"/>
              <a:t> Camadas de informação =&gt;   provêm do </a:t>
            </a:r>
            <a:r>
              <a:rPr lang="pt-BR" b="1" dirty="0" err="1"/>
              <a:t>SiCAR</a:t>
            </a:r>
            <a:r>
              <a:rPr lang="pt-BR" b="1" dirty="0"/>
              <a:t>-SP, apenas para visualização</a:t>
            </a:r>
            <a:r>
              <a:rPr lang="pt-BR" b="1" dirty="0" smtClean="0"/>
              <a:t>.</a:t>
            </a:r>
          </a:p>
          <a:p>
            <a:pPr>
              <a:buFont typeface="Arial" pitchFamily="34" charset="0"/>
              <a:buChar char="•"/>
            </a:pPr>
            <a:r>
              <a:rPr lang="pt-BR" b="1" dirty="0" smtClean="0"/>
              <a:t> Polígono de restauração vem pronto</a:t>
            </a:r>
            <a:endParaRPr lang="pt-BR" b="1" dirty="0"/>
          </a:p>
        </p:txBody>
      </p:sp>
    </p:spTree>
    <p:extLst>
      <p:ext uri="{BB962C8B-B14F-4D97-AF65-F5344CB8AC3E}">
        <p14:creationId xmlns:p14="http://schemas.microsoft.com/office/powerpoint/2010/main" val="38761585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39975" y="485874"/>
            <a:ext cx="8064049" cy="1184940"/>
          </a:xfrm>
          <a:prstGeom prst="rect">
            <a:avLst/>
          </a:prstGeom>
        </p:spPr>
        <p:txBody>
          <a:bodyPr wrap="square">
            <a:spAutoFit/>
          </a:bodyPr>
          <a:lstStyle/>
          <a:p>
            <a:pPr algn="just">
              <a:spcBef>
                <a:spcPts val="600"/>
              </a:spcBef>
            </a:pPr>
            <a:r>
              <a:rPr lang="pt-BR" sz="2200" b="1" dirty="0" smtClean="0">
                <a:solidFill>
                  <a:schemeClr val="accent3">
                    <a:lumMod val="75000"/>
                  </a:schemeClr>
                </a:solidFill>
                <a:latin typeface="Lucida Sans" panose="020B0602030504020204" pitchFamily="34" charset="0"/>
              </a:rPr>
              <a:t>Aba </a:t>
            </a:r>
            <a:r>
              <a:rPr lang="pt-BR" sz="2200" b="1" dirty="0">
                <a:solidFill>
                  <a:schemeClr val="accent3">
                    <a:lumMod val="75000"/>
                  </a:schemeClr>
                </a:solidFill>
                <a:latin typeface="Lucida Sans" panose="020B0602030504020204" pitchFamily="34" charset="0"/>
              </a:rPr>
              <a:t>“Diagnóstico”</a:t>
            </a:r>
          </a:p>
          <a:p>
            <a:pPr algn="just">
              <a:spcBef>
                <a:spcPts val="600"/>
              </a:spcBef>
            </a:pPr>
            <a:r>
              <a:rPr lang="pt-BR" sz="2200" b="1" dirty="0">
                <a:latin typeface="Lucida Sans" panose="020B0602030504020204" pitchFamily="34" charset="0"/>
              </a:rPr>
              <a:t>No diagnóstico serão declaradas informações ambientais sobre a condição atual da área cadastrada. </a:t>
            </a:r>
          </a:p>
        </p:txBody>
      </p:sp>
      <p:pic>
        <p:nvPicPr>
          <p:cNvPr id="3" name="Imagem 2"/>
          <p:cNvPicPr>
            <a:picLocks noChangeAspect="1"/>
          </p:cNvPicPr>
          <p:nvPr/>
        </p:nvPicPr>
        <p:blipFill>
          <a:blip r:embed="rId2"/>
          <a:stretch>
            <a:fillRect/>
          </a:stretch>
        </p:blipFill>
        <p:spPr>
          <a:xfrm>
            <a:off x="1002535" y="1707729"/>
            <a:ext cx="7601490" cy="3997666"/>
          </a:xfrm>
          <a:prstGeom prst="rect">
            <a:avLst/>
          </a:prstGeom>
        </p:spPr>
      </p:pic>
      <p:sp>
        <p:nvSpPr>
          <p:cNvPr id="4" name="Seta para baixo 3"/>
          <p:cNvSpPr/>
          <p:nvPr/>
        </p:nvSpPr>
        <p:spPr>
          <a:xfrm rot="18690320">
            <a:off x="559824" y="1715991"/>
            <a:ext cx="326587" cy="457222"/>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707077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12802" y="631875"/>
            <a:ext cx="8161988" cy="1107996"/>
          </a:xfrm>
          <a:prstGeom prst="rect">
            <a:avLst/>
          </a:prstGeom>
        </p:spPr>
        <p:txBody>
          <a:bodyPr wrap="square">
            <a:spAutoFit/>
          </a:bodyPr>
          <a:lstStyle/>
          <a:p>
            <a:pPr algn="just">
              <a:spcBef>
                <a:spcPts val="600"/>
              </a:spcBef>
            </a:pPr>
            <a:r>
              <a:rPr lang="pt-BR" sz="2200" b="1" dirty="0">
                <a:solidFill>
                  <a:schemeClr val="accent3">
                    <a:lumMod val="75000"/>
                  </a:schemeClr>
                </a:solidFill>
                <a:latin typeface="Lucida Sans" panose="020B0602030504020204" pitchFamily="34" charset="0"/>
              </a:rPr>
              <a:t>Aba “Diagnóstico”</a:t>
            </a:r>
          </a:p>
          <a:p>
            <a:pPr algn="just"/>
            <a:r>
              <a:rPr lang="pt-BR" sz="2200" b="1" dirty="0">
                <a:latin typeface="Lucida Sans" panose="020B0602030504020204" pitchFamily="34" charset="0"/>
              </a:rPr>
              <a:t>Com base no diagnóstico o sistema apresenta sugestões de conduta.</a:t>
            </a:r>
          </a:p>
        </p:txBody>
      </p:sp>
      <p:pic>
        <p:nvPicPr>
          <p:cNvPr id="6" name="Imagem 5"/>
          <p:cNvPicPr>
            <a:picLocks noChangeAspect="1"/>
          </p:cNvPicPr>
          <p:nvPr/>
        </p:nvPicPr>
        <p:blipFill>
          <a:blip r:embed="rId2"/>
          <a:stretch>
            <a:fillRect/>
          </a:stretch>
        </p:blipFill>
        <p:spPr>
          <a:xfrm>
            <a:off x="531636" y="1972018"/>
            <a:ext cx="8080730" cy="3260993"/>
          </a:xfrm>
          <a:prstGeom prst="rect">
            <a:avLst/>
          </a:prstGeom>
        </p:spPr>
      </p:pic>
    </p:spTree>
    <p:extLst>
      <p:ext uri="{BB962C8B-B14F-4D97-AF65-F5344CB8AC3E}">
        <p14:creationId xmlns:p14="http://schemas.microsoft.com/office/powerpoint/2010/main" val="42898324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512912" y="490525"/>
            <a:ext cx="8136904" cy="1015663"/>
          </a:xfrm>
          <a:prstGeom prst="rect">
            <a:avLst/>
          </a:prstGeom>
          <a:noFill/>
        </p:spPr>
        <p:txBody>
          <a:bodyPr wrap="square" rtlCol="0">
            <a:spAutoFit/>
          </a:bodyPr>
          <a:lstStyle/>
          <a:p>
            <a:pPr algn="just"/>
            <a:r>
              <a:rPr lang="pt-BR" sz="2000" b="1" dirty="0" smtClean="0">
                <a:solidFill>
                  <a:schemeClr val="accent3">
                    <a:lumMod val="75000"/>
                  </a:schemeClr>
                </a:solidFill>
                <a:latin typeface="Lucida Sans" panose="020B0602030504020204" pitchFamily="34" charset="0"/>
              </a:rPr>
              <a:t>Aba “Fotos” : </a:t>
            </a:r>
          </a:p>
          <a:p>
            <a:pPr algn="just"/>
            <a:r>
              <a:rPr lang="pt-BR" sz="2000" b="1" dirty="0" smtClean="0"/>
              <a:t>Siga para a aba “Fotos”. O </a:t>
            </a:r>
            <a:r>
              <a:rPr lang="pt-BR" sz="2000" b="1" i="1" dirty="0" err="1" smtClean="0"/>
              <a:t>upload</a:t>
            </a:r>
            <a:r>
              <a:rPr lang="pt-BR" sz="2000" b="1" i="1" dirty="0" smtClean="0"/>
              <a:t> </a:t>
            </a:r>
            <a:r>
              <a:rPr lang="pt-BR" sz="2000" b="1" dirty="0" smtClean="0"/>
              <a:t>de pelo menos uma foto atual da área é obrigatório para submeter o projeto no sistema.</a:t>
            </a:r>
            <a:endParaRPr lang="pt-BR" sz="2000" b="1" dirty="0"/>
          </a:p>
        </p:txBody>
      </p:sp>
      <p:sp>
        <p:nvSpPr>
          <p:cNvPr id="11" name="Espaço Reservado para Número de Slide 4"/>
          <p:cNvSpPr txBox="1">
            <a:spLocks/>
          </p:cNvSpPr>
          <p:nvPr/>
        </p:nvSpPr>
        <p:spPr>
          <a:xfrm>
            <a:off x="8244408" y="6356350"/>
            <a:ext cx="405408"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40623EF-D9C9-462B-84BB-44ECF09F0EE5}" type="slidenum">
              <a:rPr kumimoji="0" lang="pt-BR" sz="1200" b="0" i="0" u="none" strike="noStrike" kern="1200" cap="none" spc="0" normalizeH="0" baseline="0" noProof="0" smtClean="0">
                <a:ln>
                  <a:noFill/>
                </a:ln>
                <a:solidFill>
                  <a:schemeClr val="tx1">
                    <a:lumMod val="50000"/>
                    <a:lumOff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pt-BR" sz="12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3" name="Imagem 2"/>
          <p:cNvPicPr>
            <a:picLocks noChangeAspect="1"/>
          </p:cNvPicPr>
          <p:nvPr/>
        </p:nvPicPr>
        <p:blipFill>
          <a:blip r:embed="rId3"/>
          <a:stretch>
            <a:fillRect/>
          </a:stretch>
        </p:blipFill>
        <p:spPr>
          <a:xfrm>
            <a:off x="512913" y="1506188"/>
            <a:ext cx="8136904" cy="4034641"/>
          </a:xfrm>
          <a:prstGeom prst="rect">
            <a:avLst/>
          </a:prstGeom>
        </p:spPr>
      </p:pic>
    </p:spTree>
    <p:extLst>
      <p:ext uri="{BB962C8B-B14F-4D97-AF65-F5344CB8AC3E}">
        <p14:creationId xmlns:p14="http://schemas.microsoft.com/office/powerpoint/2010/main" val="26399599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2232000" y="2574008"/>
            <a:ext cx="1085850" cy="200025"/>
          </a:xfrm>
          <a:prstGeom prst="rect">
            <a:avLst/>
          </a:prstGeom>
          <a:noFill/>
          <a:ln w="9525">
            <a:noFill/>
            <a:miter lim="800000"/>
            <a:headEnd/>
            <a:tailEnd/>
          </a:ln>
        </p:spPr>
      </p:pic>
      <p:sp>
        <p:nvSpPr>
          <p:cNvPr id="4" name="CaixaDeTexto 3"/>
          <p:cNvSpPr txBox="1"/>
          <p:nvPr/>
        </p:nvSpPr>
        <p:spPr>
          <a:xfrm>
            <a:off x="539552" y="476672"/>
            <a:ext cx="7848872" cy="800219"/>
          </a:xfrm>
          <a:prstGeom prst="rect">
            <a:avLst/>
          </a:prstGeom>
          <a:noFill/>
        </p:spPr>
        <p:txBody>
          <a:bodyPr wrap="square" rtlCol="0">
            <a:spAutoFit/>
          </a:bodyPr>
          <a:lstStyle/>
          <a:p>
            <a:pPr algn="just"/>
            <a:r>
              <a:rPr lang="pt-BR" sz="2400" b="1" dirty="0" smtClean="0">
                <a:solidFill>
                  <a:schemeClr val="accent3">
                    <a:lumMod val="75000"/>
                  </a:schemeClr>
                </a:solidFill>
                <a:latin typeface="Lucida Sans" panose="020B0602030504020204" pitchFamily="34" charset="0"/>
              </a:rPr>
              <a:t>Aba “Ações Restauração”</a:t>
            </a:r>
          </a:p>
          <a:p>
            <a:pPr algn="just">
              <a:buFont typeface="Arial" pitchFamily="34" charset="0"/>
              <a:buChar char="•"/>
            </a:pPr>
            <a:r>
              <a:rPr lang="pt-BR" sz="2200" b="1" dirty="0" smtClean="0"/>
              <a:t>Informada a metodologia e as ações ações serão realizadas</a:t>
            </a:r>
            <a:r>
              <a:rPr lang="pt-BR" sz="2000" b="1" dirty="0" smtClean="0"/>
              <a:t>.</a:t>
            </a:r>
            <a:endParaRPr lang="pt-BR" sz="2000" b="1" dirty="0"/>
          </a:p>
        </p:txBody>
      </p:sp>
      <p:sp>
        <p:nvSpPr>
          <p:cNvPr id="19" name="Espaço Reservado para Número de Slide 4"/>
          <p:cNvSpPr txBox="1">
            <a:spLocks/>
          </p:cNvSpPr>
          <p:nvPr/>
        </p:nvSpPr>
        <p:spPr>
          <a:xfrm>
            <a:off x="8244408" y="6356350"/>
            <a:ext cx="405408"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40623EF-D9C9-462B-84BB-44ECF09F0EE5}" type="slidenum">
              <a:rPr kumimoji="0" lang="pt-BR" sz="1200" b="0" i="0" u="none" strike="noStrike" kern="1200" cap="none" spc="0" normalizeH="0" baseline="0" noProof="0" smtClean="0">
                <a:ln>
                  <a:noFill/>
                </a:ln>
                <a:solidFill>
                  <a:schemeClr val="tx1">
                    <a:lumMod val="50000"/>
                    <a:lumOff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pt-BR" sz="12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11266" name="Picture 2"/>
          <p:cNvPicPr>
            <a:picLocks noChangeAspect="1" noChangeArrowheads="1"/>
          </p:cNvPicPr>
          <p:nvPr/>
        </p:nvPicPr>
        <p:blipFill>
          <a:blip r:embed="rId4" cstate="print">
            <a:lum bright="-10000" contrast="30000"/>
          </a:blip>
          <a:srcRect/>
          <a:stretch>
            <a:fillRect/>
          </a:stretch>
        </p:blipFill>
        <p:spPr bwMode="auto">
          <a:xfrm>
            <a:off x="1264446" y="1276891"/>
            <a:ext cx="7385370" cy="4752528"/>
          </a:xfrm>
          <a:prstGeom prst="rect">
            <a:avLst/>
          </a:prstGeom>
          <a:noFill/>
          <a:ln w="9525">
            <a:noFill/>
            <a:miter lim="800000"/>
            <a:headEnd/>
            <a:tailEnd/>
          </a:ln>
        </p:spPr>
      </p:pic>
    </p:spTree>
    <p:extLst>
      <p:ext uri="{BB962C8B-B14F-4D97-AF65-F5344CB8AC3E}">
        <p14:creationId xmlns:p14="http://schemas.microsoft.com/office/powerpoint/2010/main" val="42766433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75307" y="526234"/>
            <a:ext cx="7992888" cy="461665"/>
          </a:xfrm>
          <a:prstGeom prst="rect">
            <a:avLst/>
          </a:prstGeom>
          <a:noFill/>
        </p:spPr>
        <p:txBody>
          <a:bodyPr wrap="square" rtlCol="0">
            <a:spAutoFit/>
          </a:bodyPr>
          <a:lstStyle/>
          <a:p>
            <a:pPr algn="just"/>
            <a:r>
              <a:rPr lang="pt-BR" sz="2400" b="1" dirty="0" smtClean="0">
                <a:solidFill>
                  <a:schemeClr val="accent3">
                    <a:lumMod val="75000"/>
                  </a:schemeClr>
                </a:solidFill>
                <a:latin typeface="Lucida Sans" panose="020B0602030504020204" pitchFamily="34" charset="0"/>
              </a:rPr>
              <a:t>Metodologia e ações de restauração</a:t>
            </a:r>
            <a:endParaRPr lang="pt-BR" sz="2400" b="1" dirty="0">
              <a:solidFill>
                <a:schemeClr val="accent3">
                  <a:lumMod val="75000"/>
                </a:schemeClr>
              </a:solidFill>
              <a:latin typeface="Lucida Sans" panose="020B0602030504020204" pitchFamily="34" charset="0"/>
            </a:endParaRPr>
          </a:p>
        </p:txBody>
      </p:sp>
      <p:sp>
        <p:nvSpPr>
          <p:cNvPr id="4" name="Espaço Reservado para Número de Slide 4"/>
          <p:cNvSpPr txBox="1">
            <a:spLocks/>
          </p:cNvSpPr>
          <p:nvPr/>
        </p:nvSpPr>
        <p:spPr>
          <a:xfrm>
            <a:off x="8244408" y="6356350"/>
            <a:ext cx="405408"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40623EF-D9C9-462B-84BB-44ECF09F0EE5}" type="slidenum">
              <a:rPr kumimoji="0" lang="pt-BR" sz="1200" b="0" i="0" u="none" strike="noStrike" kern="1200" cap="none" spc="0" normalizeH="0" baseline="0" noProof="0" smtClean="0">
                <a:ln>
                  <a:noFill/>
                </a:ln>
                <a:solidFill>
                  <a:schemeClr val="tx1">
                    <a:lumMod val="50000"/>
                    <a:lumOff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pt-BR" sz="12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pic>
        <p:nvPicPr>
          <p:cNvPr id="12290" name="Picture 2"/>
          <p:cNvPicPr>
            <a:picLocks noChangeAspect="1" noChangeArrowheads="1"/>
          </p:cNvPicPr>
          <p:nvPr/>
        </p:nvPicPr>
        <p:blipFill>
          <a:blip r:embed="rId2" cstate="print"/>
          <a:srcRect/>
          <a:stretch>
            <a:fillRect/>
          </a:stretch>
        </p:blipFill>
        <p:spPr bwMode="auto">
          <a:xfrm>
            <a:off x="1322259" y="987899"/>
            <a:ext cx="7245935" cy="5260501"/>
          </a:xfrm>
          <a:prstGeom prst="rect">
            <a:avLst/>
          </a:prstGeom>
          <a:noFill/>
          <a:ln w="9525">
            <a:noFill/>
            <a:miter lim="800000"/>
            <a:headEnd/>
            <a:tailEnd/>
          </a:ln>
        </p:spPr>
      </p:pic>
    </p:spTree>
    <p:extLst>
      <p:ext uri="{BB962C8B-B14F-4D97-AF65-F5344CB8AC3E}">
        <p14:creationId xmlns:p14="http://schemas.microsoft.com/office/powerpoint/2010/main" val="12430648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572997" y="520739"/>
            <a:ext cx="7992888" cy="461665"/>
          </a:xfrm>
          <a:prstGeom prst="rect">
            <a:avLst/>
          </a:prstGeom>
          <a:noFill/>
        </p:spPr>
        <p:txBody>
          <a:bodyPr wrap="square" rtlCol="0">
            <a:spAutoFit/>
          </a:bodyPr>
          <a:lstStyle/>
          <a:p>
            <a:pPr algn="just"/>
            <a:r>
              <a:rPr lang="pt-BR" sz="2400" b="1" dirty="0" smtClean="0">
                <a:solidFill>
                  <a:schemeClr val="accent3">
                    <a:lumMod val="75000"/>
                  </a:schemeClr>
                </a:solidFill>
                <a:latin typeface="Lucida Sans" panose="020B0602030504020204" pitchFamily="34" charset="0"/>
              </a:rPr>
              <a:t>Metodologia e ações de restauração</a:t>
            </a:r>
            <a:endParaRPr lang="pt-BR" sz="2400" b="1" dirty="0">
              <a:solidFill>
                <a:schemeClr val="accent3">
                  <a:lumMod val="75000"/>
                </a:schemeClr>
              </a:solidFill>
              <a:latin typeface="Lucida Sans" panose="020B0602030504020204" pitchFamily="34" charset="0"/>
            </a:endParaRPr>
          </a:p>
        </p:txBody>
      </p:sp>
      <p:pic>
        <p:nvPicPr>
          <p:cNvPr id="13314" name="Picture 2"/>
          <p:cNvPicPr>
            <a:picLocks noChangeAspect="1" noChangeArrowheads="1"/>
          </p:cNvPicPr>
          <p:nvPr/>
        </p:nvPicPr>
        <p:blipFill>
          <a:blip r:embed="rId2" cstate="print">
            <a:lum bright="-20000" contrast="40000"/>
          </a:blip>
          <a:srcRect/>
          <a:stretch>
            <a:fillRect/>
          </a:stretch>
        </p:blipFill>
        <p:spPr bwMode="auto">
          <a:xfrm>
            <a:off x="1243542" y="1135095"/>
            <a:ext cx="7471339" cy="5200390"/>
          </a:xfrm>
          <a:prstGeom prst="rect">
            <a:avLst/>
          </a:prstGeom>
          <a:noFill/>
          <a:ln w="9525">
            <a:noFill/>
            <a:miter lim="800000"/>
            <a:headEnd/>
            <a:tailEnd/>
          </a:ln>
        </p:spPr>
      </p:pic>
    </p:spTree>
    <p:extLst>
      <p:ext uri="{BB962C8B-B14F-4D97-AF65-F5344CB8AC3E}">
        <p14:creationId xmlns:p14="http://schemas.microsoft.com/office/powerpoint/2010/main" val="27944893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1318815" y="1800111"/>
            <a:ext cx="7331002" cy="4556239"/>
          </a:xfrm>
          <a:prstGeom prst="rect">
            <a:avLst/>
          </a:prstGeom>
          <a:noFill/>
          <a:ln w="9525">
            <a:noFill/>
            <a:miter lim="800000"/>
            <a:headEnd/>
            <a:tailEnd/>
          </a:ln>
        </p:spPr>
      </p:pic>
      <p:cxnSp>
        <p:nvCxnSpPr>
          <p:cNvPr id="5" name="Conector de seta reta 4"/>
          <p:cNvCxnSpPr/>
          <p:nvPr/>
        </p:nvCxnSpPr>
        <p:spPr>
          <a:xfrm flipH="1" flipV="1">
            <a:off x="2395871" y="5942747"/>
            <a:ext cx="967814" cy="1173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431032" y="476672"/>
            <a:ext cx="8173416" cy="1323439"/>
          </a:xfrm>
          <a:prstGeom prst="rect">
            <a:avLst/>
          </a:prstGeom>
          <a:noFill/>
        </p:spPr>
        <p:txBody>
          <a:bodyPr wrap="square" rtlCol="0">
            <a:spAutoFit/>
          </a:bodyPr>
          <a:lstStyle/>
          <a:p>
            <a:r>
              <a:rPr lang="pt-BR" sz="2000" b="1" dirty="0" smtClean="0"/>
              <a:t>Na aba ‘ANEXOS’, será possível anexar arquivos solicitados pelo órgão ambiental.</a:t>
            </a:r>
          </a:p>
          <a:p>
            <a:r>
              <a:rPr lang="pt-BR" sz="2000" b="1" dirty="0" smtClean="0">
                <a:solidFill>
                  <a:srgbClr val="C00000"/>
                </a:solidFill>
              </a:rPr>
              <a:t>Atenção:</a:t>
            </a:r>
            <a:r>
              <a:rPr lang="pt-BR" sz="2000" b="1" dirty="0" smtClean="0"/>
              <a:t> só serão considerados pertinentes os arquivos que tenham sido previamente solicitados.</a:t>
            </a:r>
            <a:endParaRPr lang="pt-BR" sz="2000" b="1" dirty="0"/>
          </a:p>
        </p:txBody>
      </p:sp>
      <p:sp>
        <p:nvSpPr>
          <p:cNvPr id="35" name="Retângulo de cantos arredondados 34"/>
          <p:cNvSpPr/>
          <p:nvPr/>
        </p:nvSpPr>
        <p:spPr>
          <a:xfrm>
            <a:off x="3363685" y="5932726"/>
            <a:ext cx="2448272" cy="379933"/>
          </a:xfrm>
          <a:prstGeom prst="roundRect">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smtClean="0">
                <a:solidFill>
                  <a:schemeClr val="tx1"/>
                </a:solidFill>
              </a:rPr>
              <a:t>Clique para incluir um anexo.</a:t>
            </a:r>
            <a:endParaRPr lang="pt-BR" sz="1400" dirty="0">
              <a:solidFill>
                <a:schemeClr val="tx1"/>
              </a:solidFill>
            </a:endParaRPr>
          </a:p>
        </p:txBody>
      </p:sp>
      <p:sp>
        <p:nvSpPr>
          <p:cNvPr id="18" name="Espaço Reservado para Número de Slide 4"/>
          <p:cNvSpPr txBox="1">
            <a:spLocks/>
          </p:cNvSpPr>
          <p:nvPr/>
        </p:nvSpPr>
        <p:spPr>
          <a:xfrm>
            <a:off x="8244408" y="6356350"/>
            <a:ext cx="405408"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40623EF-D9C9-462B-84BB-44ECF09F0EE5}" type="slidenum">
              <a:rPr kumimoji="0" lang="pt-BR" sz="1200" b="0" i="0" u="none" strike="noStrike" kern="1200" cap="none" spc="0" normalizeH="0" baseline="0" noProof="0" smtClean="0">
                <a:ln>
                  <a:noFill/>
                </a:ln>
                <a:solidFill>
                  <a:schemeClr val="tx1">
                    <a:lumMod val="50000"/>
                    <a:lumOff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pt-BR" sz="12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Tree>
    <p:extLst>
      <p:ext uri="{BB962C8B-B14F-4D97-AF65-F5344CB8AC3E}">
        <p14:creationId xmlns:p14="http://schemas.microsoft.com/office/powerpoint/2010/main" val="2571455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2"/>
          <p:cNvSpPr txBox="1">
            <a:spLocks/>
          </p:cNvSpPr>
          <p:nvPr/>
        </p:nvSpPr>
        <p:spPr>
          <a:xfrm>
            <a:off x="720136" y="553314"/>
            <a:ext cx="8064896" cy="53180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4000" b="1" dirty="0" smtClean="0">
                <a:solidFill>
                  <a:schemeClr val="accent3">
                    <a:lumMod val="75000"/>
                  </a:schemeClr>
                </a:solidFill>
                <a:latin typeface="Lucida Sans" panose="020B0602030504020204" pitchFamily="34" charset="0"/>
              </a:rPr>
              <a:t>Lei Federal 12.651/2012</a:t>
            </a:r>
          </a:p>
          <a:p>
            <a:pPr marL="0" indent="0" algn="ctr">
              <a:buNone/>
            </a:pPr>
            <a:r>
              <a:rPr lang="pt-BR" sz="4000" b="1" dirty="0" smtClean="0">
                <a:solidFill>
                  <a:schemeClr val="accent3">
                    <a:lumMod val="75000"/>
                  </a:schemeClr>
                </a:solidFill>
                <a:latin typeface="Lucida Sans" panose="020B0602030504020204" pitchFamily="34" charset="0"/>
              </a:rPr>
              <a:t>APP’S</a:t>
            </a:r>
          </a:p>
          <a:p>
            <a:r>
              <a:rPr lang="pt-BR" sz="2400" dirty="0"/>
              <a:t>Art. 7º A </a:t>
            </a:r>
            <a:r>
              <a:rPr lang="pt-BR" sz="2400" b="1" dirty="0"/>
              <a:t>vegetação </a:t>
            </a:r>
            <a:r>
              <a:rPr lang="pt-BR" sz="2400" dirty="0"/>
              <a:t>situada em Área de Preservação Permanente </a:t>
            </a:r>
            <a:r>
              <a:rPr lang="pt-BR" sz="2400" b="1" dirty="0"/>
              <a:t>deverá ser mantida </a:t>
            </a:r>
            <a:r>
              <a:rPr lang="pt-BR" sz="2400" dirty="0"/>
              <a:t>pelo proprietário da área, possuidor ou ocupante a qualquer título, pessoa física ou jurídica, de direito público ou privado. </a:t>
            </a:r>
            <a:endParaRPr lang="pt-BR" sz="2400" dirty="0" smtClean="0"/>
          </a:p>
          <a:p>
            <a:endParaRPr lang="pt-BR" sz="2400" dirty="0"/>
          </a:p>
          <a:p>
            <a:r>
              <a:rPr lang="pt-BR" sz="2400" dirty="0"/>
              <a:t>§ 1º </a:t>
            </a:r>
            <a:r>
              <a:rPr lang="pt-BR" sz="2400" b="1" dirty="0"/>
              <a:t>Tendo ocorrido supressão de vegetação </a:t>
            </a:r>
            <a:r>
              <a:rPr lang="pt-BR" sz="2400" dirty="0"/>
              <a:t>situada em Área de Preservação Permanente, </a:t>
            </a:r>
            <a:r>
              <a:rPr lang="pt-BR" sz="2400" b="1" dirty="0"/>
              <a:t>o proprietário</a:t>
            </a:r>
            <a:r>
              <a:rPr lang="pt-BR" sz="2400" dirty="0"/>
              <a:t> da área, possuidor ou ocupante a qualquer título é </a:t>
            </a:r>
            <a:r>
              <a:rPr lang="pt-BR" sz="2400" b="1" dirty="0"/>
              <a:t>obrigado </a:t>
            </a:r>
            <a:r>
              <a:rPr lang="pt-BR" sz="2400" b="1" dirty="0" smtClean="0"/>
              <a:t> a promover </a:t>
            </a:r>
            <a:r>
              <a:rPr lang="pt-BR" sz="2400" b="1" dirty="0"/>
              <a:t>a recomposição da vegetação,</a:t>
            </a:r>
            <a:r>
              <a:rPr lang="pt-BR" sz="2400" dirty="0"/>
              <a:t> ressalvados os usos autorizados previstos nesta Lei. </a:t>
            </a:r>
            <a:endParaRPr lang="pt-BR" sz="2400" b="1" dirty="0" smtClean="0"/>
          </a:p>
          <a:p>
            <a:pPr marL="0" indent="0">
              <a:buNone/>
            </a:pPr>
            <a:endParaRPr lang="pt-BR" sz="2400" b="1" dirty="0"/>
          </a:p>
          <a:p>
            <a:endParaRPr lang="pt-BR" b="1" dirty="0" smtClean="0"/>
          </a:p>
        </p:txBody>
      </p:sp>
    </p:spTree>
    <p:extLst>
      <p:ext uri="{BB962C8B-B14F-4D97-AF65-F5344CB8AC3E}">
        <p14:creationId xmlns:p14="http://schemas.microsoft.com/office/powerpoint/2010/main" val="4420000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43993" y="469121"/>
            <a:ext cx="8064896" cy="1015663"/>
          </a:xfrm>
          <a:prstGeom prst="rect">
            <a:avLst/>
          </a:prstGeom>
          <a:noFill/>
        </p:spPr>
        <p:txBody>
          <a:bodyPr wrap="square" rtlCol="0">
            <a:spAutoFit/>
          </a:bodyPr>
          <a:lstStyle/>
          <a:p>
            <a:r>
              <a:rPr lang="pt-BR" sz="2400" b="1" dirty="0" smtClean="0">
                <a:solidFill>
                  <a:schemeClr val="accent3">
                    <a:lumMod val="75000"/>
                  </a:schemeClr>
                </a:solidFill>
              </a:rPr>
              <a:t>Dados da área concluídos</a:t>
            </a:r>
          </a:p>
          <a:p>
            <a:pPr>
              <a:buFont typeface="Arial" pitchFamily="34" charset="0"/>
              <a:buChar char="•"/>
            </a:pPr>
            <a:r>
              <a:rPr lang="pt-BR" b="1" dirty="0" smtClean="0"/>
              <a:t>Volte para a aba de ‘Cadastro’ da Área e clique em ‘Retornar’, para voltar à tabela de áreas do projeto.</a:t>
            </a:r>
            <a:endParaRPr lang="pt-BR" b="1" dirty="0"/>
          </a:p>
        </p:txBody>
      </p:sp>
      <p:pic>
        <p:nvPicPr>
          <p:cNvPr id="14338" name="Picture 2"/>
          <p:cNvPicPr>
            <a:picLocks noChangeAspect="1" noChangeArrowheads="1"/>
          </p:cNvPicPr>
          <p:nvPr/>
        </p:nvPicPr>
        <p:blipFill>
          <a:blip r:embed="rId2" cstate="print">
            <a:lum bright="-30000" contrast="40000"/>
          </a:blip>
          <a:srcRect/>
          <a:stretch>
            <a:fillRect/>
          </a:stretch>
        </p:blipFill>
        <p:spPr bwMode="auto">
          <a:xfrm>
            <a:off x="1182874" y="1484784"/>
            <a:ext cx="7426015" cy="4774502"/>
          </a:xfrm>
          <a:prstGeom prst="rect">
            <a:avLst/>
          </a:prstGeom>
          <a:noFill/>
          <a:ln w="9525">
            <a:noFill/>
            <a:miter lim="800000"/>
            <a:headEnd/>
            <a:tailEnd/>
          </a:ln>
        </p:spPr>
      </p:pic>
    </p:spTree>
    <p:extLst>
      <p:ext uri="{BB962C8B-B14F-4D97-AF65-F5344CB8AC3E}">
        <p14:creationId xmlns:p14="http://schemas.microsoft.com/office/powerpoint/2010/main" val="31451568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67544" y="476672"/>
            <a:ext cx="8280920" cy="1015663"/>
          </a:xfrm>
          <a:prstGeom prst="rect">
            <a:avLst/>
          </a:prstGeom>
          <a:noFill/>
        </p:spPr>
        <p:txBody>
          <a:bodyPr wrap="square" rtlCol="0">
            <a:spAutoFit/>
          </a:bodyPr>
          <a:lstStyle/>
          <a:p>
            <a:r>
              <a:rPr lang="pt-BR" sz="2400" b="1" dirty="0" smtClean="0">
                <a:solidFill>
                  <a:schemeClr val="accent3">
                    <a:lumMod val="75000"/>
                  </a:schemeClr>
                </a:solidFill>
              </a:rPr>
              <a:t>Verificação</a:t>
            </a:r>
          </a:p>
          <a:p>
            <a:pPr>
              <a:buFont typeface="Arial" pitchFamily="34" charset="0"/>
              <a:buChar char="•"/>
            </a:pPr>
            <a:r>
              <a:rPr lang="pt-BR" b="1" dirty="0" smtClean="0"/>
              <a:t> Antes de finalizar o cadastro da área desejada, é necessária a verificação do cadastro para saber se há alguma informação pendente. </a:t>
            </a:r>
            <a:endParaRPr lang="pt-BR" b="1" dirty="0">
              <a:solidFill>
                <a:srgbClr val="C00000"/>
              </a:solidFill>
            </a:endParaRPr>
          </a:p>
        </p:txBody>
      </p:sp>
      <p:pic>
        <p:nvPicPr>
          <p:cNvPr id="16386" name="Picture 2"/>
          <p:cNvPicPr>
            <a:picLocks noChangeAspect="1" noChangeArrowheads="1"/>
          </p:cNvPicPr>
          <p:nvPr/>
        </p:nvPicPr>
        <p:blipFill>
          <a:blip r:embed="rId2" cstate="print">
            <a:lum bright="-30000" contrast="40000"/>
          </a:blip>
          <a:srcRect/>
          <a:stretch>
            <a:fillRect/>
          </a:stretch>
        </p:blipFill>
        <p:spPr bwMode="auto">
          <a:xfrm>
            <a:off x="1324927" y="1492335"/>
            <a:ext cx="7347152" cy="4799608"/>
          </a:xfrm>
          <a:prstGeom prst="rect">
            <a:avLst/>
          </a:prstGeom>
          <a:noFill/>
          <a:ln w="9525">
            <a:noFill/>
            <a:miter lim="800000"/>
            <a:headEnd/>
            <a:tailEnd/>
          </a:ln>
        </p:spPr>
      </p:pic>
    </p:spTree>
    <p:extLst>
      <p:ext uri="{BB962C8B-B14F-4D97-AF65-F5344CB8AC3E}">
        <p14:creationId xmlns:p14="http://schemas.microsoft.com/office/powerpoint/2010/main" val="22511888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67544" y="476672"/>
            <a:ext cx="8208912" cy="1292662"/>
          </a:xfrm>
          <a:prstGeom prst="rect">
            <a:avLst/>
          </a:prstGeom>
          <a:noFill/>
        </p:spPr>
        <p:txBody>
          <a:bodyPr wrap="square" rtlCol="0">
            <a:spAutoFit/>
          </a:bodyPr>
          <a:lstStyle/>
          <a:p>
            <a:r>
              <a:rPr lang="pt-BR" sz="2400" b="1" dirty="0" smtClean="0">
                <a:solidFill>
                  <a:schemeClr val="accent3">
                    <a:lumMod val="75000"/>
                  </a:schemeClr>
                </a:solidFill>
              </a:rPr>
              <a:t>Submeter Cadastro</a:t>
            </a:r>
          </a:p>
          <a:p>
            <a:pPr>
              <a:buFont typeface="Arial" pitchFamily="34" charset="0"/>
              <a:buChar char="•"/>
            </a:pPr>
            <a:r>
              <a:rPr lang="pt-BR" b="1" dirty="0" smtClean="0"/>
              <a:t>Caso haja alguma pendência cadastral, ela aparecerá na tabela “Descrição do Problema”. - O cadastro não será finalizado enquanto houver pendências. Após a correção dos problemas, caso existam, clique em “SUBMETER CADASTRO”</a:t>
            </a:r>
            <a:endParaRPr lang="pt-BR" b="1" dirty="0">
              <a:solidFill>
                <a:srgbClr val="FFC000"/>
              </a:solidFill>
            </a:endParaRPr>
          </a:p>
        </p:txBody>
      </p:sp>
      <p:pic>
        <p:nvPicPr>
          <p:cNvPr id="17411" name="Picture 3"/>
          <p:cNvPicPr>
            <a:picLocks noChangeAspect="1" noChangeArrowheads="1"/>
          </p:cNvPicPr>
          <p:nvPr/>
        </p:nvPicPr>
        <p:blipFill>
          <a:blip r:embed="rId2" cstate="print">
            <a:lum bright="-30000" contrast="40000"/>
          </a:blip>
          <a:srcRect/>
          <a:stretch>
            <a:fillRect/>
          </a:stretch>
        </p:blipFill>
        <p:spPr bwMode="auto">
          <a:xfrm>
            <a:off x="1243752" y="1769334"/>
            <a:ext cx="7432704" cy="4536706"/>
          </a:xfrm>
          <a:prstGeom prst="rect">
            <a:avLst/>
          </a:prstGeom>
          <a:noFill/>
          <a:ln w="9525">
            <a:noFill/>
            <a:miter lim="800000"/>
            <a:headEnd/>
            <a:tailEnd/>
          </a:ln>
        </p:spPr>
      </p:pic>
    </p:spTree>
    <p:extLst>
      <p:ext uri="{BB962C8B-B14F-4D97-AF65-F5344CB8AC3E}">
        <p14:creationId xmlns:p14="http://schemas.microsoft.com/office/powerpoint/2010/main" val="25735979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467544" y="404664"/>
            <a:ext cx="8136904" cy="1569660"/>
          </a:xfrm>
          <a:prstGeom prst="rect">
            <a:avLst/>
          </a:prstGeom>
          <a:noFill/>
        </p:spPr>
        <p:txBody>
          <a:bodyPr wrap="square" rtlCol="0">
            <a:spAutoFit/>
          </a:bodyPr>
          <a:lstStyle/>
          <a:p>
            <a:r>
              <a:rPr lang="pt-BR" sz="2400" b="1" dirty="0" smtClean="0">
                <a:solidFill>
                  <a:schemeClr val="accent3">
                    <a:lumMod val="75000"/>
                  </a:schemeClr>
                </a:solidFill>
              </a:rPr>
              <a:t>Projeto CADASTRADO</a:t>
            </a:r>
          </a:p>
          <a:p>
            <a:pPr>
              <a:buFont typeface="Arial" pitchFamily="34" charset="0"/>
              <a:buChar char="•"/>
            </a:pPr>
            <a:r>
              <a:rPr lang="pt-BR" b="1" dirty="0" smtClean="0"/>
              <a:t> Ao submeter o cadastro, a situação passará de “Em cadastramento” para “CADASTRADO”. </a:t>
            </a:r>
          </a:p>
          <a:p>
            <a:pPr>
              <a:buFont typeface="Arial" pitchFamily="34" charset="0"/>
              <a:buChar char="•"/>
            </a:pPr>
            <a:r>
              <a:rPr lang="pt-BR" b="1" dirty="0" smtClean="0"/>
              <a:t> A partir desse momento até o projeto entrar na situação “Em análise”, ainda podem ser feitas alterações no projeto, caso necessário, clicando na aba “Alterar”.</a:t>
            </a:r>
            <a:endParaRPr lang="pt-BR" b="1" dirty="0"/>
          </a:p>
        </p:txBody>
      </p:sp>
      <p:pic>
        <p:nvPicPr>
          <p:cNvPr id="18434" name="Picture 2"/>
          <p:cNvPicPr>
            <a:picLocks noChangeAspect="1" noChangeArrowheads="1"/>
          </p:cNvPicPr>
          <p:nvPr/>
        </p:nvPicPr>
        <p:blipFill>
          <a:blip r:embed="rId2" cstate="print">
            <a:lum bright="-30000" contrast="40000"/>
          </a:blip>
          <a:srcRect/>
          <a:stretch>
            <a:fillRect/>
          </a:stretch>
        </p:blipFill>
        <p:spPr bwMode="auto">
          <a:xfrm>
            <a:off x="1262742" y="1974324"/>
            <a:ext cx="7341705" cy="4303102"/>
          </a:xfrm>
          <a:prstGeom prst="rect">
            <a:avLst/>
          </a:prstGeom>
          <a:noFill/>
          <a:ln w="9525">
            <a:noFill/>
            <a:miter lim="800000"/>
            <a:headEnd/>
            <a:tailEnd/>
          </a:ln>
        </p:spPr>
      </p:pic>
    </p:spTree>
    <p:extLst>
      <p:ext uri="{BB962C8B-B14F-4D97-AF65-F5344CB8AC3E}">
        <p14:creationId xmlns:p14="http://schemas.microsoft.com/office/powerpoint/2010/main" val="88319195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636518" y="503816"/>
            <a:ext cx="7992888" cy="1008112"/>
          </a:xfrm>
          <a:prstGeom prst="rect">
            <a:avLst/>
          </a:prstGeom>
        </p:spPr>
        <p:txBody>
          <a:bodyPr vert="horz" lIns="91430" tIns="45715" rIns="91430" bIns="45715" rtlCol="0" anchor="ctr">
            <a:noAutofit/>
          </a:bodyPr>
          <a:lstStyle/>
          <a:p>
            <a:pPr algn="ctr">
              <a:spcBef>
                <a:spcPct val="0"/>
              </a:spcBef>
              <a:defRPr/>
            </a:pPr>
            <a:r>
              <a:rPr lang="pt-BR" sz="4000" b="1" dirty="0" smtClean="0">
                <a:solidFill>
                  <a:schemeClr val="accent3">
                    <a:lumMod val="75000"/>
                  </a:schemeClr>
                </a:solidFill>
                <a:latin typeface="Lucida Sans" panose="020B0602030504020204" pitchFamily="34" charset="0"/>
                <a:ea typeface="+mj-ea"/>
                <a:cs typeface="Tahoma" pitchFamily="34" charset="0"/>
              </a:rPr>
              <a:t>Monitoramento da restauração</a:t>
            </a:r>
            <a:endParaRPr lang="pt-BR" sz="4000" b="1" dirty="0">
              <a:solidFill>
                <a:schemeClr val="accent3">
                  <a:lumMod val="75000"/>
                </a:schemeClr>
              </a:solidFill>
              <a:latin typeface="Lucida Sans" panose="020B0602030504020204" pitchFamily="34" charset="0"/>
              <a:ea typeface="+mj-ea"/>
              <a:cs typeface="Tahoma" pitchFamily="34" charset="0"/>
            </a:endParaRPr>
          </a:p>
        </p:txBody>
      </p:sp>
      <p:sp>
        <p:nvSpPr>
          <p:cNvPr id="4" name="Espaço Reservado para Conteúdo 2"/>
          <p:cNvSpPr txBox="1">
            <a:spLocks/>
          </p:cNvSpPr>
          <p:nvPr/>
        </p:nvSpPr>
        <p:spPr>
          <a:xfrm>
            <a:off x="852542" y="1511928"/>
            <a:ext cx="7776864" cy="4896544"/>
          </a:xfrm>
          <a:prstGeom prst="rect">
            <a:avLst/>
          </a:prstGeom>
        </p:spPr>
        <p:txBody>
          <a:bodyPr lIns="91430" tIns="45715" rIns="91430" bIns="45715">
            <a:noAutofit/>
          </a:bodyPr>
          <a:lstStyle/>
          <a:p>
            <a:pPr marL="342865" indent="-342865">
              <a:spcAft>
                <a:spcPts val="600"/>
              </a:spcAft>
              <a:defRPr/>
            </a:pPr>
            <a:r>
              <a:rPr lang="pt-BR" sz="3200" dirty="0" smtClean="0">
                <a:solidFill>
                  <a:schemeClr val="accent4">
                    <a:lumMod val="10000"/>
                  </a:schemeClr>
                </a:solidFill>
                <a:cs typeface="Tahoma" pitchFamily="34" charset="0"/>
              </a:rPr>
              <a:t>O monitoramento avalia o sucesso ou insucesso das ações realizadas</a:t>
            </a:r>
          </a:p>
          <a:p>
            <a:pPr marL="342865" indent="-342865">
              <a:spcAft>
                <a:spcPts val="600"/>
              </a:spcAft>
              <a:defRPr/>
            </a:pPr>
            <a:r>
              <a:rPr lang="pt-BR" sz="3200" dirty="0" smtClean="0">
                <a:solidFill>
                  <a:schemeClr val="accent4">
                    <a:lumMod val="10000"/>
                  </a:schemeClr>
                </a:solidFill>
                <a:cs typeface="Tahoma" pitchFamily="34" charset="0"/>
              </a:rPr>
              <a:t> </a:t>
            </a:r>
          </a:p>
          <a:p>
            <a:pPr marL="342865" indent="-342865">
              <a:spcAft>
                <a:spcPts val="600"/>
              </a:spcAft>
              <a:defRPr/>
            </a:pPr>
            <a:r>
              <a:rPr lang="pt-BR" sz="3200" dirty="0" smtClean="0">
                <a:solidFill>
                  <a:schemeClr val="accent4">
                    <a:lumMod val="10000"/>
                  </a:schemeClr>
                </a:solidFill>
                <a:cs typeface="Tahoma" pitchFamily="34" charset="0"/>
              </a:rPr>
              <a:t>Através dessa avaliação é possível corrigir falhas e até mudar de estratégia</a:t>
            </a:r>
          </a:p>
          <a:p>
            <a:pPr marL="342865" indent="-342865">
              <a:spcAft>
                <a:spcPts val="600"/>
              </a:spcAft>
              <a:defRPr/>
            </a:pPr>
            <a:endParaRPr lang="pt-BR" sz="3200" dirty="0" smtClean="0">
              <a:solidFill>
                <a:schemeClr val="accent4">
                  <a:lumMod val="10000"/>
                </a:schemeClr>
              </a:solidFill>
              <a:cs typeface="Tahoma" pitchFamily="34" charset="0"/>
            </a:endParaRPr>
          </a:p>
          <a:p>
            <a:pPr marL="342865" indent="-342865">
              <a:spcAft>
                <a:spcPts val="600"/>
              </a:spcAft>
              <a:defRPr/>
            </a:pPr>
            <a:r>
              <a:rPr lang="pt-BR" sz="3200" dirty="0" smtClean="0">
                <a:solidFill>
                  <a:schemeClr val="accent4">
                    <a:lumMod val="10000"/>
                  </a:schemeClr>
                </a:solidFill>
                <a:cs typeface="Tahoma" pitchFamily="34" charset="0"/>
              </a:rPr>
              <a:t>Se negligenciado, pode ser tarde demais para adotar ações corretivas</a:t>
            </a:r>
            <a:endParaRPr lang="pt-BR" sz="3200" dirty="0" smtClean="0"/>
          </a:p>
        </p:txBody>
      </p:sp>
    </p:spTree>
    <p:extLst>
      <p:ext uri="{BB962C8B-B14F-4D97-AF65-F5344CB8AC3E}">
        <p14:creationId xmlns:p14="http://schemas.microsoft.com/office/powerpoint/2010/main" val="9746115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a:xfrm>
            <a:off x="611560" y="548680"/>
            <a:ext cx="8064896" cy="5309212"/>
          </a:xfrm>
          <a:prstGeom prst="rect">
            <a:avLst/>
          </a:prstGeom>
        </p:spPr>
        <p:txBody>
          <a:bodyPr lIns="91430" tIns="45715" rIns="91430" bIns="45715">
            <a:noAutofit/>
          </a:bodyPr>
          <a:lstStyle/>
          <a:p>
            <a:pPr marL="342865" indent="-342865">
              <a:spcAft>
                <a:spcPts val="600"/>
              </a:spcAft>
              <a:defRPr/>
            </a:pPr>
            <a:endParaRPr lang="pt-BR" sz="3200" b="1" dirty="0" smtClean="0">
              <a:solidFill>
                <a:schemeClr val="accent4">
                  <a:lumMod val="10000"/>
                </a:schemeClr>
              </a:solidFill>
              <a:cs typeface="Tahoma" pitchFamily="34" charset="0"/>
            </a:endParaRPr>
          </a:p>
          <a:p>
            <a:pPr marL="342865" indent="-342865">
              <a:spcAft>
                <a:spcPts val="600"/>
              </a:spcAft>
              <a:defRPr/>
            </a:pPr>
            <a:r>
              <a:rPr lang="pt-BR" sz="3200" b="1" dirty="0" smtClean="0">
                <a:solidFill>
                  <a:schemeClr val="accent4">
                    <a:lumMod val="10000"/>
                  </a:schemeClr>
                </a:solidFill>
                <a:cs typeface="Tahoma" pitchFamily="34" charset="0"/>
              </a:rPr>
              <a:t>A </a:t>
            </a:r>
            <a:r>
              <a:rPr lang="pt-BR" sz="3200" b="1" dirty="0" smtClean="0">
                <a:solidFill>
                  <a:schemeClr val="accent3">
                    <a:lumMod val="75000"/>
                  </a:schemeClr>
                </a:solidFill>
                <a:cs typeface="Tahoma" pitchFamily="34" charset="0"/>
              </a:rPr>
              <a:t>Resolução SMA 32/14 </a:t>
            </a:r>
            <a:r>
              <a:rPr lang="pt-BR" sz="3200" b="1" dirty="0" smtClean="0">
                <a:solidFill>
                  <a:schemeClr val="accent4">
                    <a:lumMod val="10000"/>
                  </a:schemeClr>
                </a:solidFill>
                <a:cs typeface="Tahoma" pitchFamily="34" charset="0"/>
              </a:rPr>
              <a:t>determina que serão monitorados 3 indicadores: </a:t>
            </a:r>
          </a:p>
          <a:p>
            <a:pPr marL="342865" indent="-342865">
              <a:spcAft>
                <a:spcPts val="600"/>
              </a:spcAft>
              <a:defRPr/>
            </a:pPr>
            <a:endParaRPr lang="pt-BR" sz="3200" b="1" dirty="0" smtClean="0">
              <a:solidFill>
                <a:schemeClr val="accent4">
                  <a:lumMod val="10000"/>
                </a:schemeClr>
              </a:solidFill>
              <a:cs typeface="Tahoma" pitchFamily="34" charset="0"/>
            </a:endParaRPr>
          </a:p>
          <a:p>
            <a:pPr marL="400008" indent="-400008">
              <a:spcAft>
                <a:spcPts val="600"/>
              </a:spcAft>
              <a:buFont typeface="Arial" pitchFamily="34" charset="0"/>
              <a:buChar char="•"/>
              <a:defRPr/>
            </a:pPr>
            <a:r>
              <a:rPr lang="pt-BR" sz="3200" b="1" dirty="0" smtClean="0">
                <a:solidFill>
                  <a:schemeClr val="accent4">
                    <a:lumMod val="10000"/>
                  </a:schemeClr>
                </a:solidFill>
                <a:cs typeface="Tahoma" pitchFamily="34" charset="0"/>
              </a:rPr>
              <a:t>Qual a cobertura com vegetação nativa? (%)</a:t>
            </a:r>
          </a:p>
          <a:p>
            <a:pPr marL="342865" indent="-342865">
              <a:spcAft>
                <a:spcPts val="600"/>
              </a:spcAft>
              <a:buFont typeface="Arial" pitchFamily="34" charset="0"/>
              <a:buChar char="•"/>
              <a:defRPr/>
            </a:pPr>
            <a:r>
              <a:rPr lang="pt-BR" sz="3200" b="1" dirty="0" smtClean="0">
                <a:solidFill>
                  <a:schemeClr val="accent4">
                    <a:lumMod val="10000"/>
                  </a:schemeClr>
                </a:solidFill>
                <a:cs typeface="Tahoma" pitchFamily="34" charset="0"/>
              </a:rPr>
              <a:t>Quantos indivíduos de espécies nativas estão regenerando? (</a:t>
            </a:r>
            <a:r>
              <a:rPr lang="pt-BR" sz="3200" b="1" dirty="0" err="1" smtClean="0">
                <a:solidFill>
                  <a:schemeClr val="accent4">
                    <a:lumMod val="10000"/>
                  </a:schemeClr>
                </a:solidFill>
                <a:cs typeface="Tahoma" pitchFamily="34" charset="0"/>
              </a:rPr>
              <a:t>ind</a:t>
            </a:r>
            <a:r>
              <a:rPr lang="pt-BR" sz="3200" b="1" dirty="0" smtClean="0">
                <a:solidFill>
                  <a:schemeClr val="accent4">
                    <a:lumMod val="10000"/>
                  </a:schemeClr>
                </a:solidFill>
                <a:cs typeface="Tahoma" pitchFamily="34" charset="0"/>
              </a:rPr>
              <a:t>/ha)</a:t>
            </a:r>
          </a:p>
          <a:p>
            <a:pPr marL="342865" indent="-342865">
              <a:spcAft>
                <a:spcPts val="600"/>
              </a:spcAft>
              <a:buFont typeface="Arial" pitchFamily="34" charset="0"/>
              <a:buChar char="•"/>
              <a:defRPr/>
            </a:pPr>
            <a:r>
              <a:rPr lang="pt-BR" sz="3200" b="1" dirty="0" smtClean="0">
                <a:solidFill>
                  <a:schemeClr val="accent4">
                    <a:lumMod val="10000"/>
                  </a:schemeClr>
                </a:solidFill>
                <a:cs typeface="Tahoma" pitchFamily="34" charset="0"/>
              </a:rPr>
              <a:t>Quantas espécies nativas estão regenerando?</a:t>
            </a:r>
            <a:endParaRPr lang="pt-BR" sz="3200" b="1" dirty="0" smtClean="0">
              <a:solidFill>
                <a:schemeClr val="accent4">
                  <a:lumMod val="10000"/>
                </a:schemeClr>
              </a:solidFill>
            </a:endParaRPr>
          </a:p>
        </p:txBody>
      </p:sp>
    </p:spTree>
    <p:extLst>
      <p:ext uri="{BB962C8B-B14F-4D97-AF65-F5344CB8AC3E}">
        <p14:creationId xmlns:p14="http://schemas.microsoft.com/office/powerpoint/2010/main" val="546010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055374" y="1231912"/>
            <a:ext cx="7489912" cy="4524305"/>
          </a:xfrm>
          <a:prstGeom prst="rect">
            <a:avLst/>
          </a:prstGeom>
          <a:noFill/>
        </p:spPr>
        <p:txBody>
          <a:bodyPr wrap="square" lIns="91430" tIns="45715" rIns="91430" bIns="45715" rtlCol="0">
            <a:spAutoFit/>
          </a:bodyPr>
          <a:lstStyle/>
          <a:p>
            <a:pPr>
              <a:buFont typeface="Arial" pitchFamily="34" charset="0"/>
              <a:buChar char="•"/>
            </a:pPr>
            <a:r>
              <a:rPr lang="pt-BR" sz="3200" dirty="0" smtClean="0">
                <a:latin typeface="Tahoma" pitchFamily="34" charset="0"/>
                <a:cs typeface="Tahoma" pitchFamily="34" charset="0"/>
              </a:rPr>
              <a:t> </a:t>
            </a:r>
            <a:r>
              <a:rPr lang="pt-BR" sz="3200" dirty="0" smtClean="0">
                <a:cs typeface="Tahoma" pitchFamily="34" charset="0"/>
              </a:rPr>
              <a:t>Para cada tipo de vegetação existem valores específicos a serem atingidos</a:t>
            </a:r>
          </a:p>
          <a:p>
            <a:endParaRPr lang="pt-BR" sz="3200" dirty="0" smtClean="0">
              <a:cs typeface="Tahoma" pitchFamily="34" charset="0"/>
            </a:endParaRPr>
          </a:p>
          <a:p>
            <a:pPr>
              <a:buFont typeface="Arial" pitchFamily="34" charset="0"/>
              <a:buChar char="•"/>
            </a:pPr>
            <a:r>
              <a:rPr lang="pt-BR" sz="3200" dirty="0" smtClean="0">
                <a:cs typeface="Tahoma" pitchFamily="34" charset="0"/>
              </a:rPr>
              <a:t> As áreas devem ser monitoradas periodicamente, demonstrando se o projeto está no caminho certo (anexo I) </a:t>
            </a:r>
          </a:p>
          <a:p>
            <a:pPr>
              <a:buFont typeface="Arial" pitchFamily="34" charset="0"/>
              <a:buChar char="•"/>
            </a:pPr>
            <a:endParaRPr lang="pt-BR" sz="3200" dirty="0" smtClean="0">
              <a:cs typeface="Tahoma" pitchFamily="34" charset="0"/>
            </a:endParaRPr>
          </a:p>
          <a:p>
            <a:pPr>
              <a:buFont typeface="Arial" pitchFamily="34" charset="0"/>
              <a:buChar char="•"/>
            </a:pPr>
            <a:r>
              <a:rPr lang="pt-BR" sz="3200" dirty="0" smtClean="0">
                <a:cs typeface="Tahoma" pitchFamily="34" charset="0"/>
              </a:rPr>
              <a:t> No prazo máximo de 20 anos as áreas devem atingir os valores finais (anexo II)</a:t>
            </a:r>
          </a:p>
        </p:txBody>
      </p:sp>
    </p:spTree>
    <p:extLst>
      <p:ext uri="{BB962C8B-B14F-4D97-AF65-F5344CB8AC3E}">
        <p14:creationId xmlns:p14="http://schemas.microsoft.com/office/powerpoint/2010/main" val="21316324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0" y="416040"/>
            <a:ext cx="9144000" cy="1615817"/>
          </a:xfrm>
          <a:prstGeom prst="rect">
            <a:avLst/>
          </a:prstGeom>
          <a:noFill/>
        </p:spPr>
        <p:txBody>
          <a:bodyPr wrap="square" lIns="91430" tIns="45715" rIns="91430" bIns="45715" rtlCol="0">
            <a:spAutoFit/>
          </a:bodyPr>
          <a:lstStyle/>
          <a:p>
            <a:pPr algn="ctr"/>
            <a:r>
              <a:rPr lang="pt-BR" sz="3200" b="1" dirty="0" smtClean="0">
                <a:cs typeface="Tahoma" pitchFamily="34" charset="0"/>
              </a:rPr>
              <a:t>Ex: valores para conclusão do projeto (recomposição) -</a:t>
            </a:r>
          </a:p>
          <a:p>
            <a:pPr algn="ctr"/>
            <a:r>
              <a:rPr lang="pt-BR" sz="3200" b="1" dirty="0" smtClean="0">
                <a:cs typeface="Tahoma" pitchFamily="34" charset="0"/>
              </a:rPr>
              <a:t>Florestas </a:t>
            </a:r>
            <a:r>
              <a:rPr lang="pt-BR" sz="3200" b="1" dirty="0" err="1" smtClean="0">
                <a:cs typeface="Tahoma" pitchFamily="34" charset="0"/>
              </a:rPr>
              <a:t>Ombrófilas</a:t>
            </a:r>
            <a:r>
              <a:rPr lang="pt-BR" sz="3200" b="1" dirty="0" smtClean="0">
                <a:cs typeface="Tahoma" pitchFamily="34" charset="0"/>
              </a:rPr>
              <a:t> e Estacionais</a:t>
            </a:r>
            <a:endParaRPr lang="pt-BR" sz="3200" b="1" dirty="0">
              <a:cs typeface="Tahoma" pitchFamily="34" charset="0"/>
            </a:endParaRPr>
          </a:p>
        </p:txBody>
      </p:sp>
      <p:graphicFrame>
        <p:nvGraphicFramePr>
          <p:cNvPr id="6" name="Tabela 5"/>
          <p:cNvGraphicFramePr>
            <a:graphicFrameLocks noGrp="1"/>
          </p:cNvGraphicFramePr>
          <p:nvPr/>
        </p:nvGraphicFramePr>
        <p:xfrm>
          <a:off x="683568" y="2463905"/>
          <a:ext cx="7776864" cy="2621280"/>
        </p:xfrm>
        <a:graphic>
          <a:graphicData uri="http://schemas.openxmlformats.org/drawingml/2006/table">
            <a:tbl>
              <a:tblPr firstRow="1" bandRow="1">
                <a:tableStyleId>{5C22544A-7EE6-4342-B048-85BDC9FD1C3A}</a:tableStyleId>
              </a:tblPr>
              <a:tblGrid>
                <a:gridCol w="2592288"/>
                <a:gridCol w="2592288"/>
                <a:gridCol w="2592288"/>
              </a:tblGrid>
              <a:tr h="1066800">
                <a:tc>
                  <a:txBody>
                    <a:bodyPr/>
                    <a:lstStyle/>
                    <a:p>
                      <a:pPr algn="ctr"/>
                      <a:r>
                        <a:rPr lang="pt-BR" sz="3200" dirty="0" smtClean="0">
                          <a:latin typeface="Tahoma" pitchFamily="34" charset="0"/>
                          <a:cs typeface="Tahoma" pitchFamily="34" charset="0"/>
                        </a:rPr>
                        <a:t>Cobertura</a:t>
                      </a:r>
                      <a:endParaRPr lang="pt-BR" sz="3200" dirty="0">
                        <a:latin typeface="Tahoma" pitchFamily="34" charset="0"/>
                        <a:cs typeface="Tahoma" pitchFamily="34" charset="0"/>
                      </a:endParaRPr>
                    </a:p>
                  </a:txBody>
                  <a:tcPr/>
                </a:tc>
                <a:tc>
                  <a:txBody>
                    <a:bodyPr/>
                    <a:lstStyle/>
                    <a:p>
                      <a:pPr algn="ctr"/>
                      <a:r>
                        <a:rPr lang="pt-BR" sz="3200" dirty="0" smtClean="0">
                          <a:latin typeface="Tahoma" pitchFamily="34" charset="0"/>
                          <a:cs typeface="Tahoma" pitchFamily="34" charset="0"/>
                        </a:rPr>
                        <a:t>Quantidade indivíduos</a:t>
                      </a:r>
                      <a:endParaRPr lang="pt-BR" sz="3200" dirty="0">
                        <a:latin typeface="Tahoma" pitchFamily="34" charset="0"/>
                        <a:cs typeface="Tahoma" pitchFamily="34" charset="0"/>
                      </a:endParaRPr>
                    </a:p>
                  </a:txBody>
                  <a:tcPr/>
                </a:tc>
                <a:tc>
                  <a:txBody>
                    <a:bodyPr/>
                    <a:lstStyle/>
                    <a:p>
                      <a:pPr algn="ctr"/>
                      <a:r>
                        <a:rPr lang="pt-BR" sz="3200" dirty="0" smtClean="0">
                          <a:latin typeface="Tahoma" pitchFamily="34" charset="0"/>
                          <a:cs typeface="Tahoma" pitchFamily="34" charset="0"/>
                        </a:rPr>
                        <a:t>Quantidade espécies</a:t>
                      </a:r>
                      <a:endParaRPr lang="pt-BR" sz="3200" dirty="0">
                        <a:latin typeface="Tahoma" pitchFamily="34" charset="0"/>
                        <a:cs typeface="Tahoma" pitchFamily="34" charset="0"/>
                      </a:endParaRPr>
                    </a:p>
                  </a:txBody>
                  <a:tcPr/>
                </a:tc>
              </a:tr>
              <a:tr h="15544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3200" b="1" dirty="0" smtClean="0">
                        <a:solidFill>
                          <a:srgbClr val="FF0000"/>
                        </a:solidFill>
                        <a:latin typeface="Tahoma" pitchFamily="34" charset="0"/>
                        <a:cs typeface="Tahoma"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pt-BR" sz="3200" b="1" dirty="0" smtClean="0">
                          <a:solidFill>
                            <a:srgbClr val="FF0000"/>
                          </a:solidFill>
                          <a:latin typeface="Tahoma" pitchFamily="34" charset="0"/>
                          <a:cs typeface="Tahoma" pitchFamily="34" charset="0"/>
                        </a:rPr>
                        <a:t>&gt; 80 %</a:t>
                      </a:r>
                    </a:p>
                    <a:p>
                      <a:pPr algn="ctr"/>
                      <a:endParaRPr lang="pt-BR" sz="3200" b="1" dirty="0">
                        <a:solidFill>
                          <a:srgbClr val="FF0000"/>
                        </a:solidFill>
                        <a:latin typeface="Tahoma" pitchFamily="34" charset="0"/>
                        <a:cs typeface="Tahoma" pitchFamily="34" charset="0"/>
                      </a:endParaRPr>
                    </a:p>
                  </a:txBody>
                  <a:tcPr/>
                </a:tc>
                <a:tc>
                  <a:txBody>
                    <a:bodyPr/>
                    <a:lstStyle/>
                    <a:p>
                      <a:pPr algn="ctr">
                        <a:spcAft>
                          <a:spcPts val="0"/>
                        </a:spcAft>
                      </a:pPr>
                      <a:r>
                        <a:rPr lang="pt-BR" sz="3200" b="1" dirty="0" smtClean="0">
                          <a:solidFill>
                            <a:srgbClr val="FF0000"/>
                          </a:solidFill>
                          <a:latin typeface="Tahoma" pitchFamily="34" charset="0"/>
                          <a:ea typeface="Times New Roman"/>
                          <a:cs typeface="Tahoma" pitchFamily="34" charset="0"/>
                        </a:rPr>
                        <a:t>&gt;</a:t>
                      </a:r>
                      <a:r>
                        <a:rPr lang="pt-BR" sz="3200" b="1" i="1" dirty="0" smtClean="0">
                          <a:solidFill>
                            <a:srgbClr val="FF0000"/>
                          </a:solidFill>
                          <a:latin typeface="Tahoma" pitchFamily="34" charset="0"/>
                          <a:ea typeface="Times New Roman"/>
                          <a:cs typeface="Tahoma" pitchFamily="34" charset="0"/>
                        </a:rPr>
                        <a:t> </a:t>
                      </a:r>
                      <a:r>
                        <a:rPr lang="pt-BR" sz="3200" b="1" i="1" dirty="0">
                          <a:solidFill>
                            <a:srgbClr val="FF0000"/>
                          </a:solidFill>
                          <a:latin typeface="Tahoma" pitchFamily="34" charset="0"/>
                          <a:ea typeface="Times New Roman"/>
                          <a:cs typeface="Tahoma" pitchFamily="34" charset="0"/>
                        </a:rPr>
                        <a:t>3000</a:t>
                      </a:r>
                      <a:endParaRPr lang="pt-BR" sz="3200" b="1" dirty="0">
                        <a:solidFill>
                          <a:srgbClr val="FF0000"/>
                        </a:solidFill>
                        <a:latin typeface="Tahoma" pitchFamily="34" charset="0"/>
                        <a:ea typeface="Times New Roman"/>
                        <a:cs typeface="Tahoma" pitchFamily="34" charset="0"/>
                      </a:endParaRPr>
                    </a:p>
                  </a:txBody>
                  <a:tcPr marL="44450" marR="44450" marT="0" marB="0" anchor="ctr"/>
                </a:tc>
                <a:tc>
                  <a:txBody>
                    <a:bodyPr/>
                    <a:lstStyle/>
                    <a:p>
                      <a:pPr algn="ctr">
                        <a:spcAft>
                          <a:spcPts val="0"/>
                        </a:spcAft>
                      </a:pPr>
                      <a:r>
                        <a:rPr lang="pt-BR" sz="3200" b="1" dirty="0" smtClean="0">
                          <a:solidFill>
                            <a:srgbClr val="FF0000"/>
                          </a:solidFill>
                          <a:latin typeface="Tahoma" pitchFamily="34" charset="0"/>
                          <a:ea typeface="Times New Roman"/>
                          <a:cs typeface="Tahoma" pitchFamily="34" charset="0"/>
                        </a:rPr>
                        <a:t>&gt;</a:t>
                      </a:r>
                      <a:r>
                        <a:rPr lang="pt-BR" sz="3200" b="1" i="1" dirty="0" smtClean="0">
                          <a:solidFill>
                            <a:srgbClr val="FF0000"/>
                          </a:solidFill>
                          <a:latin typeface="Tahoma" pitchFamily="34" charset="0"/>
                          <a:ea typeface="Times New Roman"/>
                          <a:cs typeface="Tahoma" pitchFamily="34" charset="0"/>
                        </a:rPr>
                        <a:t> </a:t>
                      </a:r>
                      <a:r>
                        <a:rPr lang="pt-BR" sz="3200" b="1" i="1" dirty="0">
                          <a:solidFill>
                            <a:srgbClr val="FF0000"/>
                          </a:solidFill>
                          <a:latin typeface="Tahoma" pitchFamily="34" charset="0"/>
                          <a:ea typeface="Times New Roman"/>
                          <a:cs typeface="Tahoma" pitchFamily="34" charset="0"/>
                        </a:rPr>
                        <a:t>30</a:t>
                      </a:r>
                      <a:endParaRPr lang="pt-BR" sz="3200" b="1" dirty="0">
                        <a:solidFill>
                          <a:srgbClr val="FF0000"/>
                        </a:solidFill>
                        <a:latin typeface="Tahoma" pitchFamily="34" charset="0"/>
                        <a:ea typeface="Times New Roman"/>
                        <a:cs typeface="Tahoma" pitchFamily="34" charset="0"/>
                      </a:endParaRPr>
                    </a:p>
                  </a:txBody>
                  <a:tcPr marL="44450" marR="44450" marT="0" marB="0" anchor="ctr"/>
                </a:tc>
              </a:tr>
            </a:tbl>
          </a:graphicData>
        </a:graphic>
      </p:graphicFrame>
      <p:sp>
        <p:nvSpPr>
          <p:cNvPr id="4" name="CaixaDeTexto 3"/>
          <p:cNvSpPr txBox="1"/>
          <p:nvPr/>
        </p:nvSpPr>
        <p:spPr>
          <a:xfrm>
            <a:off x="3995936" y="5343353"/>
            <a:ext cx="4464496" cy="523220"/>
          </a:xfrm>
          <a:prstGeom prst="rect">
            <a:avLst/>
          </a:prstGeom>
          <a:noFill/>
        </p:spPr>
        <p:txBody>
          <a:bodyPr wrap="square" lIns="91430" tIns="45715" rIns="91430" bIns="45715" rtlCol="0">
            <a:spAutoFit/>
          </a:bodyPr>
          <a:lstStyle/>
          <a:p>
            <a:r>
              <a:rPr lang="pt-BR" sz="2800" dirty="0" smtClean="0"/>
              <a:t>(anexo II – Res. SMA 32/14)</a:t>
            </a:r>
            <a:endParaRPr lang="pt-BR" sz="2800" dirty="0"/>
          </a:p>
        </p:txBody>
      </p:sp>
    </p:spTree>
    <p:extLst>
      <p:ext uri="{BB962C8B-B14F-4D97-AF65-F5344CB8AC3E}">
        <p14:creationId xmlns:p14="http://schemas.microsoft.com/office/powerpoint/2010/main" val="650492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87524" y="407576"/>
            <a:ext cx="8640960" cy="1077208"/>
          </a:xfrm>
          <a:prstGeom prst="rect">
            <a:avLst/>
          </a:prstGeom>
          <a:noFill/>
        </p:spPr>
        <p:txBody>
          <a:bodyPr wrap="square" lIns="91430" tIns="45715" rIns="91430" bIns="45715" rtlCol="0">
            <a:spAutoFit/>
          </a:bodyPr>
          <a:lstStyle/>
          <a:p>
            <a:pPr algn="ctr"/>
            <a:r>
              <a:rPr lang="pt-BR" sz="3200" dirty="0" smtClean="0">
                <a:cs typeface="Tahoma" pitchFamily="34" charset="0"/>
              </a:rPr>
              <a:t>Ex: valores intermediários “adequados” </a:t>
            </a:r>
          </a:p>
          <a:p>
            <a:pPr algn="ctr"/>
            <a:r>
              <a:rPr lang="pt-BR" sz="3200" dirty="0" smtClean="0">
                <a:cs typeface="Tahoma" pitchFamily="34" charset="0"/>
              </a:rPr>
              <a:t>para Florestas </a:t>
            </a:r>
            <a:r>
              <a:rPr lang="pt-BR" sz="3200" dirty="0" err="1" smtClean="0">
                <a:cs typeface="Tahoma" pitchFamily="34" charset="0"/>
              </a:rPr>
              <a:t>Ombrófilas</a:t>
            </a:r>
            <a:r>
              <a:rPr lang="pt-BR" sz="3200" dirty="0" smtClean="0">
                <a:cs typeface="Tahoma" pitchFamily="34" charset="0"/>
              </a:rPr>
              <a:t> e </a:t>
            </a:r>
            <a:r>
              <a:rPr lang="pt-BR" sz="3200" b="1" dirty="0" smtClean="0">
                <a:cs typeface="Tahoma" pitchFamily="34" charset="0"/>
              </a:rPr>
              <a:t>Estacionais</a:t>
            </a:r>
            <a:endParaRPr lang="pt-BR" sz="3200" b="1" dirty="0">
              <a:cs typeface="Tahoma" pitchFamily="34" charset="0"/>
            </a:endParaRPr>
          </a:p>
        </p:txBody>
      </p:sp>
      <p:graphicFrame>
        <p:nvGraphicFramePr>
          <p:cNvPr id="6" name="Tabela 5"/>
          <p:cNvGraphicFramePr>
            <a:graphicFrameLocks noGrp="1"/>
          </p:cNvGraphicFramePr>
          <p:nvPr/>
        </p:nvGraphicFramePr>
        <p:xfrm>
          <a:off x="1259632" y="1484784"/>
          <a:ext cx="6696744" cy="4189276"/>
        </p:xfrm>
        <a:graphic>
          <a:graphicData uri="http://schemas.openxmlformats.org/drawingml/2006/table">
            <a:tbl>
              <a:tblPr firstRow="1" bandRow="1">
                <a:tableStyleId>{5C22544A-7EE6-4342-B048-85BDC9FD1C3A}</a:tableStyleId>
              </a:tblPr>
              <a:tblGrid>
                <a:gridCol w="1674186"/>
                <a:gridCol w="1674186"/>
                <a:gridCol w="1674186"/>
                <a:gridCol w="1674186"/>
              </a:tblGrid>
              <a:tr h="701040">
                <a:tc>
                  <a:txBody>
                    <a:bodyPr/>
                    <a:lstStyle/>
                    <a:p>
                      <a:pPr algn="ctr"/>
                      <a:endParaRPr lang="pt-BR" sz="2000" dirty="0">
                        <a:latin typeface="Tahoma" pitchFamily="34" charset="0"/>
                        <a:cs typeface="Tahoma" pitchFamily="34" charset="0"/>
                      </a:endParaRPr>
                    </a:p>
                  </a:txBody>
                  <a:tcPr/>
                </a:tc>
                <a:tc>
                  <a:txBody>
                    <a:bodyPr/>
                    <a:lstStyle/>
                    <a:p>
                      <a:pPr algn="ctr"/>
                      <a:r>
                        <a:rPr lang="pt-BR" sz="2000" dirty="0" smtClean="0">
                          <a:latin typeface="Tahoma" pitchFamily="34" charset="0"/>
                          <a:cs typeface="Tahoma" pitchFamily="34" charset="0"/>
                        </a:rPr>
                        <a:t>Cobertura</a:t>
                      </a:r>
                      <a:endParaRPr lang="pt-BR" sz="2000" dirty="0">
                        <a:latin typeface="Tahoma" pitchFamily="34" charset="0"/>
                        <a:cs typeface="Tahoma" pitchFamily="34" charset="0"/>
                      </a:endParaRPr>
                    </a:p>
                  </a:txBody>
                  <a:tcPr/>
                </a:tc>
                <a:tc>
                  <a:txBody>
                    <a:bodyPr/>
                    <a:lstStyle/>
                    <a:p>
                      <a:pPr algn="ctr"/>
                      <a:r>
                        <a:rPr lang="pt-BR" sz="2000" dirty="0" smtClean="0">
                          <a:latin typeface="Tahoma" pitchFamily="34" charset="0"/>
                          <a:cs typeface="Tahoma" pitchFamily="34" charset="0"/>
                        </a:rPr>
                        <a:t>Quantidade indivíduos</a:t>
                      </a:r>
                      <a:endParaRPr lang="pt-BR" sz="2000" dirty="0">
                        <a:latin typeface="Tahoma" pitchFamily="34" charset="0"/>
                        <a:cs typeface="Tahoma" pitchFamily="34" charset="0"/>
                      </a:endParaRPr>
                    </a:p>
                  </a:txBody>
                  <a:tcPr/>
                </a:tc>
                <a:tc>
                  <a:txBody>
                    <a:bodyPr/>
                    <a:lstStyle/>
                    <a:p>
                      <a:pPr algn="ctr"/>
                      <a:r>
                        <a:rPr lang="pt-BR" sz="2000" dirty="0" smtClean="0">
                          <a:latin typeface="Tahoma" pitchFamily="34" charset="0"/>
                          <a:cs typeface="Tahoma" pitchFamily="34" charset="0"/>
                        </a:rPr>
                        <a:t>Quantidade espécies</a:t>
                      </a:r>
                      <a:endParaRPr lang="pt-BR" sz="2000" dirty="0">
                        <a:latin typeface="Tahoma" pitchFamily="34" charset="0"/>
                        <a:cs typeface="Tahoma" pitchFamily="34" charset="0"/>
                      </a:endParaRPr>
                    </a:p>
                  </a:txBody>
                  <a:tcPr/>
                </a:tc>
              </a:tr>
              <a:tr h="684076">
                <a:tc>
                  <a:txBody>
                    <a:bodyPr/>
                    <a:lstStyle/>
                    <a:p>
                      <a:pPr algn="ctr"/>
                      <a:r>
                        <a:rPr lang="pt-BR" sz="2000" b="1" dirty="0" smtClean="0">
                          <a:latin typeface="Tahoma" pitchFamily="34" charset="0"/>
                          <a:cs typeface="Tahoma" pitchFamily="34" charset="0"/>
                        </a:rPr>
                        <a:t>3</a:t>
                      </a:r>
                      <a:endParaRPr lang="pt-BR" sz="2000" b="1" dirty="0">
                        <a:latin typeface="Tahoma" pitchFamily="34" charset="0"/>
                        <a:cs typeface="Tahoma" pitchFamily="34" charset="0"/>
                      </a:endParaRPr>
                    </a:p>
                  </a:txBody>
                  <a:tcPr/>
                </a:tc>
                <a:tc>
                  <a:txBody>
                    <a:bodyPr/>
                    <a:lstStyle/>
                    <a:p>
                      <a:pPr algn="ctr"/>
                      <a:r>
                        <a:rPr lang="pt-BR" sz="2000" b="1" dirty="0" smtClean="0">
                          <a:latin typeface="Tahoma" pitchFamily="34" charset="0"/>
                          <a:cs typeface="Tahoma" pitchFamily="34" charset="0"/>
                        </a:rPr>
                        <a:t>&gt; 80 %</a:t>
                      </a:r>
                      <a:endParaRPr lang="pt-BR" sz="2000" b="1" dirty="0">
                        <a:latin typeface="Tahoma" pitchFamily="34" charset="0"/>
                        <a:cs typeface="Tahoma" pitchFamily="34" charset="0"/>
                      </a:endParaRPr>
                    </a:p>
                  </a:txBody>
                  <a:tcPr/>
                </a:tc>
                <a:tc>
                  <a:txBody>
                    <a:bodyPr/>
                    <a:lstStyle/>
                    <a:p>
                      <a:pPr algn="ctr">
                        <a:spcAft>
                          <a:spcPts val="0"/>
                        </a:spcAft>
                      </a:pPr>
                      <a:r>
                        <a:rPr lang="pt-BR" sz="2000" b="1" dirty="0" smtClean="0">
                          <a:latin typeface="Arial"/>
                          <a:ea typeface="Times New Roman"/>
                          <a:cs typeface="Times New Roman"/>
                        </a:rPr>
                        <a:t>&gt;</a:t>
                      </a:r>
                      <a:r>
                        <a:rPr lang="pt-BR" sz="2000" b="1" baseline="0" dirty="0" smtClean="0">
                          <a:latin typeface="Arial"/>
                          <a:ea typeface="Times New Roman"/>
                          <a:cs typeface="Times New Roman"/>
                        </a:rPr>
                        <a:t> </a:t>
                      </a:r>
                      <a:r>
                        <a:rPr lang="pt-BR" sz="2000" b="1" dirty="0" smtClean="0">
                          <a:latin typeface="Arial"/>
                          <a:ea typeface="Times New Roman"/>
                          <a:cs typeface="Times New Roman"/>
                        </a:rPr>
                        <a:t>200</a:t>
                      </a:r>
                      <a:endParaRPr lang="pt-BR" sz="2000" b="1" dirty="0">
                        <a:latin typeface="Times New Roman"/>
                        <a:ea typeface="Times New Roman"/>
                        <a:cs typeface="Times New Roman"/>
                      </a:endParaRPr>
                    </a:p>
                  </a:txBody>
                  <a:tcPr marL="44450" marR="44450" marT="0" marB="0" anchor="b"/>
                </a:tc>
                <a:tc>
                  <a:txBody>
                    <a:bodyPr/>
                    <a:lstStyle/>
                    <a:p>
                      <a:pPr algn="ctr">
                        <a:spcAft>
                          <a:spcPts val="0"/>
                        </a:spcAft>
                      </a:pPr>
                      <a:r>
                        <a:rPr lang="pt-BR" sz="2000" b="1" dirty="0" smtClean="0">
                          <a:latin typeface="Arial"/>
                          <a:ea typeface="Times New Roman"/>
                          <a:cs typeface="Times New Roman"/>
                        </a:rPr>
                        <a:t>&gt; </a:t>
                      </a:r>
                      <a:r>
                        <a:rPr lang="pt-BR" sz="2000" b="1" dirty="0">
                          <a:latin typeface="Arial"/>
                          <a:ea typeface="Times New Roman"/>
                          <a:cs typeface="Times New Roman"/>
                        </a:rPr>
                        <a:t>3</a:t>
                      </a:r>
                      <a:endParaRPr lang="pt-BR" sz="2000" b="1" dirty="0">
                        <a:latin typeface="Times New Roman"/>
                        <a:ea typeface="Times New Roman"/>
                        <a:cs typeface="Times New Roman"/>
                      </a:endParaRPr>
                    </a:p>
                  </a:txBody>
                  <a:tcPr marL="44450" marR="44450" marT="0" marB="0" anchor="b"/>
                </a:tc>
              </a:tr>
              <a:tr h="701040">
                <a:tc>
                  <a:txBody>
                    <a:bodyPr/>
                    <a:lstStyle/>
                    <a:p>
                      <a:pPr algn="ctr"/>
                      <a:r>
                        <a:rPr lang="pt-BR" sz="2000" b="1" dirty="0" smtClean="0">
                          <a:latin typeface="Tahoma" pitchFamily="34" charset="0"/>
                          <a:cs typeface="Tahoma" pitchFamily="34" charset="0"/>
                        </a:rPr>
                        <a:t>5</a:t>
                      </a:r>
                      <a:endParaRPr lang="pt-BR" sz="2000" b="1" dirty="0">
                        <a:latin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latin typeface="Tahoma" pitchFamily="34" charset="0"/>
                          <a:cs typeface="Tahoma" pitchFamily="34" charset="0"/>
                        </a:rPr>
                        <a:t>&gt; 80 %</a:t>
                      </a:r>
                    </a:p>
                    <a:p>
                      <a:pPr algn="ctr"/>
                      <a:endParaRPr lang="pt-BR" sz="2000" b="1" dirty="0">
                        <a:latin typeface="Tahoma" pitchFamily="34" charset="0"/>
                        <a:cs typeface="Tahoma" pitchFamily="34" charset="0"/>
                      </a:endParaRPr>
                    </a:p>
                  </a:txBody>
                  <a:tcPr/>
                </a:tc>
                <a:tc>
                  <a:txBody>
                    <a:bodyPr/>
                    <a:lstStyle/>
                    <a:p>
                      <a:pPr algn="ctr">
                        <a:spcAft>
                          <a:spcPts val="0"/>
                        </a:spcAft>
                      </a:pPr>
                      <a:r>
                        <a:rPr lang="pt-BR" sz="2000" b="1" dirty="0" smtClean="0">
                          <a:latin typeface="Arial"/>
                          <a:ea typeface="Times New Roman"/>
                          <a:cs typeface="Times New Roman"/>
                        </a:rPr>
                        <a:t>&gt; 1000</a:t>
                      </a:r>
                      <a:endParaRPr lang="pt-BR" sz="2000" b="1" dirty="0">
                        <a:latin typeface="Times New Roman"/>
                        <a:ea typeface="Times New Roman"/>
                        <a:cs typeface="Times New Roman"/>
                      </a:endParaRPr>
                    </a:p>
                  </a:txBody>
                  <a:tcPr marL="44450" marR="44450" marT="0" marB="0" anchor="b"/>
                </a:tc>
                <a:tc>
                  <a:txBody>
                    <a:bodyPr/>
                    <a:lstStyle/>
                    <a:p>
                      <a:pPr algn="ctr">
                        <a:spcAft>
                          <a:spcPts val="0"/>
                        </a:spcAft>
                      </a:pPr>
                      <a:r>
                        <a:rPr lang="pt-BR" sz="2000" b="1" dirty="0" smtClean="0">
                          <a:latin typeface="Arial"/>
                          <a:ea typeface="Times New Roman"/>
                          <a:cs typeface="Times New Roman"/>
                        </a:rPr>
                        <a:t>&gt; </a:t>
                      </a:r>
                      <a:r>
                        <a:rPr lang="pt-BR" sz="2000" b="1" dirty="0">
                          <a:latin typeface="Arial"/>
                          <a:ea typeface="Times New Roman"/>
                          <a:cs typeface="Times New Roman"/>
                        </a:rPr>
                        <a:t>10</a:t>
                      </a:r>
                      <a:endParaRPr lang="pt-BR" sz="2000" b="1" dirty="0">
                        <a:latin typeface="Times New Roman"/>
                        <a:ea typeface="Times New Roman"/>
                        <a:cs typeface="Times New Roman"/>
                      </a:endParaRPr>
                    </a:p>
                  </a:txBody>
                  <a:tcPr marL="44450" marR="44450" marT="0" marB="0" anchor="b"/>
                </a:tc>
              </a:tr>
              <a:tr h="701040">
                <a:tc>
                  <a:txBody>
                    <a:bodyPr/>
                    <a:lstStyle/>
                    <a:p>
                      <a:pPr algn="ctr"/>
                      <a:r>
                        <a:rPr lang="pt-BR" sz="2000" b="1" dirty="0" smtClean="0">
                          <a:latin typeface="Tahoma" pitchFamily="34" charset="0"/>
                          <a:cs typeface="Tahoma" pitchFamily="34" charset="0"/>
                        </a:rPr>
                        <a:t>10</a:t>
                      </a:r>
                      <a:endParaRPr lang="pt-BR" sz="2000" b="1" dirty="0">
                        <a:latin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latin typeface="Tahoma" pitchFamily="34" charset="0"/>
                          <a:cs typeface="Tahoma" pitchFamily="34" charset="0"/>
                        </a:rPr>
                        <a:t>&gt; 80 %</a:t>
                      </a:r>
                    </a:p>
                    <a:p>
                      <a:pPr algn="ctr"/>
                      <a:endParaRPr lang="pt-BR" sz="2000" b="1" dirty="0">
                        <a:latin typeface="Tahoma" pitchFamily="34" charset="0"/>
                        <a:cs typeface="Tahoma" pitchFamily="34" charset="0"/>
                      </a:endParaRPr>
                    </a:p>
                  </a:txBody>
                  <a:tcPr/>
                </a:tc>
                <a:tc>
                  <a:txBody>
                    <a:bodyPr/>
                    <a:lstStyle/>
                    <a:p>
                      <a:pPr algn="ctr">
                        <a:spcAft>
                          <a:spcPts val="0"/>
                        </a:spcAft>
                      </a:pPr>
                      <a:r>
                        <a:rPr lang="pt-BR" sz="2000" b="1" dirty="0" smtClean="0">
                          <a:latin typeface="Arial"/>
                          <a:ea typeface="Times New Roman"/>
                          <a:cs typeface="Times New Roman"/>
                        </a:rPr>
                        <a:t>&gt; </a:t>
                      </a:r>
                      <a:r>
                        <a:rPr lang="pt-BR" sz="2000" b="1" dirty="0">
                          <a:latin typeface="Arial"/>
                          <a:ea typeface="Times New Roman"/>
                          <a:cs typeface="Times New Roman"/>
                        </a:rPr>
                        <a:t>2000</a:t>
                      </a:r>
                      <a:endParaRPr lang="pt-BR" sz="2000" b="1" dirty="0">
                        <a:latin typeface="Times New Roman"/>
                        <a:ea typeface="Times New Roman"/>
                        <a:cs typeface="Times New Roman"/>
                      </a:endParaRPr>
                    </a:p>
                  </a:txBody>
                  <a:tcPr marL="44450" marR="44450" marT="0" marB="0" anchor="b"/>
                </a:tc>
                <a:tc>
                  <a:txBody>
                    <a:bodyPr/>
                    <a:lstStyle/>
                    <a:p>
                      <a:pPr algn="ctr">
                        <a:spcAft>
                          <a:spcPts val="0"/>
                        </a:spcAft>
                      </a:pPr>
                      <a:r>
                        <a:rPr lang="pt-BR" sz="2000" b="1" dirty="0" smtClean="0">
                          <a:latin typeface="Arial"/>
                          <a:ea typeface="Times New Roman"/>
                          <a:cs typeface="Times New Roman"/>
                        </a:rPr>
                        <a:t>&gt; </a:t>
                      </a:r>
                      <a:r>
                        <a:rPr lang="pt-BR" sz="2000" b="1" dirty="0">
                          <a:latin typeface="Arial"/>
                          <a:ea typeface="Times New Roman"/>
                          <a:cs typeface="Times New Roman"/>
                        </a:rPr>
                        <a:t>20</a:t>
                      </a:r>
                      <a:endParaRPr lang="pt-BR" sz="2000" b="1" dirty="0">
                        <a:latin typeface="Times New Roman"/>
                        <a:ea typeface="Times New Roman"/>
                        <a:cs typeface="Times New Roman"/>
                      </a:endParaRPr>
                    </a:p>
                  </a:txBody>
                  <a:tcPr marL="44450" marR="44450" marT="0" marB="0" anchor="b"/>
                </a:tc>
              </a:tr>
              <a:tr h="701040">
                <a:tc>
                  <a:txBody>
                    <a:bodyPr/>
                    <a:lstStyle/>
                    <a:p>
                      <a:pPr algn="ctr"/>
                      <a:r>
                        <a:rPr lang="pt-BR" sz="2000" b="1" dirty="0" smtClean="0">
                          <a:latin typeface="Tahoma" pitchFamily="34" charset="0"/>
                          <a:cs typeface="Tahoma" pitchFamily="34" charset="0"/>
                        </a:rPr>
                        <a:t>15</a:t>
                      </a:r>
                      <a:endParaRPr lang="pt-BR" sz="2000" b="1" dirty="0">
                        <a:latin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latin typeface="Tahoma" pitchFamily="34" charset="0"/>
                          <a:cs typeface="Tahoma" pitchFamily="34" charset="0"/>
                        </a:rPr>
                        <a:t>&gt; 80 %</a:t>
                      </a:r>
                    </a:p>
                    <a:p>
                      <a:pPr algn="ctr"/>
                      <a:endParaRPr lang="pt-BR" sz="2000" b="1" dirty="0">
                        <a:latin typeface="Tahoma" pitchFamily="34" charset="0"/>
                        <a:cs typeface="Tahoma" pitchFamily="34" charset="0"/>
                      </a:endParaRPr>
                    </a:p>
                  </a:txBody>
                  <a:tcPr/>
                </a:tc>
                <a:tc>
                  <a:txBody>
                    <a:bodyPr/>
                    <a:lstStyle/>
                    <a:p>
                      <a:pPr algn="ctr">
                        <a:spcAft>
                          <a:spcPts val="0"/>
                        </a:spcAft>
                      </a:pPr>
                      <a:r>
                        <a:rPr lang="pt-BR" sz="2000" b="1" dirty="0" smtClean="0">
                          <a:latin typeface="Arial"/>
                          <a:ea typeface="Times New Roman"/>
                          <a:cs typeface="Times New Roman"/>
                        </a:rPr>
                        <a:t>&gt; </a:t>
                      </a:r>
                      <a:r>
                        <a:rPr lang="pt-BR" sz="2000" b="1" dirty="0">
                          <a:latin typeface="Arial"/>
                          <a:ea typeface="Times New Roman"/>
                          <a:cs typeface="Times New Roman"/>
                        </a:rPr>
                        <a:t>2500</a:t>
                      </a:r>
                      <a:endParaRPr lang="pt-BR" sz="2000" b="1" dirty="0">
                        <a:latin typeface="Times New Roman"/>
                        <a:ea typeface="Times New Roman"/>
                        <a:cs typeface="Times New Roman"/>
                      </a:endParaRPr>
                    </a:p>
                  </a:txBody>
                  <a:tcPr marL="44450" marR="44450" marT="0" marB="0" anchor="b"/>
                </a:tc>
                <a:tc>
                  <a:txBody>
                    <a:bodyPr/>
                    <a:lstStyle/>
                    <a:p>
                      <a:pPr algn="ctr">
                        <a:spcAft>
                          <a:spcPts val="0"/>
                        </a:spcAft>
                      </a:pPr>
                      <a:r>
                        <a:rPr lang="pt-BR" sz="2000" b="1" dirty="0" smtClean="0">
                          <a:latin typeface="Arial"/>
                          <a:ea typeface="Times New Roman"/>
                          <a:cs typeface="Times New Roman"/>
                        </a:rPr>
                        <a:t>&gt; </a:t>
                      </a:r>
                      <a:r>
                        <a:rPr lang="pt-BR" sz="2000" b="1" dirty="0">
                          <a:latin typeface="Arial"/>
                          <a:ea typeface="Times New Roman"/>
                          <a:cs typeface="Times New Roman"/>
                        </a:rPr>
                        <a:t>25</a:t>
                      </a:r>
                      <a:endParaRPr lang="pt-BR" sz="2000" b="1" dirty="0">
                        <a:latin typeface="Times New Roman"/>
                        <a:ea typeface="Times New Roman"/>
                        <a:cs typeface="Times New Roman"/>
                      </a:endParaRPr>
                    </a:p>
                  </a:txBody>
                  <a:tcPr marL="44450" marR="44450" marT="0" marB="0" anchor="b"/>
                </a:tc>
              </a:tr>
              <a:tr h="701040">
                <a:tc>
                  <a:txBody>
                    <a:bodyPr/>
                    <a:lstStyle/>
                    <a:p>
                      <a:pPr algn="ctr"/>
                      <a:r>
                        <a:rPr lang="pt-BR" sz="2000" b="1" dirty="0" smtClean="0">
                          <a:solidFill>
                            <a:srgbClr val="FF0000"/>
                          </a:solidFill>
                          <a:latin typeface="Tahoma" pitchFamily="34" charset="0"/>
                          <a:cs typeface="Tahoma" pitchFamily="34" charset="0"/>
                        </a:rPr>
                        <a:t>20</a:t>
                      </a:r>
                      <a:endParaRPr lang="pt-BR" sz="2000" b="1" dirty="0">
                        <a:solidFill>
                          <a:srgbClr val="FF0000"/>
                        </a:solidFill>
                        <a:latin typeface="Tahoma" pitchFamily="34" charset="0"/>
                        <a:cs typeface="Tahom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solidFill>
                            <a:srgbClr val="FF0000"/>
                          </a:solidFill>
                          <a:latin typeface="Tahoma" pitchFamily="34" charset="0"/>
                          <a:cs typeface="Tahoma" pitchFamily="34" charset="0"/>
                        </a:rPr>
                        <a:t>&gt; 80 %</a:t>
                      </a:r>
                    </a:p>
                    <a:p>
                      <a:pPr algn="ctr"/>
                      <a:endParaRPr lang="pt-BR" sz="2000" b="1" dirty="0">
                        <a:solidFill>
                          <a:srgbClr val="FF0000"/>
                        </a:solidFill>
                        <a:latin typeface="Tahoma" pitchFamily="34" charset="0"/>
                        <a:cs typeface="Tahoma" pitchFamily="34" charset="0"/>
                      </a:endParaRPr>
                    </a:p>
                  </a:txBody>
                  <a:tcPr/>
                </a:tc>
                <a:tc>
                  <a:txBody>
                    <a:bodyPr/>
                    <a:lstStyle/>
                    <a:p>
                      <a:pPr algn="ctr">
                        <a:spcAft>
                          <a:spcPts val="0"/>
                        </a:spcAft>
                      </a:pPr>
                      <a:r>
                        <a:rPr lang="pt-BR" sz="2000" b="1" dirty="0" smtClean="0">
                          <a:solidFill>
                            <a:srgbClr val="FF0000"/>
                          </a:solidFill>
                          <a:latin typeface="Arial"/>
                          <a:ea typeface="Times New Roman"/>
                          <a:cs typeface="Times New Roman"/>
                        </a:rPr>
                        <a:t>&gt;</a:t>
                      </a:r>
                      <a:r>
                        <a:rPr lang="pt-BR" sz="2000" b="1" i="1" dirty="0" smtClean="0">
                          <a:solidFill>
                            <a:srgbClr val="FF0000"/>
                          </a:solidFill>
                          <a:latin typeface="Arial"/>
                          <a:ea typeface="Times New Roman"/>
                          <a:cs typeface="Times New Roman"/>
                        </a:rPr>
                        <a:t> </a:t>
                      </a:r>
                      <a:r>
                        <a:rPr lang="pt-BR" sz="2000" b="1" i="1" dirty="0">
                          <a:solidFill>
                            <a:srgbClr val="FF0000"/>
                          </a:solidFill>
                          <a:latin typeface="Arial"/>
                          <a:ea typeface="Times New Roman"/>
                          <a:cs typeface="Times New Roman"/>
                        </a:rPr>
                        <a:t>3000</a:t>
                      </a:r>
                      <a:endParaRPr lang="pt-BR" sz="2000" b="1" dirty="0">
                        <a:solidFill>
                          <a:srgbClr val="FF0000"/>
                        </a:solidFill>
                        <a:latin typeface="Times New Roman"/>
                        <a:ea typeface="Times New Roman"/>
                        <a:cs typeface="Times New Roman"/>
                      </a:endParaRPr>
                    </a:p>
                  </a:txBody>
                  <a:tcPr marL="44450" marR="44450" marT="0" marB="0" anchor="ctr"/>
                </a:tc>
                <a:tc>
                  <a:txBody>
                    <a:bodyPr/>
                    <a:lstStyle/>
                    <a:p>
                      <a:pPr algn="ctr">
                        <a:spcAft>
                          <a:spcPts val="0"/>
                        </a:spcAft>
                      </a:pPr>
                      <a:r>
                        <a:rPr lang="pt-BR" sz="2000" b="1" dirty="0" smtClean="0">
                          <a:solidFill>
                            <a:srgbClr val="FF0000"/>
                          </a:solidFill>
                          <a:latin typeface="Arial"/>
                          <a:ea typeface="Times New Roman"/>
                          <a:cs typeface="Times New Roman"/>
                        </a:rPr>
                        <a:t>&gt;</a:t>
                      </a:r>
                      <a:r>
                        <a:rPr lang="pt-BR" sz="2000" b="1" i="1" dirty="0" smtClean="0">
                          <a:solidFill>
                            <a:srgbClr val="FF0000"/>
                          </a:solidFill>
                          <a:latin typeface="Arial"/>
                          <a:ea typeface="Times New Roman"/>
                          <a:cs typeface="Times New Roman"/>
                        </a:rPr>
                        <a:t> </a:t>
                      </a:r>
                      <a:r>
                        <a:rPr lang="pt-BR" sz="2000" b="1" i="1" dirty="0">
                          <a:solidFill>
                            <a:srgbClr val="FF0000"/>
                          </a:solidFill>
                          <a:latin typeface="Arial"/>
                          <a:ea typeface="Times New Roman"/>
                          <a:cs typeface="Times New Roman"/>
                        </a:rPr>
                        <a:t>30</a:t>
                      </a:r>
                      <a:endParaRPr lang="pt-BR" sz="2000" b="1" dirty="0">
                        <a:solidFill>
                          <a:srgbClr val="FF0000"/>
                        </a:solidFill>
                        <a:latin typeface="Times New Roman"/>
                        <a:ea typeface="Times New Roman"/>
                        <a:cs typeface="Times New Roman"/>
                      </a:endParaRPr>
                    </a:p>
                  </a:txBody>
                  <a:tcPr marL="44450" marR="44450" marT="0" marB="0" anchor="ctr"/>
                </a:tc>
              </a:tr>
            </a:tbl>
          </a:graphicData>
        </a:graphic>
      </p:graphicFrame>
      <p:sp>
        <p:nvSpPr>
          <p:cNvPr id="4" name="CaixaDeTexto 3"/>
          <p:cNvSpPr txBox="1"/>
          <p:nvPr/>
        </p:nvSpPr>
        <p:spPr>
          <a:xfrm>
            <a:off x="4608004" y="5674060"/>
            <a:ext cx="4464496" cy="523220"/>
          </a:xfrm>
          <a:prstGeom prst="rect">
            <a:avLst/>
          </a:prstGeom>
          <a:noFill/>
        </p:spPr>
        <p:txBody>
          <a:bodyPr wrap="square" lIns="91430" tIns="45715" rIns="91430" bIns="45715" rtlCol="0">
            <a:spAutoFit/>
          </a:bodyPr>
          <a:lstStyle/>
          <a:p>
            <a:r>
              <a:rPr lang="pt-BR" sz="2800" dirty="0" smtClean="0"/>
              <a:t>(anexo I – Res. SMA 32/14)</a:t>
            </a:r>
            <a:endParaRPr lang="pt-BR" sz="2800" dirty="0"/>
          </a:p>
        </p:txBody>
      </p:sp>
    </p:spTree>
    <p:extLst>
      <p:ext uri="{BB962C8B-B14F-4D97-AF65-F5344CB8AC3E}">
        <p14:creationId xmlns:p14="http://schemas.microsoft.com/office/powerpoint/2010/main" val="1288269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1538" y="785794"/>
            <a:ext cx="6884838" cy="714380"/>
          </a:xfrm>
        </p:spPr>
        <p:txBody>
          <a:bodyPr>
            <a:noAutofit/>
          </a:bodyPr>
          <a:lstStyle/>
          <a:p>
            <a:r>
              <a:rPr lang="pt-BR" sz="4000" b="1" dirty="0" smtClean="0">
                <a:solidFill>
                  <a:schemeClr val="accent3">
                    <a:lumMod val="75000"/>
                  </a:schemeClr>
                </a:solidFill>
                <a:latin typeface="Lucida Sans" panose="020B0602030504020204" pitchFamily="34" charset="0"/>
                <a:cs typeface="Tahoma" pitchFamily="34" charset="0"/>
              </a:rPr>
              <a:t>COMO MONITORAR? </a:t>
            </a:r>
            <a:endParaRPr lang="pt-BR" sz="4000" b="1" dirty="0">
              <a:solidFill>
                <a:schemeClr val="accent3">
                  <a:lumMod val="75000"/>
                </a:schemeClr>
              </a:solidFill>
              <a:latin typeface="Lucida Sans" panose="020B0602030504020204" pitchFamily="34" charset="0"/>
              <a:cs typeface="Tahoma" pitchFamily="34" charset="0"/>
            </a:endParaRPr>
          </a:p>
        </p:txBody>
      </p:sp>
      <p:sp>
        <p:nvSpPr>
          <p:cNvPr id="4" name="Retângulo 3"/>
          <p:cNvSpPr/>
          <p:nvPr/>
        </p:nvSpPr>
        <p:spPr>
          <a:xfrm>
            <a:off x="827584" y="3244334"/>
            <a:ext cx="7632847" cy="1323439"/>
          </a:xfrm>
          <a:prstGeom prst="rect">
            <a:avLst/>
          </a:prstGeom>
        </p:spPr>
        <p:txBody>
          <a:bodyPr wrap="square">
            <a:spAutoFit/>
          </a:bodyPr>
          <a:lstStyle/>
          <a:p>
            <a:pPr algn="ctr">
              <a:spcBef>
                <a:spcPts val="0"/>
              </a:spcBef>
              <a:spcAft>
                <a:spcPts val="600"/>
              </a:spcAft>
              <a:buNone/>
            </a:pPr>
            <a:r>
              <a:rPr lang="pt-BR" sz="4000" b="1" dirty="0">
                <a:solidFill>
                  <a:schemeClr val="accent4">
                    <a:lumMod val="10000"/>
                  </a:schemeClr>
                </a:solidFill>
                <a:cs typeface="Tahoma" pitchFamily="34" charset="0"/>
              </a:rPr>
              <a:t>Portaria </a:t>
            </a:r>
            <a:r>
              <a:rPr lang="pt-BR" sz="4000" b="1" dirty="0" smtClean="0">
                <a:solidFill>
                  <a:schemeClr val="accent4">
                    <a:lumMod val="10000"/>
                  </a:schemeClr>
                </a:solidFill>
                <a:cs typeface="Tahoma" pitchFamily="34" charset="0"/>
              </a:rPr>
              <a:t>CBRN </a:t>
            </a:r>
            <a:r>
              <a:rPr lang="pt-BR" sz="4000" b="1" dirty="0">
                <a:solidFill>
                  <a:schemeClr val="accent4">
                    <a:lumMod val="10000"/>
                  </a:schemeClr>
                </a:solidFill>
                <a:cs typeface="Tahoma" pitchFamily="34" charset="0"/>
              </a:rPr>
              <a:t>01/2015 </a:t>
            </a:r>
            <a:r>
              <a:rPr lang="pt-BR" sz="4000" b="1" dirty="0" smtClean="0">
                <a:solidFill>
                  <a:schemeClr val="accent4">
                    <a:lumMod val="10000"/>
                  </a:schemeClr>
                </a:solidFill>
                <a:cs typeface="Tahoma" pitchFamily="34" charset="0"/>
              </a:rPr>
              <a:t>: Protocolo de Monitoramento </a:t>
            </a:r>
            <a:endParaRPr lang="pt-BR" sz="4000" b="1" dirty="0">
              <a:solidFill>
                <a:schemeClr val="accent4">
                  <a:lumMod val="10000"/>
                </a:schemeClr>
              </a:solidFill>
              <a:cs typeface="Tahoma" pitchFamily="34" charset="0"/>
            </a:endParaRPr>
          </a:p>
        </p:txBody>
      </p:sp>
    </p:spTree>
    <p:extLst>
      <p:ext uri="{BB962C8B-B14F-4D97-AF65-F5344CB8AC3E}">
        <p14:creationId xmlns:p14="http://schemas.microsoft.com/office/powerpoint/2010/main" val="60599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74120" y="760140"/>
            <a:ext cx="7904479" cy="4850405"/>
          </a:xfrm>
        </p:spPr>
        <p:txBody>
          <a:bodyPr>
            <a:normAutofit fontScale="77500" lnSpcReduction="20000"/>
          </a:bodyPr>
          <a:lstStyle/>
          <a:p>
            <a:pPr>
              <a:lnSpc>
                <a:spcPct val="120000"/>
              </a:lnSpc>
              <a:buNone/>
            </a:pPr>
            <a:r>
              <a:rPr lang="pt-BR" dirty="0" smtClean="0"/>
              <a:t>	</a:t>
            </a:r>
            <a:r>
              <a:rPr lang="pt-BR" sz="3900" i="1" dirty="0" smtClean="0"/>
              <a:t>“</a:t>
            </a:r>
            <a:r>
              <a:rPr lang="pt-BR" sz="3900" b="1" i="1" dirty="0" smtClean="0"/>
              <a:t>Art. 61-A.  </a:t>
            </a:r>
            <a:r>
              <a:rPr lang="pt-BR" sz="3900" i="1" dirty="0" smtClean="0"/>
              <a:t>Nas Áreas de Preservação Permanente, é autorizada, exclusivamente, a continuidade das atividades </a:t>
            </a:r>
            <a:r>
              <a:rPr lang="pt-BR" sz="3900" i="1" dirty="0" err="1" smtClean="0"/>
              <a:t>agrossilvipastoris</a:t>
            </a:r>
            <a:r>
              <a:rPr lang="pt-BR" sz="3900" i="1" dirty="0" smtClean="0"/>
              <a:t>, de ecoturismo e de turismo rural em áreas rurais consolidadas até 22 de julho de 2008”:</a:t>
            </a:r>
            <a:r>
              <a:rPr lang="pt-BR" sz="3900" dirty="0" smtClean="0"/>
              <a:t> </a:t>
            </a:r>
            <a:r>
              <a:rPr lang="pt-BR" sz="3900" b="1" dirty="0" smtClean="0"/>
              <a:t>o proprietário terá que se comprometer a recompor apenas uma parte das </a:t>
            </a:r>
            <a:r>
              <a:rPr lang="pt-BR" sz="3900" b="1" dirty="0" err="1" smtClean="0"/>
              <a:t>APPs</a:t>
            </a:r>
            <a:r>
              <a:rPr lang="pt-BR" sz="3900" b="1" dirty="0" smtClean="0"/>
              <a:t> .</a:t>
            </a:r>
          </a:p>
          <a:p>
            <a:pPr>
              <a:lnSpc>
                <a:spcPct val="120000"/>
              </a:lnSpc>
              <a:buNone/>
            </a:pPr>
            <a:endParaRPr lang="pt-BR" sz="3900" b="1" dirty="0" smtClean="0"/>
          </a:p>
          <a:p>
            <a:pPr>
              <a:lnSpc>
                <a:spcPct val="120000"/>
              </a:lnSpc>
              <a:buNone/>
            </a:pPr>
            <a:r>
              <a:rPr lang="pt-BR" sz="2400" dirty="0" smtClean="0"/>
              <a:t>(parágrafos 1º a 7º do Artigo 61-A da Lei e Artigo 19 do Decreto 7.830/2012).</a:t>
            </a:r>
            <a:endParaRPr lang="pt-BR" sz="2400" dirty="0"/>
          </a:p>
        </p:txBody>
      </p:sp>
      <p:sp>
        <p:nvSpPr>
          <p:cNvPr id="4" name="Título 1"/>
          <p:cNvSpPr txBox="1">
            <a:spLocks/>
          </p:cNvSpPr>
          <p:nvPr/>
        </p:nvSpPr>
        <p:spPr>
          <a:xfrm>
            <a:off x="611560" y="18864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6" name="Título 1"/>
          <p:cNvSpPr>
            <a:spLocks noGrp="1"/>
          </p:cNvSpPr>
          <p:nvPr>
            <p:ph type="title"/>
          </p:nvPr>
        </p:nvSpPr>
        <p:spPr>
          <a:xfrm>
            <a:off x="467544" y="404664"/>
            <a:ext cx="8229600" cy="841593"/>
          </a:xfrm>
        </p:spPr>
        <p:txBody>
          <a:bodyPr>
            <a:normAutofit fontScale="90000"/>
          </a:bodyPr>
          <a:lstStyle/>
          <a:p>
            <a:r>
              <a:rPr lang="pt-BR" dirty="0" smtClean="0"/>
              <a:t/>
            </a:r>
            <a:br>
              <a:rPr lang="pt-BR" dirty="0" smtClean="0"/>
            </a:br>
            <a:endParaRPr lang="pt-BR" dirty="0"/>
          </a:p>
        </p:txBody>
      </p:sp>
    </p:spTree>
    <p:extLst>
      <p:ext uri="{BB962C8B-B14F-4D97-AF65-F5344CB8AC3E}">
        <p14:creationId xmlns:p14="http://schemas.microsoft.com/office/powerpoint/2010/main" val="4186814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548680"/>
            <a:ext cx="7725544" cy="2160240"/>
          </a:xfrm>
        </p:spPr>
        <p:txBody>
          <a:bodyPr>
            <a:normAutofit/>
          </a:bodyPr>
          <a:lstStyle/>
          <a:p>
            <a:r>
              <a:rPr lang="pt-BR" sz="4000" b="1" dirty="0" smtClean="0">
                <a:solidFill>
                  <a:schemeClr val="accent3">
                    <a:lumMod val="75000"/>
                  </a:schemeClr>
                </a:solidFill>
                <a:latin typeface="Lucida Sans" panose="020B0602030504020204" pitchFamily="34" charset="0"/>
              </a:rPr>
              <a:t>MONITORAMENTO</a:t>
            </a:r>
            <a:br>
              <a:rPr lang="pt-BR" sz="4000" b="1" dirty="0" smtClean="0">
                <a:solidFill>
                  <a:schemeClr val="accent3">
                    <a:lumMod val="75000"/>
                  </a:schemeClr>
                </a:solidFill>
                <a:latin typeface="Lucida Sans" panose="020B0602030504020204" pitchFamily="34" charset="0"/>
              </a:rPr>
            </a:br>
            <a:r>
              <a:rPr lang="pt-BR" sz="4000" b="1" dirty="0" smtClean="0">
                <a:solidFill>
                  <a:schemeClr val="accent3">
                    <a:lumMod val="75000"/>
                  </a:schemeClr>
                </a:solidFill>
                <a:latin typeface="Lucida Sans" panose="020B0602030504020204" pitchFamily="34" charset="0"/>
              </a:rPr>
              <a:t/>
            </a:r>
            <a:br>
              <a:rPr lang="pt-BR" sz="4000" b="1" dirty="0" smtClean="0">
                <a:solidFill>
                  <a:schemeClr val="accent3">
                    <a:lumMod val="75000"/>
                  </a:schemeClr>
                </a:solidFill>
                <a:latin typeface="Lucida Sans" panose="020B0602030504020204" pitchFamily="34" charset="0"/>
              </a:rPr>
            </a:br>
            <a:r>
              <a:rPr lang="pt-BR" sz="4000" b="1" dirty="0" smtClean="0">
                <a:solidFill>
                  <a:schemeClr val="accent3">
                    <a:lumMod val="75000"/>
                  </a:schemeClr>
                </a:solidFill>
                <a:latin typeface="Lucida Sans" panose="020B0602030504020204" pitchFamily="34" charset="0"/>
                <a:ea typeface="ＭＳ Ｐゴシック" pitchFamily="34" charset="-128"/>
                <a:cs typeface="Arial" charset="0"/>
                <a:sym typeface="Calibri" pitchFamily="34" charset="0"/>
              </a:rPr>
              <a:t> Indicadores Ecológicos </a:t>
            </a:r>
            <a:endParaRPr lang="pt-BR" sz="4000" b="1" dirty="0">
              <a:solidFill>
                <a:schemeClr val="accent3">
                  <a:lumMod val="75000"/>
                </a:schemeClr>
              </a:solidFill>
              <a:latin typeface="Lucida Sans" panose="020B0602030504020204"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611560" y="3573016"/>
            <a:ext cx="7992888" cy="1844513"/>
          </a:xfrm>
          <a:prstGeom prst="rect">
            <a:avLst/>
          </a:prstGeom>
          <a:noFill/>
          <a:ln w="9525">
            <a:noFill/>
            <a:miter lim="800000"/>
            <a:headEnd/>
            <a:tailEnd/>
          </a:ln>
        </p:spPr>
      </p:pic>
    </p:spTree>
    <p:extLst>
      <p:ext uri="{BB962C8B-B14F-4D97-AF65-F5344CB8AC3E}">
        <p14:creationId xmlns:p14="http://schemas.microsoft.com/office/powerpoint/2010/main" val="10126234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731"/>
          <a:stretch/>
        </p:blipFill>
        <p:spPr>
          <a:xfrm>
            <a:off x="1460140" y="1849166"/>
            <a:ext cx="5617526" cy="3524723"/>
          </a:xfrm>
        </p:spPr>
      </p:pic>
      <p:sp>
        <p:nvSpPr>
          <p:cNvPr id="3" name="CaixaDeTexto 2"/>
          <p:cNvSpPr txBox="1"/>
          <p:nvPr/>
        </p:nvSpPr>
        <p:spPr>
          <a:xfrm>
            <a:off x="7077666" y="2223892"/>
            <a:ext cx="1689283" cy="553998"/>
          </a:xfrm>
          <a:prstGeom prst="rect">
            <a:avLst/>
          </a:prstGeom>
          <a:noFill/>
        </p:spPr>
        <p:txBody>
          <a:bodyPr wrap="square" rtlCol="0">
            <a:spAutoFit/>
          </a:bodyPr>
          <a:lstStyle/>
          <a:p>
            <a:r>
              <a:rPr lang="en-US" sz="1500" dirty="0"/>
              <a:t>(Chaves et al. 2015)</a:t>
            </a:r>
          </a:p>
        </p:txBody>
      </p:sp>
      <p:pic>
        <p:nvPicPr>
          <p:cNvPr id="2" name="Picture 1" descr="Captura de tela 2015-11-08 21.39.4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0140" y="555302"/>
            <a:ext cx="5617526" cy="1378919"/>
          </a:xfrm>
          <a:prstGeom prst="rect">
            <a:avLst/>
          </a:prstGeom>
        </p:spPr>
      </p:pic>
      <p:pic>
        <p:nvPicPr>
          <p:cNvPr id="5" name="Espaço Reservado para Conteúdo 5"/>
          <p:cNvPicPr>
            <a:picLocks noChangeAspect="1"/>
          </p:cNvPicPr>
          <p:nvPr/>
        </p:nvPicPr>
        <p:blipFill rotWithShape="1">
          <a:blip r:embed="rId3" cstate="print">
            <a:extLst>
              <a:ext uri="{28A0092B-C50C-407E-A947-70E740481C1C}">
                <a14:useLocalDpi xmlns:a14="http://schemas.microsoft.com/office/drawing/2010/main" val="0"/>
              </a:ext>
            </a:extLst>
          </a:blip>
          <a:srcRect l="7931" t="77223" r="11609"/>
          <a:stretch/>
        </p:blipFill>
        <p:spPr>
          <a:xfrm>
            <a:off x="5215457" y="5430605"/>
            <a:ext cx="3456384" cy="826652"/>
          </a:xfrm>
          <a:prstGeom prst="rect">
            <a:avLst/>
          </a:prstGeom>
        </p:spPr>
      </p:pic>
      <p:cxnSp>
        <p:nvCxnSpPr>
          <p:cNvPr id="7" name="Conector de seta reta 6"/>
          <p:cNvCxnSpPr/>
          <p:nvPr/>
        </p:nvCxnSpPr>
        <p:spPr>
          <a:xfrm flipV="1">
            <a:off x="5724128" y="3687691"/>
            <a:ext cx="1439258" cy="176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7324159" y="3357613"/>
            <a:ext cx="2016224" cy="507831"/>
          </a:xfrm>
          <a:prstGeom prst="rect">
            <a:avLst/>
          </a:prstGeom>
          <a:noFill/>
        </p:spPr>
        <p:txBody>
          <a:bodyPr wrap="square" rtlCol="0">
            <a:spAutoFit/>
          </a:bodyPr>
          <a:lstStyle/>
          <a:p>
            <a:r>
              <a:rPr lang="pt-BR" sz="1350" dirty="0"/>
              <a:t>Anexo II</a:t>
            </a:r>
          </a:p>
          <a:p>
            <a:r>
              <a:rPr lang="pt-BR" sz="1350" dirty="0"/>
              <a:t>Res. SMA 32/2014</a:t>
            </a:r>
          </a:p>
        </p:txBody>
      </p:sp>
    </p:spTree>
    <p:extLst>
      <p:ext uri="{BB962C8B-B14F-4D97-AF65-F5344CB8AC3E}">
        <p14:creationId xmlns:p14="http://schemas.microsoft.com/office/powerpoint/2010/main" val="930516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46" y="2061008"/>
            <a:ext cx="7998668" cy="3637268"/>
          </a:xfrm>
          <a:prstGeom prst="rect">
            <a:avLst/>
          </a:prstGeom>
        </p:spPr>
      </p:pic>
      <p:sp>
        <p:nvSpPr>
          <p:cNvPr id="7" name="CaixaDeTexto 2"/>
          <p:cNvSpPr txBox="1"/>
          <p:nvPr/>
        </p:nvSpPr>
        <p:spPr>
          <a:xfrm>
            <a:off x="7077666" y="2162163"/>
            <a:ext cx="1689283" cy="553998"/>
          </a:xfrm>
          <a:prstGeom prst="rect">
            <a:avLst/>
          </a:prstGeom>
          <a:noFill/>
        </p:spPr>
        <p:txBody>
          <a:bodyPr wrap="square" rtlCol="0">
            <a:spAutoFit/>
          </a:bodyPr>
          <a:lstStyle/>
          <a:p>
            <a:r>
              <a:rPr lang="en-US" sz="1500" dirty="0"/>
              <a:t>(Chaves et al. 2015)</a:t>
            </a:r>
          </a:p>
        </p:txBody>
      </p:sp>
      <p:pic>
        <p:nvPicPr>
          <p:cNvPr id="8" name="Picture 7" descr="Captura de tela 2015-11-08 21.39.4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5878" y="682089"/>
            <a:ext cx="5796136" cy="1378919"/>
          </a:xfrm>
          <a:prstGeom prst="rect">
            <a:avLst/>
          </a:prstGeom>
        </p:spPr>
      </p:pic>
    </p:spTree>
    <p:extLst>
      <p:ext uri="{BB962C8B-B14F-4D97-AF65-F5344CB8AC3E}">
        <p14:creationId xmlns:p14="http://schemas.microsoft.com/office/powerpoint/2010/main" val="104266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bwMode="auto">
          <a:xfrm>
            <a:off x="683568" y="404664"/>
            <a:ext cx="7499895" cy="8493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r>
              <a:rPr lang="pt-BR" altLang="pt-BR" sz="4000" b="1" dirty="0">
                <a:solidFill>
                  <a:schemeClr val="accent3">
                    <a:lumMod val="75000"/>
                  </a:schemeClr>
                </a:solidFill>
                <a:latin typeface="Lucida Sans" panose="020B0602030504020204" pitchFamily="34" charset="0"/>
                <a:ea typeface="ＭＳ Ｐゴシック" panose="020B0600070205080204" pitchFamily="34" charset="-128"/>
                <a:cs typeface="Arial" panose="020B0604020202020204" pitchFamily="34" charset="0"/>
                <a:sym typeface="Calibri" panose="020F0502020204030204" pitchFamily="34" charset="0"/>
              </a:rPr>
              <a:t>Cobertura</a:t>
            </a:r>
          </a:p>
        </p:txBody>
      </p:sp>
      <p:pic>
        <p:nvPicPr>
          <p:cNvPr id="44035" name="Imagem 4" descr="FES_Adequado_le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93" y="1171201"/>
            <a:ext cx="7976567" cy="44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788297"/>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462"/>
          <p:cNvSpPr txBox="1">
            <a:spLocks noGrp="1"/>
          </p:cNvSpPr>
          <p:nvPr>
            <p:ph type="title"/>
          </p:nvPr>
        </p:nvSpPr>
        <p:spPr bwMode="auto">
          <a:xfrm>
            <a:off x="539552" y="548680"/>
            <a:ext cx="8064896" cy="11419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Autofit/>
          </a:bodyPr>
          <a:lstStyle/>
          <a:p>
            <a:pPr>
              <a:buClr>
                <a:srgbClr val="000000"/>
              </a:buClr>
            </a:pPr>
            <a:r>
              <a:rPr lang="pt-BR" altLang="pt-BR" sz="4000" b="1" dirty="0" smtClean="0">
                <a:solidFill>
                  <a:schemeClr val="accent3">
                    <a:lumMod val="75000"/>
                  </a:schemeClr>
                </a:solidFill>
                <a:latin typeface="Lucida Sans" panose="020B0602030504020204" pitchFamily="34" charset="0"/>
                <a:ea typeface="ＭＳ Ｐゴシック" panose="020B0600070205080204" pitchFamily="34" charset="-128"/>
                <a:cs typeface="Arial" panose="020B0604020202020204" pitchFamily="34" charset="0"/>
                <a:sym typeface="Calibri" panose="020F0502020204030204" pitchFamily="34" charset="0"/>
              </a:rPr>
              <a:t>Regenerantes</a:t>
            </a:r>
            <a:r>
              <a:rPr lang="pt-BR" altLang="pt-BR"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sym typeface="Calibri" panose="020F0502020204030204" pitchFamily="34" charset="0"/>
              </a:rPr>
              <a:t/>
            </a:r>
            <a:br>
              <a:rPr lang="pt-BR" altLang="pt-BR"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sym typeface="Calibri" panose="020F0502020204030204" pitchFamily="34" charset="0"/>
              </a:rPr>
            </a:br>
            <a:endParaRPr lang="en-US" altLang="pt-BR" dirty="0" smtClean="0">
              <a:solidFill>
                <a:srgbClr val="000000"/>
              </a:solidFill>
              <a:latin typeface="Calibri" panose="020F050202020403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pic>
        <p:nvPicPr>
          <p:cNvPr id="471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132856"/>
            <a:ext cx="8061012" cy="28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857145"/>
      </p:ext>
    </p:extLst>
  </p:cSld>
  <p:clrMapOvr>
    <a:masterClrMapping/>
  </p:clrMapOvr>
  <p:transition spd="slow">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marcelino\Desktop\Sem Título-1.jpg"/>
          <p:cNvPicPr>
            <a:picLocks noChangeAspect="1" noChangeArrowheads="1"/>
          </p:cNvPicPr>
          <p:nvPr/>
        </p:nvPicPr>
        <p:blipFill>
          <a:blip r:embed="rId2" cstate="email"/>
          <a:srcRect/>
          <a:stretch>
            <a:fillRect/>
          </a:stretch>
        </p:blipFill>
        <p:spPr bwMode="auto">
          <a:xfrm>
            <a:off x="1524037" y="1569545"/>
            <a:ext cx="6594734" cy="4733930"/>
          </a:xfrm>
          <a:prstGeom prst="rect">
            <a:avLst/>
          </a:prstGeom>
          <a:noFill/>
        </p:spPr>
      </p:pic>
      <p:sp>
        <p:nvSpPr>
          <p:cNvPr id="3" name="CaixaDeTexto 2"/>
          <p:cNvSpPr txBox="1"/>
          <p:nvPr/>
        </p:nvSpPr>
        <p:spPr>
          <a:xfrm>
            <a:off x="0" y="452188"/>
            <a:ext cx="9144000" cy="707886"/>
          </a:xfrm>
          <a:prstGeom prst="rect">
            <a:avLst/>
          </a:prstGeom>
          <a:noFill/>
        </p:spPr>
        <p:txBody>
          <a:bodyPr wrap="square" rtlCol="0">
            <a:spAutoFit/>
          </a:bodyPr>
          <a:lstStyle/>
          <a:p>
            <a:pPr algn="ctr"/>
            <a:r>
              <a:rPr lang="pt-BR" sz="4000" b="1" dirty="0" smtClean="0">
                <a:solidFill>
                  <a:schemeClr val="accent3">
                    <a:lumMod val="75000"/>
                  </a:schemeClr>
                </a:solidFill>
                <a:latin typeface="Lucida Sans" pitchFamily="34" charset="0"/>
              </a:rPr>
              <a:t>Restauração Ecológica</a:t>
            </a:r>
            <a:endParaRPr lang="pt-BR" sz="4000" b="1" dirty="0">
              <a:solidFill>
                <a:schemeClr val="accent3">
                  <a:lumMod val="75000"/>
                </a:schemeClr>
              </a:solidFill>
              <a:latin typeface="Lucida Sans" pitchFamily="34" charset="0"/>
            </a:endParaRPr>
          </a:p>
        </p:txBody>
      </p:sp>
      <p:sp>
        <p:nvSpPr>
          <p:cNvPr id="5" name="Retângulo 4"/>
          <p:cNvSpPr/>
          <p:nvPr/>
        </p:nvSpPr>
        <p:spPr>
          <a:xfrm>
            <a:off x="1744374" y="2409289"/>
            <a:ext cx="2736304" cy="93610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rPr>
              <a:t>Estrutura alcançada</a:t>
            </a:r>
            <a:endParaRPr lang="pt-BR" sz="3200" b="1" dirty="0">
              <a:solidFill>
                <a:schemeClr val="tx1"/>
              </a:solidFill>
            </a:endParaRPr>
          </a:p>
        </p:txBody>
      </p:sp>
      <p:sp>
        <p:nvSpPr>
          <p:cNvPr id="6" name="Retângulo 5"/>
          <p:cNvSpPr/>
          <p:nvPr/>
        </p:nvSpPr>
        <p:spPr>
          <a:xfrm>
            <a:off x="1921202" y="1160074"/>
            <a:ext cx="5976664" cy="11521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smtClean="0">
                <a:solidFill>
                  <a:schemeClr val="tx1"/>
                </a:solidFill>
              </a:rPr>
              <a:t>Recomposição atingida: estrutura e autossustentabilidade</a:t>
            </a:r>
            <a:endParaRPr lang="pt-BR" sz="3200" b="1" dirty="0">
              <a:solidFill>
                <a:schemeClr val="tx1"/>
              </a:solidFill>
            </a:endParaRPr>
          </a:p>
        </p:txBody>
      </p:sp>
      <p:sp>
        <p:nvSpPr>
          <p:cNvPr id="7" name="CaixaDeTexto 6"/>
          <p:cNvSpPr txBox="1"/>
          <p:nvPr/>
        </p:nvSpPr>
        <p:spPr>
          <a:xfrm rot="19430831">
            <a:off x="1497447" y="4935500"/>
            <a:ext cx="1596271" cy="584775"/>
          </a:xfrm>
          <a:prstGeom prst="rect">
            <a:avLst/>
          </a:prstGeom>
          <a:noFill/>
        </p:spPr>
        <p:txBody>
          <a:bodyPr wrap="none" rtlCol="0">
            <a:spAutoFit/>
          </a:bodyPr>
          <a:lstStyle/>
          <a:p>
            <a:r>
              <a:rPr lang="pt-BR" sz="3200" b="1" dirty="0" smtClean="0"/>
              <a:t>Projetos</a:t>
            </a:r>
            <a:endParaRPr lang="pt-BR" sz="3200" b="1" dirty="0"/>
          </a:p>
        </p:txBody>
      </p:sp>
      <p:sp>
        <p:nvSpPr>
          <p:cNvPr id="2" name="CaixaDeTexto 1"/>
          <p:cNvSpPr txBox="1"/>
          <p:nvPr/>
        </p:nvSpPr>
        <p:spPr>
          <a:xfrm>
            <a:off x="5761823" y="6430713"/>
            <a:ext cx="3639274" cy="369332"/>
          </a:xfrm>
          <a:prstGeom prst="rect">
            <a:avLst/>
          </a:prstGeom>
          <a:noFill/>
        </p:spPr>
        <p:txBody>
          <a:bodyPr wrap="square" rtlCol="0">
            <a:spAutoFit/>
          </a:bodyPr>
          <a:lstStyle/>
          <a:p>
            <a:r>
              <a:rPr lang="pt-BR" dirty="0" smtClean="0"/>
              <a:t>Ilustrações: </a:t>
            </a:r>
            <a:r>
              <a:rPr lang="pt-BR" dirty="0" err="1" smtClean="0"/>
              <a:t>Patricia</a:t>
            </a:r>
            <a:r>
              <a:rPr lang="pt-BR" dirty="0" smtClean="0"/>
              <a:t> Yamamoto</a:t>
            </a:r>
            <a:endParaRPr lang="pt-BR" dirty="0"/>
          </a:p>
        </p:txBody>
      </p:sp>
    </p:spTree>
    <p:extLst>
      <p:ext uri="{BB962C8B-B14F-4D97-AF65-F5344CB8AC3E}">
        <p14:creationId xmlns:p14="http://schemas.microsoft.com/office/powerpoint/2010/main" val="16559556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m 1" descr="trabalhadores_09_03_2009.JPG"/>
          <p:cNvPicPr>
            <a:picLocks noChangeAspect="1"/>
          </p:cNvPicPr>
          <p:nvPr/>
        </p:nvPicPr>
        <p:blipFill>
          <a:blip r:embed="rId2" cstate="print"/>
          <a:srcRect/>
          <a:stretch>
            <a:fillRect/>
          </a:stretch>
        </p:blipFill>
        <p:spPr bwMode="auto">
          <a:xfrm>
            <a:off x="604751" y="3480048"/>
            <a:ext cx="2857009" cy="2144441"/>
          </a:xfrm>
          <a:prstGeom prst="rect">
            <a:avLst/>
          </a:prstGeom>
          <a:noFill/>
          <a:ln w="9525">
            <a:noFill/>
            <a:miter lim="800000"/>
            <a:headEnd/>
            <a:tailEnd/>
          </a:ln>
        </p:spPr>
      </p:pic>
      <p:pic>
        <p:nvPicPr>
          <p:cNvPr id="78851" name="Imagem 2" descr="Fotos Ana Carolina-DDS SAF.JPG"/>
          <p:cNvPicPr>
            <a:picLocks noChangeAspect="1"/>
          </p:cNvPicPr>
          <p:nvPr/>
        </p:nvPicPr>
        <p:blipFill>
          <a:blip r:embed="rId3" cstate="print"/>
          <a:srcRect/>
          <a:stretch>
            <a:fillRect/>
          </a:stretch>
        </p:blipFill>
        <p:spPr bwMode="auto">
          <a:xfrm>
            <a:off x="1264504" y="593120"/>
            <a:ext cx="2053240" cy="2737941"/>
          </a:xfrm>
          <a:prstGeom prst="rect">
            <a:avLst/>
          </a:prstGeom>
          <a:noFill/>
          <a:ln w="9525">
            <a:noFill/>
            <a:miter lim="800000"/>
            <a:headEnd/>
            <a:tailEnd/>
          </a:ln>
        </p:spPr>
      </p:pic>
      <p:sp>
        <p:nvSpPr>
          <p:cNvPr id="6" name="Seta para a direita listrada 5"/>
          <p:cNvSpPr/>
          <p:nvPr/>
        </p:nvSpPr>
        <p:spPr>
          <a:xfrm>
            <a:off x="3573119" y="1225217"/>
            <a:ext cx="1110240" cy="30747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t-BR" kern="0" dirty="0">
              <a:sym typeface="Arial"/>
            </a:endParaRPr>
          </a:p>
        </p:txBody>
      </p:sp>
      <p:pic>
        <p:nvPicPr>
          <p:cNvPr id="78853" name="Imagem 6" descr="DSC03130.JPG"/>
          <p:cNvPicPr>
            <a:picLocks noChangeAspect="1"/>
          </p:cNvPicPr>
          <p:nvPr/>
        </p:nvPicPr>
        <p:blipFill>
          <a:blip r:embed="rId4" cstate="print"/>
          <a:srcRect/>
          <a:stretch>
            <a:fillRect/>
          </a:stretch>
        </p:blipFill>
        <p:spPr bwMode="auto">
          <a:xfrm>
            <a:off x="4794718" y="593120"/>
            <a:ext cx="3741131" cy="4988699"/>
          </a:xfrm>
          <a:prstGeom prst="rect">
            <a:avLst/>
          </a:prstGeom>
          <a:noFill/>
          <a:ln w="9525">
            <a:noFill/>
            <a:miter lim="800000"/>
            <a:headEnd/>
            <a:tailEnd/>
          </a:ln>
        </p:spPr>
      </p:pic>
    </p:spTree>
    <p:extLst>
      <p:ext uri="{BB962C8B-B14F-4D97-AF65-F5344CB8AC3E}">
        <p14:creationId xmlns:p14="http://schemas.microsoft.com/office/powerpoint/2010/main" val="10865560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m 3" descr="DSCN4061.jpg"/>
          <p:cNvPicPr>
            <a:picLocks noChangeAspect="1"/>
          </p:cNvPicPr>
          <p:nvPr/>
        </p:nvPicPr>
        <p:blipFill>
          <a:blip r:embed="rId3" cstate="print">
            <a:lum bright="-4000" contrast="10000"/>
          </a:blip>
          <a:srcRect r="5711" b="12862"/>
          <a:stretch>
            <a:fillRect/>
          </a:stretch>
        </p:blipFill>
        <p:spPr bwMode="auto">
          <a:xfrm>
            <a:off x="0" y="-27384"/>
            <a:ext cx="9144000" cy="6858000"/>
          </a:xfrm>
          <a:prstGeom prst="rect">
            <a:avLst/>
          </a:prstGeom>
          <a:noFill/>
          <a:ln w="9525">
            <a:noFill/>
            <a:miter lim="800000"/>
            <a:headEnd/>
            <a:tailEnd/>
          </a:ln>
          <a:effectLst>
            <a:outerShdw dist="50800" dir="5400000" algn="ctr" rotWithShape="0">
              <a:srgbClr val="808080"/>
            </a:outerShdw>
          </a:effectLst>
        </p:spPr>
      </p:pic>
      <p:sp>
        <p:nvSpPr>
          <p:cNvPr id="5" name="CaixaDeTexto 4"/>
          <p:cNvSpPr txBox="1"/>
          <p:nvPr/>
        </p:nvSpPr>
        <p:spPr>
          <a:xfrm>
            <a:off x="0" y="5281909"/>
            <a:ext cx="9144000" cy="760864"/>
          </a:xfrm>
          <a:prstGeom prst="rect">
            <a:avLst/>
          </a:prstGeom>
          <a:solidFill>
            <a:schemeClr val="bg1">
              <a:lumMod val="85000"/>
            </a:schemeClr>
          </a:solidFill>
        </p:spPr>
        <p:txBody>
          <a:bodyPr lIns="82945" tIns="41473" rIns="82945" bIns="41473">
            <a:spAutoFit/>
          </a:bodyPr>
          <a:lstStyle/>
          <a:p>
            <a:pPr marL="342725" indent="-25920">
              <a:buClr>
                <a:srgbClr val="000000"/>
              </a:buClr>
              <a:buSzPct val="125000"/>
              <a:defRPr/>
            </a:pPr>
            <a:r>
              <a:rPr lang="pt-BR" sz="2200" b="1" dirty="0" smtClean="0">
                <a:latin typeface="Arial" pitchFamily="34" charset="0"/>
                <a:ea typeface="ＭＳ Ｐゴシック" charset="-128"/>
                <a:cs typeface="Arial" pitchFamily="34" charset="0"/>
                <a:sym typeface="Arial" pitchFamily="34" charset="0"/>
              </a:rPr>
              <a:t>Rafael B Chaves</a:t>
            </a:r>
            <a:endParaRPr lang="pt-BR" sz="2200" b="1" dirty="0">
              <a:latin typeface="Arial" pitchFamily="34" charset="0"/>
              <a:ea typeface="ＭＳ Ｐゴシック" charset="-128"/>
              <a:cs typeface="Arial" pitchFamily="34" charset="0"/>
              <a:sym typeface="Arial" pitchFamily="34" charset="0"/>
            </a:endParaRPr>
          </a:p>
          <a:p>
            <a:pPr marL="342725" indent="-25920">
              <a:buClr>
                <a:srgbClr val="000000"/>
              </a:buClr>
              <a:buSzPct val="125000"/>
              <a:defRPr/>
            </a:pPr>
            <a:r>
              <a:rPr lang="pt-BR" sz="2200" b="1" dirty="0">
                <a:latin typeface="Arial" pitchFamily="34" charset="0"/>
                <a:ea typeface="ＭＳ Ｐゴシック" charset="-128"/>
                <a:cs typeface="Arial" pitchFamily="34" charset="0"/>
                <a:sym typeface="Arial" pitchFamily="34" charset="0"/>
              </a:rPr>
              <a:t>Centro de Restauração Ecológica - CBRN - SMA     </a:t>
            </a:r>
          </a:p>
        </p:txBody>
      </p:sp>
      <p:sp>
        <p:nvSpPr>
          <p:cNvPr id="4" name="Título 1"/>
          <p:cNvSpPr>
            <a:spLocks noGrp="1"/>
          </p:cNvSpPr>
          <p:nvPr>
            <p:ph type="title"/>
          </p:nvPr>
        </p:nvSpPr>
        <p:spPr>
          <a:xfrm>
            <a:off x="323528" y="2060848"/>
            <a:ext cx="8229600" cy="1584176"/>
          </a:xfrm>
        </p:spPr>
        <p:txBody>
          <a:bodyPr>
            <a:normAutofit/>
          </a:bodyPr>
          <a:lstStyle/>
          <a:p>
            <a:r>
              <a:rPr lang="pt-BR" dirty="0" smtClean="0">
                <a:solidFill>
                  <a:schemeClr val="bg1"/>
                </a:solidFill>
              </a:rPr>
              <a:t>OBRIGADO!</a:t>
            </a:r>
            <a:endParaRPr lang="pt-BR" dirty="0">
              <a:solidFill>
                <a:schemeClr val="bg1"/>
              </a:solidFill>
            </a:endParaRP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rcRect t="27026"/>
          <a:stretch>
            <a:fillRect/>
          </a:stretch>
        </p:blipFill>
        <p:spPr>
          <a:xfrm>
            <a:off x="0" y="6351562"/>
            <a:ext cx="9144000" cy="533822"/>
          </a:xfrm>
          <a:prstGeom prst="rect">
            <a:avLst/>
          </a:prstGeom>
        </p:spPr>
      </p:pic>
    </p:spTree>
    <p:extLst>
      <p:ext uri="{BB962C8B-B14F-4D97-AF65-F5344CB8AC3E}">
        <p14:creationId xmlns:p14="http://schemas.microsoft.com/office/powerpoint/2010/main" val="2617778391"/>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idx="4294967295"/>
          </p:nvPr>
        </p:nvSpPr>
        <p:spPr bwMode="auto">
          <a:xfrm>
            <a:off x="0" y="627063"/>
            <a:ext cx="9144000" cy="868362"/>
          </a:xfrm>
          <a:prstGeom prst="rect">
            <a:avLst/>
          </a:prstGeom>
          <a:ln>
            <a:miter lim="800000"/>
            <a:headEnd/>
            <a:tailEnd/>
          </a:ln>
        </p:spPr>
        <p:txBody>
          <a:bodyPr/>
          <a:lstStyle/>
          <a:p>
            <a:pPr>
              <a:defRPr/>
            </a:pPr>
            <a:r>
              <a:rPr lang="pt-BR" sz="4000" b="1" dirty="0" smtClean="0">
                <a:solidFill>
                  <a:schemeClr val="accent3">
                    <a:lumMod val="75000"/>
                  </a:schemeClr>
                </a:solidFill>
                <a:latin typeface="Lucida Sans" pitchFamily="34" charset="0"/>
                <a:ea typeface="+mn-ea"/>
                <a:cs typeface="+mn-cs"/>
                <a:sym typeface="Calibri"/>
              </a:rPr>
              <a:t>Interação </a:t>
            </a:r>
            <a:r>
              <a:rPr lang="pt-BR" sz="4000" b="1" dirty="0" smtClean="0">
                <a:solidFill>
                  <a:schemeClr val="accent4">
                    <a:lumMod val="50000"/>
                  </a:schemeClr>
                </a:solidFill>
                <a:latin typeface="Lucida Sans" pitchFamily="34" charset="0"/>
                <a:ea typeface="+mn-ea"/>
                <a:cs typeface="+mn-cs"/>
                <a:sym typeface="Calibri"/>
              </a:rPr>
              <a:t/>
            </a:r>
            <a:br>
              <a:rPr lang="pt-BR" sz="4000" b="1" dirty="0" smtClean="0">
                <a:solidFill>
                  <a:schemeClr val="accent4">
                    <a:lumMod val="50000"/>
                  </a:schemeClr>
                </a:solidFill>
                <a:latin typeface="Lucida Sans" pitchFamily="34" charset="0"/>
                <a:ea typeface="+mn-ea"/>
                <a:cs typeface="+mn-cs"/>
                <a:sym typeface="Calibri"/>
              </a:rPr>
            </a:br>
            <a:r>
              <a:rPr lang="pt-BR" sz="4000" b="1" kern="1200" dirty="0" smtClean="0">
                <a:solidFill>
                  <a:srgbClr val="004C00"/>
                </a:solidFill>
                <a:latin typeface="Lucida Sans" pitchFamily="34" charset="0"/>
                <a:ea typeface="DejaVu Sans"/>
                <a:cs typeface="DejaVu Sans"/>
                <a:sym typeface="Calibri"/>
              </a:rPr>
              <a:t/>
            </a:r>
            <a:br>
              <a:rPr lang="pt-BR" sz="4000" b="1" kern="1200" dirty="0" smtClean="0">
                <a:solidFill>
                  <a:srgbClr val="004C00"/>
                </a:solidFill>
                <a:latin typeface="Lucida Sans" pitchFamily="34" charset="0"/>
                <a:ea typeface="DejaVu Sans"/>
                <a:cs typeface="DejaVu Sans"/>
                <a:sym typeface="Calibri"/>
              </a:rPr>
            </a:br>
            <a:r>
              <a:rPr lang="pt-BR" dirty="0" smtClean="0"/>
              <a:t> </a:t>
            </a:r>
            <a:br>
              <a:rPr lang="pt-BR" dirty="0" smtClean="0"/>
            </a:br>
            <a:endParaRPr lang="pt-BR" dirty="0" smtClean="0"/>
          </a:p>
        </p:txBody>
      </p:sp>
      <p:pic>
        <p:nvPicPr>
          <p:cNvPr id="61443" name="Picture 2" descr="\\srv-nfs-02\dados\Peditorial\Rede do Saber\VC\0- Banco de Imagens\Pessoas, ideias,  sentimentos e ações\Pessoas_balao_conversa.jpg"/>
          <p:cNvPicPr>
            <a:picLocks noChangeAspect="1" noChangeArrowheads="1"/>
          </p:cNvPicPr>
          <p:nvPr/>
        </p:nvPicPr>
        <p:blipFill>
          <a:blip r:embed="rId2" cstate="email"/>
          <a:srcRect/>
          <a:stretch>
            <a:fillRect/>
          </a:stretch>
        </p:blipFill>
        <p:spPr bwMode="auto">
          <a:xfrm>
            <a:off x="1043608" y="1484313"/>
            <a:ext cx="6984775" cy="4752975"/>
          </a:xfrm>
          <a:prstGeom prst="rect">
            <a:avLst/>
          </a:prstGeom>
          <a:noFill/>
          <a:ln w="9525">
            <a:noFill/>
            <a:miter lim="800000"/>
            <a:headEnd/>
            <a:tailEnd/>
          </a:ln>
        </p:spPr>
      </p:pic>
    </p:spTree>
    <p:extLst>
      <p:ext uri="{BB962C8B-B14F-4D97-AF65-F5344CB8AC3E}">
        <p14:creationId xmlns:p14="http://schemas.microsoft.com/office/powerpoint/2010/main" val="1893657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TotalTime>
  <Words>2578</Words>
  <Application>Microsoft Office PowerPoint</Application>
  <PresentationFormat>Apresentação na tela (4:3)</PresentationFormat>
  <Paragraphs>385</Paragraphs>
  <Slides>98</Slides>
  <Notes>20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98</vt:i4>
      </vt:variant>
    </vt:vector>
  </HeadingPairs>
  <TitlesOfParts>
    <vt:vector size="109" baseType="lpstr">
      <vt:lpstr>ＭＳ Ｐゴシック</vt:lpstr>
      <vt:lpstr>Arial</vt:lpstr>
      <vt:lpstr>Calibri</vt:lpstr>
      <vt:lpstr>DejaVu Sans</vt:lpstr>
      <vt:lpstr>Lucida Bright</vt:lpstr>
      <vt:lpstr>Lucida Sans</vt:lpstr>
      <vt:lpstr>Tahoma</vt:lpstr>
      <vt:lpstr>Times New Roman</vt:lpstr>
      <vt:lpstr>Verdana</vt:lpstr>
      <vt:lpstr>Wingdings</vt:lpstr>
      <vt:lpstr>Tema do Office</vt:lpstr>
      <vt:lpstr>A Restauração Ecológica    Programa de Regularização Ambiental (PRA) </vt:lpstr>
      <vt:lpstr>Apresentação do PowerPoint</vt:lpstr>
      <vt:lpstr>Apresentação do PowerPoint</vt:lpstr>
      <vt:lpstr>Apresentação do PowerPoint</vt:lpstr>
      <vt:lpstr>Apresentação do PowerPoint</vt:lpstr>
      <vt:lpstr>Base legal e normativa</vt:lpstr>
      <vt:lpstr>Base legal e normativa</vt:lpstr>
      <vt:lpstr>Apresentação do PowerPoint</vt:lpstr>
      <vt:lpstr> </vt:lpstr>
      <vt:lpstr>RIOS E CORREGOS</vt:lpstr>
      <vt:lpstr>Nascentes e Veredas</vt:lpstr>
      <vt:lpstr>Apresentação do PowerPoint</vt:lpstr>
      <vt:lpstr>Apresentação do PowerPoint</vt:lpstr>
      <vt:lpstr>Apresentação do PowerPoint</vt:lpstr>
      <vt:lpstr>Apresentação do PowerPoint</vt:lpstr>
      <vt:lpstr>Apresentação do PowerPoint</vt:lpstr>
      <vt:lpstr>Reserva Legal </vt:lpstr>
      <vt:lpstr>Apresentação do PowerPoint</vt:lpstr>
      <vt:lpstr>Apresentação do PowerPoint</vt:lpstr>
      <vt:lpstr>Apresentação do PowerPoint</vt:lpstr>
      <vt:lpstr> Resolução SMA 32/14  Estabelece orientações, diretrizes e critérios sobre restauração ecológica no Estado de São Paulo.  </vt:lpstr>
      <vt:lpstr>Apresentação do PowerPoint</vt:lpstr>
      <vt:lpstr>Conceitos-base</vt:lpstr>
      <vt:lpstr> Conceitos-base</vt:lpstr>
      <vt:lpstr>Indicadores Ecológicos  da Resolução SMA 32/14</vt:lpstr>
      <vt:lpstr>Apresentação do PowerPoint</vt:lpstr>
      <vt:lpstr>PROJETO DE RESTAURAÇÃO ECOLÓGICA  </vt:lpstr>
      <vt:lpstr>ETAPAS</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Ações de proteção contra fatores de perturbação:</vt:lpstr>
      <vt:lpstr>Isolamento da Área </vt:lpstr>
      <vt:lpstr>Isolamento da Área </vt:lpstr>
      <vt:lpstr>Aceiros </vt:lpstr>
      <vt:lpstr>Controle de formigas cortadeiras </vt:lpstr>
      <vt:lpstr>Controle de capins exóticos </vt:lpstr>
      <vt:lpstr>Metodologias de restauração</vt:lpstr>
      <vt:lpstr>Apresentação do PowerPoint</vt:lpstr>
      <vt:lpstr>Apresentação do PowerPoint</vt:lpstr>
      <vt:lpstr>Apresentação do PowerPoint</vt:lpstr>
      <vt:lpstr>Condução da regeneração natural </vt:lpstr>
      <vt:lpstr>Apresentação do PowerPoint</vt:lpstr>
      <vt:lpstr>Plantio de Espécies Nativas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2. Orientações gerais</vt:lpstr>
      <vt:lpstr>2. Orientações gerais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MONITORAR? </vt:lpstr>
      <vt:lpstr>MONITORAMENTO   Indicadores Ecológicos </vt:lpstr>
      <vt:lpstr>Apresentação do PowerPoint</vt:lpstr>
      <vt:lpstr>Apresentação do PowerPoint</vt:lpstr>
      <vt:lpstr>Cobertura</vt:lpstr>
      <vt:lpstr>Regenerantes </vt:lpstr>
      <vt:lpstr>Apresentação do PowerPoint</vt:lpstr>
      <vt:lpstr>Apresentação do PowerPoint</vt:lpstr>
      <vt:lpstr>OBRIGADO!</vt:lpstr>
      <vt:lpstr>Interação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FDE</dc:creator>
  <cp:lastModifiedBy>ROSILENE DIAS</cp:lastModifiedBy>
  <cp:revision>87</cp:revision>
  <cp:lastPrinted>2016-03-10T11:48:13Z</cp:lastPrinted>
  <dcterms:created xsi:type="dcterms:W3CDTF">2016-02-11T18:12:56Z</dcterms:created>
  <dcterms:modified xsi:type="dcterms:W3CDTF">2016-05-11T17:43:30Z</dcterms:modified>
</cp:coreProperties>
</file>