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Ubuntu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C1xYA2Y8DsW87wQlDFLuk9jn2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62059D-803E-460C-996C-24767086E76F}">
  <a:tblStyle styleId="{3562059D-803E-460C-996C-24767086E7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pt.wikipedia.org/wiki/Agricultura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pt.wikipedia.org/wiki/Pecu%C3%A1ri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/>
          <p:nvPr/>
        </p:nvSpPr>
        <p:spPr>
          <a:xfrm>
            <a:off x="0" y="11160"/>
            <a:ext cx="9143640" cy="400104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"/>
          <p:cNvSpPr/>
          <p:nvPr/>
        </p:nvSpPr>
        <p:spPr>
          <a:xfrm>
            <a:off x="1009440" y="260640"/>
            <a:ext cx="4213080" cy="21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Ubuntu"/>
              <a:buNone/>
            </a:pPr>
            <a:r>
              <a:rPr lang="pt-BR" sz="30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JALES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Interlocutor: Eng. Amb. Álvaro Gonçalves de S. Júnior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Região Noroeste do Estado de São Paulo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Região Administrativa de São José do Rio Preto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5551920" y="534600"/>
            <a:ext cx="3395160" cy="62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Ubuntu"/>
              <a:buNone/>
            </a:pPr>
            <a:r>
              <a:rPr lang="pt-BR" sz="1600" b="1" i="1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População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47.012  habitantes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5507280" y="1332720"/>
            <a:ext cx="3395160" cy="7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Ubuntu"/>
              <a:buNone/>
            </a:pPr>
            <a:r>
              <a:rPr lang="pt-BR" sz="1600" b="1" i="1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Clima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Clima Tropical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Calibri"/>
              <a:buNone/>
            </a:pPr>
            <a:r>
              <a:rPr lang="pt-BR"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5507280" y="2124000"/>
            <a:ext cx="3636720" cy="15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Ubuntu"/>
              <a:buNone/>
            </a:pPr>
            <a:r>
              <a:rPr lang="pt-BR" sz="1600" b="1" i="1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Principais Setores Econômicos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</a:pPr>
            <a:r>
              <a:rPr lang="pt-BR" sz="12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pt-BR" sz="1200" b="1" i="0" u="sng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gricultura</a:t>
            </a:r>
            <a:r>
              <a:rPr lang="pt-BR" sz="12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Comércio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pt-BR" sz="1200" b="1" i="0" u="sng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ecuária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Serviços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Indústria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0440" y="4025880"/>
            <a:ext cx="7322760" cy="11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/>
          <p:nvPr/>
        </p:nvSpPr>
        <p:spPr>
          <a:xfrm rot="10800000" flipH="1">
            <a:off x="-360" y="3959640"/>
            <a:ext cx="9143640" cy="45360"/>
          </a:xfrm>
          <a:prstGeom prst="rect">
            <a:avLst/>
          </a:prstGeom>
          <a:solidFill>
            <a:srgbClr val="27B579"/>
          </a:solidFill>
          <a:ln w="25400" cap="flat" cmpd="sng">
            <a:solidFill>
              <a:srgbClr val="1BB1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1"/>
          <p:cNvGrpSpPr/>
          <p:nvPr/>
        </p:nvGrpSpPr>
        <p:grpSpPr>
          <a:xfrm>
            <a:off x="-210048" y="-83595"/>
            <a:ext cx="1219150" cy="868457"/>
            <a:chOff x="-210048" y="-83595"/>
            <a:chExt cx="1219150" cy="868457"/>
          </a:xfrm>
        </p:grpSpPr>
        <p:pic>
          <p:nvPicPr>
            <p:cNvPr id="69" name="Google Shape;69;p1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r="50318"/>
            <a:stretch/>
          </p:blipFill>
          <p:spPr>
            <a:xfrm rot="10369800">
              <a:off x="87120" y="-30240"/>
              <a:ext cx="890280" cy="563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r="50318"/>
            <a:stretch/>
          </p:blipFill>
          <p:spPr>
            <a:xfrm rot="-8350800">
              <a:off x="-155880" y="224640"/>
              <a:ext cx="634320" cy="401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"/>
          <p:cNvSpPr/>
          <p:nvPr/>
        </p:nvSpPr>
        <p:spPr>
          <a:xfrm>
            <a:off x="3591360" y="1919160"/>
            <a:ext cx="1359000" cy="1449720"/>
          </a:xfrm>
          <a:prstGeom prst="flowChartOffpageConnector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1120" y="2077920"/>
            <a:ext cx="2311200" cy="144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12600" y="1919160"/>
            <a:ext cx="1359000" cy="153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0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182" name="Google Shape;182;p10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0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10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>
            <a:off x="2003400" y="157680"/>
            <a:ext cx="5126040" cy="4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Avaliação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7" name="Google Shape;187;p10"/>
          <p:cNvGraphicFramePr/>
          <p:nvPr/>
        </p:nvGraphicFramePr>
        <p:xfrm>
          <a:off x="338400" y="1126440"/>
          <a:ext cx="8431200" cy="3603250"/>
        </p:xfrm>
        <a:graphic>
          <a:graphicData uri="http://schemas.openxmlformats.org/drawingml/2006/table">
            <a:tbl>
              <a:tblPr>
                <a:noFill/>
                <a:tableStyleId>{3562059D-803E-460C-996C-24767086E76F}</a:tableStyleId>
              </a:tblPr>
              <a:tblGrid>
                <a:gridCol w="21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Ciclo de Avaliação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Objetivo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Responsáveis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Processos de comunicação dos resultados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Mensal: Para avaliação de melhorias na execução das medidas.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Semestral: Avaliação dos dados coletados para verificar a efetividade das medidas aplicadas.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Anual: Revisão das metas e avaliação das medidas da implantação.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Avaliar as metas propostas e os objetivos alcançados no desenvolvimento do Plano.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 Municipal de Agricultura, Pecuária, Abastecimento e Meio Ambiente.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comunicação dos resultados será disponibilizado semestralmente, através das redes oficiais do Município (site oficial, instagram, facebook), através das rádios, jornais impressos e digitais, ofícios e folders.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8" name="Google Shape;188;p10"/>
          <p:cNvSpPr/>
          <p:nvPr/>
        </p:nvSpPr>
        <p:spPr>
          <a:xfrm>
            <a:off x="1073160" y="73008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1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1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195" name="Google Shape;195;p11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1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11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2008800" y="159120"/>
            <a:ext cx="5126040" cy="73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Estratégia de comunicação do Plano</a:t>
            </a:r>
            <a:r>
              <a:rPr lang="pt-BR" sz="2200" b="1" i="0" u="none" strike="noStrike" cap="none">
                <a:solidFill>
                  <a:srgbClr val="38761D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0" name="Google Shape;200;p11"/>
          <p:cNvGraphicFramePr/>
          <p:nvPr/>
        </p:nvGraphicFramePr>
        <p:xfrm>
          <a:off x="296640" y="841320"/>
          <a:ext cx="8550750" cy="4192925"/>
        </p:xfrm>
        <a:graphic>
          <a:graphicData uri="http://schemas.openxmlformats.org/drawingml/2006/table">
            <a:tbl>
              <a:tblPr>
                <a:noFill/>
                <a:tableStyleId>{3562059D-803E-460C-996C-24767086E76F}</a:tableStyleId>
              </a:tblPr>
              <a:tblGrid>
                <a:gridCol w="277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Objetivos de Comunicação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Públicos-alvo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Ações de comunicação previstas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Responsáveis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9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apresentar e dar ciência a todas as secretarias, para que as mesmas se comprometam em dar cumprimento nas ações.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Todo o Setor Público, Secretaria em Geral.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Através das redes oficiais do Município (site oficial, instagram, facebook), através das rádios, jornais impressos e digitais, ofícios e folders.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 Municipal de Agricultura, Pecuária, Abastecimento e Meio Ambiente e Secretaria Municipal de Comunicação.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9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Informar e dar ciência do processo de construção do plano.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Câmara de Vereadores.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Através das redes oficiais do Município (site oficial, instagram, facebook), através das rádios, jornais impressos e digitais, ofícios e folders.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 Municipal de Agricultura, Pecuária, Abastecimento e Meio Ambiente e Secretaria Municipal de Comunicação.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7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buscar parcerias com o intuito na implementação do plano, prestar contas e sensibilizar a população.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Sociedade civil em geral.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Associações de bairro.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Comerciantes.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Empresas e instituições.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ONGs OSCIP.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Entidades assistenciais.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Entidades de classe e Conselhos Regionais.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Através das redes oficiais do Município (site oficial, instagram, facebook), através das rádios, jornais impressos e digitais, ofícios e folders.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 Municipal de Agricultura, Pecuária, Abastecimento e Meio Ambiente e Secretaria Municipal de Comunicação.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1" name="Google Shape;201;p11"/>
          <p:cNvSpPr/>
          <p:nvPr/>
        </p:nvSpPr>
        <p:spPr>
          <a:xfrm>
            <a:off x="1073160" y="73008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/>
          <p:nvPr/>
        </p:nvSpPr>
        <p:spPr>
          <a:xfrm>
            <a:off x="788760" y="383472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12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209" name="Google Shape;209;p1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12"/>
          <p:cNvSpPr/>
          <p:nvPr/>
        </p:nvSpPr>
        <p:spPr>
          <a:xfrm>
            <a:off x="1187640" y="156600"/>
            <a:ext cx="7215120" cy="73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Aprendizados, avanços e destaques neste processo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1073160" y="73008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1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400" y="948600"/>
            <a:ext cx="3346560" cy="250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/>
          <p:nvPr/>
        </p:nvSpPr>
        <p:spPr>
          <a:xfrm>
            <a:off x="3747960" y="909720"/>
            <a:ext cx="5246280" cy="145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materiais disponibilizados para os Municípios em conjunto com as assessorias, abriu o horizonte para o desenvolvimento dos Planos Municipais de Adaptação e Resiliência Climática, possibilitando com isso, apresentar para todos os moradores, que se não começarmos a cuidar e pensar mais nas medidas de proteção do meio ambiente, as consequências chegarão cada vez mais rápido e em grandes proporções, como nos apresentou os dados que foram disponibilizados no AVA – Ambiente Virtual de Análise.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158400" y="3714120"/>
            <a:ext cx="3372480" cy="10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Eng. Ambiental Álvaro G. de Souza Júnior, apresentando para a Secretária de Meio Ambiente Sandra de Lima Gigante o trabalho desenvolvido na elaboração do Plano Municipal de Adaptação e Resiliência Climática.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77920" y="2358360"/>
            <a:ext cx="5017320" cy="250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3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223" name="Google Shape;223;p13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3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13"/>
          <p:cNvSpPr/>
          <p:nvPr/>
        </p:nvSpPr>
        <p:spPr>
          <a:xfrm>
            <a:off x="959040" y="156600"/>
            <a:ext cx="7215120" cy="73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Próximos passos para a implementação do Plano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1078920" y="1482120"/>
            <a:ext cx="7095240" cy="194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430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Aprovação em forma de Lei  Municipal na Câmara de Vereadores;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30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Buscar parcerias com setores estratégicos para captação de recursos financeiros e/ou financiamentos para execução das medidas propostas no Plano;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30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Envolver todas as Secretarias da Prefeitura de Jales, Vereadores, Conselhos Municipais e toda a população.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1073160" y="73008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1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0" y="0"/>
            <a:ext cx="9143640" cy="400104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"/>
          <p:cNvSpPr/>
          <p:nvPr/>
        </p:nvSpPr>
        <p:spPr>
          <a:xfrm>
            <a:off x="841680" y="2728440"/>
            <a:ext cx="3661200" cy="92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Ubuntu"/>
              <a:buNone/>
            </a:pPr>
            <a:r>
              <a:rPr lang="pt-BR" sz="28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Município de Jales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14"/>
          <p:cNvGrpSpPr/>
          <p:nvPr/>
        </p:nvGrpSpPr>
        <p:grpSpPr>
          <a:xfrm>
            <a:off x="-282333" y="-123151"/>
            <a:ext cx="1818942" cy="1295517"/>
            <a:chOff x="-282333" y="-123151"/>
            <a:chExt cx="1818942" cy="1295517"/>
          </a:xfrm>
        </p:grpSpPr>
        <p:pic>
          <p:nvPicPr>
            <p:cNvPr id="236" name="Google Shape;236;p14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10369800">
              <a:off x="161280" y="-43560"/>
              <a:ext cx="1328040" cy="840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4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8350800">
              <a:off x="-201600" y="336960"/>
              <a:ext cx="946080" cy="5990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8" name="Google Shape;238;p14" descr="Graphical user interface, 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440" y="4025880"/>
            <a:ext cx="7322760" cy="1112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14"/>
          <p:cNvGrpSpPr/>
          <p:nvPr/>
        </p:nvGrpSpPr>
        <p:grpSpPr>
          <a:xfrm>
            <a:off x="8502560" y="3406743"/>
            <a:ext cx="725977" cy="618532"/>
            <a:chOff x="8502560" y="3406743"/>
            <a:chExt cx="725977" cy="618532"/>
          </a:xfrm>
        </p:grpSpPr>
        <p:pic>
          <p:nvPicPr>
            <p:cNvPr id="240" name="Google Shape;240;p14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20200">
              <a:off x="8525880" y="363348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4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1441800">
              <a:off x="8796960" y="34768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14"/>
          <p:cNvSpPr/>
          <p:nvPr/>
        </p:nvSpPr>
        <p:spPr>
          <a:xfrm rot="10800000" flipH="1">
            <a:off x="-360" y="3959640"/>
            <a:ext cx="9143640" cy="45360"/>
          </a:xfrm>
          <a:prstGeom prst="rect">
            <a:avLst/>
          </a:prstGeom>
          <a:solidFill>
            <a:srgbClr val="27B579"/>
          </a:solidFill>
          <a:ln w="25400" cap="flat" cmpd="sng">
            <a:solidFill>
              <a:srgbClr val="1BB1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385200" y="702720"/>
            <a:ext cx="8666640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Ubuntu"/>
              <a:buNone/>
            </a:pPr>
            <a:r>
              <a:rPr lang="pt-BR" sz="2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Obrigado!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Ubuntu"/>
              <a:buNone/>
            </a:pPr>
            <a:r>
              <a:rPr lang="pt-BR" sz="21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Apresentação final dos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Ubuntu"/>
              <a:buNone/>
            </a:pPr>
            <a:r>
              <a:rPr lang="pt-BR" sz="21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Planos de Adaptação e Resiliência à Mudança do Clima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5220360" y="2807280"/>
            <a:ext cx="3553920" cy="73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Nome: Álvaro Gonçalves de S. Júnior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Email: meioambiente@jales.sp.gov.br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Telefone: (17) 3621-6688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/>
          <p:nvPr/>
        </p:nvSpPr>
        <p:spPr>
          <a:xfrm>
            <a:off x="1073160" y="73008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2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80" name="Google Shape;80;p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" name="Google Shape;82;p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"/>
          <p:cNvSpPr/>
          <p:nvPr/>
        </p:nvSpPr>
        <p:spPr>
          <a:xfrm>
            <a:off x="1816200" y="247320"/>
            <a:ext cx="5511240" cy="4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Avaliação dos riscos climáticos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969840" y="1527840"/>
            <a:ext cx="72144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1396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Ubuntu"/>
              <a:buNone/>
            </a:pPr>
            <a:r>
              <a:rPr lang="pt-BR" sz="1400" b="1" i="1" u="none" strike="noStrike" cap="none">
                <a:solidFill>
                  <a:srgbClr val="21212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Objetivo 1:  </a:t>
            </a:r>
            <a:r>
              <a:rPr lang="pt-BR" sz="1400" b="0" i="1" u="none" strike="noStrike" cap="none">
                <a:solidFill>
                  <a:srgbClr val="21212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Evitar o alagamento das Avenidas João Amadeu, Francisco Jalles e Paulo Marcondes.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073160" y="3274920"/>
            <a:ext cx="6681960" cy="28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Ubuntu"/>
              <a:buNone/>
            </a:pPr>
            <a:r>
              <a:rPr lang="pt-BR" sz="1400" b="1" i="1" u="none" strike="noStrike" cap="none">
                <a:solidFill>
                  <a:srgbClr val="21212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Objetivo 2: </a:t>
            </a:r>
            <a:r>
              <a:rPr lang="pt-BR" sz="1400" b="0" i="1" u="none" strike="noStrike" cap="none">
                <a:solidFill>
                  <a:srgbClr val="21212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Minimizar os efeitos das altas temperaturas em todo o Município.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/>
          <p:nvPr/>
        </p:nvSpPr>
        <p:spPr>
          <a:xfrm>
            <a:off x="1816200" y="247320"/>
            <a:ext cx="5511240" cy="4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Avaliação dos riscos climáticos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1078200" y="65520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94" name="Google Shape;94;p3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3"/>
          <p:cNvSpPr/>
          <p:nvPr/>
        </p:nvSpPr>
        <p:spPr>
          <a:xfrm>
            <a:off x="342360" y="1368720"/>
            <a:ext cx="2532240" cy="295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537"/>
              </a:buClr>
              <a:buSzPts val="2400"/>
              <a:buFont typeface="Calibri"/>
              <a:buNone/>
            </a:pPr>
            <a:r>
              <a:rPr lang="pt-BR" sz="2400" b="1" i="0" u="none" strike="noStrike" cap="none">
                <a:solidFill>
                  <a:srgbClr val="78B537"/>
                </a:solidFill>
                <a:latin typeface="Calibri"/>
                <a:ea typeface="Calibri"/>
                <a:cs typeface="Calibri"/>
                <a:sym typeface="Calibri"/>
              </a:rPr>
              <a:t>Aumento da Precipitação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pt-BR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Atual</a:t>
            </a:r>
            <a:r>
              <a:rPr lang="pt-BR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pt-BR" sz="14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1280 mm/ ano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pt-BR" sz="1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Projeção</a:t>
            </a:r>
            <a:r>
              <a:rPr lang="pt-BR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pt-BR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BR" sz="14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Projeta Máxima PRTOT - RCP 8.5 2050</a:t>
            </a:r>
            <a:r>
              <a:rPr lang="pt-BR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Char char="+"/>
            </a:pPr>
            <a:r>
              <a:rPr lang="pt-BR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152 mm/ano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Char char="-"/>
            </a:pPr>
            <a:r>
              <a:rPr lang="pt-BR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302 mm/ano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0000" y="1080000"/>
            <a:ext cx="5940000" cy="351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1816200" y="247320"/>
            <a:ext cx="5511240" cy="4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Avaliação dos riscos climáticos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1078200" y="65520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4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106" name="Google Shape;106;p4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4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40" y="933480"/>
            <a:ext cx="2844360" cy="344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6960" y="933480"/>
            <a:ext cx="3296160" cy="344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47680" y="921240"/>
            <a:ext cx="2472840" cy="3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158040" y="4662360"/>
            <a:ext cx="2844360" cy="3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Avenida João Amadeu, foto tirada em dezembro de 2021.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3126960" y="4662360"/>
            <a:ext cx="3296160" cy="3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Avenida Alfonso Rossafa Molina, foto tirada em janeiro de 2019.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6547680" y="4662360"/>
            <a:ext cx="2472840" cy="3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Avenida João Amadeu, foto tirada em outubro de 2018.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119" name="Google Shape;119;p5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5"/>
          <p:cNvSpPr/>
          <p:nvPr/>
        </p:nvSpPr>
        <p:spPr>
          <a:xfrm>
            <a:off x="408600" y="199440"/>
            <a:ext cx="8326080" cy="4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Medidas de adaptação e resiliência prioritárias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408600" y="1559520"/>
            <a:ext cx="7925760" cy="2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Diminuir os efeitos do alagamento ocasionados pela grande quantidade de chuva em um curto período de tempo.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360" marR="0" lvl="0" indent="-171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parceria com a Empresa de Saneamento Básico – SABESP, para melhorias do escoamento de águas pluviais no perímetro urbano.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360" marR="0" lvl="0" indent="-171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o Plano de arborização do Município.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360" marR="0" lvl="0" indent="-171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a restauração de APPs em córregos e nascentes do município.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360" marR="0" lvl="0" indent="-171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Implantar valas de drenagem, Desassoreamento dos Canais e Rios, etc..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360" marR="0" lvl="0" indent="-171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Implantar área verde no passeio público para aumento da permeabilidade.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717840" y="1008720"/>
            <a:ext cx="7708320" cy="28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Objetivos do Plano e Medidas Prioritárias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1073160" y="73008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131" name="Google Shape;131;p6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6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6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969840" y="198720"/>
            <a:ext cx="7210440" cy="4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Detalhamento das medidas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5" name="Google Shape;135;p6"/>
          <p:cNvGraphicFramePr/>
          <p:nvPr/>
        </p:nvGraphicFramePr>
        <p:xfrm>
          <a:off x="274680" y="917520"/>
          <a:ext cx="8594275" cy="4197020"/>
        </p:xfrm>
        <a:graphic>
          <a:graphicData uri="http://schemas.openxmlformats.org/drawingml/2006/table">
            <a:tbl>
              <a:tblPr>
                <a:noFill/>
                <a:tableStyleId>{3562059D-803E-460C-996C-24767086E76F}</a:tableStyleId>
              </a:tblPr>
              <a:tblGrid>
                <a:gridCol w="26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Objetivo específico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Diminuir os efeitos de alagamentos ocasionados pela grande quantidade de chuva em um curto período de tempo.</a:t>
                      </a: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Medida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Realizar a restauração de APPs em córregos e nascentes do município.</a:t>
                      </a: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Ubuntu"/>
                        <a:buNone/>
                      </a:pPr>
                      <a:r>
                        <a:rPr lang="pt-BR" sz="1200" b="0" u="none" strike="noStrike" cap="non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Medida com enfoque em gênero e direitos humanos ( X )            Medida AbE ( X )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Atividades envolvidas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pt-BR" sz="105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Mapear as nascentes existentes e respectivas APPs; Elaborar um cronograma para recuperação; Executar o plantio de espécies nativas próximo das nascentes; Realizar a fiscalização das nascentes; Cercar as nascentes até sua recuperação; Realizar ações de educação ambiental nos locais próximos à área de nascentes e capacitação da população, em especial próximas das nascentes identificadas, visando sua recuperação vegetal e proteção. </a:t>
                      </a:r>
                      <a:endParaRPr sz="105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Previsão de recursos e fontes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 Próprios; Projeto Nascentes; COMDEMA.</a:t>
                      </a: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Responsáveis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 Municipal de Agricultura e Meio Ambiente, Secretaria Municipal de Obras.</a:t>
                      </a: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ODS relacionado(s)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– Água Potável e Saneamento e 9 – Indústria, Inovação e Infraestrutura.</a:t>
                      </a: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Sinergia com outras Estratégias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Parceria com a SABESP; Programa Nascentes do Estado de SP e participação de ONG’s.</a:t>
                      </a:r>
                      <a:endParaRPr sz="11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6" name="Google Shape;136;p6"/>
          <p:cNvSpPr/>
          <p:nvPr/>
        </p:nvSpPr>
        <p:spPr>
          <a:xfrm>
            <a:off x="1073160" y="73008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7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143" name="Google Shape;143;p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7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2003400" y="157680"/>
            <a:ext cx="5126040" cy="4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Monitoramento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Google Shape;148;p7"/>
          <p:cNvGraphicFramePr/>
          <p:nvPr/>
        </p:nvGraphicFramePr>
        <p:xfrm>
          <a:off x="346680" y="906840"/>
          <a:ext cx="8449950" cy="4181875"/>
        </p:xfrm>
        <a:graphic>
          <a:graphicData uri="http://schemas.openxmlformats.org/drawingml/2006/table">
            <a:tbl>
              <a:tblPr>
                <a:noFill/>
                <a:tableStyleId>{3562059D-803E-460C-996C-24767086E76F}</a:tableStyleId>
              </a:tblPr>
              <a:tblGrid>
                <a:gridCol w="140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4050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Objetivo específico: </a:t>
                      </a:r>
                      <a:r>
                        <a:rPr lang="pt-BR" sz="12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Diminuir os efeitos do alagamento ocasionados pela grande quantidade de chuva em um curto período de tempo.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150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Meta geral do objetivo: </a:t>
                      </a:r>
                      <a:r>
                        <a:rPr lang="pt-BR" sz="12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Diminuir os pontos de alagamento no Município de Jales (Nos próximos dez anos, assim, tendo uma porcentagem de 10% por ano).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Medida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Meta da medida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Indicadores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Informações e dados necessários/ formas de medição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Formatos de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organização 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periodicidade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da coleta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 dados 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informações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Responsáveis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Restauração de APP’s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Restaurar as 120 APP’s existentes no Município de Jales nos próximos 20 anos.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Recuperar 6 nascentes por ano.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Número de espécies nativas plantadas.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Metragem de cercamento das nascentes.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Quantidade de resíduos encontrados nas nascentes.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Realizando vistorias periodicamente 01 vez por mês, nos locais que estão sendo recuperados.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 Municipal de Agricultura, Pecuária, Abastecimento e Meio Ambiente.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" name="Google Shape;149;p7"/>
          <p:cNvSpPr/>
          <p:nvPr/>
        </p:nvSpPr>
        <p:spPr>
          <a:xfrm>
            <a:off x="1073160" y="73008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8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156" name="Google Shape;156;p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8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8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2003400" y="157680"/>
            <a:ext cx="5126040" cy="4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Monitoramento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1" name="Google Shape;161;p8"/>
          <p:cNvGraphicFramePr/>
          <p:nvPr/>
        </p:nvGraphicFramePr>
        <p:xfrm>
          <a:off x="341280" y="748440"/>
          <a:ext cx="8449950" cy="4318600"/>
        </p:xfrm>
        <a:graphic>
          <a:graphicData uri="http://schemas.openxmlformats.org/drawingml/2006/table">
            <a:tbl>
              <a:tblPr>
                <a:noFill/>
                <a:tableStyleId>{3562059D-803E-460C-996C-24767086E76F}</a:tableStyleId>
              </a:tblPr>
              <a:tblGrid>
                <a:gridCol w="140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150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Objetivo específico: </a:t>
                      </a:r>
                      <a:r>
                        <a:rPr lang="pt-BR" sz="12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Diminuir os efeitos do alagamento ocasionados pela grande quantidade de chuva em um curto período de tempo.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150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Meta geral do objetivo: </a:t>
                      </a:r>
                      <a:r>
                        <a:rPr lang="pt-BR" sz="12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Diminuir os pontos de alagamento no Município de Jales (Nos próximos dez anos, assim, tendo uma porcentagem de 10% por ano).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Medida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Meta da medida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Indicadores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Informações e dados necessários/ formas de medição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Formatos de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organização 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periodicidade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da coleta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 dados 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informações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Responsáveis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Execução de obras de micro e macrodrenagem no município.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Elaborar e executar as obras de micro e macrodrenagem seguindo o cronograma com base nos Planos Diretores Municipais.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Diminuição da quantidade de pontos de alagamento no município no decorrer das obras.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Quantidades de boca de lobo existentes no município.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Quantidade de boca de lobo limpas.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Quilometragem das redes de drenagem no município.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Realizando vistorias periodicamente 01 vez por mês nos trabalhos realizado pela Secretaria Municipal de Obras.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 Municipal de Obras.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2" name="Google Shape;162;p8"/>
          <p:cNvSpPr/>
          <p:nvPr/>
        </p:nvSpPr>
        <p:spPr>
          <a:xfrm>
            <a:off x="992880" y="70020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9560" y="-104040"/>
            <a:ext cx="1259640" cy="9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9"/>
          <p:cNvGrpSpPr/>
          <p:nvPr/>
        </p:nvGrpSpPr>
        <p:grpSpPr>
          <a:xfrm>
            <a:off x="8582697" y="-122858"/>
            <a:ext cx="573633" cy="753739"/>
            <a:chOff x="8582697" y="-122858"/>
            <a:chExt cx="573633" cy="753739"/>
          </a:xfrm>
        </p:grpSpPr>
        <p:pic>
          <p:nvPicPr>
            <p:cNvPr id="169" name="Google Shape;169;p9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5181600">
              <a:off x="8683920" y="165240"/>
              <a:ext cx="558360" cy="351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9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r="50318"/>
            <a:stretch/>
          </p:blipFill>
          <p:spPr>
            <a:xfrm rot="-3220200">
              <a:off x="8602560" y="-13680"/>
              <a:ext cx="397800" cy="250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9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500040" y="4200480"/>
            <a:ext cx="1748520" cy="39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2003400" y="157680"/>
            <a:ext cx="5126040" cy="4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462"/>
              </a:buClr>
              <a:buSzPts val="2200"/>
              <a:buFont typeface="Ubuntu"/>
              <a:buNone/>
            </a:pPr>
            <a:r>
              <a:rPr lang="pt-BR" sz="2200" b="1" i="0" u="none" strike="noStrike" cap="none">
                <a:solidFill>
                  <a:srgbClr val="138462"/>
                </a:solidFill>
                <a:latin typeface="Ubuntu"/>
                <a:ea typeface="Ubuntu"/>
                <a:cs typeface="Ubuntu"/>
                <a:sym typeface="Ubuntu"/>
              </a:rPr>
              <a:t>Monitoramento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4" name="Google Shape;174;p9"/>
          <p:cNvGraphicFramePr/>
          <p:nvPr/>
        </p:nvGraphicFramePr>
        <p:xfrm>
          <a:off x="346680" y="906840"/>
          <a:ext cx="8449950" cy="4214700"/>
        </p:xfrm>
        <a:graphic>
          <a:graphicData uri="http://schemas.openxmlformats.org/drawingml/2006/table">
            <a:tbl>
              <a:tblPr>
                <a:noFill/>
                <a:tableStyleId>{3562059D-803E-460C-996C-24767086E76F}</a:tableStyleId>
              </a:tblPr>
              <a:tblGrid>
                <a:gridCol w="140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150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Objetivo específico: </a:t>
                      </a:r>
                      <a:r>
                        <a:rPr lang="pt-BR" sz="12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Diminuir os efeitos do alagamento ocasionados pela grande quantidade de chuva em um curto período de tempo.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75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Meta geral do objetivo: </a:t>
                      </a:r>
                      <a:r>
                        <a:rPr lang="pt-BR" sz="12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Diminuir os pontos de alagamento no Município de Jales.</a:t>
                      </a:r>
                      <a:endParaRPr sz="12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Medida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Meta da medida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Indicadores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Informações e dados necessários/ formas de medição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Formatos de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organização 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periodicidade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da coleta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 dados e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informações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Ubuntu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FFFFFF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Responsáveis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4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Realizar o Plano Municipal de Arborização Urbana priorizando as áreas de recuperação.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Execução do Plano Municipal de Arborização.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Redução da temperatura nas áreas urbanas.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Extensão linear de sistema viário do município, com a implantação de árvores nas calçadas.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Quantidade de árvores necessárias a serem plantadas.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Quantidade de árvores a serem substituídas (mortas).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Realizando vistorias nos locais.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Secretaria Municipal de Agricultura, Pecuária, Abastecimento e Meio Ambiente.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075" marR="91075" marT="45725" marB="45725">
                    <a:lnL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384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5" name="Google Shape;175;p9"/>
          <p:cNvSpPr/>
          <p:nvPr/>
        </p:nvSpPr>
        <p:spPr>
          <a:xfrm>
            <a:off x="1073160" y="730080"/>
            <a:ext cx="8065440" cy="11880"/>
          </a:xfrm>
          <a:prstGeom prst="rect">
            <a:avLst/>
          </a:prstGeom>
          <a:solidFill>
            <a:srgbClr val="138462"/>
          </a:solidFill>
          <a:ln w="9525" cap="flat" cmpd="sng">
            <a:solidFill>
              <a:srgbClr val="1384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1600"/>
            <a:ext cx="1259640" cy="9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Office PowerPoint</Application>
  <PresentationFormat>Apresentação na tela (16:9)</PresentationFormat>
  <Paragraphs>187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Ubuntu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</dc:creator>
  <cp:lastModifiedBy>USUARIO</cp:lastModifiedBy>
  <cp:revision>1</cp:revision>
  <dcterms:modified xsi:type="dcterms:W3CDTF">2022-08-08T20:04:06Z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Apresentação na tela (16:9)</vt:lpwstr>
  </property>
  <property fmtid="{D5CDD505-2E9C-101B-9397-08002B2CF9AE}" pid="4" name="Slides">
    <vt:i4>14</vt:i4>
  </property>
</Properties>
</file>