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.xml" ContentType="application/vnd.openxmlformats-officedocument.themeOverride+xml"/>
  <Override PartName="/ppt/comments/comment1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3" r:id="rId1"/>
  </p:sldMasterIdLst>
  <p:notesMasterIdLst>
    <p:notesMasterId r:id="rId34"/>
  </p:notesMasterIdLst>
  <p:handoutMasterIdLst>
    <p:handoutMasterId r:id="rId35"/>
  </p:handoutMasterIdLst>
  <p:sldIdLst>
    <p:sldId id="544" r:id="rId2"/>
    <p:sldId id="484" r:id="rId3"/>
    <p:sldId id="540" r:id="rId4"/>
    <p:sldId id="539" r:id="rId5"/>
    <p:sldId id="543" r:id="rId6"/>
    <p:sldId id="521" r:id="rId7"/>
    <p:sldId id="529" r:id="rId8"/>
    <p:sldId id="504" r:id="rId9"/>
    <p:sldId id="505" r:id="rId10"/>
    <p:sldId id="506" r:id="rId11"/>
    <p:sldId id="545" r:id="rId12"/>
    <p:sldId id="457" r:id="rId13"/>
    <p:sldId id="458" r:id="rId14"/>
    <p:sldId id="471" r:id="rId15"/>
    <p:sldId id="464" r:id="rId16"/>
    <p:sldId id="515" r:id="rId17"/>
    <p:sldId id="518" r:id="rId18"/>
    <p:sldId id="370" r:id="rId19"/>
    <p:sldId id="523" r:id="rId20"/>
    <p:sldId id="535" r:id="rId21"/>
    <p:sldId id="536" r:id="rId22"/>
    <p:sldId id="492" r:id="rId23"/>
    <p:sldId id="527" r:id="rId24"/>
    <p:sldId id="546" r:id="rId25"/>
    <p:sldId id="447" r:id="rId26"/>
    <p:sldId id="519" r:id="rId27"/>
    <p:sldId id="532" r:id="rId28"/>
    <p:sldId id="547" r:id="rId29"/>
    <p:sldId id="520" r:id="rId30"/>
    <p:sldId id="534" r:id="rId31"/>
    <p:sldId id="533" r:id="rId32"/>
    <p:sldId id="500" r:id="rId33"/>
  </p:sldIdLst>
  <p:sldSz cx="9144000" cy="6858000" type="screen4x3"/>
  <p:notesSz cx="6819900" cy="9918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atiana" initials="T" lastIdx="1" clrIdx="0"/>
  <p:cmAuthor id="1" name="Tatiana Camolez Morales Ferreira" initials="TCMF" lastIdx="8" clrIdx="1"/>
  <p:cmAuthor id="2" name="Vanessa Rezene dos Santos" initials="VRdS" lastIdx="1" clrIdx="2"/>
  <p:cmAuthor id="3" name="Marina Balestero dos Santos" initials="" lastIdx="2" clrIdx="3">
    <p:extLst>
      <p:ext uri="{19B8F6BF-5375-455C-9EA6-DF929625EA0E}">
        <p15:presenceInfo xmlns:p15="http://schemas.microsoft.com/office/powerpoint/2012/main" userId="S::marinab@sp.gov.br::6efa1e7a-e89c-46e1-b3c5-eb19bcf78f52" providerId="AD"/>
      </p:ext>
    </p:extLst>
  </p:cmAuthor>
  <p:cmAuthor id="4" name="Sheyla Aki Watanabe" initials="SAW" lastIdx="2" clrIdx="4">
    <p:extLst>
      <p:ext uri="{19B8F6BF-5375-455C-9EA6-DF929625EA0E}">
        <p15:presenceInfo xmlns:p15="http://schemas.microsoft.com/office/powerpoint/2012/main" userId="Sheyla Aki Watanab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715"/>
    <a:srgbClr val="595959"/>
    <a:srgbClr val="EFEFEF"/>
    <a:srgbClr val="F37B36"/>
    <a:srgbClr val="0E8D51"/>
    <a:srgbClr val="D2D2D2"/>
    <a:srgbClr val="00542E"/>
    <a:srgbClr val="F3F3ED"/>
    <a:srgbClr val="CBC9AD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1" autoAdjust="0"/>
    <p:restoredTop sz="91336" autoAdjust="0"/>
  </p:normalViewPr>
  <p:slideViewPr>
    <p:cSldViewPr>
      <p:cViewPr varScale="1">
        <p:scale>
          <a:sx n="105" d="100"/>
          <a:sy n="105" d="100"/>
        </p:scale>
        <p:origin x="130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anessars\Documents\Vanessa\RQA\RQA%202024\Cap&#237;tulo%203\Superficial\&#193;gua%20Superficial%202024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1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anessars\Documents\RQA\RQA%202023\Uso%20da%20&#225;gua\Uso%20da%20&#225;gua%202023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2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3.xlsx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4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CFFC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BD1B-4BF4-9AEA-B6E29CF0CC1C}"/>
              </c:ext>
            </c:extLst>
          </c:dPt>
          <c:dPt>
            <c:idx val="1"/>
            <c:invertIfNegative val="0"/>
            <c:bubble3D val="0"/>
            <c:spPr>
              <a:solidFill>
                <a:srgbClr val="CCFFC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BD1B-4BF4-9AEA-B6E29CF0CC1C}"/>
              </c:ext>
            </c:extLst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BD1B-4BF4-9AEA-B6E29CF0CC1C}"/>
              </c:ext>
            </c:extLst>
          </c:dPt>
          <c:dPt>
            <c:idx val="3"/>
            <c:invertIfNegative val="0"/>
            <c:bubble3D val="0"/>
            <c:spPr>
              <a:solidFill>
                <a:srgbClr val="FFFFC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BD1B-4BF4-9AEA-B6E29CF0CC1C}"/>
              </c:ext>
            </c:extLst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BD1B-4BF4-9AEA-B6E29CF0CC1C}"/>
              </c:ext>
            </c:extLst>
          </c:dPt>
          <c:dPt>
            <c:idx val="5"/>
            <c:invertIfNegative val="0"/>
            <c:bubble3D val="0"/>
            <c:spPr>
              <a:solidFill>
                <a:srgbClr val="FFFFC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BD1B-4BF4-9AEA-B6E29CF0CC1C}"/>
              </c:ext>
            </c:extLst>
          </c:dPt>
          <c:dPt>
            <c:idx val="6"/>
            <c:invertIfNegative val="0"/>
            <c:bubble3D val="0"/>
            <c:spPr>
              <a:solidFill>
                <a:srgbClr val="CCFFCC"/>
              </a:solidFill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D-BD1B-4BF4-9AEA-B6E29CF0CC1C}"/>
              </c:ext>
            </c:extLst>
          </c:dPt>
          <c:dPt>
            <c:idx val="7"/>
            <c:invertIfNegative val="0"/>
            <c:bubble3D val="0"/>
            <c:spPr>
              <a:solidFill>
                <a:srgbClr val="CCFFCC"/>
              </a:solidFill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F-BD1B-4BF4-9AEA-B6E29CF0CC1C}"/>
              </c:ext>
            </c:extLst>
          </c:dPt>
          <c:dPt>
            <c:idx val="8"/>
            <c:invertIfNegative val="0"/>
            <c:bubble3D val="0"/>
            <c:spPr>
              <a:solidFill>
                <a:srgbClr val="CCFFCC"/>
              </a:solidFill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11-BD1B-4BF4-9AEA-B6E29CF0CC1C}"/>
              </c:ext>
            </c:extLst>
          </c:dPt>
          <c:dPt>
            <c:idx val="9"/>
            <c:invertIfNegative val="0"/>
            <c:bubble3D val="0"/>
            <c:spPr>
              <a:solidFill>
                <a:srgbClr val="FFFFCC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BD1B-4BF4-9AEA-B6E29CF0CC1C}"/>
              </c:ext>
            </c:extLst>
          </c:dPt>
          <c:dPt>
            <c:idx val="10"/>
            <c:invertIfNegative val="0"/>
            <c:bubble3D val="0"/>
            <c:spPr>
              <a:solidFill>
                <a:srgbClr val="CCFFC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5-BD1B-4BF4-9AEA-B6E29CF0CC1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'Figura 3.2'!$A$3:$A$12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'Figura 3.2'!$B$3:$B$12</c:f>
              <c:numCache>
                <c:formatCode>General</c:formatCode>
                <c:ptCount val="10"/>
                <c:pt idx="0">
                  <c:v>80.5</c:v>
                </c:pt>
                <c:pt idx="1">
                  <c:v>77.5</c:v>
                </c:pt>
                <c:pt idx="2">
                  <c:v>64.7</c:v>
                </c:pt>
                <c:pt idx="3">
                  <c:v>66.5</c:v>
                </c:pt>
                <c:pt idx="4">
                  <c:v>65.3</c:v>
                </c:pt>
                <c:pt idx="5">
                  <c:v>64.099999999999994</c:v>
                </c:pt>
                <c:pt idx="6">
                  <c:v>68.900000000000006</c:v>
                </c:pt>
                <c:pt idx="7">
                  <c:v>69.400000000000006</c:v>
                </c:pt>
                <c:pt idx="8">
                  <c:v>70.8</c:v>
                </c:pt>
                <c:pt idx="9">
                  <c:v>65.3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D1B-4BF4-9AEA-B6E29CF0CC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235469824"/>
        <c:axId val="146793600"/>
      </c:barChart>
      <c:catAx>
        <c:axId val="235469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525">
            <a:solidFill>
              <a:schemeClr val="bg1">
                <a:lumMod val="50000"/>
              </a:schemeClr>
            </a:solidFill>
          </a:ln>
        </c:spPr>
        <c:crossAx val="146793600"/>
        <c:crosses val="autoZero"/>
        <c:auto val="1"/>
        <c:lblAlgn val="ctr"/>
        <c:lblOffset val="100"/>
        <c:noMultiLvlLbl val="0"/>
      </c:catAx>
      <c:valAx>
        <c:axId val="146793600"/>
        <c:scaling>
          <c:orientation val="minMax"/>
          <c:max val="90"/>
          <c:min val="0"/>
        </c:scaling>
        <c:delete val="0"/>
        <c:axPos val="l"/>
        <c:majorGridlines>
          <c:spPr>
            <a:ln w="9525"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>
                    <a:solidFill>
                      <a:sysClr val="windowText" lastClr="000000"/>
                    </a:solidFill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IPAS (%)</a:t>
                </a:r>
              </a:p>
            </c:rich>
          </c:tx>
          <c:layout>
            <c:manualLayout>
              <c:xMode val="edge"/>
              <c:yMode val="edge"/>
              <c:x val="1.7640573318632856E-2"/>
              <c:y val="0.40182000587464861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 w="9525">
            <a:solidFill>
              <a:schemeClr val="bg1">
                <a:lumMod val="50000"/>
              </a:schemeClr>
            </a:solidFill>
            <a:prstDash val="solid"/>
          </a:ln>
        </c:spPr>
        <c:txPr>
          <a:bodyPr/>
          <a:lstStyle/>
          <a:p>
            <a:pPr>
              <a:defRPr>
                <a:solidFill>
                  <a:sysClr val="windowText" lastClr="000000"/>
                </a:solidFill>
              </a:defRPr>
            </a:pPr>
            <a:endParaRPr lang="pt-BR"/>
          </a:p>
        </c:txPr>
        <c:crossAx val="23546982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4"/>
          <c:order val="0"/>
          <c:tx>
            <c:strRef>
              <c:f>'Figura 3.4'!$B$4</c:f>
              <c:strCache>
                <c:ptCount val="1"/>
                <c:pt idx="0">
                  <c:v>Péssima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'Figura 3.4'!$A$5:$A$10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'Figura 3.4'!$B$5:$B$10</c:f>
              <c:numCache>
                <c:formatCode>General</c:formatCode>
                <c:ptCount val="6"/>
                <c:pt idx="0">
                  <c:v>7</c:v>
                </c:pt>
                <c:pt idx="1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57-4468-8F70-167DB7A1F384}"/>
            </c:ext>
          </c:extLst>
        </c:ser>
        <c:ser>
          <c:idx val="3"/>
          <c:order val="1"/>
          <c:tx>
            <c:strRef>
              <c:f>'Figura 3.4'!$C$4</c:f>
              <c:strCache>
                <c:ptCount val="1"/>
                <c:pt idx="0">
                  <c:v>Ruim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'Figura 3.4'!$A$5:$A$10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'Figura 3.4'!$C$5:$C$10</c:f>
              <c:numCache>
                <c:formatCode>General</c:formatCode>
                <c:ptCount val="6"/>
                <c:pt idx="0">
                  <c:v>10</c:v>
                </c:pt>
                <c:pt idx="1">
                  <c:v>12</c:v>
                </c:pt>
                <c:pt idx="3">
                  <c:v>13</c:v>
                </c:pt>
                <c:pt idx="4">
                  <c:v>12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57-4468-8F70-167DB7A1F384}"/>
            </c:ext>
          </c:extLst>
        </c:ser>
        <c:ser>
          <c:idx val="2"/>
          <c:order val="2"/>
          <c:tx>
            <c:strRef>
              <c:f>'Figura 3.4'!$D$4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'Figura 3.4'!$A$5:$A$10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'Figura 3.4'!$D$5:$D$10</c:f>
              <c:numCache>
                <c:formatCode>General</c:formatCode>
                <c:ptCount val="6"/>
                <c:pt idx="0">
                  <c:v>12</c:v>
                </c:pt>
                <c:pt idx="1">
                  <c:v>13</c:v>
                </c:pt>
                <c:pt idx="3">
                  <c:v>11</c:v>
                </c:pt>
                <c:pt idx="4">
                  <c:v>13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57-4468-8F70-167DB7A1F384}"/>
            </c:ext>
          </c:extLst>
        </c:ser>
        <c:ser>
          <c:idx val="1"/>
          <c:order val="3"/>
          <c:tx>
            <c:strRef>
              <c:f>'Figura 3.4'!$E$4</c:f>
              <c:strCache>
                <c:ptCount val="1"/>
                <c:pt idx="0">
                  <c:v>Boa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1"/>
              <c:layout>
                <c:manualLayout>
                  <c:x val="0"/>
                  <c:y val="2.1167754454048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57-4468-8F70-167DB7A1F384}"/>
                </c:ext>
              </c:extLst>
            </c:dLbl>
            <c:dLbl>
              <c:idx val="2"/>
              <c:layout>
                <c:manualLayout>
                  <c:x val="-1.6170338740947114E-16"/>
                  <c:y val="2.1167754454048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D57-4468-8F70-167DB7A1F384}"/>
                </c:ext>
              </c:extLst>
            </c:dLbl>
            <c:dLbl>
              <c:idx val="4"/>
              <c:layout>
                <c:manualLayout>
                  <c:x val="0"/>
                  <c:y val="2.1167754454048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57-4468-8F70-167DB7A1F3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'Figura 3.4'!$A$5:$A$10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'Figura 3.4'!$E$5:$E$10</c:f>
              <c:numCache>
                <c:formatCode>General</c:formatCode>
                <c:ptCount val="6"/>
                <c:pt idx="0">
                  <c:v>61</c:v>
                </c:pt>
                <c:pt idx="1">
                  <c:v>60</c:v>
                </c:pt>
                <c:pt idx="3">
                  <c:v>60</c:v>
                </c:pt>
                <c:pt idx="4">
                  <c:v>60</c:v>
                </c:pt>
                <c:pt idx="5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57-4468-8F70-167DB7A1F384}"/>
            </c:ext>
          </c:extLst>
        </c:ser>
        <c:ser>
          <c:idx val="0"/>
          <c:order val="4"/>
          <c:tx>
            <c:strRef>
              <c:f>'Figura 3.4'!$F$4</c:f>
              <c:strCache>
                <c:ptCount val="1"/>
                <c:pt idx="0">
                  <c:v>Ótima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'Figura 3.4'!$A$5:$A$10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'Figura 3.4'!$F$5:$F$10</c:f>
              <c:numCache>
                <c:formatCode>General</c:formatCode>
                <c:ptCount val="6"/>
                <c:pt idx="0">
                  <c:v>10</c:v>
                </c:pt>
                <c:pt idx="1">
                  <c:v>9</c:v>
                </c:pt>
                <c:pt idx="3">
                  <c:v>9</c:v>
                </c:pt>
                <c:pt idx="4">
                  <c:v>8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D57-4468-8F70-167DB7A1F3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214208512"/>
        <c:axId val="173003840"/>
      </c:barChart>
      <c:catAx>
        <c:axId val="214208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>
            <a:solidFill>
              <a:schemeClr val="bg1">
                <a:lumMod val="50000"/>
              </a:schemeClr>
            </a:solidFill>
          </a:ln>
        </c:spPr>
        <c:crossAx val="173003840"/>
        <c:crosses val="autoZero"/>
        <c:auto val="1"/>
        <c:lblAlgn val="ctr"/>
        <c:lblOffset val="100"/>
        <c:noMultiLvlLbl val="0"/>
      </c:catAx>
      <c:valAx>
        <c:axId val="173003840"/>
        <c:scaling>
          <c:orientation val="minMax"/>
        </c:scaling>
        <c:delete val="0"/>
        <c:axPos val="l"/>
        <c:majorGridlines>
          <c:spPr>
            <a:ln w="9525"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numFmt formatCode="0%" sourceLinked="1"/>
        <c:majorTickMark val="none"/>
        <c:minorTickMark val="none"/>
        <c:tickLblPos val="nextTo"/>
        <c:spPr>
          <a:noFill/>
          <a:ln w="9525">
            <a:solidFill>
              <a:schemeClr val="bg1">
                <a:lumMod val="50000"/>
              </a:schemeClr>
            </a:solidFill>
          </a:ln>
        </c:spPr>
        <c:crossAx val="21420851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b="0">
              <a:solidFill>
                <a:sysClr val="windowText" lastClr="000000"/>
              </a:solidFill>
            </a:defRPr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3329918655427151E-2"/>
          <c:y val="1.6860761811434127E-2"/>
          <c:w val="0.92521183139778762"/>
          <c:h val="0.85033019816033939"/>
        </c:manualLayout>
      </c:layout>
      <c:barChart>
        <c:barDir val="col"/>
        <c:grouping val="percentStacked"/>
        <c:varyColors val="0"/>
        <c:ser>
          <c:idx val="4"/>
          <c:order val="0"/>
          <c:tx>
            <c:strRef>
              <c:f>Figura_3.13!$G$1</c:f>
              <c:strCache>
                <c:ptCount val="1"/>
                <c:pt idx="0">
                  <c:v>Péssima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7030A0"/>
              </a:solid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BCD-4DAB-BB7C-141869EBADE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BCD-4DAB-BB7C-141869EBADE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BCD-4DAB-BB7C-141869EBADEE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 w="15875">
                <a:noFill/>
              </a:ln>
            </c:spPr>
            <c:extLst>
              <c:ext xmlns:c16="http://schemas.microsoft.com/office/drawing/2014/chart" uri="{C3380CC4-5D6E-409C-BE32-E72D297353CC}">
                <c16:uniqueId val="{00000005-ABCD-4DAB-BB7C-141869EBADEE}"/>
              </c:ext>
            </c:extLst>
          </c:dPt>
          <c:dPt>
            <c:idx val="6"/>
            <c:invertIfNegative val="0"/>
            <c:bubble3D val="0"/>
            <c:spPr>
              <a:solidFill>
                <a:srgbClr val="7030A0"/>
              </a:solid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ABCD-4DAB-BB7C-141869EBADEE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ABCD-4DAB-BB7C-141869EBADE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ABCD-4DAB-BB7C-141869EBADEE}"/>
              </c:ext>
            </c:extLst>
          </c:dPt>
          <c:dPt>
            <c:idx val="9"/>
            <c:invertIfNegative val="0"/>
            <c:bubble3D val="0"/>
            <c:spPr>
              <a:solidFill>
                <a:srgbClr val="7030A0"/>
              </a:solidFill>
              <a:ln w="15875">
                <a:noFill/>
              </a:ln>
            </c:spPr>
            <c:extLst>
              <c:ext xmlns:c16="http://schemas.microsoft.com/office/drawing/2014/chart" uri="{C3380CC4-5D6E-409C-BE32-E72D297353CC}">
                <c16:uniqueId val="{0000000B-ABCD-4DAB-BB7C-141869EBADEE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ABCD-4DAB-BB7C-141869EBADEE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ABCD-4DAB-BB7C-141869EBADEE}"/>
              </c:ext>
            </c:extLst>
          </c:dPt>
          <c:dPt>
            <c:idx val="14"/>
            <c:invertIfNegative val="0"/>
            <c:bubble3D val="0"/>
            <c:spPr>
              <a:solidFill>
                <a:srgbClr val="7030A0"/>
              </a:solidFill>
              <a:ln w="15875">
                <a:noFill/>
              </a:ln>
            </c:spPr>
            <c:extLst>
              <c:ext xmlns:c16="http://schemas.microsoft.com/office/drawing/2014/chart" uri="{C3380CC4-5D6E-409C-BE32-E72D297353CC}">
                <c16:uniqueId val="{0000000F-ABCD-4DAB-BB7C-141869EBADEE}"/>
              </c:ext>
            </c:extLst>
          </c:dPt>
          <c:dPt>
            <c:idx val="16"/>
            <c:invertIfNegative val="0"/>
            <c:bubble3D val="0"/>
            <c:spPr>
              <a:solidFill>
                <a:srgbClr val="7030A0"/>
              </a:solid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ABCD-4DAB-BB7C-141869EBADEE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ABCD-4DAB-BB7C-141869EBADEE}"/>
              </c:ext>
            </c:extLst>
          </c:dPt>
          <c:dLbls>
            <c:dLbl>
              <c:idx val="4"/>
              <c:layout>
                <c:manualLayout>
                  <c:x val="1.926086214045506E-3"/>
                  <c:y val="9.18361767279081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BCD-4DAB-BB7C-141869EBADE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BCD-4DAB-BB7C-141869EBADE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BCD-4DAB-BB7C-141869EBADE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BCD-4DAB-BB7C-141869EBADEE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BCD-4DAB-BB7C-141869EBADEE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BCD-4DAB-BB7C-141869EBAD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multiLvlStrRef>
              <c:f>Figura_3.13!$A$2:$B$21</c:f>
              <c:multiLvlStrCache>
                <c:ptCount val="20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2019</c:v>
                  </c:pt>
                  <c:pt idx="6">
                    <c:v>2020</c:v>
                  </c:pt>
                  <c:pt idx="7">
                    <c:v>2021</c:v>
                  </c:pt>
                  <c:pt idx="8">
                    <c:v>2022</c:v>
                  </c:pt>
                  <c:pt idx="9">
                    <c:v>2023</c:v>
                  </c:pt>
                  <c:pt idx="10">
                    <c:v>2019</c:v>
                  </c:pt>
                  <c:pt idx="11">
                    <c:v>2020</c:v>
                  </c:pt>
                  <c:pt idx="12">
                    <c:v>2021</c:v>
                  </c:pt>
                  <c:pt idx="13">
                    <c:v>2022</c:v>
                  </c:pt>
                  <c:pt idx="14">
                    <c:v>2023</c:v>
                  </c:pt>
                  <c:pt idx="15">
                    <c:v>2019</c:v>
                  </c:pt>
                  <c:pt idx="16">
                    <c:v>2020</c:v>
                  </c:pt>
                  <c:pt idx="17">
                    <c:v>2021</c:v>
                  </c:pt>
                  <c:pt idx="18">
                    <c:v>2022</c:v>
                  </c:pt>
                  <c:pt idx="19">
                    <c:v>2023</c:v>
                  </c:pt>
                </c:lvl>
                <c:lvl>
                  <c:pt idx="0">
                    <c:v>Litoral Norte</c:v>
                  </c:pt>
                  <c:pt idx="5">
                    <c:v>Baixada Santista</c:v>
                  </c:pt>
                  <c:pt idx="10">
                    <c:v>Litoral Sul</c:v>
                  </c:pt>
                  <c:pt idx="15">
                    <c:v>Litoral Paulista</c:v>
                  </c:pt>
                </c:lvl>
              </c:multiLvlStrCache>
            </c:multiLvlStrRef>
          </c:cat>
          <c:val>
            <c:numRef>
              <c:f>Figura_3.13!$G$2:$G$21</c:f>
              <c:numCache>
                <c:formatCode>General</c:formatCode>
                <c:ptCount val="20"/>
                <c:pt idx="0">
                  <c:v>6</c:v>
                </c:pt>
                <c:pt idx="1">
                  <c:v>15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14</c:v>
                </c:pt>
                <c:pt idx="6">
                  <c:v>17</c:v>
                </c:pt>
                <c:pt idx="7">
                  <c:v>10</c:v>
                </c:pt>
                <c:pt idx="8">
                  <c:v>14</c:v>
                </c:pt>
                <c:pt idx="9">
                  <c:v>15</c:v>
                </c:pt>
                <c:pt idx="10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20</c:v>
                </c:pt>
                <c:pt idx="16">
                  <c:v>32</c:v>
                </c:pt>
                <c:pt idx="17">
                  <c:v>14</c:v>
                </c:pt>
                <c:pt idx="18">
                  <c:v>18</c:v>
                </c:pt>
                <c:pt idx="19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ABCD-4DAB-BB7C-141869EBADEE}"/>
            </c:ext>
          </c:extLst>
        </c:ser>
        <c:ser>
          <c:idx val="3"/>
          <c:order val="1"/>
          <c:tx>
            <c:strRef>
              <c:f>Figura_3.13!$F$1</c:f>
              <c:strCache>
                <c:ptCount val="1"/>
                <c:pt idx="0">
                  <c:v>Ruim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ABCD-4DAB-BB7C-141869EBADE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ABCD-4DAB-BB7C-141869EBADE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ABCD-4DAB-BB7C-141869EBADEE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 w="15875">
                <a:noFill/>
              </a:ln>
            </c:spPr>
            <c:extLst>
              <c:ext xmlns:c16="http://schemas.microsoft.com/office/drawing/2014/chart" uri="{C3380CC4-5D6E-409C-BE32-E72D297353CC}">
                <c16:uniqueId val="{0000001B-ABCD-4DAB-BB7C-141869EBADEE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D-ABCD-4DAB-BB7C-141869EBADEE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ABCD-4DAB-BB7C-141869EBADE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ABCD-4DAB-BB7C-141869EBADEE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 w="15875">
                <a:noFill/>
              </a:ln>
            </c:spPr>
            <c:extLst>
              <c:ext xmlns:c16="http://schemas.microsoft.com/office/drawing/2014/chart" uri="{C3380CC4-5D6E-409C-BE32-E72D297353CC}">
                <c16:uniqueId val="{00000021-ABCD-4DAB-BB7C-141869EBADEE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ABCD-4DAB-BB7C-141869EBADEE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3-ABCD-4DAB-BB7C-141869EBADEE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 w="15875">
                <a:noFill/>
              </a:ln>
            </c:spPr>
            <c:extLst>
              <c:ext xmlns:c16="http://schemas.microsoft.com/office/drawing/2014/chart" uri="{C3380CC4-5D6E-409C-BE32-E72D297353CC}">
                <c16:uniqueId val="{00000025-ABCD-4DAB-BB7C-141869EBADEE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ABCD-4DAB-BB7C-141869EBADEE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8-ABCD-4DAB-BB7C-141869EBADEE}"/>
              </c:ext>
            </c:extLst>
          </c:dPt>
          <c:dLbls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ABCD-4DAB-BB7C-141869EBADE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ABCD-4DAB-BB7C-141869EBADE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ABCD-4DAB-BB7C-141869EBADEE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ABCD-4DAB-BB7C-141869EBADEE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ABCD-4DAB-BB7C-141869EBAD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Figura_3.13!$A$2:$B$21</c:f>
              <c:multiLvlStrCache>
                <c:ptCount val="20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2019</c:v>
                  </c:pt>
                  <c:pt idx="6">
                    <c:v>2020</c:v>
                  </c:pt>
                  <c:pt idx="7">
                    <c:v>2021</c:v>
                  </c:pt>
                  <c:pt idx="8">
                    <c:v>2022</c:v>
                  </c:pt>
                  <c:pt idx="9">
                    <c:v>2023</c:v>
                  </c:pt>
                  <c:pt idx="10">
                    <c:v>2019</c:v>
                  </c:pt>
                  <c:pt idx="11">
                    <c:v>2020</c:v>
                  </c:pt>
                  <c:pt idx="12">
                    <c:v>2021</c:v>
                  </c:pt>
                  <c:pt idx="13">
                    <c:v>2022</c:v>
                  </c:pt>
                  <c:pt idx="14">
                    <c:v>2023</c:v>
                  </c:pt>
                  <c:pt idx="15">
                    <c:v>2019</c:v>
                  </c:pt>
                  <c:pt idx="16">
                    <c:v>2020</c:v>
                  </c:pt>
                  <c:pt idx="17">
                    <c:v>2021</c:v>
                  </c:pt>
                  <c:pt idx="18">
                    <c:v>2022</c:v>
                  </c:pt>
                  <c:pt idx="19">
                    <c:v>2023</c:v>
                  </c:pt>
                </c:lvl>
                <c:lvl>
                  <c:pt idx="0">
                    <c:v>Litoral Norte</c:v>
                  </c:pt>
                  <c:pt idx="5">
                    <c:v>Baixada Santista</c:v>
                  </c:pt>
                  <c:pt idx="10">
                    <c:v>Litoral Sul</c:v>
                  </c:pt>
                  <c:pt idx="15">
                    <c:v>Litoral Paulista</c:v>
                  </c:pt>
                </c:lvl>
              </c:multiLvlStrCache>
            </c:multiLvlStrRef>
          </c:cat>
          <c:val>
            <c:numRef>
              <c:f>Figura_3.13!$F$2:$F$21</c:f>
              <c:numCache>
                <c:formatCode>General</c:formatCode>
                <c:ptCount val="20"/>
                <c:pt idx="0">
                  <c:v>15</c:v>
                </c:pt>
                <c:pt idx="1">
                  <c:v>13</c:v>
                </c:pt>
                <c:pt idx="2">
                  <c:v>11</c:v>
                </c:pt>
                <c:pt idx="3">
                  <c:v>13</c:v>
                </c:pt>
                <c:pt idx="4">
                  <c:v>16</c:v>
                </c:pt>
                <c:pt idx="5">
                  <c:v>19</c:v>
                </c:pt>
                <c:pt idx="6">
                  <c:v>22</c:v>
                </c:pt>
                <c:pt idx="7">
                  <c:v>24</c:v>
                </c:pt>
                <c:pt idx="8">
                  <c:v>14</c:v>
                </c:pt>
                <c:pt idx="9">
                  <c:v>16</c:v>
                </c:pt>
                <c:pt idx="10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34</c:v>
                </c:pt>
                <c:pt idx="16">
                  <c:v>35</c:v>
                </c:pt>
                <c:pt idx="17">
                  <c:v>35</c:v>
                </c:pt>
                <c:pt idx="18">
                  <c:v>27</c:v>
                </c:pt>
                <c:pt idx="19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ABCD-4DAB-BB7C-141869EBADEE}"/>
            </c:ext>
          </c:extLst>
        </c:ser>
        <c:ser>
          <c:idx val="1"/>
          <c:order val="2"/>
          <c:tx>
            <c:strRef>
              <c:f>Figura_3.13!$E$1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2D-ABCD-4DAB-BB7C-141869EBADE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E-ABCD-4DAB-BB7C-141869EBADE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F-ABCD-4DAB-BB7C-141869EBADEE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 w="15875">
                <a:noFill/>
              </a:ln>
            </c:spPr>
            <c:extLst>
              <c:ext xmlns:c16="http://schemas.microsoft.com/office/drawing/2014/chart" uri="{C3380CC4-5D6E-409C-BE32-E72D297353CC}">
                <c16:uniqueId val="{00000031-ABCD-4DAB-BB7C-141869EBADEE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33-ABCD-4DAB-BB7C-141869EBADEE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4-ABCD-4DAB-BB7C-141869EBADE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5-ABCD-4DAB-BB7C-141869EBADEE}"/>
              </c:ext>
            </c:extLst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 w="15875">
                <a:noFill/>
              </a:ln>
            </c:spPr>
            <c:extLst>
              <c:ext xmlns:c16="http://schemas.microsoft.com/office/drawing/2014/chart" uri="{C3380CC4-5D6E-409C-BE32-E72D297353CC}">
                <c16:uniqueId val="{00000037-ABCD-4DAB-BB7C-141869EBADEE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8-ABCD-4DAB-BB7C-141869EBADEE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9-ABCD-4DAB-BB7C-141869EBADEE}"/>
              </c:ext>
            </c:extLst>
          </c:dPt>
          <c:dPt>
            <c:idx val="14"/>
            <c:invertIfNegative val="0"/>
            <c:bubble3D val="0"/>
            <c:spPr>
              <a:solidFill>
                <a:srgbClr val="FFFF00"/>
              </a:solidFill>
              <a:ln w="15875">
                <a:noFill/>
              </a:ln>
            </c:spPr>
            <c:extLst>
              <c:ext xmlns:c16="http://schemas.microsoft.com/office/drawing/2014/chart" uri="{C3380CC4-5D6E-409C-BE32-E72D297353CC}">
                <c16:uniqueId val="{0000003B-ABCD-4DAB-BB7C-141869EBADEE}"/>
              </c:ext>
            </c:extLst>
          </c:dPt>
          <c:dPt>
            <c:idx val="16"/>
            <c:invertIfNegative val="0"/>
            <c:bubble3D val="0"/>
            <c:spPr>
              <a:solidFill>
                <a:srgbClr val="FFFF00"/>
              </a:solid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3D-ABCD-4DAB-BB7C-141869EBADEE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3E-ABCD-4DAB-BB7C-141869EBADEE}"/>
              </c:ext>
            </c:extLst>
          </c:dPt>
          <c:dLbls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ABCD-4DAB-BB7C-141869EBADE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ABCD-4DAB-BB7C-141869EBADE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ABCD-4DAB-BB7C-141869EBADEE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ABCD-4DAB-BB7C-141869EBADEE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ABCD-4DAB-BB7C-141869EBAD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multiLvlStrRef>
              <c:f>Figura_3.13!$A$2:$B$21</c:f>
              <c:multiLvlStrCache>
                <c:ptCount val="20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2019</c:v>
                  </c:pt>
                  <c:pt idx="6">
                    <c:v>2020</c:v>
                  </c:pt>
                  <c:pt idx="7">
                    <c:v>2021</c:v>
                  </c:pt>
                  <c:pt idx="8">
                    <c:v>2022</c:v>
                  </c:pt>
                  <c:pt idx="9">
                    <c:v>2023</c:v>
                  </c:pt>
                  <c:pt idx="10">
                    <c:v>2019</c:v>
                  </c:pt>
                  <c:pt idx="11">
                    <c:v>2020</c:v>
                  </c:pt>
                  <c:pt idx="12">
                    <c:v>2021</c:v>
                  </c:pt>
                  <c:pt idx="13">
                    <c:v>2022</c:v>
                  </c:pt>
                  <c:pt idx="14">
                    <c:v>2023</c:v>
                  </c:pt>
                  <c:pt idx="15">
                    <c:v>2019</c:v>
                  </c:pt>
                  <c:pt idx="16">
                    <c:v>2020</c:v>
                  </c:pt>
                  <c:pt idx="17">
                    <c:v>2021</c:v>
                  </c:pt>
                  <c:pt idx="18">
                    <c:v>2022</c:v>
                  </c:pt>
                  <c:pt idx="19">
                    <c:v>2023</c:v>
                  </c:pt>
                </c:lvl>
                <c:lvl>
                  <c:pt idx="0">
                    <c:v>Litoral Norte</c:v>
                  </c:pt>
                  <c:pt idx="5">
                    <c:v>Baixada Santista</c:v>
                  </c:pt>
                  <c:pt idx="10">
                    <c:v>Litoral Sul</c:v>
                  </c:pt>
                  <c:pt idx="15">
                    <c:v>Litoral Paulista</c:v>
                  </c:pt>
                </c:lvl>
              </c:multiLvlStrCache>
            </c:multiLvlStrRef>
          </c:cat>
          <c:val>
            <c:numRef>
              <c:f>Figura_3.13!$E$2:$E$21</c:f>
              <c:numCache>
                <c:formatCode>General</c:formatCode>
                <c:ptCount val="20"/>
                <c:pt idx="0">
                  <c:v>45</c:v>
                </c:pt>
                <c:pt idx="1">
                  <c:v>30</c:v>
                </c:pt>
                <c:pt idx="2">
                  <c:v>31</c:v>
                </c:pt>
                <c:pt idx="3">
                  <c:v>49</c:v>
                </c:pt>
                <c:pt idx="4">
                  <c:v>46</c:v>
                </c:pt>
                <c:pt idx="5">
                  <c:v>31</c:v>
                </c:pt>
                <c:pt idx="6">
                  <c:v>20</c:v>
                </c:pt>
                <c:pt idx="7">
                  <c:v>28</c:v>
                </c:pt>
                <c:pt idx="8">
                  <c:v>37</c:v>
                </c:pt>
                <c:pt idx="9">
                  <c:v>29</c:v>
                </c:pt>
                <c:pt idx="10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76</c:v>
                </c:pt>
                <c:pt idx="16">
                  <c:v>50</c:v>
                </c:pt>
                <c:pt idx="17">
                  <c:v>59</c:v>
                </c:pt>
                <c:pt idx="18">
                  <c:v>86</c:v>
                </c:pt>
                <c:pt idx="19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1-ABCD-4DAB-BB7C-141869EBADEE}"/>
            </c:ext>
          </c:extLst>
        </c:ser>
        <c:ser>
          <c:idx val="0"/>
          <c:order val="3"/>
          <c:tx>
            <c:strRef>
              <c:f>Figura_3.13!$D$1</c:f>
              <c:strCache>
                <c:ptCount val="1"/>
                <c:pt idx="0">
                  <c:v>Boa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43-ABCD-4DAB-BB7C-141869EBADE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44-ABCD-4DAB-BB7C-141869EBADE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45-ABCD-4DAB-BB7C-141869EBADEE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 w="15875">
                <a:noFill/>
              </a:ln>
            </c:spPr>
            <c:extLst>
              <c:ext xmlns:c16="http://schemas.microsoft.com/office/drawing/2014/chart" uri="{C3380CC4-5D6E-409C-BE32-E72D297353CC}">
                <c16:uniqueId val="{00000047-ABCD-4DAB-BB7C-141869EBADEE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49-ABCD-4DAB-BB7C-141869EBADEE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4A-ABCD-4DAB-BB7C-141869EBADE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4B-ABCD-4DAB-BB7C-141869EBADEE}"/>
              </c:ext>
            </c:extLst>
          </c:dPt>
          <c:dPt>
            <c:idx val="9"/>
            <c:invertIfNegative val="0"/>
            <c:bubble3D val="0"/>
            <c:spPr>
              <a:solidFill>
                <a:srgbClr val="00B050"/>
              </a:solidFill>
              <a:ln w="15875">
                <a:noFill/>
              </a:ln>
            </c:spPr>
            <c:extLst>
              <c:ext xmlns:c16="http://schemas.microsoft.com/office/drawing/2014/chart" uri="{C3380CC4-5D6E-409C-BE32-E72D297353CC}">
                <c16:uniqueId val="{0000004D-ABCD-4DAB-BB7C-141869EBADEE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4E-ABCD-4DAB-BB7C-141869EBADEE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4F-ABCD-4DAB-BB7C-141869EBADEE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50"/>
              </a:solidFill>
              <a:ln w="15875">
                <a:noFill/>
              </a:ln>
            </c:spPr>
            <c:extLst>
              <c:ext xmlns:c16="http://schemas.microsoft.com/office/drawing/2014/chart" uri="{C3380CC4-5D6E-409C-BE32-E72D297353CC}">
                <c16:uniqueId val="{00000051-ABCD-4DAB-BB7C-141869EBADEE}"/>
              </c:ext>
            </c:extLst>
          </c:dPt>
          <c:dPt>
            <c:idx val="16"/>
            <c:invertIfNegative val="0"/>
            <c:bubble3D val="0"/>
            <c:spPr>
              <a:solidFill>
                <a:srgbClr val="00B050"/>
              </a:solid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53-ABCD-4DAB-BB7C-141869EBADEE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54-ABCD-4DAB-BB7C-141869EBAD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multiLvlStrRef>
              <c:f>Figura_3.13!$A$2:$B$21</c:f>
              <c:multiLvlStrCache>
                <c:ptCount val="20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2019</c:v>
                  </c:pt>
                  <c:pt idx="6">
                    <c:v>2020</c:v>
                  </c:pt>
                  <c:pt idx="7">
                    <c:v>2021</c:v>
                  </c:pt>
                  <c:pt idx="8">
                    <c:v>2022</c:v>
                  </c:pt>
                  <c:pt idx="9">
                    <c:v>2023</c:v>
                  </c:pt>
                  <c:pt idx="10">
                    <c:v>2019</c:v>
                  </c:pt>
                  <c:pt idx="11">
                    <c:v>2020</c:v>
                  </c:pt>
                  <c:pt idx="12">
                    <c:v>2021</c:v>
                  </c:pt>
                  <c:pt idx="13">
                    <c:v>2022</c:v>
                  </c:pt>
                  <c:pt idx="14">
                    <c:v>2023</c:v>
                  </c:pt>
                  <c:pt idx="15">
                    <c:v>2019</c:v>
                  </c:pt>
                  <c:pt idx="16">
                    <c:v>2020</c:v>
                  </c:pt>
                  <c:pt idx="17">
                    <c:v>2021</c:v>
                  </c:pt>
                  <c:pt idx="18">
                    <c:v>2022</c:v>
                  </c:pt>
                  <c:pt idx="19">
                    <c:v>2023</c:v>
                  </c:pt>
                </c:lvl>
                <c:lvl>
                  <c:pt idx="0">
                    <c:v>Litoral Norte</c:v>
                  </c:pt>
                  <c:pt idx="5">
                    <c:v>Baixada Santista</c:v>
                  </c:pt>
                  <c:pt idx="10">
                    <c:v>Litoral Sul</c:v>
                  </c:pt>
                  <c:pt idx="15">
                    <c:v>Litoral Paulista</c:v>
                  </c:pt>
                </c:lvl>
              </c:multiLvlStrCache>
            </c:multiLvlStrRef>
          </c:cat>
          <c:val>
            <c:numRef>
              <c:f>Figura_3.13!$D$2:$D$21</c:f>
              <c:numCache>
                <c:formatCode>General</c:formatCode>
                <c:ptCount val="20"/>
                <c:pt idx="0">
                  <c:v>20</c:v>
                </c:pt>
                <c:pt idx="1">
                  <c:v>23</c:v>
                </c:pt>
                <c:pt idx="2">
                  <c:v>29</c:v>
                </c:pt>
                <c:pt idx="3">
                  <c:v>23</c:v>
                </c:pt>
                <c:pt idx="4">
                  <c:v>19</c:v>
                </c:pt>
                <c:pt idx="5">
                  <c:v>7</c:v>
                </c:pt>
                <c:pt idx="6">
                  <c:v>10</c:v>
                </c:pt>
                <c:pt idx="7">
                  <c:v>10</c:v>
                </c:pt>
                <c:pt idx="8">
                  <c:v>6</c:v>
                </c:pt>
                <c:pt idx="9">
                  <c:v>12</c:v>
                </c:pt>
                <c:pt idx="10">
                  <c:v>2</c:v>
                </c:pt>
                <c:pt idx="12">
                  <c:v>1</c:v>
                </c:pt>
                <c:pt idx="13">
                  <c:v>3</c:v>
                </c:pt>
                <c:pt idx="14">
                  <c:v>2</c:v>
                </c:pt>
                <c:pt idx="15">
                  <c:v>29</c:v>
                </c:pt>
                <c:pt idx="16">
                  <c:v>33</c:v>
                </c:pt>
                <c:pt idx="17">
                  <c:v>40</c:v>
                </c:pt>
                <c:pt idx="18">
                  <c:v>32</c:v>
                </c:pt>
                <c:pt idx="19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5-ABCD-4DAB-BB7C-141869EBADEE}"/>
            </c:ext>
          </c:extLst>
        </c:ser>
        <c:ser>
          <c:idx val="2"/>
          <c:order val="4"/>
          <c:tx>
            <c:strRef>
              <c:f>Figura_3.13!$C$1</c:f>
              <c:strCache>
                <c:ptCount val="1"/>
                <c:pt idx="0">
                  <c:v>Ótima 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57-ABCD-4DAB-BB7C-141869EBADE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58-ABCD-4DAB-BB7C-141869EBADE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59-ABCD-4DAB-BB7C-141869EBADEE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 w="15875">
                <a:noFill/>
              </a:ln>
            </c:spPr>
            <c:extLst>
              <c:ext xmlns:c16="http://schemas.microsoft.com/office/drawing/2014/chart" uri="{C3380CC4-5D6E-409C-BE32-E72D297353CC}">
                <c16:uniqueId val="{0000005B-ABCD-4DAB-BB7C-141869EBADEE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5D-ABCD-4DAB-BB7C-141869EBADEE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5E-ABCD-4DAB-BB7C-141869EBADE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5F-ABCD-4DAB-BB7C-141869EBADEE}"/>
              </c:ext>
            </c:extLst>
          </c:dPt>
          <c:dPt>
            <c:idx val="9"/>
            <c:invertIfNegative val="0"/>
            <c:bubble3D val="0"/>
            <c:spPr>
              <a:solidFill>
                <a:srgbClr val="0070C0"/>
              </a:solidFill>
              <a:ln w="15875">
                <a:noFill/>
              </a:ln>
            </c:spPr>
            <c:extLst>
              <c:ext xmlns:c16="http://schemas.microsoft.com/office/drawing/2014/chart" uri="{C3380CC4-5D6E-409C-BE32-E72D297353CC}">
                <c16:uniqueId val="{00000061-ABCD-4DAB-BB7C-141869EBADEE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62-ABCD-4DAB-BB7C-141869EBADEE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63-ABCD-4DAB-BB7C-141869EBADEE}"/>
              </c:ext>
            </c:extLst>
          </c:dPt>
          <c:dPt>
            <c:idx val="14"/>
            <c:invertIfNegative val="0"/>
            <c:bubble3D val="0"/>
            <c:spPr>
              <a:solidFill>
                <a:srgbClr val="0070C0"/>
              </a:solidFill>
              <a:ln w="15875">
                <a:noFill/>
              </a:ln>
            </c:spPr>
            <c:extLst>
              <c:ext xmlns:c16="http://schemas.microsoft.com/office/drawing/2014/chart" uri="{C3380CC4-5D6E-409C-BE32-E72D297353CC}">
                <c16:uniqueId val="{00000065-ABCD-4DAB-BB7C-141869EBADEE}"/>
              </c:ext>
            </c:extLst>
          </c:dPt>
          <c:dPt>
            <c:idx val="16"/>
            <c:invertIfNegative val="0"/>
            <c:bubble3D val="0"/>
            <c:spPr>
              <a:solidFill>
                <a:srgbClr val="0070C0"/>
              </a:solidFill>
              <a:ln w="127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67-ABCD-4DAB-BB7C-141869EBADEE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68-ABCD-4DAB-BB7C-141869EBADEE}"/>
              </c:ext>
            </c:extLst>
          </c:dPt>
          <c:dLbls>
            <c:dLbl>
              <c:idx val="5"/>
              <c:layout>
                <c:manualLayout>
                  <c:x val="-1.9302686645200681E-3"/>
                  <c:y val="5.98099757011377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800" b="1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6310770215194555E-2"/>
                      <c:h val="2.67830013079075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69-ABCD-4DAB-BB7C-141869EBADEE}"/>
                </c:ext>
              </c:extLst>
            </c:dLbl>
            <c:dLbl>
              <c:idx val="6"/>
              <c:layout>
                <c:manualLayout>
                  <c:x val="0"/>
                  <c:y val="2.31463254593175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5D-ABCD-4DAB-BB7C-141869EBADE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E-ABCD-4DAB-BB7C-141869EBADEE}"/>
                </c:ext>
              </c:extLst>
            </c:dLbl>
            <c:dLbl>
              <c:idx val="8"/>
              <c:layout>
                <c:manualLayout>
                  <c:x val="0"/>
                  <c:y val="4.78479805609101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5F-ABCD-4DAB-BB7C-141869EBADE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1-ABCD-4DAB-BB7C-141869EBADEE}"/>
                </c:ext>
              </c:extLst>
            </c:dLbl>
            <c:dLbl>
              <c:idx val="11"/>
              <c:layout>
                <c:manualLayout>
                  <c:x val="0"/>
                  <c:y val="6.94444444444443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A-ABCD-4DAB-BB7C-141869EBAD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multiLvlStrRef>
              <c:f>Figura_3.13!$A$2:$B$21</c:f>
              <c:multiLvlStrCache>
                <c:ptCount val="20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2023</c:v>
                  </c:pt>
                  <c:pt idx="5">
                    <c:v>2019</c:v>
                  </c:pt>
                  <c:pt idx="6">
                    <c:v>2020</c:v>
                  </c:pt>
                  <c:pt idx="7">
                    <c:v>2021</c:v>
                  </c:pt>
                  <c:pt idx="8">
                    <c:v>2022</c:v>
                  </c:pt>
                  <c:pt idx="9">
                    <c:v>2023</c:v>
                  </c:pt>
                  <c:pt idx="10">
                    <c:v>2019</c:v>
                  </c:pt>
                  <c:pt idx="11">
                    <c:v>2020</c:v>
                  </c:pt>
                  <c:pt idx="12">
                    <c:v>2021</c:v>
                  </c:pt>
                  <c:pt idx="13">
                    <c:v>2022</c:v>
                  </c:pt>
                  <c:pt idx="14">
                    <c:v>2023</c:v>
                  </c:pt>
                  <c:pt idx="15">
                    <c:v>2019</c:v>
                  </c:pt>
                  <c:pt idx="16">
                    <c:v>2020</c:v>
                  </c:pt>
                  <c:pt idx="17">
                    <c:v>2021</c:v>
                  </c:pt>
                  <c:pt idx="18">
                    <c:v>2022</c:v>
                  </c:pt>
                  <c:pt idx="19">
                    <c:v>2023</c:v>
                  </c:pt>
                </c:lvl>
                <c:lvl>
                  <c:pt idx="0">
                    <c:v>Litoral Norte</c:v>
                  </c:pt>
                  <c:pt idx="5">
                    <c:v>Baixada Santista</c:v>
                  </c:pt>
                  <c:pt idx="10">
                    <c:v>Litoral Sul</c:v>
                  </c:pt>
                  <c:pt idx="15">
                    <c:v>Litoral Paulista</c:v>
                  </c:pt>
                </c:lvl>
              </c:multiLvlStrCache>
            </c:multiLvlStrRef>
          </c:cat>
          <c:val>
            <c:numRef>
              <c:f>Figura_3.13!$C$2:$C$21</c:f>
              <c:numCache>
                <c:formatCode>General</c:formatCode>
                <c:ptCount val="20"/>
                <c:pt idx="0">
                  <c:v>4</c:v>
                </c:pt>
                <c:pt idx="1">
                  <c:v>5</c:v>
                </c:pt>
                <c:pt idx="2">
                  <c:v>15</c:v>
                </c:pt>
                <c:pt idx="3">
                  <c:v>2</c:v>
                </c:pt>
                <c:pt idx="4">
                  <c:v>6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3</c:v>
                </c:pt>
                <c:pt idx="12">
                  <c:v>4</c:v>
                </c:pt>
                <c:pt idx="13">
                  <c:v>2</c:v>
                </c:pt>
                <c:pt idx="14">
                  <c:v>3</c:v>
                </c:pt>
                <c:pt idx="15">
                  <c:v>8</c:v>
                </c:pt>
                <c:pt idx="16">
                  <c:v>6</c:v>
                </c:pt>
                <c:pt idx="17">
                  <c:v>19</c:v>
                </c:pt>
                <c:pt idx="18">
                  <c:v>5</c:v>
                </c:pt>
                <c:pt idx="19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B-ABCD-4DAB-BB7C-141869EBAD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overlap val="100"/>
        <c:axId val="151176192"/>
        <c:axId val="150963904"/>
      </c:barChart>
      <c:catAx>
        <c:axId val="151176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525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800">
                <a:solidFill>
                  <a:sysClr val="windowText" lastClr="000000"/>
                </a:solidFill>
              </a:defRPr>
            </a:pPr>
            <a:endParaRPr lang="pt-BR"/>
          </a:p>
        </c:txPr>
        <c:crossAx val="150963904"/>
        <c:crosses val="autoZero"/>
        <c:auto val="1"/>
        <c:lblAlgn val="ctr"/>
        <c:lblOffset val="100"/>
        <c:noMultiLvlLbl val="0"/>
      </c:catAx>
      <c:valAx>
        <c:axId val="150963904"/>
        <c:scaling>
          <c:orientation val="minMax"/>
        </c:scaling>
        <c:delete val="0"/>
        <c:axPos val="l"/>
        <c:majorGridlines>
          <c:spPr>
            <a:ln w="9525"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numFmt formatCode="0%" sourceLinked="1"/>
        <c:majorTickMark val="none"/>
        <c:minorTickMark val="none"/>
        <c:tickLblPos val="nextTo"/>
        <c:spPr>
          <a:ln w="9525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800">
                <a:solidFill>
                  <a:sysClr val="windowText" lastClr="000000"/>
                </a:solidFill>
              </a:defRPr>
            </a:pPr>
            <a:endParaRPr lang="pt-BR"/>
          </a:p>
        </c:txPr>
        <c:crossAx val="1511761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1736793428575116"/>
          <c:y val="0.95431742312628531"/>
          <c:w val="0.42075516218128556"/>
          <c:h val="4.2875074083481499E-2"/>
        </c:manualLayout>
      </c:layout>
      <c:overlay val="0"/>
      <c:spPr>
        <a:ln>
          <a:noFill/>
        </a:ln>
      </c:spPr>
      <c:txPr>
        <a:bodyPr/>
        <a:lstStyle/>
        <a:p>
          <a:pPr>
            <a:defRPr sz="800" b="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'Figura 3.16'!$B$1</c:f>
              <c:strCache>
                <c:ptCount val="1"/>
                <c:pt idx="0">
                  <c:v>Abastecimento público</c:v>
                </c:pt>
              </c:strCache>
            </c:strRef>
          </c:tx>
          <c:spPr>
            <a:ln w="28575">
              <a:solidFill>
                <a:srgbClr val="1737FF"/>
              </a:solidFill>
            </a:ln>
          </c:spPr>
          <c:marker>
            <c:symbol val="diamond"/>
            <c:size val="5"/>
            <c:spPr>
              <a:solidFill>
                <a:srgbClr val="1737FF"/>
              </a:solidFill>
              <a:ln>
                <a:solidFill>
                  <a:srgbClr val="1737FF"/>
                </a:solidFill>
              </a:ln>
            </c:spPr>
          </c:marker>
          <c:dLbls>
            <c:dLbl>
              <c:idx val="0"/>
              <c:layout>
                <c:manualLayout>
                  <c:x val="-2.6824457593688362E-2"/>
                  <c:y val="4.6074046945682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8D0-439C-B324-0A2E886CE5D1}"/>
                </c:ext>
              </c:extLst>
            </c:dLbl>
            <c:dLbl>
              <c:idx val="1"/>
              <c:layout>
                <c:manualLayout>
                  <c:x val="-2.9613381167590738E-2"/>
                  <c:y val="3.9312566549336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8D0-439C-B324-0A2E886CE5D1}"/>
                </c:ext>
              </c:extLst>
            </c:dLbl>
            <c:dLbl>
              <c:idx val="2"/>
              <c:layout>
                <c:manualLayout>
                  <c:x val="-3.2952709313702706E-2"/>
                  <c:y val="3.5610083623268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8D0-439C-B324-0A2E886CE5D1}"/>
                </c:ext>
              </c:extLst>
            </c:dLbl>
            <c:dLbl>
              <c:idx val="3"/>
              <c:layout>
                <c:manualLayout>
                  <c:x val="-3.3136094674556214E-2"/>
                  <c:y val="3.5867260778449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8D0-439C-B324-0A2E886CE5D1}"/>
                </c:ext>
              </c:extLst>
            </c:dLbl>
            <c:dLbl>
              <c:idx val="4"/>
              <c:layout>
                <c:manualLayout>
                  <c:x val="-3.12643463945705E-2"/>
                  <c:y val="3.625275522730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8D0-439C-B324-0A2E886CE5D1}"/>
                </c:ext>
              </c:extLst>
            </c:dLbl>
            <c:dLbl>
              <c:idx val="5"/>
              <c:layout>
                <c:manualLayout>
                  <c:x val="-1.0802470448438775E-2"/>
                  <c:y val="2.7881239093699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8D0-439C-B324-0A2E886CE5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rgbClr val="1737FF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'Figura 3.16'!$A$2:$A$8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'Figura 3.16'!$B$2:$B$8</c:f>
              <c:numCache>
                <c:formatCode>#,##0.00</c:formatCode>
                <c:ptCount val="7"/>
                <c:pt idx="0">
                  <c:v>154.44578719999996</c:v>
                </c:pt>
                <c:pt idx="1">
                  <c:v>158.79697279999999</c:v>
                </c:pt>
                <c:pt idx="2">
                  <c:v>170.10803517000005</c:v>
                </c:pt>
                <c:pt idx="3">
                  <c:v>173.58855087582447</c:v>
                </c:pt>
                <c:pt idx="4">
                  <c:v>182.84824275955236</c:v>
                </c:pt>
                <c:pt idx="5">
                  <c:v>203.0820993169296</c:v>
                </c:pt>
                <c:pt idx="6" formatCode="General">
                  <c:v>203.59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8D0-439C-B324-0A2E886CE5D1}"/>
            </c:ext>
          </c:extLst>
        </c:ser>
        <c:ser>
          <c:idx val="1"/>
          <c:order val="1"/>
          <c:tx>
            <c:strRef>
              <c:f>'Figura 3.16'!$C$1</c:f>
              <c:strCache>
                <c:ptCount val="1"/>
                <c:pt idx="0">
                  <c:v>Rural</c:v>
                </c:pt>
              </c:strCache>
            </c:strRef>
          </c:tx>
          <c:spPr>
            <a:ln w="28575">
              <a:solidFill>
                <a:srgbClr val="99CC00"/>
              </a:solidFill>
            </a:ln>
          </c:spPr>
          <c:marker>
            <c:symbol val="diamond"/>
            <c:size val="5"/>
            <c:spPr>
              <a:solidFill>
                <a:srgbClr val="99CC00"/>
              </a:solidFill>
              <a:ln>
                <a:solidFill>
                  <a:srgbClr val="99CC00"/>
                </a:solidFill>
              </a:ln>
            </c:spPr>
          </c:marker>
          <c:dLbls>
            <c:dLbl>
              <c:idx val="0"/>
              <c:layout>
                <c:manualLayout>
                  <c:x val="-2.5246479202692622E-2"/>
                  <c:y val="2.610110508812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8D0-439C-B324-0A2E886CE5D1}"/>
                </c:ext>
              </c:extLst>
            </c:dLbl>
            <c:dLbl>
              <c:idx val="1"/>
              <c:layout>
                <c:manualLayout>
                  <c:x val="-2.52465483234714E-2"/>
                  <c:y val="3.1007751937984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98D0-439C-B324-0A2E886CE5D1}"/>
                </c:ext>
              </c:extLst>
            </c:dLbl>
            <c:dLbl>
              <c:idx val="2"/>
              <c:layout>
                <c:manualLayout>
                  <c:x val="-2.7925018248458586E-2"/>
                  <c:y val="3.6612748987771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8D0-439C-B324-0A2E886CE5D1}"/>
                </c:ext>
              </c:extLst>
            </c:dLbl>
            <c:dLbl>
              <c:idx val="3"/>
              <c:layout>
                <c:manualLayout>
                  <c:x val="-2.3668639053254555E-2"/>
                  <c:y val="3.7898363479758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98D0-439C-B324-0A2E886CE5D1}"/>
                </c:ext>
              </c:extLst>
            </c:dLbl>
            <c:dLbl>
              <c:idx val="4"/>
              <c:layout>
                <c:manualLayout>
                  <c:x val="-1.8934911242603551E-2"/>
                  <c:y val="4.1343669250645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8D0-439C-B324-0A2E886CE5D1}"/>
                </c:ext>
              </c:extLst>
            </c:dLbl>
            <c:dLbl>
              <c:idx val="5"/>
              <c:layout>
                <c:manualLayout>
                  <c:x val="-5.2815234375332261E-2"/>
                  <c:y val="-3.2517239951777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98D0-439C-B324-0A2E886CE5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rgbClr val="99CC00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'Figura 3.16'!$A$2:$A$8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'Figura 3.16'!$C$2:$C$8</c:f>
              <c:numCache>
                <c:formatCode>#,##0.00</c:formatCode>
                <c:ptCount val="7"/>
                <c:pt idx="0">
                  <c:v>89.316452400000131</c:v>
                </c:pt>
                <c:pt idx="1">
                  <c:v>101.7612146</c:v>
                </c:pt>
                <c:pt idx="2">
                  <c:v>134.50451980700004</c:v>
                </c:pt>
                <c:pt idx="3">
                  <c:v>127.78668082794265</c:v>
                </c:pt>
                <c:pt idx="4">
                  <c:v>153.32665087955158</c:v>
                </c:pt>
                <c:pt idx="5">
                  <c:v>207.10417658158565</c:v>
                </c:pt>
                <c:pt idx="6" formatCode="0.00">
                  <c:v>260.2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98D0-439C-B324-0A2E886CE5D1}"/>
            </c:ext>
          </c:extLst>
        </c:ser>
        <c:ser>
          <c:idx val="2"/>
          <c:order val="2"/>
          <c:tx>
            <c:strRef>
              <c:f>'Figura 3.16'!$D$1</c:f>
              <c:strCache>
                <c:ptCount val="1"/>
                <c:pt idx="0">
                  <c:v>Industrial</c:v>
                </c:pt>
              </c:strCache>
            </c:strRef>
          </c:tx>
          <c:spPr>
            <a:ln w="28575">
              <a:solidFill>
                <a:srgbClr val="CC6600"/>
              </a:solidFill>
            </a:ln>
          </c:spPr>
          <c:marker>
            <c:symbol val="diamond"/>
            <c:size val="5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marker>
          <c:dLbls>
            <c:dLbl>
              <c:idx val="0"/>
              <c:layout>
                <c:manualLayout>
                  <c:x val="-2.3668639053254465E-2"/>
                  <c:y val="4.401771483990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98D0-439C-B324-0A2E886CE5D1}"/>
                </c:ext>
              </c:extLst>
            </c:dLbl>
            <c:dLbl>
              <c:idx val="1"/>
              <c:layout>
                <c:manualLayout>
                  <c:x val="-2.8402366863905324E-2"/>
                  <c:y val="4.0572409069021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98D0-439C-B324-0A2E886CE5D1}"/>
                </c:ext>
              </c:extLst>
            </c:dLbl>
            <c:dLbl>
              <c:idx val="2"/>
              <c:layout>
                <c:manualLayout>
                  <c:x val="-2.6824457593688362E-2"/>
                  <c:y val="3.3553208949656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98D0-439C-B324-0A2E886CE5D1}"/>
                </c:ext>
              </c:extLst>
            </c:dLbl>
            <c:dLbl>
              <c:idx val="3"/>
              <c:layout>
                <c:manualLayout>
                  <c:x val="-2.8402366863905324E-2"/>
                  <c:y val="4.057240906902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98D0-439C-B324-0A2E886CE5D1}"/>
                </c:ext>
              </c:extLst>
            </c:dLbl>
            <c:dLbl>
              <c:idx val="4"/>
              <c:layout>
                <c:manualLayout>
                  <c:x val="-2.52465483234714E-2"/>
                  <c:y val="3.7255691875724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98D0-439C-B324-0A2E886CE5D1}"/>
                </c:ext>
              </c:extLst>
            </c:dLbl>
            <c:dLbl>
              <c:idx val="5"/>
              <c:layout>
                <c:manualLayout>
                  <c:x val="-1.2967037007531422E-2"/>
                  <c:y val="3.5823036287355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98D0-439C-B324-0A2E886CE5D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rgbClr val="ED7D3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'Figura 3.16'!$A$2:$A$8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'Figura 3.16'!$D$2:$D$8</c:f>
              <c:numCache>
                <c:formatCode>#,##0.00</c:formatCode>
                <c:ptCount val="7"/>
                <c:pt idx="0">
                  <c:v>70.207037700000214</c:v>
                </c:pt>
                <c:pt idx="1">
                  <c:v>78.7886053</c:v>
                </c:pt>
                <c:pt idx="2">
                  <c:v>80.830878130000002</c:v>
                </c:pt>
                <c:pt idx="3">
                  <c:v>78.067347284056325</c:v>
                </c:pt>
                <c:pt idx="4">
                  <c:v>83.318721722377134</c:v>
                </c:pt>
                <c:pt idx="5">
                  <c:v>89.525696016548366</c:v>
                </c:pt>
                <c:pt idx="6" formatCode="General">
                  <c:v>102.828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98D0-439C-B324-0A2E886CE5D1}"/>
            </c:ext>
          </c:extLst>
        </c:ser>
        <c:ser>
          <c:idx val="3"/>
          <c:order val="3"/>
          <c:tx>
            <c:strRef>
              <c:f>'Figura 3.16'!$E$1</c:f>
              <c:strCache>
                <c:ptCount val="1"/>
                <c:pt idx="0">
                  <c:v>Soluções alternativas e outros usos</c:v>
                </c:pt>
              </c:strCache>
            </c:strRef>
          </c:tx>
          <c:spPr>
            <a:ln w="28575">
              <a:solidFill>
                <a:srgbClr val="7F7F7F"/>
              </a:solidFill>
            </a:ln>
          </c:spPr>
          <c:marker>
            <c:symbol val="diamond"/>
            <c:size val="5"/>
            <c:spPr>
              <a:solidFill>
                <a:srgbClr val="7F7F7F"/>
              </a:solidFill>
              <a:ln>
                <a:solidFill>
                  <a:srgbClr val="7F7F7F"/>
                </a:solidFill>
              </a:ln>
            </c:spPr>
          </c:marker>
          <c:dLbls>
            <c:dLbl>
              <c:idx val="0"/>
              <c:layout>
                <c:manualLayout>
                  <c:x val="-2.8402422647160142E-2"/>
                  <c:y val="2.4128780457143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98D0-439C-B324-0A2E886CE5D1}"/>
                </c:ext>
              </c:extLst>
            </c:dLbl>
            <c:dLbl>
              <c:idx val="1"/>
              <c:layout>
                <c:manualLayout>
                  <c:x val="-1.8935035487427976E-2"/>
                  <c:y val="3.3681797527247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98D0-439C-B324-0A2E886CE5D1}"/>
                </c:ext>
              </c:extLst>
            </c:dLbl>
            <c:dLbl>
              <c:idx val="2"/>
              <c:layout>
                <c:manualLayout>
                  <c:x val="-2.2090729783037475E-2"/>
                  <c:y val="3.7255691875724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98D0-439C-B324-0A2E886CE5D1}"/>
                </c:ext>
              </c:extLst>
            </c:dLbl>
            <c:dLbl>
              <c:idx val="3"/>
              <c:layout>
                <c:manualLayout>
                  <c:x val="-2.52465483234714E-2"/>
                  <c:y val="3.7255691875724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98D0-439C-B324-0A2E886CE5D1}"/>
                </c:ext>
              </c:extLst>
            </c:dLbl>
            <c:dLbl>
              <c:idx val="4"/>
              <c:layout>
                <c:manualLayout>
                  <c:x val="-2.6824457593688362E-2"/>
                  <c:y val="4.057240906902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98D0-439C-B324-0A2E886CE5D1}"/>
                </c:ext>
              </c:extLst>
            </c:dLbl>
            <c:dLbl>
              <c:idx val="5"/>
              <c:layout>
                <c:manualLayout>
                  <c:x val="-1.5843440299602325E-16"/>
                  <c:y val="1.9915170781214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A-98D0-439C-B324-0A2E886CE5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rgbClr val="7F7F7F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'Figura 3.16'!$A$2:$A$8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'Figura 3.16'!$E$2:$E$8</c:f>
              <c:numCache>
                <c:formatCode>#,##0.00</c:formatCode>
                <c:ptCount val="7"/>
                <c:pt idx="0">
                  <c:v>13.779951400000023</c:v>
                </c:pt>
                <c:pt idx="1">
                  <c:v>20.967074500000013</c:v>
                </c:pt>
                <c:pt idx="2">
                  <c:v>30.855814939000016</c:v>
                </c:pt>
                <c:pt idx="3">
                  <c:v>31.822023841007105</c:v>
                </c:pt>
                <c:pt idx="4">
                  <c:v>35.30825544771627</c:v>
                </c:pt>
                <c:pt idx="5">
                  <c:v>41.594885525129769</c:v>
                </c:pt>
                <c:pt idx="6" formatCode="General">
                  <c:v>44.77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98D0-439C-B324-0A2E886CE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0252928"/>
        <c:axId val="144691712"/>
      </c:lineChart>
      <c:catAx>
        <c:axId val="200252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525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900"/>
            </a:pPr>
            <a:endParaRPr lang="pt-BR"/>
          </a:p>
        </c:txPr>
        <c:crossAx val="144691712"/>
        <c:crosses val="autoZero"/>
        <c:auto val="1"/>
        <c:lblAlgn val="ctr"/>
        <c:lblOffset val="100"/>
        <c:noMultiLvlLbl val="0"/>
      </c:catAx>
      <c:valAx>
        <c:axId val="144691712"/>
        <c:scaling>
          <c:orientation val="minMax"/>
        </c:scaling>
        <c:delete val="0"/>
        <c:axPos val="l"/>
        <c:majorGridlines>
          <c:spPr>
            <a:ln w="9525"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050"/>
                </a:pPr>
                <a:r>
                  <a:rPr lang="pt-BR" sz="1050"/>
                  <a:t>Vazão de água outorgada (m³/s)</a:t>
                </a:r>
              </a:p>
            </c:rich>
          </c:tx>
          <c:layout>
            <c:manualLayout>
              <c:xMode val="edge"/>
              <c:yMode val="edge"/>
              <c:x val="1.1045364891518738E-2"/>
              <c:y val="0.19669549058305696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spPr>
          <a:ln w="9525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900"/>
            </a:pPr>
            <a:endParaRPr lang="pt-BR"/>
          </a:p>
        </c:txPr>
        <c:crossAx val="20025292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9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1428044858982438E-2"/>
          <c:y val="2.7307704069540754E-2"/>
          <c:w val="0.96373715485402967"/>
          <c:h val="0.841896755376487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AIA_Geral_ok1!$U$3</c:f>
              <c:strCache>
                <c:ptCount val="1"/>
                <c:pt idx="0">
                  <c:v>Flora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900000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AIA_Geral_ok1!$V$2:$Z$2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AIA_Geral_ok1!$V$3:$Z$3</c:f>
              <c:numCache>
                <c:formatCode>#,##0</c:formatCode>
                <c:ptCount val="5"/>
                <c:pt idx="0">
                  <c:v>9153</c:v>
                </c:pt>
                <c:pt idx="1">
                  <c:v>6501</c:v>
                </c:pt>
                <c:pt idx="2">
                  <c:v>14733</c:v>
                </c:pt>
                <c:pt idx="3">
                  <c:v>11575</c:v>
                </c:pt>
                <c:pt idx="4">
                  <c:v>10254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23-47DD-8D17-6EA23DA4167F}"/>
            </c:ext>
          </c:extLst>
        </c:ser>
        <c:ser>
          <c:idx val="1"/>
          <c:order val="1"/>
          <c:tx>
            <c:strRef>
              <c:f>AIA_Geral_ok1!$U$4</c:f>
              <c:strCache>
                <c:ptCount val="1"/>
                <c:pt idx="0">
                  <c:v>Fauna</c:v>
                </c:pt>
              </c:strCache>
            </c:strRef>
          </c:tx>
          <c:spPr>
            <a:solidFill>
              <a:srgbClr val="FD7D3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8591889131391455E-3"/>
                  <c:y val="-9.50518291512574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223-47DD-8D17-6EA23DA4167F}"/>
                </c:ext>
              </c:extLst>
            </c:dLbl>
            <c:dLbl>
              <c:idx val="1"/>
              <c:layout>
                <c:manualLayout>
                  <c:x val="1.0478918550852225E-2"/>
                  <c:y val="2.5923525599481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223-47DD-8D17-6EA23DA4167F}"/>
                </c:ext>
              </c:extLst>
            </c:dLbl>
            <c:dLbl>
              <c:idx val="2"/>
              <c:layout>
                <c:manualLayout>
                  <c:x val="9.169053731995627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223-47DD-8D17-6EA23DA4167F}"/>
                </c:ext>
              </c:extLst>
            </c:dLbl>
            <c:dLbl>
              <c:idx val="3"/>
              <c:layout>
                <c:manualLayout>
                  <c:x val="7.8591889131391507E-3"/>
                  <c:y val="-9.50518291512574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223-47DD-8D17-6EA23DA4167F}"/>
                </c:ext>
              </c:extLst>
            </c:dLbl>
            <c:dLbl>
              <c:idx val="4"/>
              <c:layout>
                <c:manualLayout>
                  <c:x val="9.16905373199558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223-47DD-8D17-6EA23DA4167F}"/>
                </c:ext>
              </c:extLst>
            </c:dLbl>
            <c:dLbl>
              <c:idx val="5"/>
              <c:layout>
                <c:manualLayout>
                  <c:x val="9.1690537319956758E-3"/>
                  <c:y val="2.5923525599481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223-47DD-8D17-6EA23DA416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900000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AIA_Geral_ok1!$V$2:$Z$2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AIA_Geral_ok1!$V$4:$Z$4</c:f>
              <c:numCache>
                <c:formatCode>#,##0</c:formatCode>
                <c:ptCount val="5"/>
                <c:pt idx="0">
                  <c:v>7294</c:v>
                </c:pt>
                <c:pt idx="1">
                  <c:v>4205</c:v>
                </c:pt>
                <c:pt idx="2">
                  <c:v>8140</c:v>
                </c:pt>
                <c:pt idx="3">
                  <c:v>5123</c:v>
                </c:pt>
                <c:pt idx="4">
                  <c:v>4696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223-47DD-8D17-6EA23DA4167F}"/>
            </c:ext>
          </c:extLst>
        </c:ser>
        <c:ser>
          <c:idx val="2"/>
          <c:order val="2"/>
          <c:tx>
            <c:strRef>
              <c:f>AIA_Geral_ok1!$U$5</c:f>
              <c:strCache>
                <c:ptCount val="1"/>
                <c:pt idx="0">
                  <c:v>Pesca</c:v>
                </c:pt>
              </c:strCache>
            </c:strRef>
          </c:tx>
          <c:spPr>
            <a:solidFill>
              <a:srgbClr val="3FA5B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788783369708714E-2"/>
                  <c:y val="-9.50518291512574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223-47DD-8D17-6EA23DA4167F}"/>
                </c:ext>
              </c:extLst>
            </c:dLbl>
            <c:dLbl>
              <c:idx val="1"/>
              <c:layout>
                <c:manualLayout>
                  <c:x val="1.04789185508522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223-47DD-8D17-6EA23DA4167F}"/>
                </c:ext>
              </c:extLst>
            </c:dLbl>
            <c:dLbl>
              <c:idx val="2"/>
              <c:layout>
                <c:manualLayout>
                  <c:x val="6.549324094282529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1223-47DD-8D17-6EA23DA4167F}"/>
                </c:ext>
              </c:extLst>
            </c:dLbl>
            <c:dLbl>
              <c:idx val="3"/>
              <c:layout>
                <c:manualLayout>
                  <c:x val="9.1690537319956758E-3"/>
                  <c:y val="-9.50518291512574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223-47DD-8D17-6EA23DA4167F}"/>
                </c:ext>
              </c:extLst>
            </c:dLbl>
            <c:dLbl>
              <c:idx val="4"/>
              <c:layout>
                <c:manualLayout>
                  <c:x val="1.04789185508522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1223-47DD-8D17-6EA23DA4167F}"/>
                </c:ext>
              </c:extLst>
            </c:dLbl>
            <c:dLbl>
              <c:idx val="5"/>
              <c:layout>
                <c:manualLayout>
                  <c:x val="6.5493240942824339E-3"/>
                  <c:y val="-9.50518291512574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223-47DD-8D17-6EA23DA416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900000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AIA_Geral_ok1!$V$2:$Z$2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AIA_Geral_ok1!$V$5:$Z$5</c:f>
              <c:numCache>
                <c:formatCode>#,##0</c:formatCode>
                <c:ptCount val="5"/>
                <c:pt idx="0">
                  <c:v>3133</c:v>
                </c:pt>
                <c:pt idx="1">
                  <c:v>2727</c:v>
                </c:pt>
                <c:pt idx="2">
                  <c:v>3876</c:v>
                </c:pt>
                <c:pt idx="3">
                  <c:v>2986</c:v>
                </c:pt>
                <c:pt idx="4">
                  <c:v>3252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223-47DD-8D17-6EA23DA4167F}"/>
            </c:ext>
          </c:extLst>
        </c:ser>
        <c:ser>
          <c:idx val="3"/>
          <c:order val="3"/>
          <c:tx>
            <c:strRef>
              <c:f>AIA_Geral_ok1!$U$6</c:f>
              <c:strCache>
                <c:ptCount val="1"/>
                <c:pt idx="0">
                  <c:v>Fogo</c:v>
                </c:pt>
              </c:strCache>
            </c:strRef>
          </c:tx>
          <c:spPr>
            <a:solidFill>
              <a:srgbClr val="B8150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6483111429986491E-3"/>
                  <c:y val="-2.1239325387420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666-45AC-A497-A7EC863ED3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900000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AIA_Geral_ok1!$V$2:$Z$2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AIA_Geral_ok1!$V$6:$Z$6</c:f>
              <c:numCache>
                <c:formatCode>#,##0</c:formatCode>
                <c:ptCount val="5"/>
                <c:pt idx="0">
                  <c:v>587</c:v>
                </c:pt>
                <c:pt idx="1">
                  <c:v>519</c:v>
                </c:pt>
                <c:pt idx="2">
                  <c:v>954</c:v>
                </c:pt>
                <c:pt idx="3">
                  <c:v>409</c:v>
                </c:pt>
                <c:pt idx="4">
                  <c:v>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1223-47DD-8D17-6EA23DA4167F}"/>
            </c:ext>
          </c:extLst>
        </c:ser>
        <c:ser>
          <c:idx val="4"/>
          <c:order val="4"/>
          <c:tx>
            <c:strRef>
              <c:f>AIA_Geral_ok1!$U$7</c:f>
              <c:strCache>
                <c:ptCount val="1"/>
                <c:pt idx="0">
                  <c:v>Produtos florestais</c:v>
                </c:pt>
              </c:strCache>
            </c:strRef>
          </c:tx>
          <c:spPr>
            <a:solidFill>
              <a:srgbClr val="843C0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6636448494300217E-3"/>
                  <c:y val="1.7321398536708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1223-47DD-8D17-6EA23DA4167F}"/>
                </c:ext>
              </c:extLst>
            </c:dLbl>
            <c:dLbl>
              <c:idx val="2"/>
              <c:layout>
                <c:manualLayout>
                  <c:x val="-6.0437377065546621E-17"/>
                  <c:y val="6.06837868212005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666-45AC-A497-A7EC863ED3DB}"/>
                </c:ext>
              </c:extLst>
            </c:dLbl>
            <c:dLbl>
              <c:idx val="3"/>
              <c:layout>
                <c:manualLayout>
                  <c:x val="3.2966222859972982E-3"/>
                  <c:y val="9.10256802318025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666-45AC-A497-A7EC863ED3DB}"/>
                </c:ext>
              </c:extLst>
            </c:dLbl>
            <c:dLbl>
              <c:idx val="4"/>
              <c:layout>
                <c:manualLayout>
                  <c:x val="4.944933428995947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666-45AC-A497-A7EC863ED3DB}"/>
                </c:ext>
              </c:extLst>
            </c:dLbl>
            <c:dLbl>
              <c:idx val="5"/>
              <c:layout>
                <c:manualLayout>
                  <c:x val="5.2394592754261005E-3"/>
                  <c:y val="-9.50518291512574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223-47DD-8D17-6EA23DA416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900000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AIA_Geral_ok1!$V$2:$Z$2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AIA_Geral_ok1!$V$7:$Z$7</c:f>
              <c:numCache>
                <c:formatCode>#,##0</c:formatCode>
                <c:ptCount val="5"/>
                <c:pt idx="0">
                  <c:v>471</c:v>
                </c:pt>
                <c:pt idx="1">
                  <c:v>323</c:v>
                </c:pt>
                <c:pt idx="2">
                  <c:v>784</c:v>
                </c:pt>
                <c:pt idx="3">
                  <c:v>809</c:v>
                </c:pt>
                <c:pt idx="4">
                  <c:v>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223-47DD-8D17-6EA23DA4167F}"/>
            </c:ext>
          </c:extLst>
        </c:ser>
        <c:ser>
          <c:idx val="5"/>
          <c:order val="5"/>
          <c:tx>
            <c:strRef>
              <c:f>AIA_Geral_ok1!$U$8</c:f>
              <c:strCache>
                <c:ptCount val="1"/>
                <c:pt idx="0">
                  <c:v>Unidade de Conservação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6197296377130502E-3"/>
                  <c:y val="5.18470511989630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1223-47DD-8D17-6EA23DA4167F}"/>
                </c:ext>
              </c:extLst>
            </c:dLbl>
            <c:dLbl>
              <c:idx val="1"/>
              <c:layout>
                <c:manualLayout>
                  <c:x val="-4.9449334289959476E-3"/>
                  <c:y val="1.8205136046360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666-45AC-A497-A7EC863ED3DB}"/>
                </c:ext>
              </c:extLst>
            </c:dLbl>
            <c:dLbl>
              <c:idx val="2"/>
              <c:layout>
                <c:manualLayout>
                  <c:x val="2.6197296377129544E-3"/>
                  <c:y val="2.5923525599481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1223-47DD-8D17-6EA23DA4167F}"/>
                </c:ext>
              </c:extLst>
            </c:dLbl>
            <c:dLbl>
              <c:idx val="3"/>
              <c:layout>
                <c:manualLayout>
                  <c:x val="9.7146526813739285E-4"/>
                  <c:y val="1.4287209195648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1223-47DD-8D17-6EA23DA4167F}"/>
                </c:ext>
              </c:extLst>
            </c:dLbl>
            <c:dLbl>
              <c:idx val="4"/>
              <c:layout>
                <c:manualLayout>
                  <c:x val="6.5932445719944759E-3"/>
                  <c:y val="1.1125232397586297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666-45AC-A497-A7EC863ED3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900000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AIA_Geral_ok1!$V$2:$Z$2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AIA_Geral_ok1!$V$8:$Z$8</c:f>
              <c:numCache>
                <c:formatCode>#,##0</c:formatCode>
                <c:ptCount val="5"/>
                <c:pt idx="0">
                  <c:v>374</c:v>
                </c:pt>
                <c:pt idx="1">
                  <c:v>322</c:v>
                </c:pt>
                <c:pt idx="2">
                  <c:v>418</c:v>
                </c:pt>
                <c:pt idx="3">
                  <c:v>244</c:v>
                </c:pt>
                <c:pt idx="4">
                  <c:v>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1223-47DD-8D17-6EA23DA4167F}"/>
            </c:ext>
          </c:extLst>
        </c:ser>
        <c:ser>
          <c:idx val="6"/>
          <c:order val="6"/>
          <c:tx>
            <c:strRef>
              <c:f>AIA_Geral_ok1!$U$9</c:f>
              <c:strCache>
                <c:ptCount val="1"/>
                <c:pt idx="0">
                  <c:v>Balões</c:v>
                </c:pt>
              </c:strCache>
            </c:strRef>
          </c:tx>
          <c:spPr>
            <a:solidFill>
              <a:srgbClr val="FFAB0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7684587486125628E-4"/>
                  <c:y val="1.0369521257482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1223-47DD-8D17-6EA23DA4167F}"/>
                </c:ext>
              </c:extLst>
            </c:dLbl>
            <c:dLbl>
              <c:idx val="1"/>
              <c:layout>
                <c:manualLayout>
                  <c:x val="0"/>
                  <c:y val="1.03694102397925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1223-47DD-8D17-6EA23DA4167F}"/>
                </c:ext>
              </c:extLst>
            </c:dLbl>
            <c:dLbl>
              <c:idx val="2"/>
              <c:layout>
                <c:manualLayout>
                  <c:x val="-1.9867989745688259E-3"/>
                  <c:y val="8.21883051352818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1223-47DD-8D17-6EA23DA4167F}"/>
                </c:ext>
              </c:extLst>
            </c:dLbl>
            <c:dLbl>
              <c:idx val="3"/>
              <c:layout>
                <c:manualLayout>
                  <c:x val="2.6197764111359212E-3"/>
                  <c:y val="-3.91792685071215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010536731640411E-2"/>
                      <c:h val="5.09368716600026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A-1223-47DD-8D17-6EA23DA4167F}"/>
                </c:ext>
              </c:extLst>
            </c:dLbl>
            <c:dLbl>
              <c:idx val="4"/>
              <c:layout>
                <c:manualLayout>
                  <c:x val="0"/>
                  <c:y val="1.9195850068822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0-1223-47DD-8D17-6EA23DA4167F}"/>
                </c:ext>
              </c:extLst>
            </c:dLbl>
            <c:dLbl>
              <c:idx val="5"/>
              <c:layout>
                <c:manualLayout>
                  <c:x val="2.6197296377130502E-3"/>
                  <c:y val="7.7770576798443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223-47DD-8D17-6EA23DA416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900000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AIA_Geral_ok1!$V$2:$Z$2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AIA_Geral_ok1!$V$9:$Z$9</c:f>
              <c:numCache>
                <c:formatCode>#,##0</c:formatCode>
                <c:ptCount val="5"/>
                <c:pt idx="0">
                  <c:v>134</c:v>
                </c:pt>
                <c:pt idx="1">
                  <c:v>103</c:v>
                </c:pt>
                <c:pt idx="2">
                  <c:v>138</c:v>
                </c:pt>
                <c:pt idx="3">
                  <c:v>367</c:v>
                </c:pt>
                <c:pt idx="4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1223-47DD-8D17-6EA23DA4167F}"/>
            </c:ext>
          </c:extLst>
        </c:ser>
        <c:ser>
          <c:idx val="7"/>
          <c:order val="7"/>
          <c:tx>
            <c:strRef>
              <c:f>AIA_Geral_ok1!$U$10</c:f>
              <c:strCache>
                <c:ptCount val="1"/>
                <c:pt idx="0">
                  <c:v>Outras infrações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5932445719945965E-3"/>
                  <c:y val="9.10256802318014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666-45AC-A497-A7EC863ED3DB}"/>
                </c:ext>
              </c:extLst>
            </c:dLbl>
            <c:dLbl>
              <c:idx val="1"/>
              <c:layout>
                <c:manualLayout>
                  <c:x val="9.8898668579918952E-3"/>
                  <c:y val="6.0683786821202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666-45AC-A497-A7EC863ED3DB}"/>
                </c:ext>
              </c:extLst>
            </c:dLbl>
            <c:dLbl>
              <c:idx val="3"/>
              <c:layout>
                <c:manualLayout>
                  <c:x val="3.2966222859972982E-3"/>
                  <c:y val="-1.1125232397586297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666-45AC-A497-A7EC863ED3DB}"/>
                </c:ext>
              </c:extLst>
            </c:dLbl>
            <c:dLbl>
              <c:idx val="4"/>
              <c:layout>
                <c:manualLayout>
                  <c:x val="1.3098697494364883E-3"/>
                  <c:y val="8.38395126168617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D-1223-47DD-8D17-6EA23DA4167F}"/>
                </c:ext>
              </c:extLst>
            </c:dLbl>
            <c:dLbl>
              <c:idx val="5"/>
              <c:layout>
                <c:manualLayout>
                  <c:x val="0"/>
                  <c:y val="5.18470511989621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1223-47DD-8D17-6EA23DA416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900000"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AIA_Geral_ok1!$V$2:$Z$2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AIA_Geral_ok1!$V$10:$Z$10</c:f>
              <c:numCache>
                <c:formatCode>#,##0</c:formatCode>
                <c:ptCount val="5"/>
                <c:pt idx="0">
                  <c:v>815</c:v>
                </c:pt>
                <c:pt idx="1">
                  <c:v>463</c:v>
                </c:pt>
                <c:pt idx="2">
                  <c:v>1335</c:v>
                </c:pt>
                <c:pt idx="3">
                  <c:v>1473</c:v>
                </c:pt>
                <c:pt idx="4">
                  <c:v>1595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1223-47DD-8D17-6EA23DA416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3244800"/>
        <c:axId val="182099264"/>
      </c:barChart>
      <c:catAx>
        <c:axId val="223244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crossAx val="182099264"/>
        <c:crosses val="autoZero"/>
        <c:auto val="1"/>
        <c:lblAlgn val="ctr"/>
        <c:lblOffset val="100"/>
        <c:noMultiLvlLbl val="0"/>
      </c:catAx>
      <c:valAx>
        <c:axId val="182099264"/>
        <c:scaling>
          <c:orientation val="minMax"/>
        </c:scaling>
        <c:delete val="1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numFmt formatCode="#,##0" sourceLinked="1"/>
        <c:majorTickMark val="out"/>
        <c:minorTickMark val="none"/>
        <c:tickLblPos val="nextTo"/>
        <c:crossAx val="223244800"/>
        <c:crosses val="autoZero"/>
        <c:crossBetween val="between"/>
      </c:valAx>
      <c:spPr>
        <a:noFill/>
      </c:spPr>
    </c:plotArea>
    <c:legend>
      <c:legendPos val="b"/>
      <c:layout>
        <c:manualLayout>
          <c:xMode val="edge"/>
          <c:yMode val="edge"/>
          <c:x val="0.12210831714440869"/>
          <c:y val="0.94585309936468365"/>
          <c:w val="0.76237648049489826"/>
          <c:h val="4.5044332612135994E-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800"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RQA_2023_2024!$C$7</c:f>
              <c:strCache>
                <c:ptCount val="1"/>
                <c:pt idx="0">
                  <c:v>Nº Focos sat AQUA_M-T / Ano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-8.9375364034363384E-17"/>
                  <c:y val="9.35672514619883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2CA-459E-BA7B-E60878601F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RQA_2023_2024!$B$8:$B$21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RQA_2023_2024!$C$8:$C$21</c:f>
              <c:numCache>
                <c:formatCode>_(* #,##0_);_(* \(#,##0\);_(* "-"??_);_(@_)</c:formatCode>
                <c:ptCount val="14"/>
                <c:pt idx="0">
                  <c:v>7291</c:v>
                </c:pt>
                <c:pt idx="1">
                  <c:v>4183</c:v>
                </c:pt>
                <c:pt idx="2">
                  <c:v>2662</c:v>
                </c:pt>
                <c:pt idx="3">
                  <c:v>2388</c:v>
                </c:pt>
                <c:pt idx="4">
                  <c:v>4484</c:v>
                </c:pt>
                <c:pt idx="5">
                  <c:v>1808</c:v>
                </c:pt>
                <c:pt idx="6">
                  <c:v>3186</c:v>
                </c:pt>
                <c:pt idx="7">
                  <c:v>3902</c:v>
                </c:pt>
                <c:pt idx="8">
                  <c:v>3019</c:v>
                </c:pt>
                <c:pt idx="9">
                  <c:v>3074</c:v>
                </c:pt>
                <c:pt idx="10">
                  <c:v>6123</c:v>
                </c:pt>
                <c:pt idx="11">
                  <c:v>5469</c:v>
                </c:pt>
                <c:pt idx="12">
                  <c:v>1599</c:v>
                </c:pt>
                <c:pt idx="13">
                  <c:v>1666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CA-459E-BA7B-E60878601F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27"/>
        <c:axId val="767647176"/>
        <c:axId val="767649144"/>
      </c:barChart>
      <c:lineChart>
        <c:grouping val="standard"/>
        <c:varyColors val="0"/>
        <c:ser>
          <c:idx val="1"/>
          <c:order val="1"/>
          <c:tx>
            <c:strRef>
              <c:f>RQA_2023_2024!$D$7</c:f>
              <c:strCache>
                <c:ptCount val="1"/>
                <c:pt idx="0">
                  <c:v>Média anual focos sat. AQUA_M-T (1998-2022)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RQA_2023_2024!$B$8:$B$21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RQA_2023_2024!$D$8:$D$21</c:f>
              <c:numCache>
                <c:formatCode>_(* #,##0_);_(* \(#,##0\);_(* "-"??_);_(@_)</c:formatCode>
                <c:ptCount val="14"/>
                <c:pt idx="0">
                  <c:v>3888</c:v>
                </c:pt>
                <c:pt idx="1">
                  <c:v>3888</c:v>
                </c:pt>
                <c:pt idx="2">
                  <c:v>3888</c:v>
                </c:pt>
                <c:pt idx="3">
                  <c:v>3888</c:v>
                </c:pt>
                <c:pt idx="4">
                  <c:v>3888</c:v>
                </c:pt>
                <c:pt idx="5">
                  <c:v>3888</c:v>
                </c:pt>
                <c:pt idx="6">
                  <c:v>3888</c:v>
                </c:pt>
                <c:pt idx="7">
                  <c:v>3888</c:v>
                </c:pt>
                <c:pt idx="8">
                  <c:v>3888</c:v>
                </c:pt>
                <c:pt idx="9">
                  <c:v>3888</c:v>
                </c:pt>
                <c:pt idx="10">
                  <c:v>3888</c:v>
                </c:pt>
                <c:pt idx="11">
                  <c:v>3888</c:v>
                </c:pt>
                <c:pt idx="12">
                  <c:v>3888</c:v>
                </c:pt>
                <c:pt idx="13">
                  <c:v>3888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2CA-459E-BA7B-E60878601F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7647176"/>
        <c:axId val="767649144"/>
      </c:lineChart>
      <c:catAx>
        <c:axId val="767647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ln>
                  <a:noFill/>
                </a:ln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767649144"/>
        <c:crosses val="autoZero"/>
        <c:auto val="1"/>
        <c:lblAlgn val="ctr"/>
        <c:lblOffset val="100"/>
        <c:noMultiLvlLbl val="0"/>
      </c:catAx>
      <c:valAx>
        <c:axId val="767649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767647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4512262872126884E-2"/>
          <c:y val="4.5662100456621023E-2"/>
          <c:w val="0.88123180569032822"/>
          <c:h val="0.796572978057053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'Fig 3.92'!$B$2</c:f>
              <c:strCache>
                <c:ptCount val="1"/>
                <c:pt idx="0">
                  <c:v>Nº de dias de ultrapassagens de ozônio - 8h</c:v>
                </c:pt>
              </c:strCache>
            </c:strRef>
          </c:tx>
          <c:spPr>
            <a:solidFill>
              <a:srgbClr val="EEECE1">
                <a:lumMod val="50000"/>
              </a:srgbClr>
            </a:solidFill>
            <a:effectLst/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'Fig 3.92'!$A$4:$A$13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'Fig 3.92'!$B$4:$B$13</c:f>
              <c:numCache>
                <c:formatCode>General</c:formatCode>
                <c:ptCount val="10"/>
                <c:pt idx="0">
                  <c:v>61</c:v>
                </c:pt>
                <c:pt idx="1">
                  <c:v>57</c:v>
                </c:pt>
                <c:pt idx="2">
                  <c:v>46</c:v>
                </c:pt>
                <c:pt idx="3">
                  <c:v>46</c:v>
                </c:pt>
                <c:pt idx="4">
                  <c:v>29</c:v>
                </c:pt>
                <c:pt idx="5">
                  <c:v>63</c:v>
                </c:pt>
                <c:pt idx="6">
                  <c:v>64</c:v>
                </c:pt>
                <c:pt idx="7">
                  <c:v>57</c:v>
                </c:pt>
                <c:pt idx="8">
                  <c:v>35</c:v>
                </c:pt>
                <c:pt idx="9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51-4404-8834-44B6364C211D}"/>
            </c:ext>
          </c:extLst>
        </c:ser>
        <c:ser>
          <c:idx val="1"/>
          <c:order val="1"/>
          <c:tx>
            <c:strRef>
              <c:f>'Fig 3.92'!$C$2</c:f>
              <c:strCache>
                <c:ptCount val="1"/>
                <c:pt idx="0">
                  <c:v>Nº de estações de monitoramento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'Fig 3.92'!$A$4:$A$13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'Fig 3.92'!$C$4:$C$13</c:f>
              <c:numCache>
                <c:formatCode>General</c:formatCode>
                <c:ptCount val="10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23</c:v>
                </c:pt>
                <c:pt idx="5">
                  <c:v>23</c:v>
                </c:pt>
                <c:pt idx="6">
                  <c:v>23</c:v>
                </c:pt>
                <c:pt idx="7">
                  <c:v>23</c:v>
                </c:pt>
                <c:pt idx="8">
                  <c:v>23</c:v>
                </c:pt>
                <c:pt idx="9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51-4404-8834-44B6364C21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202425344"/>
        <c:axId val="200773568"/>
      </c:barChart>
      <c:catAx>
        <c:axId val="202425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525">
            <a:solidFill>
              <a:sysClr val="window" lastClr="FFFFFF">
                <a:lumMod val="50000"/>
              </a:sysClr>
            </a:solidFill>
          </a:ln>
        </c:spPr>
        <c:crossAx val="200773568"/>
        <c:crosses val="autoZero"/>
        <c:auto val="1"/>
        <c:lblAlgn val="ctr"/>
        <c:lblOffset val="100"/>
        <c:noMultiLvlLbl val="0"/>
      </c:catAx>
      <c:valAx>
        <c:axId val="200773568"/>
        <c:scaling>
          <c:orientation val="minMax"/>
        </c:scaling>
        <c:delete val="0"/>
        <c:axPos val="l"/>
        <c:majorGridlines>
          <c:spPr>
            <a:ln w="9525">
              <a:solidFill>
                <a:sysClr val="window" lastClr="FFFFFF">
                  <a:lumMod val="75000"/>
                </a:sysClr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Nº de dias de ultrapassagens de O</a:t>
                </a:r>
                <a:r>
                  <a:rPr lang="pt-BR" baseline="-25000"/>
                  <a:t>3</a:t>
                </a:r>
              </a:p>
            </c:rich>
          </c:tx>
          <c:layout>
            <c:manualLayout>
              <c:xMode val="edge"/>
              <c:yMode val="edge"/>
              <c:x val="4.2590425256109222E-3"/>
              <c:y val="0.1826294272257208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9525">
            <a:solidFill>
              <a:sysClr val="window" lastClr="FFFFFF">
                <a:lumMod val="50000"/>
              </a:sysClr>
            </a:solidFill>
          </a:ln>
        </c:spPr>
        <c:crossAx val="202425344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6.1462460975676793E-2"/>
          <c:y val="0.94523577525345692"/>
          <c:w val="0.87707507804864637"/>
          <c:h val="5.1533206975945454E-2"/>
        </c:manualLayout>
      </c:layout>
      <c:overlay val="0"/>
      <c:spPr>
        <a:ln>
          <a:noFill/>
        </a:ln>
      </c:sp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654921283893132E-2"/>
          <c:y val="3.5529776450787795E-2"/>
          <c:w val="0.80430890755554552"/>
          <c:h val="0.79788222541291465"/>
        </c:manualLayout>
      </c:layout>
      <c:lineChart>
        <c:grouping val="standard"/>
        <c:varyColors val="0"/>
        <c:ser>
          <c:idx val="0"/>
          <c:order val="0"/>
          <c:tx>
            <c:strRef>
              <c:f>'Fig 3.87'!$A$2</c:f>
              <c:strCache>
                <c:ptCount val="1"/>
                <c:pt idx="0">
                  <c:v>Concentrações médias anuais</c:v>
                </c:pt>
              </c:strCache>
            </c:strRef>
          </c:tx>
          <c:spPr>
            <a:ln w="28575">
              <a:solidFill>
                <a:srgbClr val="DA8137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DA8137"/>
              </a:solidFill>
              <a:ln w="9525">
                <a:solidFill>
                  <a:srgbClr val="DA8137"/>
                </a:solidFill>
              </a:ln>
            </c:spPr>
          </c:marker>
          <c:dLbls>
            <c:dLbl>
              <c:idx val="0"/>
              <c:layout>
                <c:manualLayout>
                  <c:x val="-2.0652622883106153E-2"/>
                  <c:y val="-3.22997416020672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A9E-4D96-A56F-A02E4482A9D8}"/>
                </c:ext>
              </c:extLst>
            </c:dLbl>
            <c:dLbl>
              <c:idx val="1"/>
              <c:layout>
                <c:manualLayout>
                  <c:x val="-1.0326311441553077E-2"/>
                  <c:y val="-2.2609819121447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A9E-4D96-A56F-A02E4482A9D8}"/>
                </c:ext>
              </c:extLst>
            </c:dLbl>
            <c:dLbl>
              <c:idx val="2"/>
              <c:layout>
                <c:manualLayout>
                  <c:x val="-1.8587360594795578E-2"/>
                  <c:y val="-2.2609819121447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A9E-4D96-A56F-A02E4482A9D8}"/>
                </c:ext>
              </c:extLst>
            </c:dLbl>
            <c:dLbl>
              <c:idx val="3"/>
              <c:layout>
                <c:manualLayout>
                  <c:x val="-2.4783147459727387E-2"/>
                  <c:y val="-2.9069767441860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A9E-4D96-A56F-A02E4482A9D8}"/>
                </c:ext>
              </c:extLst>
            </c:dLbl>
            <c:dLbl>
              <c:idx val="4"/>
              <c:layout>
                <c:manualLayout>
                  <c:x val="-3.3044196612969846E-2"/>
                  <c:y val="-2.9069767441860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A9E-4D96-A56F-A02E4482A9D8}"/>
                </c:ext>
              </c:extLst>
            </c:dLbl>
            <c:dLbl>
              <c:idx val="5"/>
              <c:layout>
                <c:manualLayout>
                  <c:x val="-2.8913672036348693E-2"/>
                  <c:y val="-2.9069767441860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A9E-4D96-A56F-A02E4482A9D8}"/>
                </c:ext>
              </c:extLst>
            </c:dLbl>
            <c:dLbl>
              <c:idx val="6"/>
              <c:layout>
                <c:manualLayout>
                  <c:x val="-2.4783147459727387E-2"/>
                  <c:y val="-2.9069767441860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A9E-4D96-A56F-A02E4482A9D8}"/>
                </c:ext>
              </c:extLst>
            </c:dLbl>
            <c:dLbl>
              <c:idx val="7"/>
              <c:layout>
                <c:manualLayout>
                  <c:x val="-2.6848409748038E-2"/>
                  <c:y val="-2.9069767441860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A9E-4D96-A56F-A02E4482A9D8}"/>
                </c:ext>
              </c:extLst>
            </c:dLbl>
            <c:dLbl>
              <c:idx val="8"/>
              <c:layout>
                <c:manualLayout>
                  <c:x val="-2.6848409748038152E-2"/>
                  <c:y val="-2.5839793281653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A9E-4D96-A56F-A02E4482A9D8}"/>
                </c:ext>
              </c:extLst>
            </c:dLbl>
            <c:dLbl>
              <c:idx val="9"/>
              <c:layout>
                <c:manualLayout>
                  <c:x val="-2.6848409748038152E-2"/>
                  <c:y val="-3.2299741602067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A9E-4D96-A56F-A02E4482A9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rgbClr val="F79646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'Fig 3.87'!$C$17:$C$26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'Fig 3.87'!$A$17:$A$26</c:f>
              <c:numCache>
                <c:formatCode>General</c:formatCode>
                <c:ptCount val="10"/>
                <c:pt idx="0">
                  <c:v>36</c:v>
                </c:pt>
                <c:pt idx="1">
                  <c:v>31</c:v>
                </c:pt>
                <c:pt idx="2">
                  <c:v>29</c:v>
                </c:pt>
                <c:pt idx="3">
                  <c:v>29</c:v>
                </c:pt>
                <c:pt idx="4">
                  <c:v>29</c:v>
                </c:pt>
                <c:pt idx="5">
                  <c:v>29</c:v>
                </c:pt>
                <c:pt idx="6">
                  <c:v>27</c:v>
                </c:pt>
                <c:pt idx="7">
                  <c:v>27</c:v>
                </c:pt>
                <c:pt idx="8">
                  <c:v>26</c:v>
                </c:pt>
                <c:pt idx="9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1A9E-4D96-A56F-A02E4482A9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0426496"/>
        <c:axId val="198245120"/>
      </c:lineChart>
      <c:lineChart>
        <c:grouping val="standard"/>
        <c:varyColors val="0"/>
        <c:ser>
          <c:idx val="1"/>
          <c:order val="1"/>
          <c:tx>
            <c:strRef>
              <c:f>'Fig 3.87'!$B$2</c:f>
              <c:strCache>
                <c:ptCount val="1"/>
                <c:pt idx="0">
                  <c:v>Nº de dias desfavoráveis (no ano)</c:v>
                </c:pt>
              </c:strCache>
              <c:extLst xmlns:c15="http://schemas.microsoft.com/office/drawing/2012/chart"/>
            </c:strRef>
          </c:tx>
          <c:spPr>
            <a:ln w="28575">
              <a:solidFill>
                <a:srgbClr val="1F497D"/>
              </a:solidFill>
            </a:ln>
          </c:spPr>
          <c:marker>
            <c:symbol val="diamond"/>
            <c:size val="5"/>
            <c:spPr>
              <a:solidFill>
                <a:srgbClr val="1F497D"/>
              </a:solidFill>
              <a:ln>
                <a:solidFill>
                  <a:srgbClr val="1F497D"/>
                </a:solidFill>
              </a:ln>
            </c:spPr>
          </c:marker>
          <c:dLbls>
            <c:dLbl>
              <c:idx val="0"/>
              <c:layout>
                <c:manualLayout>
                  <c:x val="-2.684840974803801E-2"/>
                  <c:y val="3.2299741602067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A9E-4D96-A56F-A02E4482A9D8}"/>
                </c:ext>
              </c:extLst>
            </c:dLbl>
            <c:dLbl>
              <c:idx val="1"/>
              <c:layout>
                <c:manualLayout>
                  <c:x val="-2.6848409748037982E-2"/>
                  <c:y val="3.2299741602067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1A9E-4D96-A56F-A02E4482A9D8}"/>
                </c:ext>
              </c:extLst>
            </c:dLbl>
            <c:dLbl>
              <c:idx val="2"/>
              <c:layout>
                <c:manualLayout>
                  <c:x val="-2.8913672036348655E-2"/>
                  <c:y val="2.9069767441860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1A9E-4D96-A56F-A02E4482A9D8}"/>
                </c:ext>
              </c:extLst>
            </c:dLbl>
            <c:dLbl>
              <c:idx val="3"/>
              <c:layout>
                <c:manualLayout>
                  <c:x val="-2.271788517141677E-2"/>
                  <c:y val="3.2299741602067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1A9E-4D96-A56F-A02E4482A9D8}"/>
                </c:ext>
              </c:extLst>
            </c:dLbl>
            <c:dLbl>
              <c:idx val="4"/>
              <c:layout>
                <c:manualLayout>
                  <c:x val="-1.4456836018174308E-2"/>
                  <c:y val="3.5529715762273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1A9E-4D96-A56F-A02E4482A9D8}"/>
                </c:ext>
              </c:extLst>
            </c:dLbl>
            <c:dLbl>
              <c:idx val="5"/>
              <c:layout>
                <c:manualLayout>
                  <c:x val="-2.4783147459727387E-2"/>
                  <c:y val="3.2299741602067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1A9E-4D96-A56F-A02E4482A9D8}"/>
                </c:ext>
              </c:extLst>
            </c:dLbl>
            <c:dLbl>
              <c:idx val="6"/>
              <c:layout>
                <c:manualLayout>
                  <c:x val="-2.6848409748038076E-2"/>
                  <c:y val="2.9069767441860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1A9E-4D96-A56F-A02E4482A9D8}"/>
                </c:ext>
              </c:extLst>
            </c:dLbl>
            <c:dLbl>
              <c:idx val="7"/>
              <c:layout>
                <c:manualLayout>
                  <c:x val="-2.0652622883106153E-2"/>
                  <c:y val="3.2299741602067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1A9E-4D96-A56F-A02E4482A9D8}"/>
                </c:ext>
              </c:extLst>
            </c:dLbl>
            <c:dLbl>
              <c:idx val="8"/>
              <c:layout>
                <c:manualLayout>
                  <c:x val="-2.6848409748038152E-2"/>
                  <c:y val="2.9069767441860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1A9E-4D96-A56F-A02E4482A9D8}"/>
                </c:ext>
              </c:extLst>
            </c:dLbl>
            <c:dLbl>
              <c:idx val="9"/>
              <c:layout>
                <c:manualLayout>
                  <c:x val="-2.6848409748038152E-2"/>
                  <c:y val="4.1989664082687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1A9E-4D96-A56F-A02E4482A9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2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'Fig 3.87'!$B$17:$B$26</c:f>
              <c:numCache>
                <c:formatCode>General</c:formatCode>
                <c:ptCount val="10"/>
                <c:pt idx="0">
                  <c:v>37</c:v>
                </c:pt>
                <c:pt idx="1">
                  <c:v>29</c:v>
                </c:pt>
                <c:pt idx="2">
                  <c:v>25</c:v>
                </c:pt>
                <c:pt idx="3">
                  <c:v>23</c:v>
                </c:pt>
                <c:pt idx="4">
                  <c:v>33</c:v>
                </c:pt>
                <c:pt idx="5">
                  <c:v>36</c:v>
                </c:pt>
                <c:pt idx="6">
                  <c:v>30</c:v>
                </c:pt>
                <c:pt idx="7">
                  <c:v>32</c:v>
                </c:pt>
                <c:pt idx="8">
                  <c:v>29</c:v>
                </c:pt>
                <c:pt idx="9">
                  <c:v>35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5-1A9E-4D96-A56F-A02E4482A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0705008"/>
        <c:axId val="640696688"/>
      </c:lineChart>
      <c:catAx>
        <c:axId val="200426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525">
            <a:solidFill>
              <a:sysClr val="window" lastClr="FFFFFF">
                <a:lumMod val="50000"/>
              </a:sysClr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98245120"/>
        <c:crosses val="autoZero"/>
        <c:auto val="0"/>
        <c:lblAlgn val="ctr"/>
        <c:lblOffset val="100"/>
        <c:noMultiLvlLbl val="0"/>
      </c:catAx>
      <c:valAx>
        <c:axId val="198245120"/>
        <c:scaling>
          <c:orientation val="minMax"/>
          <c:max val="80"/>
          <c:min val="0"/>
        </c:scaling>
        <c:delete val="0"/>
        <c:axPos val="l"/>
        <c:majorGridlines>
          <c:spPr>
            <a:ln w="9525">
              <a:solidFill>
                <a:sysClr val="window" lastClr="FFFFFF">
                  <a:lumMod val="75000"/>
                </a:sys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800" b="1"/>
                </a:pPr>
                <a:r>
                  <a:rPr lang="pt-BR" sz="800" b="1" i="0" baseline="0" dirty="0">
                    <a:effectLst/>
                  </a:rPr>
                  <a:t>MP</a:t>
                </a:r>
                <a:r>
                  <a:rPr lang="pt-BR" sz="800" b="1" i="0" baseline="-25000" dirty="0">
                    <a:effectLst/>
                  </a:rPr>
                  <a:t>10</a:t>
                </a:r>
                <a:r>
                  <a:rPr lang="pt-BR" sz="800" b="1" i="0" baseline="0" dirty="0">
                    <a:effectLst/>
                  </a:rPr>
                  <a:t> (</a:t>
                </a:r>
                <a:r>
                  <a:rPr lang="pt-BR" sz="800" b="1" i="0" baseline="0" dirty="0" err="1">
                    <a:effectLst/>
                  </a:rPr>
                  <a:t>μg</a:t>
                </a:r>
                <a:r>
                  <a:rPr lang="pt-BR" sz="800" b="1" i="0" baseline="0" dirty="0">
                    <a:effectLst/>
                  </a:rPr>
                  <a:t>/m³)</a:t>
                </a:r>
                <a:endParaRPr lang="pt-BR" sz="8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2.6700540392570788E-3"/>
              <c:y val="0.31192370089186067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 w="9525">
            <a:solidFill>
              <a:sysClr val="window" lastClr="FFFFFF">
                <a:lumMod val="50000"/>
              </a:sysClr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200426496"/>
        <c:crosses val="autoZero"/>
        <c:crossBetween val="between"/>
      </c:valAx>
      <c:valAx>
        <c:axId val="640696688"/>
        <c:scaling>
          <c:orientation val="minMax"/>
          <c:max val="100"/>
        </c:scaling>
        <c:delete val="0"/>
        <c:axPos val="r"/>
        <c:title>
          <c:tx>
            <c:rich>
              <a:bodyPr/>
              <a:lstStyle/>
              <a:p>
                <a:pPr>
                  <a:defRPr b="1"/>
                </a:pPr>
                <a:r>
                  <a:rPr lang="pt-BR" b="1"/>
                  <a:t>Nº de dias desfavoráveis</a:t>
                </a:r>
              </a:p>
            </c:rich>
          </c:tx>
          <c:layout>
            <c:manualLayout>
              <c:xMode val="edge"/>
              <c:yMode val="edge"/>
              <c:x val="0.96299565748733251"/>
              <c:y val="0.2335143153270512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40705008"/>
        <c:crosses val="max"/>
        <c:crossBetween val="between"/>
      </c:valAx>
      <c:catAx>
        <c:axId val="640705008"/>
        <c:scaling>
          <c:orientation val="minMax"/>
        </c:scaling>
        <c:delete val="1"/>
        <c:axPos val="b"/>
        <c:majorTickMark val="out"/>
        <c:minorTickMark val="none"/>
        <c:tickLblPos val="nextTo"/>
        <c:crossAx val="64069668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1292934867149135"/>
          <c:y val="0.93436708145942937"/>
          <c:w val="0.77884497151872945"/>
          <c:h val="5.4599450353737047E-2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 panose="020B0604020202020204" pitchFamily="34" charset="0"/>
          <a:ea typeface="Arial"/>
          <a:cs typeface="Arial" panose="020B0604020202020204" pitchFamily="34" charset="0"/>
        </a:defRPr>
      </a:pPr>
      <a:endParaRPr lang="pt-B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4-11-29T14:44:48.689" idx="1">
    <p:pos x="10" y="10"/>
    <p:text>Deixei esses 2 slides sobre incêndios para escolha de qual valeria mais apresentar</p:text>
    <p:extLst>
      <p:ext uri="{C676402C-5697-4E1C-873F-D02D1690AC5C}">
        <p15:threadingInfo xmlns:p15="http://schemas.microsoft.com/office/powerpoint/2012/main" timeZoneBias="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AEFB5E-970C-1C4D-B089-6FB7B6D48E9C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3288F59-3B15-B148-9ED8-BFA4F6E3243F}">
      <dgm:prSet phldrT="[Texto]" custT="1"/>
      <dgm:spPr>
        <a:solidFill>
          <a:srgbClr val="D2D2D2">
            <a:alpha val="35294"/>
          </a:srgbClr>
        </a:solidFill>
      </dgm:spPr>
      <dgm:t>
        <a:bodyPr/>
        <a:lstStyle/>
        <a:p>
          <a:r>
            <a:rPr lang="pt-BR" sz="2400" b="0" kern="120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Acompanhar a </a:t>
          </a:r>
          <a:r>
            <a:rPr lang="pt-BR" sz="2400" b="1" kern="120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evolução da qualidade ambiental </a:t>
          </a:r>
          <a:r>
            <a:rPr lang="pt-BR" sz="2400" b="0" kern="120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do estado</a:t>
          </a:r>
        </a:p>
      </dgm:t>
    </dgm:pt>
    <dgm:pt modelId="{0D82F4D0-5B0B-9F46-9DFE-197B05C6AF02}" type="parTrans" cxnId="{D3D3A9CB-4087-6646-9140-8A8214DE3587}">
      <dgm:prSet/>
      <dgm:spPr/>
      <dgm:t>
        <a:bodyPr/>
        <a:lstStyle/>
        <a:p>
          <a:endParaRPr lang="pt-BR">
            <a:latin typeface="Montserrat" pitchFamily="2" charset="77"/>
          </a:endParaRPr>
        </a:p>
      </dgm:t>
    </dgm:pt>
    <dgm:pt modelId="{D8DBD318-BCF2-244E-B6AD-549B2AAD6080}" type="sibTrans" cxnId="{D3D3A9CB-4087-6646-9140-8A8214DE3587}">
      <dgm:prSet/>
      <dgm:spPr/>
      <dgm:t>
        <a:bodyPr/>
        <a:lstStyle/>
        <a:p>
          <a:endParaRPr lang="pt-BR">
            <a:latin typeface="Montserrat" pitchFamily="2" charset="77"/>
          </a:endParaRPr>
        </a:p>
      </dgm:t>
    </dgm:pt>
    <dgm:pt modelId="{C52286C1-69F0-A34A-A788-1ED39573CC88}">
      <dgm:prSet phldrT="[Texto]" custT="1"/>
      <dgm:spPr>
        <a:solidFill>
          <a:srgbClr val="D2D2D2">
            <a:alpha val="35294"/>
          </a:srgbClr>
        </a:solidFill>
      </dgm:spPr>
      <dgm:t>
        <a:bodyPr/>
        <a:lstStyle/>
        <a:p>
          <a:r>
            <a:rPr lang="pt-BR" sz="2400" b="0" kern="120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Sistematizar informações ambientais para </a:t>
          </a:r>
          <a:r>
            <a:rPr lang="pt-BR" sz="2400" b="1" kern="120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subsidiar: análises, </a:t>
          </a:r>
          <a:r>
            <a:rPr lang="pt-BR" sz="2400" b="1" kern="1200" noProof="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tomada de decisão e elaboração de políticas públicas</a:t>
          </a:r>
          <a:endParaRPr lang="pt-BR" sz="2400" b="1" kern="1200" dirty="0">
            <a:solidFill>
              <a:srgbClr val="808080">
                <a:lumMod val="50000"/>
              </a:srgbClr>
            </a:solidFill>
            <a:latin typeface="Montserrat" pitchFamily="2" charset="77"/>
            <a:ea typeface="+mn-ea"/>
            <a:cs typeface="+mn-cs"/>
          </a:endParaRPr>
        </a:p>
      </dgm:t>
    </dgm:pt>
    <dgm:pt modelId="{C4F74670-2599-634A-B394-070B672BC007}" type="parTrans" cxnId="{3390BC57-6D92-4B44-BB0B-C6A02E8D9C8F}">
      <dgm:prSet/>
      <dgm:spPr/>
      <dgm:t>
        <a:bodyPr/>
        <a:lstStyle/>
        <a:p>
          <a:endParaRPr lang="pt-BR">
            <a:latin typeface="Montserrat" pitchFamily="2" charset="77"/>
          </a:endParaRPr>
        </a:p>
      </dgm:t>
    </dgm:pt>
    <dgm:pt modelId="{9A6A62FF-998F-B84E-A795-C8253324A660}" type="sibTrans" cxnId="{3390BC57-6D92-4B44-BB0B-C6A02E8D9C8F}">
      <dgm:prSet/>
      <dgm:spPr/>
      <dgm:t>
        <a:bodyPr/>
        <a:lstStyle/>
        <a:p>
          <a:endParaRPr lang="pt-BR">
            <a:latin typeface="Montserrat" pitchFamily="2" charset="77"/>
          </a:endParaRPr>
        </a:p>
      </dgm:t>
    </dgm:pt>
    <dgm:pt modelId="{CAE1AA74-918C-D64D-AB9A-D9B43DC23D23}">
      <dgm:prSet phldrT="[Texto]" custT="1"/>
      <dgm:spPr>
        <a:solidFill>
          <a:srgbClr val="D2D2D2">
            <a:alpha val="35294"/>
          </a:srgbClr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lang="pt-BR" sz="2400" b="0" kern="1200" noProof="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Dar </a:t>
          </a:r>
          <a:r>
            <a:rPr lang="pt-BR" sz="2400" b="1" kern="1200" noProof="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transparência às informações </a:t>
          </a:r>
          <a:r>
            <a:rPr lang="pt-BR" sz="2400" b="0" kern="1200" noProof="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disponibilizadas pelos órgãos da administração pública</a:t>
          </a:r>
          <a:endParaRPr lang="pt-BR" sz="2400" b="0" kern="1200" dirty="0">
            <a:solidFill>
              <a:srgbClr val="808080">
                <a:lumMod val="50000"/>
              </a:srgbClr>
            </a:solidFill>
            <a:latin typeface="Montserrat" pitchFamily="2" charset="77"/>
            <a:ea typeface="+mn-ea"/>
            <a:cs typeface="+mn-cs"/>
          </a:endParaRPr>
        </a:p>
      </dgm:t>
    </dgm:pt>
    <dgm:pt modelId="{AEF011CF-B4D4-D04C-B53D-621EA7981BEB}" type="parTrans" cxnId="{46710794-7544-2B44-B4C5-E8CBF495B861}">
      <dgm:prSet/>
      <dgm:spPr/>
      <dgm:t>
        <a:bodyPr/>
        <a:lstStyle/>
        <a:p>
          <a:endParaRPr lang="pt-BR">
            <a:latin typeface="Montserrat" pitchFamily="2" charset="77"/>
          </a:endParaRPr>
        </a:p>
      </dgm:t>
    </dgm:pt>
    <dgm:pt modelId="{AF40B8A1-2792-C040-AA6A-A9C886D2CCDA}" type="sibTrans" cxnId="{46710794-7544-2B44-B4C5-E8CBF495B861}">
      <dgm:prSet/>
      <dgm:spPr/>
      <dgm:t>
        <a:bodyPr/>
        <a:lstStyle/>
        <a:p>
          <a:endParaRPr lang="pt-BR">
            <a:latin typeface="Montserrat" pitchFamily="2" charset="77"/>
          </a:endParaRPr>
        </a:p>
      </dgm:t>
    </dgm:pt>
    <dgm:pt modelId="{A5298401-4A88-F34F-A59F-6F4414F0BFDB}">
      <dgm:prSet phldrT="[Texto]" custT="1"/>
      <dgm:spPr>
        <a:solidFill>
          <a:srgbClr val="D2D2D2">
            <a:alpha val="35294"/>
          </a:srgbClr>
        </a:solidFill>
      </dgm:spPr>
      <dgm:t>
        <a:bodyPr/>
        <a:lstStyle/>
        <a:p>
          <a:r>
            <a:rPr lang="pt-BR" sz="2400" b="0" kern="120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Contribuir com a </a:t>
          </a:r>
          <a:r>
            <a:rPr lang="pt-BR" sz="2400" b="1" kern="120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consistência dos dados </a:t>
          </a:r>
          <a:r>
            <a:rPr lang="pt-BR" sz="2400" b="0" kern="120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produzidos</a:t>
          </a:r>
        </a:p>
      </dgm:t>
    </dgm:pt>
    <dgm:pt modelId="{5E37CB0B-8E62-B341-99E4-9398F8AA8044}" type="parTrans" cxnId="{48D90749-ADE9-0D4A-AD61-1F938D096C93}">
      <dgm:prSet/>
      <dgm:spPr/>
      <dgm:t>
        <a:bodyPr/>
        <a:lstStyle/>
        <a:p>
          <a:endParaRPr lang="pt-BR">
            <a:latin typeface="Montserrat" pitchFamily="2" charset="77"/>
          </a:endParaRPr>
        </a:p>
      </dgm:t>
    </dgm:pt>
    <dgm:pt modelId="{E4E81006-6777-E542-A04F-E0FBD5E1D553}" type="sibTrans" cxnId="{48D90749-ADE9-0D4A-AD61-1F938D096C93}">
      <dgm:prSet/>
      <dgm:spPr/>
      <dgm:t>
        <a:bodyPr/>
        <a:lstStyle/>
        <a:p>
          <a:endParaRPr lang="pt-BR">
            <a:latin typeface="Montserrat" pitchFamily="2" charset="77"/>
          </a:endParaRPr>
        </a:p>
      </dgm:t>
    </dgm:pt>
    <dgm:pt modelId="{6C54C818-3FA9-8A4B-8AAC-46FC8AAFD0F8}" type="pres">
      <dgm:prSet presAssocID="{3EAEFB5E-970C-1C4D-B089-6FB7B6D48E9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391FC53-AEBA-2548-B821-698C300E788D}" type="pres">
      <dgm:prSet presAssocID="{63288F59-3B15-B148-9ED8-BFA4F6E3243F}" presName="node" presStyleLbl="node1" presStyleIdx="0" presStyleCnt="4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pt-BR"/>
        </a:p>
      </dgm:t>
    </dgm:pt>
    <dgm:pt modelId="{3CCD156C-7319-EA4E-9EBD-7866A659A514}" type="pres">
      <dgm:prSet presAssocID="{D8DBD318-BCF2-244E-B6AD-549B2AAD6080}" presName="sibTrans" presStyleCnt="0"/>
      <dgm:spPr/>
    </dgm:pt>
    <dgm:pt modelId="{45295385-1365-5340-A9D9-3EF3D5A457A0}" type="pres">
      <dgm:prSet presAssocID="{C52286C1-69F0-A34A-A788-1ED39573CC88}" presName="node" presStyleLbl="node1" presStyleIdx="1" presStyleCnt="4" custScaleX="114710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pt-BR"/>
        </a:p>
      </dgm:t>
    </dgm:pt>
    <dgm:pt modelId="{AD6235C6-FDFB-1B4E-8E69-6A178F431C4E}" type="pres">
      <dgm:prSet presAssocID="{9A6A62FF-998F-B84E-A795-C8253324A660}" presName="sibTrans" presStyleCnt="0"/>
      <dgm:spPr/>
    </dgm:pt>
    <dgm:pt modelId="{DCAAEBB0-D126-F943-B320-CB59F33E2994}" type="pres">
      <dgm:prSet presAssocID="{CAE1AA74-918C-D64D-AB9A-D9B43DC23D23}" presName="node" presStyleLbl="node1" presStyleIdx="2" presStyleCnt="4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pt-BR"/>
        </a:p>
      </dgm:t>
    </dgm:pt>
    <dgm:pt modelId="{B5297B16-3954-7445-A22E-6F617B0F1AA3}" type="pres">
      <dgm:prSet presAssocID="{AF40B8A1-2792-C040-AA6A-A9C886D2CCDA}" presName="sibTrans" presStyleCnt="0"/>
      <dgm:spPr/>
    </dgm:pt>
    <dgm:pt modelId="{6DD3999A-4013-2143-80F5-B310F4DE1009}" type="pres">
      <dgm:prSet presAssocID="{A5298401-4A88-F34F-A59F-6F4414F0BFDB}" presName="node" presStyleLbl="node1" presStyleIdx="3" presStyleCnt="4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pt-BR"/>
        </a:p>
      </dgm:t>
    </dgm:pt>
  </dgm:ptLst>
  <dgm:cxnLst>
    <dgm:cxn modelId="{48D90749-ADE9-0D4A-AD61-1F938D096C93}" srcId="{3EAEFB5E-970C-1C4D-B089-6FB7B6D48E9C}" destId="{A5298401-4A88-F34F-A59F-6F4414F0BFDB}" srcOrd="3" destOrd="0" parTransId="{5E37CB0B-8E62-B341-99E4-9398F8AA8044}" sibTransId="{E4E81006-6777-E542-A04F-E0FBD5E1D553}"/>
    <dgm:cxn modelId="{3390BC57-6D92-4B44-BB0B-C6A02E8D9C8F}" srcId="{3EAEFB5E-970C-1C4D-B089-6FB7B6D48E9C}" destId="{C52286C1-69F0-A34A-A788-1ED39573CC88}" srcOrd="1" destOrd="0" parTransId="{C4F74670-2599-634A-B394-070B672BC007}" sibTransId="{9A6A62FF-998F-B84E-A795-C8253324A660}"/>
    <dgm:cxn modelId="{D3D3A9CB-4087-6646-9140-8A8214DE3587}" srcId="{3EAEFB5E-970C-1C4D-B089-6FB7B6D48E9C}" destId="{63288F59-3B15-B148-9ED8-BFA4F6E3243F}" srcOrd="0" destOrd="0" parTransId="{0D82F4D0-5B0B-9F46-9DFE-197B05C6AF02}" sibTransId="{D8DBD318-BCF2-244E-B6AD-549B2AAD6080}"/>
    <dgm:cxn modelId="{81CF13B3-A42C-144A-B8F1-89EBA18DD968}" type="presOf" srcId="{63288F59-3B15-B148-9ED8-BFA4F6E3243F}" destId="{D391FC53-AEBA-2548-B821-698C300E788D}" srcOrd="0" destOrd="0" presId="urn:microsoft.com/office/officeart/2005/8/layout/default"/>
    <dgm:cxn modelId="{D59E8F5D-A4E8-6F48-834D-45AB19E3A89D}" type="presOf" srcId="{C52286C1-69F0-A34A-A788-1ED39573CC88}" destId="{45295385-1365-5340-A9D9-3EF3D5A457A0}" srcOrd="0" destOrd="0" presId="urn:microsoft.com/office/officeart/2005/8/layout/default"/>
    <dgm:cxn modelId="{46710794-7544-2B44-B4C5-E8CBF495B861}" srcId="{3EAEFB5E-970C-1C4D-B089-6FB7B6D48E9C}" destId="{CAE1AA74-918C-D64D-AB9A-D9B43DC23D23}" srcOrd="2" destOrd="0" parTransId="{AEF011CF-B4D4-D04C-B53D-621EA7981BEB}" sibTransId="{AF40B8A1-2792-C040-AA6A-A9C886D2CCDA}"/>
    <dgm:cxn modelId="{6D7DEE13-0EE9-DF40-A56F-99FD30967A58}" type="presOf" srcId="{CAE1AA74-918C-D64D-AB9A-D9B43DC23D23}" destId="{DCAAEBB0-D126-F943-B320-CB59F33E2994}" srcOrd="0" destOrd="0" presId="urn:microsoft.com/office/officeart/2005/8/layout/default"/>
    <dgm:cxn modelId="{1BFAF37F-B184-BA44-894B-1773B6050084}" type="presOf" srcId="{A5298401-4A88-F34F-A59F-6F4414F0BFDB}" destId="{6DD3999A-4013-2143-80F5-B310F4DE1009}" srcOrd="0" destOrd="0" presId="urn:microsoft.com/office/officeart/2005/8/layout/default"/>
    <dgm:cxn modelId="{6598D513-8F14-7F4B-B71E-BFE9559A4C61}" type="presOf" srcId="{3EAEFB5E-970C-1C4D-B089-6FB7B6D48E9C}" destId="{6C54C818-3FA9-8A4B-8AAC-46FC8AAFD0F8}" srcOrd="0" destOrd="0" presId="urn:microsoft.com/office/officeart/2005/8/layout/default"/>
    <dgm:cxn modelId="{70B3E6E5-0971-3841-9803-1EEB92DD460B}" type="presParOf" srcId="{6C54C818-3FA9-8A4B-8AAC-46FC8AAFD0F8}" destId="{D391FC53-AEBA-2548-B821-698C300E788D}" srcOrd="0" destOrd="0" presId="urn:microsoft.com/office/officeart/2005/8/layout/default"/>
    <dgm:cxn modelId="{B3F77AED-57E5-FD40-AB12-9861224C3FA8}" type="presParOf" srcId="{6C54C818-3FA9-8A4B-8AAC-46FC8AAFD0F8}" destId="{3CCD156C-7319-EA4E-9EBD-7866A659A514}" srcOrd="1" destOrd="0" presId="urn:microsoft.com/office/officeart/2005/8/layout/default"/>
    <dgm:cxn modelId="{145A7E0A-F195-8A4F-AFEC-172558CCFA5F}" type="presParOf" srcId="{6C54C818-3FA9-8A4B-8AAC-46FC8AAFD0F8}" destId="{45295385-1365-5340-A9D9-3EF3D5A457A0}" srcOrd="2" destOrd="0" presId="urn:microsoft.com/office/officeart/2005/8/layout/default"/>
    <dgm:cxn modelId="{A1504A8B-B0EB-D841-B524-1A3A8406FAF2}" type="presParOf" srcId="{6C54C818-3FA9-8A4B-8AAC-46FC8AAFD0F8}" destId="{AD6235C6-FDFB-1B4E-8E69-6A178F431C4E}" srcOrd="3" destOrd="0" presId="urn:microsoft.com/office/officeart/2005/8/layout/default"/>
    <dgm:cxn modelId="{F4BC71FF-D684-8C47-B969-F12FA8990FE7}" type="presParOf" srcId="{6C54C818-3FA9-8A4B-8AAC-46FC8AAFD0F8}" destId="{DCAAEBB0-D126-F943-B320-CB59F33E2994}" srcOrd="4" destOrd="0" presId="urn:microsoft.com/office/officeart/2005/8/layout/default"/>
    <dgm:cxn modelId="{A3DA7AEB-B3FB-E24E-B6D8-10CA9AA560E4}" type="presParOf" srcId="{6C54C818-3FA9-8A4B-8AAC-46FC8AAFD0F8}" destId="{B5297B16-3954-7445-A22E-6F617B0F1AA3}" srcOrd="5" destOrd="0" presId="urn:microsoft.com/office/officeart/2005/8/layout/default"/>
    <dgm:cxn modelId="{E5A74418-67D9-064C-8C6B-EA82630861DC}" type="presParOf" srcId="{6C54C818-3FA9-8A4B-8AAC-46FC8AAFD0F8}" destId="{6DD3999A-4013-2143-80F5-B310F4DE1009}" srcOrd="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0D7370-82C0-4B74-BD7F-8A1174658F3C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D65DC0A7-0FE7-4998-8952-9B1B060027D3}">
      <dgm:prSet phldrT="[Texto]"/>
      <dgm:spPr/>
      <dgm:t>
        <a:bodyPr/>
        <a:lstStyle/>
        <a:p>
          <a:r>
            <a:rPr lang="pt-BR" dirty="0"/>
            <a:t>Biodiversidade (38)</a:t>
          </a:r>
        </a:p>
      </dgm:t>
    </dgm:pt>
    <dgm:pt modelId="{A4F904EC-AF02-4509-A967-E40B48171A14}" type="parTrans" cxnId="{D1784D99-AA39-48E8-9E89-6599BE230110}">
      <dgm:prSet/>
      <dgm:spPr/>
      <dgm:t>
        <a:bodyPr/>
        <a:lstStyle/>
        <a:p>
          <a:endParaRPr lang="pt-BR"/>
        </a:p>
      </dgm:t>
    </dgm:pt>
    <dgm:pt modelId="{C7E675C4-1C93-4037-B13D-B307956AED4E}" type="sibTrans" cxnId="{D1784D99-AA39-48E8-9E89-6599BE230110}">
      <dgm:prSet/>
      <dgm:spPr/>
      <dgm:t>
        <a:bodyPr/>
        <a:lstStyle/>
        <a:p>
          <a:endParaRPr lang="pt-BR"/>
        </a:p>
      </dgm:t>
    </dgm:pt>
    <dgm:pt modelId="{522A777F-A07E-479D-BC6B-A2A88F0629D5}">
      <dgm:prSet phldrT="[Texto]"/>
      <dgm:spPr/>
      <dgm:t>
        <a:bodyPr/>
        <a:lstStyle/>
        <a:p>
          <a:r>
            <a:rPr lang="pt-BR" dirty="0"/>
            <a:t>Educação Ambiental (15)</a:t>
          </a:r>
        </a:p>
      </dgm:t>
    </dgm:pt>
    <dgm:pt modelId="{828F2F82-361E-4E0D-A91C-E20F161CC84D}" type="parTrans" cxnId="{302A031A-CCC2-403C-94CC-A38E2ADB19D1}">
      <dgm:prSet/>
      <dgm:spPr/>
      <dgm:t>
        <a:bodyPr/>
        <a:lstStyle/>
        <a:p>
          <a:endParaRPr lang="pt-BR"/>
        </a:p>
      </dgm:t>
    </dgm:pt>
    <dgm:pt modelId="{CDD12F2A-746F-4449-9BF4-CE2266FD06BF}" type="sibTrans" cxnId="{302A031A-CCC2-403C-94CC-A38E2ADB19D1}">
      <dgm:prSet/>
      <dgm:spPr/>
      <dgm:t>
        <a:bodyPr/>
        <a:lstStyle/>
        <a:p>
          <a:endParaRPr lang="pt-BR"/>
        </a:p>
      </dgm:t>
    </dgm:pt>
    <dgm:pt modelId="{DC05F96C-E815-4FAA-941F-A550E767B13D}">
      <dgm:prSet phldrT="[Texto]"/>
      <dgm:spPr/>
      <dgm:t>
        <a:bodyPr/>
        <a:lstStyle/>
        <a:p>
          <a:r>
            <a:rPr lang="pt-BR" dirty="0"/>
            <a:t>Clima (15)</a:t>
          </a:r>
        </a:p>
      </dgm:t>
    </dgm:pt>
    <dgm:pt modelId="{13494A7C-8124-414E-8595-4FFC2264B1BB}" type="parTrans" cxnId="{B4CEFF53-D968-4C76-BA7E-45D5FD0954FD}">
      <dgm:prSet/>
      <dgm:spPr/>
      <dgm:t>
        <a:bodyPr/>
        <a:lstStyle/>
        <a:p>
          <a:endParaRPr lang="pt-BR"/>
        </a:p>
      </dgm:t>
    </dgm:pt>
    <dgm:pt modelId="{E9B3F6F6-0010-419D-8937-1C387679BF58}" type="sibTrans" cxnId="{B4CEFF53-D968-4C76-BA7E-45D5FD0954FD}">
      <dgm:prSet/>
      <dgm:spPr/>
      <dgm:t>
        <a:bodyPr/>
        <a:lstStyle/>
        <a:p>
          <a:endParaRPr lang="pt-BR"/>
        </a:p>
      </dgm:t>
    </dgm:pt>
    <dgm:pt modelId="{6375CD65-E66C-4F20-BA1F-43804CBCD63F}">
      <dgm:prSet phldrT="[Texto]"/>
      <dgm:spPr/>
      <dgm:t>
        <a:bodyPr/>
        <a:lstStyle/>
        <a:p>
          <a:r>
            <a:rPr lang="pt-BR" dirty="0"/>
            <a:t>Fiscalização Ambiental (13)</a:t>
          </a:r>
        </a:p>
      </dgm:t>
    </dgm:pt>
    <dgm:pt modelId="{08EE301E-A7D1-4B9D-8FD3-D11AE0DA192F}" type="parTrans" cxnId="{CEE14C13-599B-47A1-9B0F-E2F8BBBD56AA}">
      <dgm:prSet/>
      <dgm:spPr/>
      <dgm:t>
        <a:bodyPr/>
        <a:lstStyle/>
        <a:p>
          <a:endParaRPr lang="pt-BR"/>
        </a:p>
      </dgm:t>
    </dgm:pt>
    <dgm:pt modelId="{05AE6793-4FA9-4E1C-BCFA-BB538E6BD9D9}" type="sibTrans" cxnId="{CEE14C13-599B-47A1-9B0F-E2F8BBBD56AA}">
      <dgm:prSet/>
      <dgm:spPr/>
      <dgm:t>
        <a:bodyPr/>
        <a:lstStyle/>
        <a:p>
          <a:endParaRPr lang="pt-BR"/>
        </a:p>
      </dgm:t>
    </dgm:pt>
    <dgm:pt modelId="{A1415CB6-322D-4938-B11D-DA8AD8E2B292}">
      <dgm:prSet phldrT="[Texto]"/>
      <dgm:spPr/>
      <dgm:t>
        <a:bodyPr/>
        <a:lstStyle/>
        <a:p>
          <a:r>
            <a:rPr lang="pt-BR" dirty="0"/>
            <a:t>Planejamento e Gestão (10)</a:t>
          </a:r>
        </a:p>
      </dgm:t>
    </dgm:pt>
    <dgm:pt modelId="{96F6299A-8A84-4CAE-974E-81C29EABCFF9}" type="parTrans" cxnId="{69C69E64-A1B8-4D2F-AE81-25FEF3B1C0DE}">
      <dgm:prSet/>
      <dgm:spPr/>
      <dgm:t>
        <a:bodyPr/>
        <a:lstStyle/>
        <a:p>
          <a:endParaRPr lang="pt-BR"/>
        </a:p>
      </dgm:t>
    </dgm:pt>
    <dgm:pt modelId="{A6F5AF14-B612-4F4B-9E64-DC1CAF029B4A}" type="sibTrans" cxnId="{69C69E64-A1B8-4D2F-AE81-25FEF3B1C0DE}">
      <dgm:prSet/>
      <dgm:spPr/>
      <dgm:t>
        <a:bodyPr/>
        <a:lstStyle/>
        <a:p>
          <a:endParaRPr lang="pt-BR"/>
        </a:p>
      </dgm:t>
    </dgm:pt>
    <dgm:pt modelId="{0502E393-F3E6-4B1F-A6B7-4C50B958B6C8}">
      <dgm:prSet/>
      <dgm:spPr/>
      <dgm:t>
        <a:bodyPr/>
        <a:lstStyle/>
        <a:p>
          <a:r>
            <a:rPr lang="pt-BR" dirty="0"/>
            <a:t>Áreas Protegidas (9)</a:t>
          </a:r>
        </a:p>
      </dgm:t>
    </dgm:pt>
    <dgm:pt modelId="{DE59F0BE-0392-410D-8085-06899ED5EA1D}" type="parTrans" cxnId="{2696D43E-27E9-4E48-9BD5-92FE434C4F60}">
      <dgm:prSet/>
      <dgm:spPr/>
      <dgm:t>
        <a:bodyPr/>
        <a:lstStyle/>
        <a:p>
          <a:endParaRPr lang="pt-BR"/>
        </a:p>
      </dgm:t>
    </dgm:pt>
    <dgm:pt modelId="{7FD16C75-1A6F-4217-8DCC-239B66A2917A}" type="sibTrans" cxnId="{2696D43E-27E9-4E48-9BD5-92FE434C4F60}">
      <dgm:prSet/>
      <dgm:spPr/>
      <dgm:t>
        <a:bodyPr/>
        <a:lstStyle/>
        <a:p>
          <a:endParaRPr lang="pt-BR"/>
        </a:p>
      </dgm:t>
    </dgm:pt>
    <dgm:pt modelId="{FBBCAF50-4DDB-4509-B689-A47B67374D9D}">
      <dgm:prSet/>
      <dgm:spPr/>
      <dgm:t>
        <a:bodyPr/>
        <a:lstStyle/>
        <a:p>
          <a:r>
            <a:rPr lang="pt-BR" dirty="0"/>
            <a:t>Água (7)</a:t>
          </a:r>
        </a:p>
      </dgm:t>
    </dgm:pt>
    <dgm:pt modelId="{A42A44AF-927E-4DAB-B24A-8464210A6ACD}" type="parTrans" cxnId="{0850B925-FABE-4D47-BED9-CE85EB4B0438}">
      <dgm:prSet/>
      <dgm:spPr/>
      <dgm:t>
        <a:bodyPr/>
        <a:lstStyle/>
        <a:p>
          <a:endParaRPr lang="pt-BR"/>
        </a:p>
      </dgm:t>
    </dgm:pt>
    <dgm:pt modelId="{9A6E2D9F-ADD1-48DA-AA8B-8AEEBA12E46F}" type="sibTrans" cxnId="{0850B925-FABE-4D47-BED9-CE85EB4B0438}">
      <dgm:prSet/>
      <dgm:spPr/>
      <dgm:t>
        <a:bodyPr/>
        <a:lstStyle/>
        <a:p>
          <a:endParaRPr lang="pt-BR"/>
        </a:p>
      </dgm:t>
    </dgm:pt>
    <dgm:pt modelId="{4845A741-D3EB-4144-AB2C-193E352FEEE6}">
      <dgm:prSet/>
      <dgm:spPr/>
      <dgm:t>
        <a:bodyPr/>
        <a:lstStyle/>
        <a:p>
          <a:r>
            <a:rPr lang="pt-BR" dirty="0"/>
            <a:t>Pesquisa (7)</a:t>
          </a:r>
        </a:p>
      </dgm:t>
    </dgm:pt>
    <dgm:pt modelId="{89E7A7FC-7A59-4C47-BB8E-5013C1B54AB8}" type="parTrans" cxnId="{E2549BFE-24E8-42DD-80A0-A6E428212DC7}">
      <dgm:prSet/>
      <dgm:spPr/>
      <dgm:t>
        <a:bodyPr/>
        <a:lstStyle/>
        <a:p>
          <a:endParaRPr lang="pt-BR"/>
        </a:p>
      </dgm:t>
    </dgm:pt>
    <dgm:pt modelId="{AE977AC3-E1E0-4C0E-AFE9-E6C72279907F}" type="sibTrans" cxnId="{E2549BFE-24E8-42DD-80A0-A6E428212DC7}">
      <dgm:prSet/>
      <dgm:spPr/>
      <dgm:t>
        <a:bodyPr/>
        <a:lstStyle/>
        <a:p>
          <a:endParaRPr lang="pt-BR"/>
        </a:p>
      </dgm:t>
    </dgm:pt>
    <dgm:pt modelId="{CB56D619-E3EF-4F9F-A4CC-BCF56C1887D4}">
      <dgm:prSet/>
      <dgm:spPr/>
      <dgm:t>
        <a:bodyPr/>
        <a:lstStyle/>
        <a:p>
          <a:r>
            <a:rPr lang="pt-BR" dirty="0"/>
            <a:t>Solo (6)</a:t>
          </a:r>
        </a:p>
      </dgm:t>
    </dgm:pt>
    <dgm:pt modelId="{172016A6-1EC2-4143-BE82-3CC1CA94924A}" type="parTrans" cxnId="{91729306-B9F0-4244-8E4F-AF57D82D2E7D}">
      <dgm:prSet/>
      <dgm:spPr/>
      <dgm:t>
        <a:bodyPr/>
        <a:lstStyle/>
        <a:p>
          <a:endParaRPr lang="pt-BR"/>
        </a:p>
      </dgm:t>
    </dgm:pt>
    <dgm:pt modelId="{04546358-C5AD-4D82-9FF4-7EC3F5A492C9}" type="sibTrans" cxnId="{91729306-B9F0-4244-8E4F-AF57D82D2E7D}">
      <dgm:prSet/>
      <dgm:spPr/>
      <dgm:t>
        <a:bodyPr/>
        <a:lstStyle/>
        <a:p>
          <a:endParaRPr lang="pt-BR"/>
        </a:p>
      </dgm:t>
    </dgm:pt>
    <dgm:pt modelId="{1E272C11-0258-4A8F-981B-1FDE30BB53D0}">
      <dgm:prSet/>
      <dgm:spPr/>
      <dgm:t>
        <a:bodyPr/>
        <a:lstStyle/>
        <a:p>
          <a:r>
            <a:rPr lang="pt-BR" dirty="0"/>
            <a:t>Saneamento Ambiental (6)</a:t>
          </a:r>
        </a:p>
      </dgm:t>
    </dgm:pt>
    <dgm:pt modelId="{DB5F724F-501E-4C0B-800C-B662627A6560}" type="parTrans" cxnId="{DD7A859F-D8CD-4893-9CA7-900E366E7E5A}">
      <dgm:prSet/>
      <dgm:spPr/>
      <dgm:t>
        <a:bodyPr/>
        <a:lstStyle/>
        <a:p>
          <a:endParaRPr lang="pt-BR"/>
        </a:p>
      </dgm:t>
    </dgm:pt>
    <dgm:pt modelId="{4FBB6866-88BD-484F-9A92-DB50C2D4F155}" type="sibTrans" cxnId="{DD7A859F-D8CD-4893-9CA7-900E366E7E5A}">
      <dgm:prSet/>
      <dgm:spPr/>
      <dgm:t>
        <a:bodyPr/>
        <a:lstStyle/>
        <a:p>
          <a:endParaRPr lang="pt-BR"/>
        </a:p>
      </dgm:t>
    </dgm:pt>
    <dgm:pt modelId="{4191CA57-3E11-4B02-BC8B-52DCA9162E5C}">
      <dgm:prSet/>
      <dgm:spPr/>
      <dgm:t>
        <a:bodyPr/>
        <a:lstStyle/>
        <a:p>
          <a:r>
            <a:rPr lang="pt-BR" dirty="0"/>
            <a:t>Resíduos Sólidos (5)</a:t>
          </a:r>
        </a:p>
      </dgm:t>
    </dgm:pt>
    <dgm:pt modelId="{64B4F20A-A5FB-49A5-A4BC-036B632B61AA}" type="parTrans" cxnId="{F9370851-9BCF-4E79-B978-E55DD73F4C0A}">
      <dgm:prSet/>
      <dgm:spPr/>
      <dgm:t>
        <a:bodyPr/>
        <a:lstStyle/>
        <a:p>
          <a:endParaRPr lang="pt-BR"/>
        </a:p>
      </dgm:t>
    </dgm:pt>
    <dgm:pt modelId="{17E3F670-9185-4DAA-87FB-3DE30FB795FD}" type="sibTrans" cxnId="{F9370851-9BCF-4E79-B978-E55DD73F4C0A}">
      <dgm:prSet/>
      <dgm:spPr/>
      <dgm:t>
        <a:bodyPr/>
        <a:lstStyle/>
        <a:p>
          <a:endParaRPr lang="pt-BR"/>
        </a:p>
      </dgm:t>
    </dgm:pt>
    <dgm:pt modelId="{55FEAB4F-119E-48F0-B923-6EDB5BDE02E3}">
      <dgm:prSet/>
      <dgm:spPr/>
      <dgm:t>
        <a:bodyPr/>
        <a:lstStyle/>
        <a:p>
          <a:r>
            <a:rPr lang="pt-BR" dirty="0"/>
            <a:t>Monitoramento Ambiental (5)</a:t>
          </a:r>
        </a:p>
      </dgm:t>
    </dgm:pt>
    <dgm:pt modelId="{61A201B3-1AF7-4D1B-AB3B-2238335A0D99}" type="parTrans" cxnId="{9F890B1C-9D05-4B66-8C8A-1AB3996D7A82}">
      <dgm:prSet/>
      <dgm:spPr/>
      <dgm:t>
        <a:bodyPr/>
        <a:lstStyle/>
        <a:p>
          <a:endParaRPr lang="pt-BR"/>
        </a:p>
      </dgm:t>
    </dgm:pt>
    <dgm:pt modelId="{0310AD52-4EA8-44D1-8FBB-D4F1D5C5520D}" type="sibTrans" cxnId="{9F890B1C-9D05-4B66-8C8A-1AB3996D7A82}">
      <dgm:prSet/>
      <dgm:spPr/>
      <dgm:t>
        <a:bodyPr/>
        <a:lstStyle/>
        <a:p>
          <a:endParaRPr lang="pt-BR"/>
        </a:p>
      </dgm:t>
    </dgm:pt>
    <dgm:pt modelId="{9A3A33D8-B790-489B-B01A-925D398B0EC6}">
      <dgm:prSet/>
      <dgm:spPr/>
      <dgm:t>
        <a:bodyPr/>
        <a:lstStyle/>
        <a:p>
          <a:r>
            <a:rPr lang="pt-BR" dirty="0"/>
            <a:t>Outros (19)</a:t>
          </a:r>
        </a:p>
      </dgm:t>
    </dgm:pt>
    <dgm:pt modelId="{4B743187-9B08-443D-9FCD-FDE5A27DAB11}" type="parTrans" cxnId="{95B63B05-B791-4C90-B906-96FF540CC4AA}">
      <dgm:prSet/>
      <dgm:spPr/>
      <dgm:t>
        <a:bodyPr/>
        <a:lstStyle/>
        <a:p>
          <a:endParaRPr lang="pt-BR"/>
        </a:p>
      </dgm:t>
    </dgm:pt>
    <dgm:pt modelId="{F4C837FA-33B3-4A84-AAEB-6D00BDA25418}" type="sibTrans" cxnId="{95B63B05-B791-4C90-B906-96FF540CC4AA}">
      <dgm:prSet/>
      <dgm:spPr/>
      <dgm:t>
        <a:bodyPr/>
        <a:lstStyle/>
        <a:p>
          <a:endParaRPr lang="pt-BR"/>
        </a:p>
      </dgm:t>
    </dgm:pt>
    <dgm:pt modelId="{81004D72-2F70-4C7E-8EC3-3B5BA784E9E4}">
      <dgm:prSet/>
      <dgm:spPr/>
      <dgm:t>
        <a:bodyPr/>
        <a:lstStyle/>
        <a:p>
          <a:r>
            <a:rPr lang="pt-BR"/>
            <a:t>Dados geoespaciais ambientais  (4)</a:t>
          </a:r>
          <a:endParaRPr lang="pt-BR" dirty="0"/>
        </a:p>
      </dgm:t>
    </dgm:pt>
    <dgm:pt modelId="{7573E815-FC4A-47EB-8DA2-DDDB5DB073C5}" type="parTrans" cxnId="{CC315BC5-2F91-4C42-9238-D37D6ED9925C}">
      <dgm:prSet/>
      <dgm:spPr/>
      <dgm:t>
        <a:bodyPr/>
        <a:lstStyle/>
        <a:p>
          <a:endParaRPr lang="pt-BR"/>
        </a:p>
      </dgm:t>
    </dgm:pt>
    <dgm:pt modelId="{1A27217F-37AB-4754-81B3-94F4B5C4E8BD}" type="sibTrans" cxnId="{CC315BC5-2F91-4C42-9238-D37D6ED9925C}">
      <dgm:prSet/>
      <dgm:spPr/>
      <dgm:t>
        <a:bodyPr/>
        <a:lstStyle/>
        <a:p>
          <a:endParaRPr lang="pt-BR"/>
        </a:p>
      </dgm:t>
    </dgm:pt>
    <dgm:pt modelId="{984B5A31-A6DD-4A2E-90F3-650D2D5F5B7B}">
      <dgm:prSet/>
      <dgm:spPr/>
      <dgm:t>
        <a:bodyPr/>
        <a:lstStyle/>
        <a:p>
          <a:r>
            <a:rPr lang="pt-BR"/>
            <a:t>Turismo (4)</a:t>
          </a:r>
          <a:endParaRPr lang="pt-BR" dirty="0"/>
        </a:p>
      </dgm:t>
    </dgm:pt>
    <dgm:pt modelId="{B8301D4C-0FAA-4892-883F-5C590F2B076F}" type="parTrans" cxnId="{E75540DB-465B-4DA3-9E47-C783484D4525}">
      <dgm:prSet/>
      <dgm:spPr/>
      <dgm:t>
        <a:bodyPr/>
        <a:lstStyle/>
        <a:p>
          <a:endParaRPr lang="pt-BR"/>
        </a:p>
      </dgm:t>
    </dgm:pt>
    <dgm:pt modelId="{AF9EF404-0299-4AFD-9625-460416BDD785}" type="sibTrans" cxnId="{E75540DB-465B-4DA3-9E47-C783484D4525}">
      <dgm:prSet/>
      <dgm:spPr/>
      <dgm:t>
        <a:bodyPr/>
        <a:lstStyle/>
        <a:p>
          <a:endParaRPr lang="pt-BR"/>
        </a:p>
      </dgm:t>
    </dgm:pt>
    <dgm:pt modelId="{DC6E962E-2031-41E0-B239-8FA0DF4A7C7F}" type="pres">
      <dgm:prSet presAssocID="{AC0D7370-82C0-4B74-BD7F-8A1174658F3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4903AB4-0260-46EE-A7AF-53EAF1D4FDE6}" type="pres">
      <dgm:prSet presAssocID="{D65DC0A7-0FE7-4998-8952-9B1B060027D3}" presName="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5A9236-FFAE-4AB9-9664-09CCEBC9E58C}" type="pres">
      <dgm:prSet presAssocID="{C7E675C4-1C93-4037-B13D-B307956AED4E}" presName="sibTrans" presStyleCnt="0"/>
      <dgm:spPr/>
    </dgm:pt>
    <dgm:pt modelId="{D5537BE2-0FF5-4372-91B7-C6E2216D3DA4}" type="pres">
      <dgm:prSet presAssocID="{522A777F-A07E-479D-BC6B-A2A88F0629D5}" presName="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726659-E3EA-4AF3-89C3-FF244E8D3421}" type="pres">
      <dgm:prSet presAssocID="{CDD12F2A-746F-4449-9BF4-CE2266FD06BF}" presName="sibTrans" presStyleCnt="0"/>
      <dgm:spPr/>
    </dgm:pt>
    <dgm:pt modelId="{F808CC35-5ED2-46EE-8701-E312B3C74975}" type="pres">
      <dgm:prSet presAssocID="{DC05F96C-E815-4FAA-941F-A550E767B13D}" presName="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5B41C2A-29D6-4091-9886-AE1C97562F20}" type="pres">
      <dgm:prSet presAssocID="{E9B3F6F6-0010-419D-8937-1C387679BF58}" presName="sibTrans" presStyleCnt="0"/>
      <dgm:spPr/>
    </dgm:pt>
    <dgm:pt modelId="{B5D6FD9B-4BF8-4226-A868-4F3AF4B3E9F2}" type="pres">
      <dgm:prSet presAssocID="{6375CD65-E66C-4F20-BA1F-43804CBCD63F}" presName="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4569DC-D226-4834-B67A-1890A422668A}" type="pres">
      <dgm:prSet presAssocID="{05AE6793-4FA9-4E1C-BCFA-BB538E6BD9D9}" presName="sibTrans" presStyleCnt="0"/>
      <dgm:spPr/>
    </dgm:pt>
    <dgm:pt modelId="{85A8F0BF-A776-4B38-8BDE-1624DC64C318}" type="pres">
      <dgm:prSet presAssocID="{A1415CB6-322D-4938-B11D-DA8AD8E2B292}" presName="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9729C97-19BE-4745-8272-8FE55AB6BB9C}" type="pres">
      <dgm:prSet presAssocID="{A6F5AF14-B612-4F4B-9E64-DC1CAF029B4A}" presName="sibTrans" presStyleCnt="0"/>
      <dgm:spPr/>
    </dgm:pt>
    <dgm:pt modelId="{E7334CE3-7E7D-4247-9759-B99EB17328B6}" type="pres">
      <dgm:prSet presAssocID="{0502E393-F3E6-4B1F-A6B7-4C50B958B6C8}" presName="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80DB776-61FF-4482-B7DA-61CB44A34AE2}" type="pres">
      <dgm:prSet presAssocID="{7FD16C75-1A6F-4217-8DCC-239B66A2917A}" presName="sibTrans" presStyleCnt="0"/>
      <dgm:spPr/>
    </dgm:pt>
    <dgm:pt modelId="{540BDEA9-70EE-4AF2-BAF0-753D2431F0F3}" type="pres">
      <dgm:prSet presAssocID="{FBBCAF50-4DDB-4509-B689-A47B67374D9D}" presName="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979E59A-8C03-417C-9E20-3635C83ACFFB}" type="pres">
      <dgm:prSet presAssocID="{9A6E2D9F-ADD1-48DA-AA8B-8AEEBA12E46F}" presName="sibTrans" presStyleCnt="0"/>
      <dgm:spPr/>
    </dgm:pt>
    <dgm:pt modelId="{CCB13770-3381-4B05-A3E8-DFCC97456DBD}" type="pres">
      <dgm:prSet presAssocID="{4845A741-D3EB-4144-AB2C-193E352FEEE6}" presName="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E2830B-CD75-4923-A4B5-25D6D2A29AF4}" type="pres">
      <dgm:prSet presAssocID="{AE977AC3-E1E0-4C0E-AFE9-E6C72279907F}" presName="sibTrans" presStyleCnt="0"/>
      <dgm:spPr/>
    </dgm:pt>
    <dgm:pt modelId="{3744F8E6-E8B6-4B2C-87C5-787CA1540710}" type="pres">
      <dgm:prSet presAssocID="{CB56D619-E3EF-4F9F-A4CC-BCF56C1887D4}" presName="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A495654-7B83-4B6B-8FE6-BFDDA31436EE}" type="pres">
      <dgm:prSet presAssocID="{04546358-C5AD-4D82-9FF4-7EC3F5A492C9}" presName="sibTrans" presStyleCnt="0"/>
      <dgm:spPr/>
    </dgm:pt>
    <dgm:pt modelId="{9B9A97C2-8A2D-420D-9BF8-89940B8E9DB9}" type="pres">
      <dgm:prSet presAssocID="{1E272C11-0258-4A8F-981B-1FDE30BB53D0}" presName="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F4F60CE-A330-4EBA-A73B-5DD562A5C5D1}" type="pres">
      <dgm:prSet presAssocID="{4FBB6866-88BD-484F-9A92-DB50C2D4F155}" presName="sibTrans" presStyleCnt="0"/>
      <dgm:spPr/>
    </dgm:pt>
    <dgm:pt modelId="{1E44A915-128E-4F0C-A737-AF43ED73C395}" type="pres">
      <dgm:prSet presAssocID="{4191CA57-3E11-4B02-BC8B-52DCA9162E5C}" presName="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B80B677-40CE-49F6-984D-98B6271517D0}" type="pres">
      <dgm:prSet presAssocID="{17E3F670-9185-4DAA-87FB-3DE30FB795FD}" presName="sibTrans" presStyleCnt="0"/>
      <dgm:spPr/>
    </dgm:pt>
    <dgm:pt modelId="{9D65F826-913D-413F-88D1-31E8E80E76A5}" type="pres">
      <dgm:prSet presAssocID="{55FEAB4F-119E-48F0-B923-6EDB5BDE02E3}" presName="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56B194-CE2E-4277-97CF-52926313F36A}" type="pres">
      <dgm:prSet presAssocID="{0310AD52-4EA8-44D1-8FBB-D4F1D5C5520D}" presName="sibTrans" presStyleCnt="0"/>
      <dgm:spPr/>
    </dgm:pt>
    <dgm:pt modelId="{0CFEEEAA-7425-4749-BD41-453A22B1C6D4}" type="pres">
      <dgm:prSet presAssocID="{81004D72-2F70-4C7E-8EC3-3B5BA784E9E4}" presName="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9A3FC0-A84E-47F2-A211-6B572141902A}" type="pres">
      <dgm:prSet presAssocID="{1A27217F-37AB-4754-81B3-94F4B5C4E8BD}" presName="sibTrans" presStyleCnt="0"/>
      <dgm:spPr/>
    </dgm:pt>
    <dgm:pt modelId="{72E3AD66-4635-4ECD-9B41-C4956698BC05}" type="pres">
      <dgm:prSet presAssocID="{984B5A31-A6DD-4A2E-90F3-650D2D5F5B7B}" presName="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8069C2-FF84-48D4-B1B8-8E0D83938616}" type="pres">
      <dgm:prSet presAssocID="{AF9EF404-0299-4AFD-9625-460416BDD785}" presName="sibTrans" presStyleCnt="0"/>
      <dgm:spPr/>
    </dgm:pt>
    <dgm:pt modelId="{08113BA6-2B39-4F7A-8092-6C766277C407}" type="pres">
      <dgm:prSet presAssocID="{9A3A33D8-B790-489B-B01A-925D398B0EC6}" presName="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096AA08-8072-4BD9-B867-58A8941500DD}" type="presOf" srcId="{AC0D7370-82C0-4B74-BD7F-8A1174658F3C}" destId="{DC6E962E-2031-41E0-B239-8FA0DF4A7C7F}" srcOrd="0" destOrd="0" presId="urn:microsoft.com/office/officeart/2005/8/layout/default"/>
    <dgm:cxn modelId="{1E6039D2-8770-4819-8516-41463E0115CE}" type="presOf" srcId="{6375CD65-E66C-4F20-BA1F-43804CBCD63F}" destId="{B5D6FD9B-4BF8-4226-A868-4F3AF4B3E9F2}" srcOrd="0" destOrd="0" presId="urn:microsoft.com/office/officeart/2005/8/layout/default"/>
    <dgm:cxn modelId="{CEE14C13-599B-47A1-9B0F-E2F8BBBD56AA}" srcId="{AC0D7370-82C0-4B74-BD7F-8A1174658F3C}" destId="{6375CD65-E66C-4F20-BA1F-43804CBCD63F}" srcOrd="3" destOrd="0" parTransId="{08EE301E-A7D1-4B9D-8FD3-D11AE0DA192F}" sibTransId="{05AE6793-4FA9-4E1C-BCFA-BB538E6BD9D9}"/>
    <dgm:cxn modelId="{E75540DB-465B-4DA3-9E47-C783484D4525}" srcId="{AC0D7370-82C0-4B74-BD7F-8A1174658F3C}" destId="{984B5A31-A6DD-4A2E-90F3-650D2D5F5B7B}" srcOrd="13" destOrd="0" parTransId="{B8301D4C-0FAA-4892-883F-5C590F2B076F}" sibTransId="{AF9EF404-0299-4AFD-9625-460416BDD785}"/>
    <dgm:cxn modelId="{302A031A-CCC2-403C-94CC-A38E2ADB19D1}" srcId="{AC0D7370-82C0-4B74-BD7F-8A1174658F3C}" destId="{522A777F-A07E-479D-BC6B-A2A88F0629D5}" srcOrd="1" destOrd="0" parTransId="{828F2F82-361E-4E0D-A91C-E20F161CC84D}" sibTransId="{CDD12F2A-746F-4449-9BF4-CE2266FD06BF}"/>
    <dgm:cxn modelId="{8BB8B6BB-0B3F-41AD-87F7-7FE15B0090AD}" type="presOf" srcId="{984B5A31-A6DD-4A2E-90F3-650D2D5F5B7B}" destId="{72E3AD66-4635-4ECD-9B41-C4956698BC05}" srcOrd="0" destOrd="0" presId="urn:microsoft.com/office/officeart/2005/8/layout/default"/>
    <dgm:cxn modelId="{08361F2B-DB3D-4E0D-AA07-A4B1859D0A93}" type="presOf" srcId="{81004D72-2F70-4C7E-8EC3-3B5BA784E9E4}" destId="{0CFEEEAA-7425-4749-BD41-453A22B1C6D4}" srcOrd="0" destOrd="0" presId="urn:microsoft.com/office/officeart/2005/8/layout/default"/>
    <dgm:cxn modelId="{95B63B05-B791-4C90-B906-96FF540CC4AA}" srcId="{AC0D7370-82C0-4B74-BD7F-8A1174658F3C}" destId="{9A3A33D8-B790-489B-B01A-925D398B0EC6}" srcOrd="14" destOrd="0" parTransId="{4B743187-9B08-443D-9FCD-FDE5A27DAB11}" sibTransId="{F4C837FA-33B3-4A84-AAEB-6D00BDA25418}"/>
    <dgm:cxn modelId="{9050927F-0436-4CA3-89F4-55AC9EBE0352}" type="presOf" srcId="{D65DC0A7-0FE7-4998-8952-9B1B060027D3}" destId="{34903AB4-0260-46EE-A7AF-53EAF1D4FDE6}" srcOrd="0" destOrd="0" presId="urn:microsoft.com/office/officeart/2005/8/layout/default"/>
    <dgm:cxn modelId="{69C69E64-A1B8-4D2F-AE81-25FEF3B1C0DE}" srcId="{AC0D7370-82C0-4B74-BD7F-8A1174658F3C}" destId="{A1415CB6-322D-4938-B11D-DA8AD8E2B292}" srcOrd="4" destOrd="0" parTransId="{96F6299A-8A84-4CAE-974E-81C29EABCFF9}" sibTransId="{A6F5AF14-B612-4F4B-9E64-DC1CAF029B4A}"/>
    <dgm:cxn modelId="{D90AC0F0-DED3-462F-9EEE-43DBDB7E3F97}" type="presOf" srcId="{1E272C11-0258-4A8F-981B-1FDE30BB53D0}" destId="{9B9A97C2-8A2D-420D-9BF8-89940B8E9DB9}" srcOrd="0" destOrd="0" presId="urn:microsoft.com/office/officeart/2005/8/layout/default"/>
    <dgm:cxn modelId="{B4CEFF53-D968-4C76-BA7E-45D5FD0954FD}" srcId="{AC0D7370-82C0-4B74-BD7F-8A1174658F3C}" destId="{DC05F96C-E815-4FAA-941F-A550E767B13D}" srcOrd="2" destOrd="0" parTransId="{13494A7C-8124-414E-8595-4FFC2264B1BB}" sibTransId="{E9B3F6F6-0010-419D-8937-1C387679BF58}"/>
    <dgm:cxn modelId="{91729306-B9F0-4244-8E4F-AF57D82D2E7D}" srcId="{AC0D7370-82C0-4B74-BD7F-8A1174658F3C}" destId="{CB56D619-E3EF-4F9F-A4CC-BCF56C1887D4}" srcOrd="8" destOrd="0" parTransId="{172016A6-1EC2-4143-BE82-3CC1CA94924A}" sibTransId="{04546358-C5AD-4D82-9FF4-7EC3F5A492C9}"/>
    <dgm:cxn modelId="{672D68AC-1543-4E87-9838-0278F876C29C}" type="presOf" srcId="{4191CA57-3E11-4B02-BC8B-52DCA9162E5C}" destId="{1E44A915-128E-4F0C-A737-AF43ED73C395}" srcOrd="0" destOrd="0" presId="urn:microsoft.com/office/officeart/2005/8/layout/default"/>
    <dgm:cxn modelId="{0850B925-FABE-4D47-BED9-CE85EB4B0438}" srcId="{AC0D7370-82C0-4B74-BD7F-8A1174658F3C}" destId="{FBBCAF50-4DDB-4509-B689-A47B67374D9D}" srcOrd="6" destOrd="0" parTransId="{A42A44AF-927E-4DAB-B24A-8464210A6ACD}" sibTransId="{9A6E2D9F-ADD1-48DA-AA8B-8AEEBA12E46F}"/>
    <dgm:cxn modelId="{DD7A859F-D8CD-4893-9CA7-900E366E7E5A}" srcId="{AC0D7370-82C0-4B74-BD7F-8A1174658F3C}" destId="{1E272C11-0258-4A8F-981B-1FDE30BB53D0}" srcOrd="9" destOrd="0" parTransId="{DB5F724F-501E-4C0B-800C-B662627A6560}" sibTransId="{4FBB6866-88BD-484F-9A92-DB50C2D4F155}"/>
    <dgm:cxn modelId="{047F792D-501D-44A2-8811-F86DF3490E66}" type="presOf" srcId="{522A777F-A07E-479D-BC6B-A2A88F0629D5}" destId="{D5537BE2-0FF5-4372-91B7-C6E2216D3DA4}" srcOrd="0" destOrd="0" presId="urn:microsoft.com/office/officeart/2005/8/layout/default"/>
    <dgm:cxn modelId="{D1784D99-AA39-48E8-9E89-6599BE230110}" srcId="{AC0D7370-82C0-4B74-BD7F-8A1174658F3C}" destId="{D65DC0A7-0FE7-4998-8952-9B1B060027D3}" srcOrd="0" destOrd="0" parTransId="{A4F904EC-AF02-4509-A967-E40B48171A14}" sibTransId="{C7E675C4-1C93-4037-B13D-B307956AED4E}"/>
    <dgm:cxn modelId="{9A8AD163-95C7-4440-A051-F112F99B26E6}" type="presOf" srcId="{A1415CB6-322D-4938-B11D-DA8AD8E2B292}" destId="{85A8F0BF-A776-4B38-8BDE-1624DC64C318}" srcOrd="0" destOrd="0" presId="urn:microsoft.com/office/officeart/2005/8/layout/default"/>
    <dgm:cxn modelId="{CC315BC5-2F91-4C42-9238-D37D6ED9925C}" srcId="{AC0D7370-82C0-4B74-BD7F-8A1174658F3C}" destId="{81004D72-2F70-4C7E-8EC3-3B5BA784E9E4}" srcOrd="12" destOrd="0" parTransId="{7573E815-FC4A-47EB-8DA2-DDDB5DB073C5}" sibTransId="{1A27217F-37AB-4754-81B3-94F4B5C4E8BD}"/>
    <dgm:cxn modelId="{E2549BFE-24E8-42DD-80A0-A6E428212DC7}" srcId="{AC0D7370-82C0-4B74-BD7F-8A1174658F3C}" destId="{4845A741-D3EB-4144-AB2C-193E352FEEE6}" srcOrd="7" destOrd="0" parTransId="{89E7A7FC-7A59-4C47-BB8E-5013C1B54AB8}" sibTransId="{AE977AC3-E1E0-4C0E-AFE9-E6C72279907F}"/>
    <dgm:cxn modelId="{2696D43E-27E9-4E48-9BD5-92FE434C4F60}" srcId="{AC0D7370-82C0-4B74-BD7F-8A1174658F3C}" destId="{0502E393-F3E6-4B1F-A6B7-4C50B958B6C8}" srcOrd="5" destOrd="0" parTransId="{DE59F0BE-0392-410D-8085-06899ED5EA1D}" sibTransId="{7FD16C75-1A6F-4217-8DCC-239B66A2917A}"/>
    <dgm:cxn modelId="{F9370851-9BCF-4E79-B978-E55DD73F4C0A}" srcId="{AC0D7370-82C0-4B74-BD7F-8A1174658F3C}" destId="{4191CA57-3E11-4B02-BC8B-52DCA9162E5C}" srcOrd="10" destOrd="0" parTransId="{64B4F20A-A5FB-49A5-A4BC-036B632B61AA}" sibTransId="{17E3F670-9185-4DAA-87FB-3DE30FB795FD}"/>
    <dgm:cxn modelId="{9F890B1C-9D05-4B66-8C8A-1AB3996D7A82}" srcId="{AC0D7370-82C0-4B74-BD7F-8A1174658F3C}" destId="{55FEAB4F-119E-48F0-B923-6EDB5BDE02E3}" srcOrd="11" destOrd="0" parTransId="{61A201B3-1AF7-4D1B-AB3B-2238335A0D99}" sibTransId="{0310AD52-4EA8-44D1-8FBB-D4F1D5C5520D}"/>
    <dgm:cxn modelId="{A6D80D09-9ABB-4A06-9F5C-713ADEBAF60E}" type="presOf" srcId="{55FEAB4F-119E-48F0-B923-6EDB5BDE02E3}" destId="{9D65F826-913D-413F-88D1-31E8E80E76A5}" srcOrd="0" destOrd="0" presId="urn:microsoft.com/office/officeart/2005/8/layout/default"/>
    <dgm:cxn modelId="{02562818-C7E0-4E2B-A6A5-747BAB26AAAE}" type="presOf" srcId="{DC05F96C-E815-4FAA-941F-A550E767B13D}" destId="{F808CC35-5ED2-46EE-8701-E312B3C74975}" srcOrd="0" destOrd="0" presId="urn:microsoft.com/office/officeart/2005/8/layout/default"/>
    <dgm:cxn modelId="{3E5BB227-4C50-4128-85D3-76DA83D46EEB}" type="presOf" srcId="{0502E393-F3E6-4B1F-A6B7-4C50B958B6C8}" destId="{E7334CE3-7E7D-4247-9759-B99EB17328B6}" srcOrd="0" destOrd="0" presId="urn:microsoft.com/office/officeart/2005/8/layout/default"/>
    <dgm:cxn modelId="{2734DC29-B136-4984-9E0D-4A9468C39130}" type="presOf" srcId="{4845A741-D3EB-4144-AB2C-193E352FEEE6}" destId="{CCB13770-3381-4B05-A3E8-DFCC97456DBD}" srcOrd="0" destOrd="0" presId="urn:microsoft.com/office/officeart/2005/8/layout/default"/>
    <dgm:cxn modelId="{D19F86EA-B071-4721-9F68-015F1C53EE2F}" type="presOf" srcId="{CB56D619-E3EF-4F9F-A4CC-BCF56C1887D4}" destId="{3744F8E6-E8B6-4B2C-87C5-787CA1540710}" srcOrd="0" destOrd="0" presId="urn:microsoft.com/office/officeart/2005/8/layout/default"/>
    <dgm:cxn modelId="{823E7A55-C71A-4294-B99F-DA8A3C6FC398}" type="presOf" srcId="{9A3A33D8-B790-489B-B01A-925D398B0EC6}" destId="{08113BA6-2B39-4F7A-8092-6C766277C407}" srcOrd="0" destOrd="0" presId="urn:microsoft.com/office/officeart/2005/8/layout/default"/>
    <dgm:cxn modelId="{10243A9D-D777-4D4C-958B-6AF1B24F790F}" type="presOf" srcId="{FBBCAF50-4DDB-4509-B689-A47B67374D9D}" destId="{540BDEA9-70EE-4AF2-BAF0-753D2431F0F3}" srcOrd="0" destOrd="0" presId="urn:microsoft.com/office/officeart/2005/8/layout/default"/>
    <dgm:cxn modelId="{DD0E332D-D41E-463A-86A6-E8C4A28109AE}" type="presParOf" srcId="{DC6E962E-2031-41E0-B239-8FA0DF4A7C7F}" destId="{34903AB4-0260-46EE-A7AF-53EAF1D4FDE6}" srcOrd="0" destOrd="0" presId="urn:microsoft.com/office/officeart/2005/8/layout/default"/>
    <dgm:cxn modelId="{76BD90A5-A30F-4C23-9B77-AC64FDB5C4D4}" type="presParOf" srcId="{DC6E962E-2031-41E0-B239-8FA0DF4A7C7F}" destId="{265A9236-FFAE-4AB9-9664-09CCEBC9E58C}" srcOrd="1" destOrd="0" presId="urn:microsoft.com/office/officeart/2005/8/layout/default"/>
    <dgm:cxn modelId="{34388CEF-2ACA-4231-8616-749538E7DA69}" type="presParOf" srcId="{DC6E962E-2031-41E0-B239-8FA0DF4A7C7F}" destId="{D5537BE2-0FF5-4372-91B7-C6E2216D3DA4}" srcOrd="2" destOrd="0" presId="urn:microsoft.com/office/officeart/2005/8/layout/default"/>
    <dgm:cxn modelId="{DDEA0B02-0764-4AC6-A57A-3F5E7F8F2F9B}" type="presParOf" srcId="{DC6E962E-2031-41E0-B239-8FA0DF4A7C7F}" destId="{F5726659-E3EA-4AF3-89C3-FF244E8D3421}" srcOrd="3" destOrd="0" presId="urn:microsoft.com/office/officeart/2005/8/layout/default"/>
    <dgm:cxn modelId="{46C87E1A-4653-47B6-B079-693CE4277078}" type="presParOf" srcId="{DC6E962E-2031-41E0-B239-8FA0DF4A7C7F}" destId="{F808CC35-5ED2-46EE-8701-E312B3C74975}" srcOrd="4" destOrd="0" presId="urn:microsoft.com/office/officeart/2005/8/layout/default"/>
    <dgm:cxn modelId="{5A15E5B7-F2B5-4625-B724-4DF0C101F3F6}" type="presParOf" srcId="{DC6E962E-2031-41E0-B239-8FA0DF4A7C7F}" destId="{25B41C2A-29D6-4091-9886-AE1C97562F20}" srcOrd="5" destOrd="0" presId="urn:microsoft.com/office/officeart/2005/8/layout/default"/>
    <dgm:cxn modelId="{D68848E6-6257-48A0-A2C5-44439571C7A8}" type="presParOf" srcId="{DC6E962E-2031-41E0-B239-8FA0DF4A7C7F}" destId="{B5D6FD9B-4BF8-4226-A868-4F3AF4B3E9F2}" srcOrd="6" destOrd="0" presId="urn:microsoft.com/office/officeart/2005/8/layout/default"/>
    <dgm:cxn modelId="{8EDD205C-0F71-4B1A-B5C9-034F38E7B52B}" type="presParOf" srcId="{DC6E962E-2031-41E0-B239-8FA0DF4A7C7F}" destId="{424569DC-D226-4834-B67A-1890A422668A}" srcOrd="7" destOrd="0" presId="urn:microsoft.com/office/officeart/2005/8/layout/default"/>
    <dgm:cxn modelId="{40098B21-2C02-44F8-BE69-77B09BC25D20}" type="presParOf" srcId="{DC6E962E-2031-41E0-B239-8FA0DF4A7C7F}" destId="{85A8F0BF-A776-4B38-8BDE-1624DC64C318}" srcOrd="8" destOrd="0" presId="urn:microsoft.com/office/officeart/2005/8/layout/default"/>
    <dgm:cxn modelId="{479614F3-F3A2-4CDC-867F-291DCCA525B7}" type="presParOf" srcId="{DC6E962E-2031-41E0-B239-8FA0DF4A7C7F}" destId="{C9729C97-19BE-4745-8272-8FE55AB6BB9C}" srcOrd="9" destOrd="0" presId="urn:microsoft.com/office/officeart/2005/8/layout/default"/>
    <dgm:cxn modelId="{3E10602E-D8F9-46D7-A842-B965B8518DE4}" type="presParOf" srcId="{DC6E962E-2031-41E0-B239-8FA0DF4A7C7F}" destId="{E7334CE3-7E7D-4247-9759-B99EB17328B6}" srcOrd="10" destOrd="0" presId="urn:microsoft.com/office/officeart/2005/8/layout/default"/>
    <dgm:cxn modelId="{9FBD6AFB-5AF0-4146-AD49-334B5C6CC3BA}" type="presParOf" srcId="{DC6E962E-2031-41E0-B239-8FA0DF4A7C7F}" destId="{680DB776-61FF-4482-B7DA-61CB44A34AE2}" srcOrd="11" destOrd="0" presId="urn:microsoft.com/office/officeart/2005/8/layout/default"/>
    <dgm:cxn modelId="{190EED69-95B4-4651-9DF1-AE78316BDCCD}" type="presParOf" srcId="{DC6E962E-2031-41E0-B239-8FA0DF4A7C7F}" destId="{540BDEA9-70EE-4AF2-BAF0-753D2431F0F3}" srcOrd="12" destOrd="0" presId="urn:microsoft.com/office/officeart/2005/8/layout/default"/>
    <dgm:cxn modelId="{DC8C7F80-BF93-4599-B0FE-6EC36E9C01BD}" type="presParOf" srcId="{DC6E962E-2031-41E0-B239-8FA0DF4A7C7F}" destId="{5979E59A-8C03-417C-9E20-3635C83ACFFB}" srcOrd="13" destOrd="0" presId="urn:microsoft.com/office/officeart/2005/8/layout/default"/>
    <dgm:cxn modelId="{A6C54342-55A6-4CBE-967C-4D849DE1D479}" type="presParOf" srcId="{DC6E962E-2031-41E0-B239-8FA0DF4A7C7F}" destId="{CCB13770-3381-4B05-A3E8-DFCC97456DBD}" srcOrd="14" destOrd="0" presId="urn:microsoft.com/office/officeart/2005/8/layout/default"/>
    <dgm:cxn modelId="{4E5E5299-B153-484F-A29A-964A8F654328}" type="presParOf" srcId="{DC6E962E-2031-41E0-B239-8FA0DF4A7C7F}" destId="{4EE2830B-CD75-4923-A4B5-25D6D2A29AF4}" srcOrd="15" destOrd="0" presId="urn:microsoft.com/office/officeart/2005/8/layout/default"/>
    <dgm:cxn modelId="{575C7DDF-4CCC-4196-BCCE-986DE1355203}" type="presParOf" srcId="{DC6E962E-2031-41E0-B239-8FA0DF4A7C7F}" destId="{3744F8E6-E8B6-4B2C-87C5-787CA1540710}" srcOrd="16" destOrd="0" presId="urn:microsoft.com/office/officeart/2005/8/layout/default"/>
    <dgm:cxn modelId="{F54365FD-E5EF-455B-942A-D6B4402621D1}" type="presParOf" srcId="{DC6E962E-2031-41E0-B239-8FA0DF4A7C7F}" destId="{5A495654-7B83-4B6B-8FE6-BFDDA31436EE}" srcOrd="17" destOrd="0" presId="urn:microsoft.com/office/officeart/2005/8/layout/default"/>
    <dgm:cxn modelId="{F391FE69-BCA9-43E1-8457-48BECF573499}" type="presParOf" srcId="{DC6E962E-2031-41E0-B239-8FA0DF4A7C7F}" destId="{9B9A97C2-8A2D-420D-9BF8-89940B8E9DB9}" srcOrd="18" destOrd="0" presId="urn:microsoft.com/office/officeart/2005/8/layout/default"/>
    <dgm:cxn modelId="{E3AA8203-A4BD-4563-B5CC-D4A650A877C1}" type="presParOf" srcId="{DC6E962E-2031-41E0-B239-8FA0DF4A7C7F}" destId="{6F4F60CE-A330-4EBA-A73B-5DD562A5C5D1}" srcOrd="19" destOrd="0" presId="urn:microsoft.com/office/officeart/2005/8/layout/default"/>
    <dgm:cxn modelId="{15CB3179-06BB-4D37-8168-F7AFC66FC8D5}" type="presParOf" srcId="{DC6E962E-2031-41E0-B239-8FA0DF4A7C7F}" destId="{1E44A915-128E-4F0C-A737-AF43ED73C395}" srcOrd="20" destOrd="0" presId="urn:microsoft.com/office/officeart/2005/8/layout/default"/>
    <dgm:cxn modelId="{4C2A5D3D-C782-4745-851B-5A8C14D7CD87}" type="presParOf" srcId="{DC6E962E-2031-41E0-B239-8FA0DF4A7C7F}" destId="{0B80B677-40CE-49F6-984D-98B6271517D0}" srcOrd="21" destOrd="0" presId="urn:microsoft.com/office/officeart/2005/8/layout/default"/>
    <dgm:cxn modelId="{5EC0A78B-1F52-4ABA-9FA5-D9AD16B6746E}" type="presParOf" srcId="{DC6E962E-2031-41E0-B239-8FA0DF4A7C7F}" destId="{9D65F826-913D-413F-88D1-31E8E80E76A5}" srcOrd="22" destOrd="0" presId="urn:microsoft.com/office/officeart/2005/8/layout/default"/>
    <dgm:cxn modelId="{F0DFB0CA-80E6-4B91-B37F-3CC3ED2BF0E5}" type="presParOf" srcId="{DC6E962E-2031-41E0-B239-8FA0DF4A7C7F}" destId="{8856B194-CE2E-4277-97CF-52926313F36A}" srcOrd="23" destOrd="0" presId="urn:microsoft.com/office/officeart/2005/8/layout/default"/>
    <dgm:cxn modelId="{6157236C-4308-4134-9C35-3D6349945A89}" type="presParOf" srcId="{DC6E962E-2031-41E0-B239-8FA0DF4A7C7F}" destId="{0CFEEEAA-7425-4749-BD41-453A22B1C6D4}" srcOrd="24" destOrd="0" presId="urn:microsoft.com/office/officeart/2005/8/layout/default"/>
    <dgm:cxn modelId="{6339E4C9-6E53-4BD2-9D73-712A11118940}" type="presParOf" srcId="{DC6E962E-2031-41E0-B239-8FA0DF4A7C7F}" destId="{2B9A3FC0-A84E-47F2-A211-6B572141902A}" srcOrd="25" destOrd="0" presId="urn:microsoft.com/office/officeart/2005/8/layout/default"/>
    <dgm:cxn modelId="{C1EC1B93-9B56-4136-BFF6-F77ED0C6BCE4}" type="presParOf" srcId="{DC6E962E-2031-41E0-B239-8FA0DF4A7C7F}" destId="{72E3AD66-4635-4ECD-9B41-C4956698BC05}" srcOrd="26" destOrd="0" presId="urn:microsoft.com/office/officeart/2005/8/layout/default"/>
    <dgm:cxn modelId="{B0AC440C-97BB-43D4-9784-AB9EFF20DCBC}" type="presParOf" srcId="{DC6E962E-2031-41E0-B239-8FA0DF4A7C7F}" destId="{BE8069C2-FF84-48D4-B1B8-8E0D83938616}" srcOrd="27" destOrd="0" presId="urn:microsoft.com/office/officeart/2005/8/layout/default"/>
    <dgm:cxn modelId="{80C24743-8DFD-4E9F-83E9-A2690C0869AA}" type="presParOf" srcId="{DC6E962E-2031-41E0-B239-8FA0DF4A7C7F}" destId="{08113BA6-2B39-4F7A-8092-6C766277C407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1FC53-AEBA-2548-B821-698C300E788D}">
      <dsp:nvSpPr>
        <dsp:cNvPr id="0" name=""/>
        <dsp:cNvSpPr/>
      </dsp:nvSpPr>
      <dsp:spPr>
        <a:xfrm>
          <a:off x="1041778" y="3102"/>
          <a:ext cx="3783373" cy="2270024"/>
        </a:xfrm>
        <a:prstGeom prst="round2DiagRect">
          <a:avLst/>
        </a:prstGeom>
        <a:solidFill>
          <a:srgbClr val="D2D2D2">
            <a:alpha val="3529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0" kern="120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Acompanhar a </a:t>
          </a:r>
          <a:r>
            <a:rPr lang="pt-BR" sz="2400" b="1" kern="120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evolução da qualidade ambiental </a:t>
          </a:r>
          <a:r>
            <a:rPr lang="pt-BR" sz="2400" b="0" kern="120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do estado</a:t>
          </a:r>
        </a:p>
      </dsp:txBody>
      <dsp:txXfrm>
        <a:off x="1152591" y="113915"/>
        <a:ext cx="3561747" cy="2048398"/>
      </dsp:txXfrm>
    </dsp:sp>
    <dsp:sp modelId="{45295385-1365-5340-A9D9-3EF3D5A457A0}">
      <dsp:nvSpPr>
        <dsp:cNvPr id="0" name=""/>
        <dsp:cNvSpPr/>
      </dsp:nvSpPr>
      <dsp:spPr>
        <a:xfrm>
          <a:off x="5203489" y="3102"/>
          <a:ext cx="4339907" cy="2270024"/>
        </a:xfrm>
        <a:prstGeom prst="round2DiagRect">
          <a:avLst/>
        </a:prstGeom>
        <a:solidFill>
          <a:srgbClr val="D2D2D2">
            <a:alpha val="3529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0" kern="120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Sistematizar informações ambientais para </a:t>
          </a:r>
          <a:r>
            <a:rPr lang="pt-BR" sz="2400" b="1" kern="120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subsidiar: análises, </a:t>
          </a:r>
          <a:r>
            <a:rPr lang="pt-BR" sz="2400" b="1" kern="1200" noProof="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tomada de decisão e elaboração de políticas públicas</a:t>
          </a:r>
          <a:endParaRPr lang="pt-BR" sz="2400" b="1" kern="1200" dirty="0">
            <a:solidFill>
              <a:srgbClr val="808080">
                <a:lumMod val="50000"/>
              </a:srgbClr>
            </a:solidFill>
            <a:latin typeface="Montserrat" pitchFamily="2" charset="77"/>
            <a:ea typeface="+mn-ea"/>
            <a:cs typeface="+mn-cs"/>
          </a:endParaRPr>
        </a:p>
      </dsp:txBody>
      <dsp:txXfrm>
        <a:off x="5314302" y="113915"/>
        <a:ext cx="4118281" cy="2048398"/>
      </dsp:txXfrm>
    </dsp:sp>
    <dsp:sp modelId="{DCAAEBB0-D126-F943-B320-CB59F33E2994}">
      <dsp:nvSpPr>
        <dsp:cNvPr id="0" name=""/>
        <dsp:cNvSpPr/>
      </dsp:nvSpPr>
      <dsp:spPr>
        <a:xfrm>
          <a:off x="1320045" y="2651463"/>
          <a:ext cx="3783373" cy="2270024"/>
        </a:xfrm>
        <a:prstGeom prst="round2DiagRect">
          <a:avLst/>
        </a:prstGeom>
        <a:solidFill>
          <a:srgbClr val="D2D2D2">
            <a:alpha val="3529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pt-BR" sz="2400" b="0" kern="1200" noProof="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Dar </a:t>
          </a:r>
          <a:r>
            <a:rPr lang="pt-BR" sz="2400" b="1" kern="1200" noProof="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transparência às informações </a:t>
          </a:r>
          <a:r>
            <a:rPr lang="pt-BR" sz="2400" b="0" kern="1200" noProof="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disponibilizadas pelos órgãos da administração pública</a:t>
          </a:r>
          <a:endParaRPr lang="pt-BR" sz="2400" b="0" kern="1200" dirty="0">
            <a:solidFill>
              <a:srgbClr val="808080">
                <a:lumMod val="50000"/>
              </a:srgbClr>
            </a:solidFill>
            <a:latin typeface="Montserrat" pitchFamily="2" charset="77"/>
            <a:ea typeface="+mn-ea"/>
            <a:cs typeface="+mn-cs"/>
          </a:endParaRPr>
        </a:p>
      </dsp:txBody>
      <dsp:txXfrm>
        <a:off x="1430858" y="2762276"/>
        <a:ext cx="3561747" cy="2048398"/>
      </dsp:txXfrm>
    </dsp:sp>
    <dsp:sp modelId="{6DD3999A-4013-2143-80F5-B310F4DE1009}">
      <dsp:nvSpPr>
        <dsp:cNvPr id="0" name=""/>
        <dsp:cNvSpPr/>
      </dsp:nvSpPr>
      <dsp:spPr>
        <a:xfrm>
          <a:off x="5481756" y="2651463"/>
          <a:ext cx="3783373" cy="2270024"/>
        </a:xfrm>
        <a:prstGeom prst="round2DiagRect">
          <a:avLst/>
        </a:prstGeom>
        <a:solidFill>
          <a:srgbClr val="D2D2D2">
            <a:alpha val="3529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0" kern="120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Contribuir com a </a:t>
          </a:r>
          <a:r>
            <a:rPr lang="pt-BR" sz="2400" b="1" kern="120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consistência dos dados </a:t>
          </a:r>
          <a:r>
            <a:rPr lang="pt-BR" sz="2400" b="0" kern="1200" dirty="0">
              <a:solidFill>
                <a:srgbClr val="808080">
                  <a:lumMod val="50000"/>
                </a:srgbClr>
              </a:solidFill>
              <a:latin typeface="Montserrat" pitchFamily="2" charset="77"/>
              <a:ea typeface="+mn-ea"/>
              <a:cs typeface="+mn-cs"/>
            </a:rPr>
            <a:t>produzidos</a:t>
          </a:r>
        </a:p>
      </dsp:txBody>
      <dsp:txXfrm>
        <a:off x="5592569" y="2762276"/>
        <a:ext cx="3561747" cy="20483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03AB4-0260-46EE-A7AF-53EAF1D4FDE6}">
      <dsp:nvSpPr>
        <dsp:cNvPr id="0" name=""/>
        <dsp:cNvSpPr/>
      </dsp:nvSpPr>
      <dsp:spPr>
        <a:xfrm>
          <a:off x="2130" y="454318"/>
          <a:ext cx="1690359" cy="101421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Biodiversidade (38)</a:t>
          </a:r>
        </a:p>
      </dsp:txBody>
      <dsp:txXfrm>
        <a:off x="2130" y="454318"/>
        <a:ext cx="1690359" cy="1014215"/>
      </dsp:txXfrm>
    </dsp:sp>
    <dsp:sp modelId="{D5537BE2-0FF5-4372-91B7-C6E2216D3DA4}">
      <dsp:nvSpPr>
        <dsp:cNvPr id="0" name=""/>
        <dsp:cNvSpPr/>
      </dsp:nvSpPr>
      <dsp:spPr>
        <a:xfrm>
          <a:off x="1861526" y="454318"/>
          <a:ext cx="1690359" cy="1014215"/>
        </a:xfrm>
        <a:prstGeom prst="rect">
          <a:avLst/>
        </a:prstGeom>
        <a:solidFill>
          <a:schemeClr val="accent1">
            <a:shade val="80000"/>
            <a:hueOff val="-18428"/>
            <a:satOff val="-3785"/>
            <a:lumOff val="284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Educação Ambiental (15)</a:t>
          </a:r>
        </a:p>
      </dsp:txBody>
      <dsp:txXfrm>
        <a:off x="1861526" y="454318"/>
        <a:ext cx="1690359" cy="1014215"/>
      </dsp:txXfrm>
    </dsp:sp>
    <dsp:sp modelId="{F808CC35-5ED2-46EE-8701-E312B3C74975}">
      <dsp:nvSpPr>
        <dsp:cNvPr id="0" name=""/>
        <dsp:cNvSpPr/>
      </dsp:nvSpPr>
      <dsp:spPr>
        <a:xfrm>
          <a:off x="3720921" y="454318"/>
          <a:ext cx="1690359" cy="1014215"/>
        </a:xfrm>
        <a:prstGeom prst="rect">
          <a:avLst/>
        </a:prstGeom>
        <a:solidFill>
          <a:schemeClr val="accent1">
            <a:shade val="80000"/>
            <a:hueOff val="-36857"/>
            <a:satOff val="-7569"/>
            <a:lumOff val="56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Clima (15)</a:t>
          </a:r>
        </a:p>
      </dsp:txBody>
      <dsp:txXfrm>
        <a:off x="3720921" y="454318"/>
        <a:ext cx="1690359" cy="1014215"/>
      </dsp:txXfrm>
    </dsp:sp>
    <dsp:sp modelId="{B5D6FD9B-4BF8-4226-A868-4F3AF4B3E9F2}">
      <dsp:nvSpPr>
        <dsp:cNvPr id="0" name=""/>
        <dsp:cNvSpPr/>
      </dsp:nvSpPr>
      <dsp:spPr>
        <a:xfrm>
          <a:off x="5580317" y="454318"/>
          <a:ext cx="1690359" cy="1014215"/>
        </a:xfrm>
        <a:prstGeom prst="rect">
          <a:avLst/>
        </a:prstGeom>
        <a:solidFill>
          <a:schemeClr val="accent1">
            <a:shade val="80000"/>
            <a:hueOff val="-55285"/>
            <a:satOff val="-11354"/>
            <a:lumOff val="85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Fiscalização Ambiental (13)</a:t>
          </a:r>
        </a:p>
      </dsp:txBody>
      <dsp:txXfrm>
        <a:off x="5580317" y="454318"/>
        <a:ext cx="1690359" cy="1014215"/>
      </dsp:txXfrm>
    </dsp:sp>
    <dsp:sp modelId="{85A8F0BF-A776-4B38-8BDE-1624DC64C318}">
      <dsp:nvSpPr>
        <dsp:cNvPr id="0" name=""/>
        <dsp:cNvSpPr/>
      </dsp:nvSpPr>
      <dsp:spPr>
        <a:xfrm>
          <a:off x="2130" y="1637570"/>
          <a:ext cx="1690359" cy="1014215"/>
        </a:xfrm>
        <a:prstGeom prst="rect">
          <a:avLst/>
        </a:prstGeom>
        <a:solidFill>
          <a:schemeClr val="accent1">
            <a:shade val="80000"/>
            <a:hueOff val="-73714"/>
            <a:satOff val="-15139"/>
            <a:lumOff val="113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Planejamento e Gestão (10)</a:t>
          </a:r>
        </a:p>
      </dsp:txBody>
      <dsp:txXfrm>
        <a:off x="2130" y="1637570"/>
        <a:ext cx="1690359" cy="1014215"/>
      </dsp:txXfrm>
    </dsp:sp>
    <dsp:sp modelId="{E7334CE3-7E7D-4247-9759-B99EB17328B6}">
      <dsp:nvSpPr>
        <dsp:cNvPr id="0" name=""/>
        <dsp:cNvSpPr/>
      </dsp:nvSpPr>
      <dsp:spPr>
        <a:xfrm>
          <a:off x="1861526" y="1637570"/>
          <a:ext cx="1690359" cy="1014215"/>
        </a:xfrm>
        <a:prstGeom prst="rect">
          <a:avLst/>
        </a:prstGeom>
        <a:solidFill>
          <a:schemeClr val="accent1">
            <a:shade val="80000"/>
            <a:hueOff val="-92142"/>
            <a:satOff val="-18924"/>
            <a:lumOff val="1420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Áreas Protegidas (9)</a:t>
          </a:r>
        </a:p>
      </dsp:txBody>
      <dsp:txXfrm>
        <a:off x="1861526" y="1637570"/>
        <a:ext cx="1690359" cy="1014215"/>
      </dsp:txXfrm>
    </dsp:sp>
    <dsp:sp modelId="{540BDEA9-70EE-4AF2-BAF0-753D2431F0F3}">
      <dsp:nvSpPr>
        <dsp:cNvPr id="0" name=""/>
        <dsp:cNvSpPr/>
      </dsp:nvSpPr>
      <dsp:spPr>
        <a:xfrm>
          <a:off x="3720921" y="1637570"/>
          <a:ext cx="1690359" cy="1014215"/>
        </a:xfrm>
        <a:prstGeom prst="rect">
          <a:avLst/>
        </a:prstGeom>
        <a:solidFill>
          <a:schemeClr val="accent1">
            <a:shade val="80000"/>
            <a:hueOff val="-110571"/>
            <a:satOff val="-22708"/>
            <a:lumOff val="170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Água (7)</a:t>
          </a:r>
        </a:p>
      </dsp:txBody>
      <dsp:txXfrm>
        <a:off x="3720921" y="1637570"/>
        <a:ext cx="1690359" cy="1014215"/>
      </dsp:txXfrm>
    </dsp:sp>
    <dsp:sp modelId="{CCB13770-3381-4B05-A3E8-DFCC97456DBD}">
      <dsp:nvSpPr>
        <dsp:cNvPr id="0" name=""/>
        <dsp:cNvSpPr/>
      </dsp:nvSpPr>
      <dsp:spPr>
        <a:xfrm>
          <a:off x="5580317" y="1637570"/>
          <a:ext cx="1690359" cy="1014215"/>
        </a:xfrm>
        <a:prstGeom prst="rect">
          <a:avLst/>
        </a:prstGeom>
        <a:solidFill>
          <a:schemeClr val="accent1">
            <a:shade val="80000"/>
            <a:hueOff val="-128999"/>
            <a:satOff val="-26493"/>
            <a:lumOff val="1988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Pesquisa (7)</a:t>
          </a:r>
        </a:p>
      </dsp:txBody>
      <dsp:txXfrm>
        <a:off x="5580317" y="1637570"/>
        <a:ext cx="1690359" cy="1014215"/>
      </dsp:txXfrm>
    </dsp:sp>
    <dsp:sp modelId="{3744F8E6-E8B6-4B2C-87C5-787CA1540710}">
      <dsp:nvSpPr>
        <dsp:cNvPr id="0" name=""/>
        <dsp:cNvSpPr/>
      </dsp:nvSpPr>
      <dsp:spPr>
        <a:xfrm>
          <a:off x="2130" y="2820821"/>
          <a:ext cx="1690359" cy="1014215"/>
        </a:xfrm>
        <a:prstGeom prst="rect">
          <a:avLst/>
        </a:prstGeom>
        <a:solidFill>
          <a:schemeClr val="accent1">
            <a:shade val="80000"/>
            <a:hueOff val="-147427"/>
            <a:satOff val="-30278"/>
            <a:lumOff val="227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Solo (6)</a:t>
          </a:r>
        </a:p>
      </dsp:txBody>
      <dsp:txXfrm>
        <a:off x="2130" y="2820821"/>
        <a:ext cx="1690359" cy="1014215"/>
      </dsp:txXfrm>
    </dsp:sp>
    <dsp:sp modelId="{9B9A97C2-8A2D-420D-9BF8-89940B8E9DB9}">
      <dsp:nvSpPr>
        <dsp:cNvPr id="0" name=""/>
        <dsp:cNvSpPr/>
      </dsp:nvSpPr>
      <dsp:spPr>
        <a:xfrm>
          <a:off x="1861526" y="2820821"/>
          <a:ext cx="1690359" cy="1014215"/>
        </a:xfrm>
        <a:prstGeom prst="rect">
          <a:avLst/>
        </a:prstGeom>
        <a:solidFill>
          <a:schemeClr val="accent1">
            <a:shade val="80000"/>
            <a:hueOff val="-165856"/>
            <a:satOff val="-34062"/>
            <a:lumOff val="255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Saneamento Ambiental (6)</a:t>
          </a:r>
        </a:p>
      </dsp:txBody>
      <dsp:txXfrm>
        <a:off x="1861526" y="2820821"/>
        <a:ext cx="1690359" cy="1014215"/>
      </dsp:txXfrm>
    </dsp:sp>
    <dsp:sp modelId="{1E44A915-128E-4F0C-A737-AF43ED73C395}">
      <dsp:nvSpPr>
        <dsp:cNvPr id="0" name=""/>
        <dsp:cNvSpPr/>
      </dsp:nvSpPr>
      <dsp:spPr>
        <a:xfrm>
          <a:off x="3720921" y="2820821"/>
          <a:ext cx="1690359" cy="1014215"/>
        </a:xfrm>
        <a:prstGeom prst="rect">
          <a:avLst/>
        </a:prstGeom>
        <a:solidFill>
          <a:schemeClr val="accent1">
            <a:shade val="80000"/>
            <a:hueOff val="-184284"/>
            <a:satOff val="-37847"/>
            <a:lumOff val="28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Resíduos Sólidos (5)</a:t>
          </a:r>
        </a:p>
      </dsp:txBody>
      <dsp:txXfrm>
        <a:off x="3720921" y="2820821"/>
        <a:ext cx="1690359" cy="1014215"/>
      </dsp:txXfrm>
    </dsp:sp>
    <dsp:sp modelId="{9D65F826-913D-413F-88D1-31E8E80E76A5}">
      <dsp:nvSpPr>
        <dsp:cNvPr id="0" name=""/>
        <dsp:cNvSpPr/>
      </dsp:nvSpPr>
      <dsp:spPr>
        <a:xfrm>
          <a:off x="5580317" y="2820821"/>
          <a:ext cx="1690359" cy="1014215"/>
        </a:xfrm>
        <a:prstGeom prst="rect">
          <a:avLst/>
        </a:prstGeom>
        <a:solidFill>
          <a:schemeClr val="accent1">
            <a:shade val="80000"/>
            <a:hueOff val="-202713"/>
            <a:satOff val="-41632"/>
            <a:lumOff val="3124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Monitoramento Ambiental (5)</a:t>
          </a:r>
        </a:p>
      </dsp:txBody>
      <dsp:txXfrm>
        <a:off x="5580317" y="2820821"/>
        <a:ext cx="1690359" cy="1014215"/>
      </dsp:txXfrm>
    </dsp:sp>
    <dsp:sp modelId="{0CFEEEAA-7425-4749-BD41-453A22B1C6D4}">
      <dsp:nvSpPr>
        <dsp:cNvPr id="0" name=""/>
        <dsp:cNvSpPr/>
      </dsp:nvSpPr>
      <dsp:spPr>
        <a:xfrm>
          <a:off x="931828" y="4004073"/>
          <a:ext cx="1690359" cy="1014215"/>
        </a:xfrm>
        <a:prstGeom prst="rect">
          <a:avLst/>
        </a:prstGeom>
        <a:solidFill>
          <a:schemeClr val="accent1">
            <a:shade val="80000"/>
            <a:hueOff val="-221141"/>
            <a:satOff val="-45417"/>
            <a:lumOff val="340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/>
            <a:t>Dados geoespaciais ambientais  (4)</a:t>
          </a:r>
          <a:endParaRPr lang="pt-BR" sz="1800" kern="1200" dirty="0"/>
        </a:p>
      </dsp:txBody>
      <dsp:txXfrm>
        <a:off x="931828" y="4004073"/>
        <a:ext cx="1690359" cy="1014215"/>
      </dsp:txXfrm>
    </dsp:sp>
    <dsp:sp modelId="{72E3AD66-4635-4ECD-9B41-C4956698BC05}">
      <dsp:nvSpPr>
        <dsp:cNvPr id="0" name=""/>
        <dsp:cNvSpPr/>
      </dsp:nvSpPr>
      <dsp:spPr>
        <a:xfrm>
          <a:off x="2791224" y="4004073"/>
          <a:ext cx="1690359" cy="1014215"/>
        </a:xfrm>
        <a:prstGeom prst="rect">
          <a:avLst/>
        </a:prstGeom>
        <a:solidFill>
          <a:schemeClr val="accent1">
            <a:shade val="80000"/>
            <a:hueOff val="-239569"/>
            <a:satOff val="-49201"/>
            <a:lumOff val="3692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/>
            <a:t>Turismo (4)</a:t>
          </a:r>
          <a:endParaRPr lang="pt-BR" sz="1800" kern="1200" dirty="0"/>
        </a:p>
      </dsp:txBody>
      <dsp:txXfrm>
        <a:off x="2791224" y="4004073"/>
        <a:ext cx="1690359" cy="1014215"/>
      </dsp:txXfrm>
    </dsp:sp>
    <dsp:sp modelId="{08113BA6-2B39-4F7A-8092-6C766277C407}">
      <dsp:nvSpPr>
        <dsp:cNvPr id="0" name=""/>
        <dsp:cNvSpPr/>
      </dsp:nvSpPr>
      <dsp:spPr>
        <a:xfrm>
          <a:off x="4650619" y="4004073"/>
          <a:ext cx="1690359" cy="1014215"/>
        </a:xfrm>
        <a:prstGeom prst="rect">
          <a:avLst/>
        </a:prstGeom>
        <a:solidFill>
          <a:schemeClr val="accent1">
            <a:shade val="80000"/>
            <a:hueOff val="-257998"/>
            <a:satOff val="-52986"/>
            <a:lumOff val="397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Outros (19)</a:t>
          </a:r>
        </a:p>
      </dsp:txBody>
      <dsp:txXfrm>
        <a:off x="4650619" y="4004073"/>
        <a:ext cx="1690359" cy="10142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F015F-3C12-4F36-86BC-AF7DBE8DF217}" type="datetimeFigureOut">
              <a:rPr lang="pt-BR" smtClean="0"/>
              <a:pPr/>
              <a:t>17/12/2024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1046"/>
            <a:ext cx="2955290" cy="4976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63032" y="9421046"/>
            <a:ext cx="2955290" cy="4976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49E50-383B-4052-AC4A-6E32FAB739F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8509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5290" cy="495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3032" y="0"/>
            <a:ext cx="2955290" cy="495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990" y="4711383"/>
            <a:ext cx="5455920" cy="44634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043"/>
            <a:ext cx="2955290" cy="495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3032" y="9421043"/>
            <a:ext cx="2955290" cy="495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FC3E198-B276-4528-89B0-517593F19DB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4758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CBCE8-4BF6-0BF5-F81D-9A4E83207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1361F7B3-7FFE-1B18-D893-AC86A965D7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48AB0B-878B-4277-9ED6-A7F2ABCF3B9F}" type="slidenum">
              <a:rPr lang="pt-BR" smtClean="0"/>
              <a:pPr/>
              <a:t>1</a:t>
            </a:fld>
            <a:endParaRPr lang="pt-BR" dirty="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61AB1D04-7552-E0B2-5EB5-1CAAD31A47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F843DE45-8C05-630A-F319-5D16732983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165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 indicador ficou </a:t>
            </a:r>
            <a:r>
              <a:rPr lang="pt-BR" sz="1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abaixo do IPAS de 2022</a:t>
            </a:r>
            <a:r>
              <a:rPr lang="pt-BR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cujo valor obtido foi de 70,8, o que demonstra piora da qualidade da água bruta que passou da classificação Boa para Regular.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Frutiger-Cn"/>
              </a:rPr>
              <a:t>As não conformidades da qualidade da água bruta aos padrões de potabilidade indicam a necessidade de seu tratamento para adequação ao consumo humano, sendo essa a atribuição essencial dos departamentos municipais ou das concessionárias dos sistemas públicos de abastecimento de água 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E3353-29F7-41E6-83C6-02376CA4FEA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907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IQA considera variáveis de qualidade que refletem, principalmente, a contaminação dos corpos hídricos ocasionada pelo lançamento de esgotos domésticos, fornecendo uma visão geral sobre as condições de qualidade das águas superficiais.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IVA e IAP também foram publicados normalmente em 2023.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E3353-29F7-41E6-83C6-02376CA4FEA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907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Cabe lembrar que nos anos de 2020 e 2021, por conta das limitações impostas pela pandemia de COVID-19, houve a suspensão temporária do programa de balneabilidade.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Em 2020, a suspensão ocorreu nos meses de abril a julho, tendo sido retomado gradualmente nos meses seguintes – devendo-se evitar comparações diretas com os outros anos.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Já em 2021, essa suspensão temporária foi por um período menor, de 15 de março a 12 de abril, sendo restabelecido totalmente a partir de então (CETESB, 2023d).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O Litoral Sul não teve classificação em 2020 devido ao número reduzido de coletas (pontos com amostragem mensal).</a:t>
            </a:r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E3353-29F7-41E6-83C6-02376CA4FEA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54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Em 2018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, entrou em operação o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Sistema</a:t>
            </a:r>
            <a:r>
              <a:rPr lang="pt-BR" sz="1200" b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de Outorga Eletrônica do DAEE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, que simplificou o processo de solicitação de outorga ao permitir que o requerimento e toda a tramitação ocorressem virtualmente, reduzindo a burocracia e o tempo de processamento das solicitações. Além disso, aperfeiçoou a coleta de dados por parte do DAEE, resultando em um melhor conhecimento da utilização dos recursos hídricos no estado, particularmente em relação ao uso para irrigação.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Possivelmente essa melhoria na coleta de dados bem como a simplificação nas solicitações impactaram significativamente o número de outorgas no meio rural, razão pela qual houve um aumento expressivo do volume outorgado para essa finalidade no período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E3353-29F7-41E6-83C6-02376CA4FEA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907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Observa-se que há uma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maior concentração de municípios com notas menores que 7,5 na faixa mais próxima ao litoral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, fato que impacta significativamente a qualidade do saneamento ambiental do estado, tendo em vista que alguns desses municípios são densamente povoados e que, portanto, geram grandes volumes de esgoto.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E3353-29F7-41E6-83C6-02376CA4FEA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907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Em 2020 e 2021, foi realizada revisão do IGR. A nova versão foi publicada pela 1ª vez no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RQA 2023.</a:t>
            </a:r>
            <a:endParaRPr lang="pt-BR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endParaRPr lang="pt-BR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Em 2023, 595 prefeituras responderam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ao questionário, maior adesão observada desde que o índice foi criado. </a:t>
            </a:r>
          </a:p>
          <a:p>
            <a:endParaRPr lang="pt-BR" sz="1200" kern="1200" baseline="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Outros dados extraídos da plataforma</a:t>
            </a:r>
            <a:r>
              <a:rPr lang="pt-BR" sz="1200" dirty="0">
                <a:solidFill>
                  <a:schemeClr val="tx1"/>
                </a:solidFill>
              </a:rPr>
              <a:t>:</a:t>
            </a:r>
            <a:endParaRPr lang="pt-BR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MUNICÍPIOS que possuíam plano de gestão integrada de resíduos sólidos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MUNICÍPIOS que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PARTICIPavAM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DE ARRANJO INTERMUNICIPAL VOLTADO PARA A GESTÃO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REsíduos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sólidos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PERCENTUAL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domicÍlios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da zona urbana atendidos pela coleta regular de resíduos sólidos urbanos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MUNICÍPIOS que realizavam coleta seletiva</a:t>
            </a:r>
          </a:p>
          <a:p>
            <a:endParaRPr lang="pt-BR" dirty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E3353-29F7-41E6-83C6-02376CA4FEA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907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O Índice de Cobertura Vegetal Nativa corresponde ao percentual de vegetação nativa em relação à superfície do município ou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da UGRHI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O slide também apresenta o </a:t>
            </a:r>
            <a:r>
              <a:rPr lang="pt-BR" sz="1200" b="1" dirty="0"/>
              <a:t>Quadro resumo do Índice de Cobertura Vegetal Nativa por município e por UGRHI</a:t>
            </a:r>
            <a:r>
              <a:rPr lang="pt-BR" sz="1200" b="0" dirty="0"/>
              <a:t>.</a:t>
            </a:r>
            <a:endParaRPr lang="pt-BR" sz="1200" b="1" dirty="0"/>
          </a:p>
          <a:p>
            <a:endParaRPr lang="pt-BR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endParaRPr lang="pt-BR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451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97C1EB2-D80A-43D8-B827-B8B9F50C69C5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4785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Nos anos de 2021, 2022 e 2023 as infrações relacionadas à flora foram as mais expressivas. </a:t>
            </a:r>
            <a:endParaRPr lang="pt-BR" sz="1800" kern="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pt-BR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As infrações relacionadas à flora, fauna e pesca são as principais condutas lesivas ao meio ambiente, representando 85% das autuações em 2023.</a:t>
            </a:r>
            <a:endParaRPr lang="pt-BR" sz="1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758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6556EB-979D-4D66-A632-68F3B856106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572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Os anos de 2022 e 2023 apresentaram os menores índices de focos desde o marco inicial do monitoramento realizado pelo INPE, ocorrido em 1998.</a:t>
            </a:r>
          </a:p>
          <a:p>
            <a:endParaRPr lang="pt-BR" sz="1800" kern="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pt-BR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As oscilações na quantidade de focos em relação ao ano anterior ocorreu de maneira frequente. Essa variação pode estar associada, principalmente, aos índices pluviométricos e às demais condições meteorológicas e climáticas registradas em cada ano.</a:t>
            </a:r>
            <a:endParaRPr lang="pt-BR" sz="1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758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6556EB-979D-4D66-A632-68F3B856106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680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Em 2023, em 62% dos municípios houve pelo menos um registro de queimada e incêndio pelo satélite AQUA_M-T. 47% dos municípios do estado apresentaram entre 1 e 5 focos acumulados. </a:t>
            </a:r>
            <a:endParaRPr lang="pt-BR" sz="1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758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6556EB-979D-4D66-A632-68F3B856106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502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Artigo 16 - 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Os órgãos e entidades da administração direta, indireta e fundacional do Estado cujas atividades estejam relacionadas às de proteção da qualidade ambiental ou àquelas de disciplinamento e controle do uso dos recursos ambientais, bem como os órgãos e entidades estaduais responsáveis pela execução de programas e projetos e pelo controle e fiscalização de atividades capazes de provocar degradação ambiental, prestarão ao CONSEMA informações sobre seus planos de ação e programas em execução, consubstanciados em relatórios anuais, sem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prejuizo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de relatórios parciais para atendimento de solicitações específicas.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§ 2.º - O Relatório Anual, referido no parágrafo anterior deverá ser enviado ao CONSEMA, para as providências de sua alçada e apreciação.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C3E198-B276-4528-89B0-517593F19DB6}" type="slidenum">
              <a:rPr lang="pt-BR" smtClean="0"/>
              <a:pPr>
                <a:defRPr/>
              </a:pPr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5522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MP</a:t>
            </a:r>
            <a:r>
              <a:rPr kumimoji="0" lang="pt-BR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10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(partículas inaláveis):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 RMSP grande parte das emissões de material particulado tem origem veicular.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Apesar da variação nas condições meteorológicas, observa-se nos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últimos anos tendência de estabilidade das concentrações médias anuais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, indicando que, </a:t>
            </a:r>
            <a:r>
              <a:rPr lang="pt-BR" sz="1200" b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mesmo com as emissões dos veículos novos cada vez mais baixas, estas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são suficientes apenas para compensar o aumento da frota e o comprometimento das condições de tráfego. </a:t>
            </a:r>
            <a:r>
              <a:rPr lang="pt-BR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 ano de </a:t>
            </a:r>
            <a:r>
              <a:rPr lang="pt-BR" sz="1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2023</a:t>
            </a:r>
            <a:r>
              <a:rPr lang="pt-BR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foi </a:t>
            </a:r>
            <a:r>
              <a:rPr lang="pt-BR" sz="1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meteorologicamente mais desfavorável à dispersão dos poluentes do que 2022</a:t>
            </a:r>
            <a:r>
              <a:rPr lang="pt-BR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; apesar disto, a concentração média </a:t>
            </a:r>
            <a:r>
              <a:rPr lang="pt-BR" sz="1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foi praticamente a mesma do ano anterior.</a:t>
            </a:r>
            <a:endParaRPr lang="pt-BR" dirty="0"/>
          </a:p>
          <a:p>
            <a:r>
              <a:rPr lang="pt-BR" dirty="0"/>
              <a:t>A RMSP tem alto potencial de formação de</a:t>
            </a:r>
            <a:r>
              <a:rPr lang="pt-BR" baseline="0" dirty="0"/>
              <a:t> ozônio pela grande emissão de seus precursores, principalmente de origem veicular.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Porém, sua ocorrência em maior ou menor frequência está relacionada, sobretudo, às variações das condições meteorológicas.</a:t>
            </a:r>
            <a:endParaRPr lang="pt-BR" baseline="0" dirty="0"/>
          </a:p>
          <a:p>
            <a:endParaRPr lang="pt-BR" baseline="0" dirty="0"/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Foram observados vários dias com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altas concentrações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de ozônio em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2023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, </a:t>
            </a:r>
            <a:r>
              <a:rPr lang="pt-BR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principalmente nos meses de setembro, novembro e dezembro, quando ocorreram períodos prolongados em que o estado esteve sob atuação de massas de ar quente e seco ou de áreas de instabilidade continental, que ocasionaram altas temperaturas e muitas horas de incidência de radiação solar, propiciando condições meteorológicas para a formação desse poluente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(CETESB, 2024).</a:t>
            </a:r>
            <a:endParaRPr lang="pt-BR" dirty="0"/>
          </a:p>
          <a:p>
            <a:endParaRPr lang="pt-BR" dirty="0"/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B14B30B-BD08-4359-B137-FC846792B80A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16306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dirty="0"/>
              <a:t>Em relação ao consumo de derivados de petróleo, abertos por municípios, foram considerados os seguintes insumos energéticos: Gasolina automotiva; Gasolina de aviação; Óleo diesel; Óleo combustível; Querosene de aviação; Querosene iluminante; GLP (gás liquefeito de petróleo); Coque de Petróleo e Asfalto.</a:t>
            </a:r>
          </a:p>
          <a:p>
            <a:endParaRPr lang="pt-BR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estado de São Paulo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apresentou, em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 consumo total – somatório de todos os energéticos – de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44.379</a:t>
            </a:r>
            <a:r>
              <a:rPr lang="pt-B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10³ toe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tendo somente o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município de São Paulo contribuído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cerca de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17,05% desse total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Dos demais municípios que apresentaram grandes consumos energéticos ao longo de 2023, destacam-se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Guarulhos, com 6,58%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total estadual, seguido por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Campinas, com 2,88%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Ribeirão Preto, com 1,56%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São Bernardo do Campo, com 1,54%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Esses </a:t>
            </a:r>
            <a:r>
              <a:rPr lang="pt-BR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cinco municípios juntos </a:t>
            </a:r>
            <a:r>
              <a:rPr lang="pt-BR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consumiram em 2023 equivalente a 13.137</a:t>
            </a:r>
            <a:r>
              <a:rPr lang="pt-BR" sz="1800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 10³ toe, </a:t>
            </a:r>
            <a:r>
              <a:rPr lang="pt-BR" sz="1800" b="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valor correspondente a </a:t>
            </a:r>
            <a:r>
              <a:rPr lang="pt-BR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cerca de um terço (29,60%)</a:t>
            </a:r>
            <a:r>
              <a:rPr lang="pt-BR" sz="1800" b="1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18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do total do consumo do estado </a:t>
            </a:r>
            <a:r>
              <a:rPr lang="pt-BR" sz="18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nesse período.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BF7BCEA-46B0-4E40-B013-1D4A6599065C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209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dirty="0"/>
              <a:t>Observação: as seções do Cap. 4 listadas podem conter uma única política pública ou diversas; nos casos de seções com mais de uma política pública, os critérios para agrupamento são por temas ou área responsável pela implementação.</a:t>
            </a:r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C33E36-4B3C-4CBF-ACD0-0609B9C1CD68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686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dirty="0"/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C33E36-4B3C-4CBF-ACD0-0609B9C1CD68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8811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dirty="0"/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C33E36-4B3C-4CBF-ACD0-0609B9C1CD68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78651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dirty="0"/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C33E36-4B3C-4CBF-ACD0-0609B9C1CD68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7009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dirty="0"/>
              <a:t>Dados do RQA atual são atualizados “aos poucos”</a:t>
            </a:r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C33E36-4B3C-4CBF-ACD0-0609B9C1CD68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80153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dirty="0"/>
              <a:t>Atenção para que </a:t>
            </a:r>
            <a:r>
              <a:rPr lang="pt-BR" b="1" dirty="0"/>
              <a:t>alguns dados só tem por UGRHI. </a:t>
            </a:r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C33E36-4B3C-4CBF-ACD0-0609B9C1CD68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8449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dirty="0"/>
              <a:t>Imagens</a:t>
            </a:r>
            <a:r>
              <a:rPr lang="pt-BR" baseline="0" dirty="0"/>
              <a:t> </a:t>
            </a:r>
            <a:r>
              <a:rPr lang="pt-BR" dirty="0"/>
              <a:t>estão com</a:t>
            </a:r>
            <a:r>
              <a:rPr lang="pt-BR" baseline="0" dirty="0"/>
              <a:t> link dos endereços dos painéis.</a:t>
            </a:r>
            <a:endParaRPr lang="pt-BR" dirty="0"/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C33E36-4B3C-4CBF-ACD0-0609B9C1CD68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31673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C3E198-B276-4528-89B0-517593F19DB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58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11120-67BA-CD7B-28A6-73A3F1D56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72094EC-F251-C269-0B5F-95D5B7B70D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D4D2629-8B19-01C8-62AD-71D74398E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relatório tem como critério importante para publicação de informações, a existência de dados sistematizados, públicos e que tenham publicação periódica, a fim de garantir sua atualização nas edições subsequentes do RQA.  </a:t>
            </a:r>
          </a:p>
          <a:p>
            <a:endParaRPr lang="pt-BR" dirty="0"/>
          </a:p>
          <a:p>
            <a:r>
              <a:rPr lang="pt-BR" dirty="0"/>
              <a:t>Muitos temas que a equipe considera importante, </a:t>
            </a:r>
            <a:r>
              <a:rPr lang="pt-BR" strike="sngStrike" dirty="0"/>
              <a:t>por exemplo, o uso de agrotóxicos, </a:t>
            </a:r>
            <a:r>
              <a:rPr lang="pt-BR" dirty="0"/>
              <a:t>não estão presentes no RQA por não termos disponibilidade de fonte(s) de dados públicos disponíveis e que pudessem ser atualizadas com determinada periodicidade.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436054D-9797-6BD7-34CF-E1C941FDB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C3E198-B276-4528-89B0-517593F19DB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27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relatório tem como critério importante para publicação de informações, a existência de dados sistematizados, públicos e que tenham publicação periódica, a fim de garantir sua atualização nas edições subsequentes do RQA.  </a:t>
            </a:r>
          </a:p>
          <a:p>
            <a:endParaRPr lang="pt-BR" dirty="0"/>
          </a:p>
          <a:p>
            <a:r>
              <a:rPr lang="pt-BR" dirty="0"/>
              <a:t>Muitos temas que a equipe considera importante, </a:t>
            </a:r>
            <a:r>
              <a:rPr lang="pt-BR" strike="sngStrike" dirty="0"/>
              <a:t>por exemplo, o uso de agrotóxicos, </a:t>
            </a:r>
            <a:r>
              <a:rPr lang="pt-BR" dirty="0"/>
              <a:t>não estão presentes no RQA por não termos disponibilidade de fonte(s) de dados públicos disponíveis e que pudessem ser atualizadas com determinada periodicidade.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C3E198-B276-4528-89B0-517593F19DB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71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565FA-E888-A65E-D2D1-174E7D1B9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D114455-2CBC-0410-1BEE-3189294D2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289CF9F-D09F-2E3B-6EEE-A9F64C3BF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relatório tem como critério importante para publicação de informações, a existência de dados sistematizados, públicos e que tenham publicação periódica, a fim de garantir sua atualização nas edições subsequentes do RQA.  </a:t>
            </a:r>
          </a:p>
          <a:p>
            <a:endParaRPr lang="pt-BR" dirty="0"/>
          </a:p>
          <a:p>
            <a:r>
              <a:rPr lang="pt-BR" dirty="0"/>
              <a:t>Muitos temas que a equipe considera importante, </a:t>
            </a:r>
            <a:r>
              <a:rPr lang="pt-BR" strike="sngStrike" dirty="0"/>
              <a:t>por exemplo, o uso de agrotóxicos, </a:t>
            </a:r>
            <a:r>
              <a:rPr lang="pt-BR" dirty="0"/>
              <a:t>não estão presentes no RQA por não termos disponibilidade de fonte(s) de dados públicos disponíveis e que pudessem ser atualizadas com determinada periodicidade.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BB406F3-F8D3-6F1B-6141-660C6C02E1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C3E198-B276-4528-89B0-517593F19DB6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49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sng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 Cap. 1 - Introdução traz, mais uma vez, um texto elaborado pela Secretaria de Saúde abordando a pandemia e tecendo algumas considerações sobre a interface entre COVID-19 e meio ambiente.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C3E198-B276-4528-89B0-517593F19DB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243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fontAlgn="base"/>
            <a:endParaRPr lang="pt-BR" dirty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E12DC6-EBCE-42E0-9BAB-1E646741F36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98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BR" dirty="0"/>
              <a:t>“Essas regionalizações retratam conjuntos de </a:t>
            </a:r>
            <a:r>
              <a:rPr lang="pt-BR" b="1" dirty="0"/>
              <a:t>municípios que funcionam, ou têm potencial de funcionar, como polos regionais de desenvolvimento, possibilitando a integração de políticas públicas diversas</a:t>
            </a:r>
            <a:r>
              <a:rPr lang="pt-BR" dirty="0"/>
              <a:t>. Vale destacar que outros municípios paulistas, afora dessa regionalização, também podem se caracterizar como polos por conta da configuração socioeconômica no processo de ocupação do território. A distribuição populacional de 2023, também representada na figura, é uma variável que indica essa dinâmica.” (trecho texto RQA)</a:t>
            </a:r>
          </a:p>
        </p:txBody>
      </p:sp>
      <p:sp>
        <p:nvSpPr>
          <p:cNvPr id="4710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D8D70-6B6C-44B5-935C-D698EECAB58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889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/>
              <a:t>“... </a:t>
            </a:r>
            <a:r>
              <a:rPr lang="pt-BR" dirty="0"/>
              <a:t>percebe-se uma grande discrepância quanto à distribuição espacial da população, com destaque para o alto adensamento populacional no entorno da cidade de São Paulo e nas bacias mais próximas da mesma.” (trecho texto RQA)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C3E198-B276-4528-89B0-517593F19DB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45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11B6-65C3-AC46-A3C5-071F75AA7B3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B8F7-4566-9042-A405-A7DF77BA7D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0826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11B6-65C3-AC46-A3C5-071F75AA7B3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B8F7-4566-9042-A405-A7DF77BA7D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4797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11B6-65C3-AC46-A3C5-071F75AA7B3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B8F7-4566-9042-A405-A7DF77BA7D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5886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53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11B6-65C3-AC46-A3C5-071F75AA7B3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B8F7-4566-9042-A405-A7DF77BA7D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289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11B6-65C3-AC46-A3C5-071F75AA7B3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B8F7-4566-9042-A405-A7DF77BA7D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939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11B6-65C3-AC46-A3C5-071F75AA7B3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B8F7-4566-9042-A405-A7DF77BA7D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712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11B6-65C3-AC46-A3C5-071F75AA7B3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B8F7-4566-9042-A405-A7DF77BA7D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243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11B6-65C3-AC46-A3C5-071F75AA7B3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B8F7-4566-9042-A405-A7DF77BA7D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7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11B6-65C3-AC46-A3C5-071F75AA7B3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B8F7-4566-9042-A405-A7DF77BA7D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493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11B6-65C3-AC46-A3C5-071F75AA7B3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B8F7-4566-9042-A405-A7DF77BA7D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279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611B6-65C3-AC46-A3C5-071F75AA7B3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B8F7-4566-9042-A405-A7DF77BA7D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906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6611B6-65C3-AC46-A3C5-071F75AA7B3A}" type="datetimeFigureOut">
              <a:rPr lang="pt-BR" smtClean="0"/>
              <a:t>17/12/2024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27B8F7-4566-9042-A405-A7DF77BA7D53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7680606-C629-DA7F-2646-3C681444D6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838" b="7054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619"/>
          <a:stretch/>
        </p:blipFill>
        <p:spPr>
          <a:xfrm>
            <a:off x="-1476672" y="6606536"/>
            <a:ext cx="13969552" cy="42286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F43F2C6-9518-7502-0648-6C45195265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838" b="7054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619"/>
          <a:stretch/>
        </p:blipFill>
        <p:spPr>
          <a:xfrm>
            <a:off x="-1476672" y="6534528"/>
            <a:ext cx="13969552" cy="42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8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chart" Target="../charts/char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microsoft.com/office/2007/relationships/hdphoto" Target="../media/hdphoto3.wdp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2.xml"/><Relationship Id="rId9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microsoft.com/office/2007/relationships/hdphoto" Target="../media/hdphoto3.wdp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hyperlink" Target="https://semil.sp.gov.br/relatorios/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microsoft.com/office/2007/relationships/hdphoto" Target="../media/hdphoto6.wdp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9ACF832-FC64-BCD5-F091-CDBDF13DA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624FCE83-34A3-FF9E-1B26-FA1899DC1949}"/>
              </a:ext>
            </a:extLst>
          </p:cNvPr>
          <p:cNvGrpSpPr/>
          <p:nvPr/>
        </p:nvGrpSpPr>
        <p:grpSpPr>
          <a:xfrm>
            <a:off x="-36512" y="0"/>
            <a:ext cx="9190059" cy="6665473"/>
            <a:chOff x="7289" y="651958"/>
            <a:chExt cx="6580935" cy="5566477"/>
          </a:xfrm>
        </p:grpSpPr>
        <p:sp>
          <p:nvSpPr>
            <p:cNvPr id="6" name="Triângulo 5">
              <a:extLst>
                <a:ext uri="{FF2B5EF4-FFF2-40B4-BE49-F238E27FC236}">
                  <a16:creationId xmlns:a16="http://schemas.microsoft.com/office/drawing/2014/main" id="{B4D01B7C-F829-D515-B7BF-EC71F0F003A2}"/>
                </a:ext>
              </a:extLst>
            </p:cNvPr>
            <p:cNvSpPr/>
            <p:nvPr/>
          </p:nvSpPr>
          <p:spPr>
            <a:xfrm rot="5400000">
              <a:off x="-753529" y="1425169"/>
              <a:ext cx="5554084" cy="4032448"/>
            </a:xfrm>
            <a:prstGeom prst="triangle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Triângulo 6">
              <a:extLst>
                <a:ext uri="{FF2B5EF4-FFF2-40B4-BE49-F238E27FC236}">
                  <a16:creationId xmlns:a16="http://schemas.microsoft.com/office/drawing/2014/main" id="{ECDE821F-39C6-FB3F-35ED-5AF0149ECF3F}"/>
                </a:ext>
              </a:extLst>
            </p:cNvPr>
            <p:cNvSpPr/>
            <p:nvPr/>
          </p:nvSpPr>
          <p:spPr>
            <a:xfrm rot="5400000">
              <a:off x="459001" y="1412776"/>
              <a:ext cx="5554084" cy="4032448"/>
            </a:xfrm>
            <a:prstGeom prst="triangle">
              <a:avLst/>
            </a:prstGeom>
            <a:solidFill>
              <a:srgbClr val="D2D2D2">
                <a:alpha val="6666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Triângulo 7">
              <a:extLst>
                <a:ext uri="{FF2B5EF4-FFF2-40B4-BE49-F238E27FC236}">
                  <a16:creationId xmlns:a16="http://schemas.microsoft.com/office/drawing/2014/main" id="{8D2CA722-1617-9B67-9DD3-DA6FA1184C20}"/>
                </a:ext>
              </a:extLst>
            </p:cNvPr>
            <p:cNvSpPr/>
            <p:nvPr/>
          </p:nvSpPr>
          <p:spPr>
            <a:xfrm rot="5400000">
              <a:off x="1794958" y="1412776"/>
              <a:ext cx="5554084" cy="4032448"/>
            </a:xfrm>
            <a:prstGeom prst="triangle">
              <a:avLst/>
            </a:prstGeom>
            <a:solidFill>
              <a:srgbClr val="D2D2D2">
                <a:alpha val="2588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127" name="Rectangle 14">
            <a:extLst>
              <a:ext uri="{FF2B5EF4-FFF2-40B4-BE49-F238E27FC236}">
                <a16:creationId xmlns:a16="http://schemas.microsoft.com/office/drawing/2014/main" id="{59F93621-255D-2292-656D-F103824FDC8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163594" y="5391942"/>
            <a:ext cx="2408406" cy="925498"/>
          </a:xfrm>
          <a:ln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pt-BR" sz="6000" b="1" dirty="0">
                <a:solidFill>
                  <a:srgbClr val="0E8D51"/>
                </a:solidFill>
                <a:latin typeface="Montserrat" pitchFamily="2" charset="77"/>
              </a:rPr>
              <a:t>2024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EBA2340-838A-1691-967F-703763C0A7E1}"/>
              </a:ext>
            </a:extLst>
          </p:cNvPr>
          <p:cNvSpPr txBox="1"/>
          <p:nvPr/>
        </p:nvSpPr>
        <p:spPr>
          <a:xfrm>
            <a:off x="6386636" y="5356260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CONSEMA </a:t>
            </a:r>
          </a:p>
          <a:p>
            <a:pPr algn="ctr"/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18 dez 24</a:t>
            </a:r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9D22640C-56AD-F010-F0BC-520D65BD13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27"/>
          <a:stretch/>
        </p:blipFill>
        <p:spPr>
          <a:xfrm>
            <a:off x="-36512" y="-19602"/>
            <a:ext cx="9190059" cy="33070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76AF5AC-F71C-4403-6989-D436E91725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39" y="6317440"/>
            <a:ext cx="3771070" cy="277895"/>
          </a:xfrm>
          <a:prstGeom prst="rect">
            <a:avLst/>
          </a:prstGeom>
        </p:spPr>
      </p:pic>
      <p:pic>
        <p:nvPicPr>
          <p:cNvPr id="16" name="Imagem 15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57F1B39D-B914-E33F-6893-2D3D26DFC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66" y="3229320"/>
            <a:ext cx="4132742" cy="208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40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32D3997-96CC-41BC-B53B-A77A9DD6178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0728"/>
            <a:ext cx="6776442" cy="4670598"/>
          </a:xfrm>
          <a:prstGeom prst="rect">
            <a:avLst/>
          </a:prstGeom>
          <a:noFill/>
          <a:ln>
            <a:noFill/>
          </a:ln>
        </p:spPr>
      </p:pic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1042354" y="71113"/>
            <a:ext cx="81003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8E4D"/>
                </a:solidFill>
                <a:latin typeface="Montserrat" pitchFamily="2" charset="77"/>
              </a:rPr>
              <a:t>CARACTERIZAÇÃO |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Dinâmica Demográfica e Social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24965" y="1208106"/>
            <a:ext cx="8712968" cy="416936"/>
          </a:xfrm>
        </p:spPr>
        <p:txBody>
          <a:bodyPr>
            <a:noAutofit/>
          </a:bodyPr>
          <a:lstStyle/>
          <a:p>
            <a:pPr marL="361950" indent="0">
              <a:buNone/>
              <a:defRPr/>
            </a:pP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Densidade Demográfica em 2023</a:t>
            </a:r>
          </a:p>
        </p:txBody>
      </p:sp>
      <p:sp>
        <p:nvSpPr>
          <p:cNvPr id="35" name="Retângulo de cantos arredondados 4"/>
          <p:cNvSpPr/>
          <p:nvPr/>
        </p:nvSpPr>
        <p:spPr>
          <a:xfrm>
            <a:off x="6803975" y="3001584"/>
            <a:ext cx="1872208" cy="692714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pt-BR" sz="1600" dirty="0">
                <a:solidFill>
                  <a:schemeClr val="tx1"/>
                </a:solidFill>
                <a:latin typeface="Montserrat" pitchFamily="2" charset="77"/>
              </a:rPr>
              <a:t>População</a:t>
            </a:r>
          </a:p>
          <a:p>
            <a:pPr lvl="0" algn="ctr">
              <a:defRPr/>
            </a:pPr>
            <a:endParaRPr lang="pt-BR" sz="500" dirty="0">
              <a:solidFill>
                <a:schemeClr val="tx1"/>
              </a:solidFill>
              <a:latin typeface="Montserrat" pitchFamily="2" charset="77"/>
            </a:endParaRPr>
          </a:p>
          <a:p>
            <a:pPr lvl="0" algn="ctr">
              <a:defRPr/>
            </a:pPr>
            <a:r>
              <a:rPr lang="pt-BR" sz="2000" b="1" dirty="0">
                <a:solidFill>
                  <a:schemeClr val="tx1"/>
                </a:solidFill>
                <a:latin typeface="Montserrat" pitchFamily="2" charset="77"/>
              </a:rPr>
              <a:t>44.539.225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806821" y="6216812"/>
            <a:ext cx="13372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</a:rPr>
              <a:t>Fonte: Seade</a:t>
            </a:r>
            <a:r>
              <a:rPr lang="pt-BR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</a:rPr>
              <a:t> (</a:t>
            </a: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</a:rPr>
              <a:t>2024)</a:t>
            </a:r>
            <a:endParaRPr kumimoji="0" lang="pt-BR" sz="9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1E3C8BA-4A15-1010-71CC-7128087C42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7713C13-893B-5900-ECC8-10372A6C02FB}"/>
              </a:ext>
            </a:extLst>
          </p:cNvPr>
          <p:cNvSpPr txBox="1"/>
          <p:nvPr/>
        </p:nvSpPr>
        <p:spPr>
          <a:xfrm>
            <a:off x="6672441" y="3833208"/>
            <a:ext cx="22687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ABA77A"/>
              </a:buClr>
              <a:defRPr/>
            </a:pPr>
            <a:r>
              <a:rPr lang="pt-BR" sz="1800" dirty="0">
                <a:solidFill>
                  <a:srgbClr val="595959"/>
                </a:solidFill>
                <a:latin typeface="Montserrat" pitchFamily="2" charset="77"/>
              </a:rPr>
              <a:t>estimada a partir dos dados censitários de 2022</a:t>
            </a:r>
            <a:endParaRPr lang="pt-BR" sz="1800" dirty="0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0408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EFF80-F48E-4122-4928-C7365366A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1D456A6-26A2-47E8-6DBC-263E0D59AE8C}"/>
              </a:ext>
            </a:extLst>
          </p:cNvPr>
          <p:cNvSpPr/>
          <p:nvPr/>
        </p:nvSpPr>
        <p:spPr>
          <a:xfrm>
            <a:off x="0" y="0"/>
            <a:ext cx="9716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A49E9ADC-2B73-64E9-1B6F-FDFF29F87EA3}"/>
              </a:ext>
            </a:extLst>
          </p:cNvPr>
          <p:cNvGrpSpPr/>
          <p:nvPr/>
        </p:nvGrpSpPr>
        <p:grpSpPr>
          <a:xfrm>
            <a:off x="7289" y="651958"/>
            <a:ext cx="6580935" cy="5566477"/>
            <a:chOff x="7289" y="651958"/>
            <a:chExt cx="6580935" cy="5566477"/>
          </a:xfrm>
        </p:grpSpPr>
        <p:sp>
          <p:nvSpPr>
            <p:cNvPr id="4" name="Triângulo 3">
              <a:extLst>
                <a:ext uri="{FF2B5EF4-FFF2-40B4-BE49-F238E27FC236}">
                  <a16:creationId xmlns:a16="http://schemas.microsoft.com/office/drawing/2014/main" id="{0BD2522C-964E-7EE0-6048-6D4AC7E60A36}"/>
                </a:ext>
              </a:extLst>
            </p:cNvPr>
            <p:cNvSpPr/>
            <p:nvPr/>
          </p:nvSpPr>
          <p:spPr>
            <a:xfrm rot="5400000">
              <a:off x="-753529" y="1425169"/>
              <a:ext cx="5554084" cy="4032448"/>
            </a:xfrm>
            <a:prstGeom prst="triangle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Triângulo 4">
              <a:extLst>
                <a:ext uri="{FF2B5EF4-FFF2-40B4-BE49-F238E27FC236}">
                  <a16:creationId xmlns:a16="http://schemas.microsoft.com/office/drawing/2014/main" id="{0940704E-DC3F-B21E-5A77-8CC6975C319D}"/>
                </a:ext>
              </a:extLst>
            </p:cNvPr>
            <p:cNvSpPr/>
            <p:nvPr/>
          </p:nvSpPr>
          <p:spPr>
            <a:xfrm rot="5400000">
              <a:off x="459001" y="1412776"/>
              <a:ext cx="5554084" cy="4032448"/>
            </a:xfrm>
            <a:prstGeom prst="triangle">
              <a:avLst/>
            </a:prstGeom>
            <a:solidFill>
              <a:srgbClr val="D2D2D2">
                <a:alpha val="6666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Triângulo 5">
              <a:extLst>
                <a:ext uri="{FF2B5EF4-FFF2-40B4-BE49-F238E27FC236}">
                  <a16:creationId xmlns:a16="http://schemas.microsoft.com/office/drawing/2014/main" id="{99E6B31F-C26E-7173-0087-45B1C35B3C4E}"/>
                </a:ext>
              </a:extLst>
            </p:cNvPr>
            <p:cNvSpPr/>
            <p:nvPr/>
          </p:nvSpPr>
          <p:spPr>
            <a:xfrm rot="5400000">
              <a:off x="1794958" y="1412776"/>
              <a:ext cx="5554084" cy="4032448"/>
            </a:xfrm>
            <a:prstGeom prst="triangle">
              <a:avLst/>
            </a:prstGeom>
            <a:solidFill>
              <a:srgbClr val="D2D2D2">
                <a:alpha val="2588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0B2988D-C649-A035-58D9-A4BFC08B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3212976"/>
            <a:ext cx="7272808" cy="702901"/>
          </a:xfrm>
        </p:spPr>
        <p:txBody>
          <a:bodyPr>
            <a:normAutofit fontScale="90000"/>
          </a:bodyPr>
          <a:lstStyle/>
          <a:p>
            <a:r>
              <a:rPr lang="pt-BR" sz="5400" b="1" dirty="0">
                <a:solidFill>
                  <a:srgbClr val="008F4F"/>
                </a:solidFill>
                <a:latin typeface="Montserrat" pitchFamily="2" charset="77"/>
                <a:ea typeface="+mn-ea"/>
                <a:cs typeface="+mn-cs"/>
              </a:rPr>
              <a:t>DIAGNÓSTICO AMBIENTAL</a:t>
            </a:r>
            <a:r>
              <a:rPr lang="pt-BR" sz="3200" dirty="0">
                <a:latin typeface="Montserrat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9861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7681740" y="6419256"/>
            <a:ext cx="14622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</a:rPr>
              <a:t>Fonte: CETESB (2024) </a:t>
            </a:r>
            <a:endParaRPr kumimoji="0" lang="pt-BR" sz="9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6634" y="817554"/>
            <a:ext cx="88720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ontserrat" pitchFamily="2" charset="77"/>
              </a:rPr>
              <a:t>Indicador de Potabilidade das Águas Subterrâneas (IPAS) de 2014 a 2023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903322"/>
              </p:ext>
            </p:extLst>
          </p:nvPr>
        </p:nvGraphicFramePr>
        <p:xfrm>
          <a:off x="2239532" y="6263183"/>
          <a:ext cx="4664888" cy="319411"/>
        </p:xfrm>
        <a:graphic>
          <a:graphicData uri="http://schemas.openxmlformats.org/drawingml/2006/table">
            <a:tbl>
              <a:tblPr firstRow="1" firstCol="1" bandRow="1"/>
              <a:tblGrid>
                <a:gridCol w="419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4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0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91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29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94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Boa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Regular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Ruim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71601" y="123148"/>
            <a:ext cx="79971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8E4D"/>
                </a:solidFill>
                <a:latin typeface="Montserrat" pitchFamily="2" charset="77"/>
              </a:rPr>
              <a:t>DIAGNÓSTICO AMBIENTAL | </a:t>
            </a: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Água</a:t>
            </a:r>
          </a:p>
        </p:txBody>
      </p:sp>
      <p:graphicFrame>
        <p:nvGraphicFramePr>
          <p:cNvPr id="10" name="Espaço Reservado para Conteúdo 9">
            <a:extLst>
              <a:ext uri="{FF2B5EF4-FFF2-40B4-BE49-F238E27FC236}">
                <a16:creationId xmlns:a16="http://schemas.microsoft.com/office/drawing/2014/main" id="{770F6E4B-DCF4-4FF6-A05A-125BAFA4AB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2776022"/>
              </p:ext>
            </p:extLst>
          </p:nvPr>
        </p:nvGraphicFramePr>
        <p:xfrm>
          <a:off x="321186" y="1646719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3A86FCA6-4234-C76E-CCB2-E560836BB9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69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-138206" y="900859"/>
            <a:ext cx="8555521" cy="47258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ontserrat" pitchFamily="2" charset="77"/>
              </a:rPr>
              <a:t>Índice de Qualidade de Água (IQA) de 2018 a 2023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Tx/>
              <a:buFontTx/>
              <a:buChar char="•"/>
              <a:tabLst/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Tx/>
              <a:buFontTx/>
              <a:buChar char="•"/>
              <a:tabLst/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11" name="Retângulo de cantos arredondados 4"/>
          <p:cNvSpPr/>
          <p:nvPr/>
        </p:nvSpPr>
        <p:spPr>
          <a:xfrm>
            <a:off x="219644" y="5949180"/>
            <a:ext cx="8555521" cy="590085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pt-BR" sz="1400" i="1" dirty="0">
                <a:solidFill>
                  <a:schemeClr val="tx1"/>
                </a:solidFill>
                <a:latin typeface="Montserrat" pitchFamily="2" charset="77"/>
              </a:rPr>
              <a:t>Ano de 2020 foi desconsiderado na série histórica: baixa quantidade de pontos monitorados em decorrência da pandemia de COVID-19</a:t>
            </a:r>
            <a:endParaRPr lang="pt-BR" sz="1400" b="1" i="1" dirty="0">
              <a:solidFill>
                <a:schemeClr val="tx1"/>
              </a:solidFill>
              <a:latin typeface="Montserrat" pitchFamily="2" charset="77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367568"/>
              </p:ext>
            </p:extLst>
          </p:nvPr>
        </p:nvGraphicFramePr>
        <p:xfrm>
          <a:off x="6574786" y="1856961"/>
          <a:ext cx="2042974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bg1"/>
                          </a:solidFill>
                        </a:rPr>
                        <a:t>Classes</a:t>
                      </a:r>
                    </a:p>
                  </a:txBody>
                  <a:tcPr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bg1"/>
                          </a:solidFill>
                        </a:rPr>
                        <a:t>Porcentagem</a:t>
                      </a:r>
                    </a:p>
                    <a:p>
                      <a:pPr algn="ctr"/>
                      <a:r>
                        <a:rPr lang="pt-BR" sz="1100" dirty="0">
                          <a:solidFill>
                            <a:schemeClr val="bg1"/>
                          </a:solidFill>
                        </a:rPr>
                        <a:t> de</a:t>
                      </a:r>
                      <a:r>
                        <a:rPr lang="pt-BR" sz="1100" baseline="0" dirty="0">
                          <a:solidFill>
                            <a:schemeClr val="bg1"/>
                          </a:solidFill>
                        </a:rPr>
                        <a:t> Pontos</a:t>
                      </a:r>
                      <a:endParaRPr lang="pt-BR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F62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solidFill>
                            <a:schemeClr val="bg1"/>
                          </a:solidFill>
                        </a:rPr>
                        <a:t>Ótimo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solidFill>
                            <a:schemeClr val="bg1"/>
                          </a:solidFill>
                        </a:rPr>
                        <a:t>9%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solidFill>
                            <a:schemeClr val="bg1"/>
                          </a:solidFill>
                        </a:rPr>
                        <a:t>Bom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solidFill>
                            <a:schemeClr val="bg1"/>
                          </a:solidFill>
                        </a:rPr>
                        <a:t>57%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solidFill>
                            <a:schemeClr val="tx1"/>
                          </a:solidFill>
                        </a:rPr>
                        <a:t>Regular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solidFill>
                            <a:schemeClr val="tx1"/>
                          </a:solidFill>
                        </a:rPr>
                        <a:t>18%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solidFill>
                            <a:schemeClr val="bg1"/>
                          </a:solidFill>
                        </a:rPr>
                        <a:t>Ruim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solidFill>
                            <a:schemeClr val="bg1"/>
                          </a:solidFill>
                        </a:rPr>
                        <a:t>13%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solidFill>
                            <a:schemeClr val="bg1"/>
                          </a:solidFill>
                        </a:rPr>
                        <a:t>Péssimo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solidFill>
                            <a:schemeClr val="bg1"/>
                          </a:solidFill>
                        </a:rPr>
                        <a:t>3%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Espaço Reservado para Conteúdo 4"/>
          <p:cNvSpPr txBox="1">
            <a:spLocks/>
          </p:cNvSpPr>
          <p:nvPr/>
        </p:nvSpPr>
        <p:spPr>
          <a:xfrm>
            <a:off x="6300192" y="1425409"/>
            <a:ext cx="2448272" cy="29025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905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ontserrat" pitchFamily="2" charset="77"/>
              </a:rPr>
              <a:t>IQA em 2023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14" name="Retângulo de cantos arredondados 4"/>
          <p:cNvSpPr/>
          <p:nvPr/>
        </p:nvSpPr>
        <p:spPr>
          <a:xfrm>
            <a:off x="6542631" y="4149111"/>
            <a:ext cx="2042974" cy="1225169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pt-BR" sz="1600" dirty="0">
                <a:solidFill>
                  <a:schemeClr val="tx1"/>
                </a:solidFill>
                <a:latin typeface="Montserrat" pitchFamily="2" charset="77"/>
              </a:rPr>
              <a:t>Nº de pontos em 2023</a:t>
            </a:r>
          </a:p>
          <a:p>
            <a:pPr algn="ctr" eaLnBrk="0" hangingPunct="0">
              <a:spcBef>
                <a:spcPct val="30000"/>
              </a:spcBef>
              <a:defRPr/>
            </a:pPr>
            <a:r>
              <a:rPr lang="pt-BR" sz="2000" b="1" dirty="0">
                <a:solidFill>
                  <a:schemeClr val="tx1"/>
                </a:solidFill>
                <a:latin typeface="Montserrat" pitchFamily="2" charset="77"/>
              </a:rPr>
              <a:t>520</a:t>
            </a:r>
            <a:r>
              <a:rPr lang="pt-BR" sz="2000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pt-BR" sz="2000" b="1" dirty="0">
                <a:solidFill>
                  <a:schemeClr val="tx1"/>
                </a:solidFill>
                <a:latin typeface="Montserrat" pitchFamily="2" charset="77"/>
              </a:rPr>
              <a:t>pontos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71600" y="88420"/>
            <a:ext cx="79971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8E4D"/>
                </a:solidFill>
                <a:latin typeface="Montserrat" pitchFamily="2" charset="77"/>
              </a:rPr>
              <a:t>DIAGNÓSTICO AMBIENTAL | </a:t>
            </a: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Água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7506469" y="5429129"/>
            <a:ext cx="14622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</a:rPr>
              <a:t>Fonte: CETESB (2024) </a:t>
            </a:r>
            <a:endParaRPr kumimoji="0" lang="pt-BR" sz="9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1558674"/>
              </p:ext>
            </p:extLst>
          </p:nvPr>
        </p:nvGraphicFramePr>
        <p:xfrm>
          <a:off x="342567" y="1462247"/>
          <a:ext cx="5957625" cy="4343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09B266E2-C761-3BE2-35F8-B0DDD09CFD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-18736" y="820758"/>
            <a:ext cx="9112745" cy="36004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 Balneabilidade de Praias Litorâneas de 2019 a 2023</a:t>
            </a:r>
          </a:p>
          <a:p>
            <a:pPr>
              <a:buClr>
                <a:srgbClr val="336600"/>
              </a:buClr>
              <a:buFont typeface="Wingdings" panose="05000000000000000000" pitchFamily="2" charset="2"/>
              <a:buChar char="Ø"/>
              <a:defRPr/>
            </a:pPr>
            <a:endParaRPr lang="pt-BR" sz="2200" dirty="0">
              <a:latin typeface="Montserrat" pitchFamily="2" charset="77"/>
            </a:endParaRPr>
          </a:p>
          <a:p>
            <a:pPr>
              <a:buClr>
                <a:srgbClr val="336600"/>
              </a:buClr>
              <a:buFont typeface="Wingdings" panose="05000000000000000000" pitchFamily="2" charset="2"/>
              <a:buChar char="Ø"/>
              <a:defRPr/>
            </a:pPr>
            <a:endParaRPr lang="pt-BR" sz="2200" dirty="0">
              <a:latin typeface="Montserrat" pitchFamily="2" charset="77"/>
            </a:endParaRPr>
          </a:p>
        </p:txBody>
      </p:sp>
      <p:sp>
        <p:nvSpPr>
          <p:cNvPr id="9" name="Retângulo de cantos arredondados 4"/>
          <p:cNvSpPr/>
          <p:nvPr/>
        </p:nvSpPr>
        <p:spPr>
          <a:xfrm>
            <a:off x="6300190" y="2910213"/>
            <a:ext cx="2565365" cy="3246374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5000"/>
              </a:lnSpc>
            </a:pPr>
            <a:r>
              <a:rPr lang="pt-BR" sz="1400" dirty="0">
                <a:solidFill>
                  <a:schemeClr val="tx1"/>
                </a:solidFill>
                <a:latin typeface="Montserrat" pitchFamily="2" charset="77"/>
              </a:rPr>
              <a:t>Em </a:t>
            </a:r>
            <a:r>
              <a:rPr lang="pt-BR" sz="1400" b="1" dirty="0">
                <a:solidFill>
                  <a:schemeClr val="tx1"/>
                </a:solidFill>
                <a:latin typeface="Montserrat" pitchFamily="2" charset="77"/>
              </a:rPr>
              <a:t>2020</a:t>
            </a:r>
            <a:r>
              <a:rPr lang="pt-BR" sz="1400" dirty="0">
                <a:solidFill>
                  <a:schemeClr val="tx1"/>
                </a:solidFill>
                <a:latin typeface="Montserrat" pitchFamily="2" charset="77"/>
              </a:rPr>
              <a:t>, devido à pandemia de COVID-19, foi coletado </a:t>
            </a:r>
            <a:r>
              <a:rPr lang="pt-BR" sz="1400" b="1" dirty="0">
                <a:solidFill>
                  <a:schemeClr val="tx1"/>
                </a:solidFill>
                <a:latin typeface="Montserrat" pitchFamily="2" charset="77"/>
              </a:rPr>
              <a:t>número menor</a:t>
            </a:r>
            <a:r>
              <a:rPr lang="pt-BR" sz="1400" dirty="0">
                <a:solidFill>
                  <a:schemeClr val="tx1"/>
                </a:solidFill>
                <a:latin typeface="Montserrat" pitchFamily="2" charset="77"/>
              </a:rPr>
              <a:t> de </a:t>
            </a:r>
            <a:r>
              <a:rPr lang="pt-BR" sz="1400" b="1" dirty="0">
                <a:solidFill>
                  <a:schemeClr val="tx1"/>
                </a:solidFill>
                <a:latin typeface="Montserrat" pitchFamily="2" charset="77"/>
              </a:rPr>
              <a:t>amostras </a:t>
            </a:r>
          </a:p>
          <a:p>
            <a:pPr algn="just">
              <a:lnSpc>
                <a:spcPct val="125000"/>
              </a:lnSpc>
            </a:pPr>
            <a:endParaRPr lang="pt-BR" sz="1500" dirty="0">
              <a:solidFill>
                <a:schemeClr val="tx1"/>
              </a:solidFill>
              <a:latin typeface="Montserrat" pitchFamily="2" charset="77"/>
            </a:endParaRPr>
          </a:p>
          <a:p>
            <a:pPr>
              <a:lnSpc>
                <a:spcPct val="125000"/>
              </a:lnSpc>
            </a:pPr>
            <a:r>
              <a:rPr lang="pt-BR" sz="1400" dirty="0">
                <a:solidFill>
                  <a:schemeClr val="tx1"/>
                </a:solidFill>
                <a:latin typeface="Montserrat" pitchFamily="2" charset="77"/>
              </a:rPr>
              <a:t>Em </a:t>
            </a:r>
            <a:r>
              <a:rPr lang="pt-BR" sz="1400" b="1" dirty="0">
                <a:solidFill>
                  <a:schemeClr val="tx1"/>
                </a:solidFill>
                <a:latin typeface="Montserrat" pitchFamily="2" charset="77"/>
              </a:rPr>
              <a:t>2021</a:t>
            </a:r>
            <a:r>
              <a:rPr lang="pt-BR" sz="1400" dirty="0">
                <a:solidFill>
                  <a:schemeClr val="tx1"/>
                </a:solidFill>
                <a:latin typeface="Montserrat" pitchFamily="2" charset="77"/>
              </a:rPr>
              <a:t>, houve suspensão temporária do programa entre </a:t>
            </a:r>
            <a:r>
              <a:rPr lang="pt-BR" sz="1400" b="1" dirty="0">
                <a:solidFill>
                  <a:schemeClr val="tx1"/>
                </a:solidFill>
                <a:latin typeface="Montserrat" pitchFamily="2" charset="77"/>
              </a:rPr>
              <a:t>15/03</a:t>
            </a:r>
            <a:r>
              <a:rPr lang="pt-BR" sz="1400" dirty="0">
                <a:solidFill>
                  <a:schemeClr val="tx1"/>
                </a:solidFill>
                <a:latin typeface="Montserrat" pitchFamily="2" charset="77"/>
              </a:rPr>
              <a:t> e </a:t>
            </a:r>
            <a:r>
              <a:rPr lang="pt-BR" sz="1400" b="1" dirty="0">
                <a:solidFill>
                  <a:schemeClr val="tx1"/>
                </a:solidFill>
                <a:latin typeface="Montserrat" pitchFamily="2" charset="77"/>
              </a:rPr>
              <a:t>12/04</a:t>
            </a:r>
            <a:r>
              <a:rPr lang="pt-BR" sz="1400" dirty="0">
                <a:solidFill>
                  <a:schemeClr val="tx1"/>
                </a:solidFill>
                <a:latin typeface="Montserrat" pitchFamily="2" charset="77"/>
              </a:rPr>
              <a:t> com </a:t>
            </a:r>
            <a:r>
              <a:rPr lang="pt-BR" sz="1400" b="1" dirty="0">
                <a:solidFill>
                  <a:schemeClr val="tx1"/>
                </a:solidFill>
                <a:latin typeface="Montserrat" pitchFamily="2" charset="77"/>
              </a:rPr>
              <a:t>retorno</a:t>
            </a:r>
            <a:r>
              <a:rPr lang="pt-BR" sz="1400" dirty="0">
                <a:solidFill>
                  <a:schemeClr val="tx1"/>
                </a:solidFill>
                <a:latin typeface="Montserrat" pitchFamily="2" charset="77"/>
              </a:rPr>
              <a:t> a partir de </a:t>
            </a:r>
            <a:r>
              <a:rPr lang="pt-BR" sz="1400" b="1" dirty="0">
                <a:solidFill>
                  <a:schemeClr val="tx1"/>
                </a:solidFill>
                <a:latin typeface="Montserrat" pitchFamily="2" charset="77"/>
              </a:rPr>
              <a:t>19/04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643144" y="6473870"/>
            <a:ext cx="14622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</a:rPr>
              <a:t>Fonte: CETESB (2024) </a:t>
            </a:r>
            <a:endParaRPr kumimoji="0" lang="pt-BR" sz="9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070124" y="153298"/>
            <a:ext cx="79971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8E4D"/>
                </a:solidFill>
                <a:latin typeface="Montserrat" pitchFamily="2" charset="77"/>
              </a:rPr>
              <a:t>DIAGNÓSTICO AMBIENTAL | </a:t>
            </a: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Água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104703"/>
              </p:ext>
            </p:extLst>
          </p:nvPr>
        </p:nvGraphicFramePr>
        <p:xfrm>
          <a:off x="107503" y="1304280"/>
          <a:ext cx="5949741" cy="5293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tângulo de cantos arredondados 4">
            <a:extLst>
              <a:ext uri="{FF2B5EF4-FFF2-40B4-BE49-F238E27FC236}">
                <a16:creationId xmlns:a16="http://schemas.microsoft.com/office/drawing/2014/main" id="{99BAAA75-EBD2-4752-B726-425A08841FF5}"/>
              </a:ext>
            </a:extLst>
          </p:cNvPr>
          <p:cNvSpPr/>
          <p:nvPr/>
        </p:nvSpPr>
        <p:spPr>
          <a:xfrm>
            <a:off x="6300190" y="1368796"/>
            <a:ext cx="2565365" cy="1224135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25000"/>
              </a:lnSpc>
            </a:pPr>
            <a:r>
              <a:rPr lang="pt-BR" sz="1400" dirty="0">
                <a:solidFill>
                  <a:schemeClr val="tx1"/>
                </a:solidFill>
                <a:latin typeface="Montserrat" pitchFamily="2" charset="77"/>
              </a:rPr>
              <a:t>Em 2023:</a:t>
            </a:r>
          </a:p>
          <a:p>
            <a:pPr algn="ctr">
              <a:lnSpc>
                <a:spcPct val="125000"/>
              </a:lnSpc>
            </a:pPr>
            <a:r>
              <a:rPr lang="pt-BR" sz="1400" b="1" dirty="0">
                <a:solidFill>
                  <a:schemeClr val="tx1"/>
                </a:solidFill>
                <a:latin typeface="Montserrat" pitchFamily="2" charset="77"/>
              </a:rPr>
              <a:t>168 pontos </a:t>
            </a:r>
            <a:r>
              <a:rPr lang="pt-BR" sz="1400" dirty="0">
                <a:solidFill>
                  <a:schemeClr val="tx1"/>
                </a:solidFill>
                <a:latin typeface="Montserrat" pitchFamily="2" charset="77"/>
              </a:rPr>
              <a:t>ao longo de 151 praias </a:t>
            </a:r>
            <a:r>
              <a:rPr lang="pt-BR" sz="1400" b="1" dirty="0">
                <a:solidFill>
                  <a:schemeClr val="tx1"/>
                </a:solidFill>
                <a:latin typeface="Montserrat" pitchFamily="2" charset="77"/>
              </a:rPr>
              <a:t>(49% do total de praias)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7C97F14-73F0-EDAC-7E9D-5536F6401A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24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7306400" y="5411247"/>
            <a:ext cx="16930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</a:rPr>
              <a:t>Fonte: SEMIL/</a:t>
            </a:r>
            <a:r>
              <a:rPr kumimoji="0" lang="pt-BR" sz="9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</a:rPr>
              <a:t>CRHi</a:t>
            </a: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</a:rPr>
              <a:t> (2024) </a:t>
            </a:r>
            <a:endParaRPr kumimoji="0" lang="pt-BR" sz="9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44114" y="714044"/>
            <a:ext cx="885577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Vazão outorgada de água por finalidade de uso no estado entre 2016 e 2022</a:t>
            </a:r>
          </a:p>
        </p:txBody>
      </p:sp>
      <p:sp>
        <p:nvSpPr>
          <p:cNvPr id="6" name="CaixaDeTexto 4"/>
          <p:cNvSpPr txBox="1">
            <a:spLocks noChangeArrowheads="1"/>
          </p:cNvSpPr>
          <p:nvPr/>
        </p:nvSpPr>
        <p:spPr bwMode="auto">
          <a:xfrm>
            <a:off x="6486315" y="1711618"/>
            <a:ext cx="251317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Vazão outorgada de água (m³/s) por uso em 2020 no estado de São Paulo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02363" y="116632"/>
            <a:ext cx="79971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8E4D"/>
                </a:solidFill>
                <a:latin typeface="Montserrat" pitchFamily="2" charset="77"/>
              </a:rPr>
              <a:t>DIAGNÓSTICO AMBIENTAL | </a:t>
            </a: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Água</a:t>
            </a:r>
          </a:p>
        </p:txBody>
      </p:sp>
      <p:sp>
        <p:nvSpPr>
          <p:cNvPr id="14" name="Retângulo de cantos arredondados 4"/>
          <p:cNvSpPr/>
          <p:nvPr/>
        </p:nvSpPr>
        <p:spPr>
          <a:xfrm>
            <a:off x="325758" y="5735934"/>
            <a:ext cx="8496944" cy="790756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4000"/>
              </a:lnSpc>
            </a:pPr>
            <a:r>
              <a:rPr lang="pt-BR" sz="1400" b="1" dirty="0">
                <a:solidFill>
                  <a:schemeClr val="tx1"/>
                </a:solidFill>
                <a:latin typeface="Montserrat" pitchFamily="2" charset="77"/>
              </a:rPr>
              <a:t>Valores de outorga não foram apurados antes do fechamento da edição 2024 do RQA</a:t>
            </a:r>
            <a:r>
              <a:rPr lang="pt-BR" sz="1400" dirty="0">
                <a:solidFill>
                  <a:schemeClr val="tx1"/>
                </a:solidFill>
                <a:latin typeface="Montserrat" pitchFamily="2" charset="77"/>
              </a:rPr>
              <a:t>:</a:t>
            </a:r>
          </a:p>
          <a:p>
            <a:pPr marL="285750" indent="-109538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itchFamily="2" charset="77"/>
              </a:rPr>
              <a:t>Reestruturação do SP Águas</a:t>
            </a:r>
          </a:p>
          <a:p>
            <a:pPr marL="285750" indent="-109538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Montserrat" pitchFamily="2" charset="77"/>
              </a:rPr>
              <a:t>Transição para o novo sistema de outorga</a:t>
            </a: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652400955"/>
              </p:ext>
            </p:extLst>
          </p:nvPr>
        </p:nvGraphicFramePr>
        <p:xfrm>
          <a:off x="158129" y="1492916"/>
          <a:ext cx="8662341" cy="4024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66223359-8361-8DDA-C611-63D04D3FE3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04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665" y="1105141"/>
            <a:ext cx="8743799" cy="621113"/>
          </a:xfrm>
        </p:spPr>
        <p:txBody>
          <a:bodyPr>
            <a:noAutofit/>
          </a:bodyPr>
          <a:lstStyle/>
          <a:p>
            <a:pPr marL="0" indent="0">
              <a:buClr>
                <a:srgbClr val="336600"/>
              </a:buClr>
              <a:buNone/>
              <a:defRPr/>
            </a:pP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Indicador de Coleta e Tratabilidade de Esgoto da População Urbana de Município (ICTEM) em 2023</a:t>
            </a:r>
          </a:p>
          <a:p>
            <a:pPr>
              <a:buClr>
                <a:srgbClr val="336600"/>
              </a:buClr>
              <a:defRPr/>
            </a:pPr>
            <a:endParaRPr lang="pt-BR" sz="2100" dirty="0">
              <a:latin typeface="Montserrat" pitchFamily="2" charset="77"/>
            </a:endParaRPr>
          </a:p>
          <a:p>
            <a:pPr>
              <a:buClr>
                <a:srgbClr val="336600"/>
              </a:buClr>
              <a:defRPr/>
            </a:pPr>
            <a:endParaRPr lang="pt-BR" sz="2100" dirty="0">
              <a:latin typeface="Montserrat" pitchFamily="2" charset="77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546877"/>
              </p:ext>
            </p:extLst>
          </p:nvPr>
        </p:nvGraphicFramePr>
        <p:xfrm>
          <a:off x="7114752" y="4365104"/>
          <a:ext cx="1849736" cy="1584177"/>
        </p:xfrm>
        <a:graphic>
          <a:graphicData uri="http://schemas.openxmlformats.org/drawingml/2006/table">
            <a:tbl>
              <a:tblPr/>
              <a:tblGrid>
                <a:gridCol w="720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8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48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Classes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595959"/>
                          </a:solidFill>
                          <a:effectLst/>
                          <a:latin typeface="Arial"/>
                        </a:rPr>
                        <a:t>N° de Municípios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60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– 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2,6 – 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A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A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5,1 – 7,5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7,6 – 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71600" y="89427"/>
            <a:ext cx="80957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8E4D"/>
                </a:solidFill>
                <a:latin typeface="Montserrat" pitchFamily="2" charset="77"/>
              </a:rPr>
              <a:t>DIAGNÓSTICO AMBIENTAL |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Saneamento Ambiental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7668344" y="6366520"/>
            <a:ext cx="14622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</a:rPr>
              <a:t>Fonte: CETESB (2024) </a:t>
            </a:r>
            <a:endParaRPr kumimoji="0" lang="pt-BR" sz="9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93E8411-6949-4852-B26A-752A913E8F8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2937"/>
            <a:ext cx="7042744" cy="482056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E42B7AB-18D0-60F9-0620-BAC958FD3A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71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58129" y="1076908"/>
            <a:ext cx="8398566" cy="414862"/>
          </a:xfrm>
        </p:spPr>
        <p:txBody>
          <a:bodyPr/>
          <a:lstStyle/>
          <a:p>
            <a:pPr marL="0" indent="0">
              <a:buClr>
                <a:srgbClr val="336600"/>
              </a:buClr>
              <a:buNone/>
              <a:defRPr/>
            </a:pP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Índice de Gestão de Resíduos Sólidos (IGR) Ano-Base 2023</a:t>
            </a:r>
          </a:p>
          <a:p>
            <a:pPr indent="19050">
              <a:buClr>
                <a:srgbClr val="336600"/>
              </a:buClr>
              <a:buFont typeface="Wingdings" pitchFamily="2" charset="2"/>
              <a:buChar char="Ø"/>
              <a:defRPr/>
            </a:pPr>
            <a:endParaRPr lang="pt-BR" sz="2100" dirty="0">
              <a:latin typeface="Montserrat" pitchFamily="2" charset="77"/>
            </a:endParaRPr>
          </a:p>
          <a:p>
            <a:pPr>
              <a:buClr>
                <a:srgbClr val="336600"/>
              </a:buClr>
              <a:defRPr/>
            </a:pPr>
            <a:endParaRPr lang="pt-BR" sz="2100" dirty="0">
              <a:latin typeface="Montserrat" pitchFamily="2" charset="77"/>
            </a:endParaRPr>
          </a:p>
          <a:p>
            <a:pPr>
              <a:buClr>
                <a:srgbClr val="336600"/>
              </a:buClr>
              <a:defRPr/>
            </a:pPr>
            <a:endParaRPr lang="pt-BR" sz="2100" dirty="0">
              <a:latin typeface="Montserrat" pitchFamily="2" charset="77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455717" y="6186569"/>
            <a:ext cx="16882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Fonte: SEMIL/CPLA (2024)</a:t>
            </a:r>
            <a:endParaRPr kumimoji="0" lang="pt-BR" sz="9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48273" y="87887"/>
            <a:ext cx="80957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8E4D"/>
                </a:solidFill>
                <a:latin typeface="Montserrat" pitchFamily="2" charset="77"/>
              </a:rPr>
              <a:t>DIAGNÓSTICO AMBIENTAL |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Saneamento Ambiental</a:t>
            </a: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298559"/>
              </p:ext>
            </p:extLst>
          </p:nvPr>
        </p:nvGraphicFramePr>
        <p:xfrm>
          <a:off x="6972672" y="3708694"/>
          <a:ext cx="2048966" cy="2304256"/>
        </p:xfrm>
        <a:graphic>
          <a:graphicData uri="http://schemas.openxmlformats.org/drawingml/2006/table">
            <a:tbl>
              <a:tblPr firstRow="1" bandRow="1"/>
              <a:tblGrid>
                <a:gridCol w="1191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108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Classes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N° de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63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Municípios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18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Eficiente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63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Mediana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63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Ineficiente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09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Sem informação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B3E78A63-4329-4F68-AD7A-5FD95F94D0A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4" y="1519056"/>
            <a:ext cx="6850310" cy="5104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9828CB6-3119-B93B-021E-12054BDFB1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49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2A7460F-0FEE-40EB-91AC-7D8D9B7ABD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6" y="1690568"/>
            <a:ext cx="6936344" cy="4924766"/>
          </a:xfrm>
          <a:prstGeom prst="rect">
            <a:avLst/>
          </a:prstGeom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00187" y="1049987"/>
            <a:ext cx="8543625" cy="90997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Índice de Cobertura Vegetal Nativa por município – Inventário Florestal 2020</a:t>
            </a:r>
          </a:p>
          <a:p>
            <a:pPr indent="19050">
              <a:buClr>
                <a:srgbClr val="336600"/>
              </a:buClr>
              <a:buFont typeface="Wingdings" pitchFamily="2" charset="2"/>
              <a:buChar char="Ø"/>
              <a:defRPr/>
            </a:pPr>
            <a:endParaRPr lang="pt-BR" sz="2100" dirty="0">
              <a:latin typeface="Montserrat" pitchFamily="2" charset="77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645919" y="6384502"/>
            <a:ext cx="14980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Fonte: SIMA/IF (2020)</a:t>
            </a:r>
            <a:endParaRPr lang="pt-BR" sz="9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84141" y="95880"/>
            <a:ext cx="80957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8E4D"/>
                </a:solidFill>
                <a:latin typeface="Montserrat" pitchFamily="2" charset="77"/>
              </a:rPr>
              <a:t>DIAGNÓSTICO AMBIENTAL | </a:t>
            </a: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Biodiversidade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" b="527"/>
          <a:stretch/>
        </p:blipFill>
        <p:spPr bwMode="auto">
          <a:xfrm>
            <a:off x="5303420" y="1674127"/>
            <a:ext cx="3554084" cy="18528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F66D87D-3299-DE3D-DB65-51BA155133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58129" y="1043585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ontserrat" pitchFamily="2" charset="77"/>
              </a:rPr>
              <a:t>Autos de Infração Ambiental (AIAs) confirmados por classe de infração de 2019 a 2023 </a:t>
            </a:r>
          </a:p>
        </p:txBody>
      </p:sp>
      <p:sp>
        <p:nvSpPr>
          <p:cNvPr id="2" name="Retângulo 1"/>
          <p:cNvSpPr/>
          <p:nvPr/>
        </p:nvSpPr>
        <p:spPr>
          <a:xfrm>
            <a:off x="7524328" y="6475092"/>
            <a:ext cx="161454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</a:rPr>
              <a:t>Fonte: SEMIL/CFB (2024)</a:t>
            </a:r>
            <a:endParaRPr kumimoji="0" lang="pt-BR" sz="9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115616" y="89478"/>
            <a:ext cx="80957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8E4D"/>
                </a:solidFill>
                <a:latin typeface="Montserrat" pitchFamily="2" charset="77"/>
              </a:rPr>
              <a:t>DIAGNÓSTICO AMBIENTAL | </a:t>
            </a: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Biodiversidade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19713"/>
              </p:ext>
            </p:extLst>
          </p:nvPr>
        </p:nvGraphicFramePr>
        <p:xfrm>
          <a:off x="158129" y="1691640"/>
          <a:ext cx="8827742" cy="4783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357CC966-1C17-4F61-E78A-909377CA6B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86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51520" y="1124744"/>
            <a:ext cx="5688632" cy="50720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Clr>
                <a:srgbClr val="ABA77A"/>
              </a:buClr>
              <a:buNone/>
            </a:pPr>
            <a:endParaRPr lang="pt-BR" sz="1800" b="1" dirty="0">
              <a:solidFill>
                <a:srgbClr val="595959"/>
              </a:solidFill>
              <a:latin typeface="Montserrat" pitchFamily="2" charset="77"/>
            </a:endParaRPr>
          </a:p>
          <a:p>
            <a:pPr marL="0" indent="0" algn="ctr">
              <a:buClr>
                <a:srgbClr val="ABA77A"/>
              </a:buClr>
              <a:buNone/>
            </a:pPr>
            <a:endParaRPr lang="pt-BR" sz="1800" b="1" dirty="0">
              <a:solidFill>
                <a:srgbClr val="595959"/>
              </a:solidFill>
              <a:latin typeface="Montserrat" pitchFamily="2" charset="77"/>
            </a:endParaRPr>
          </a:p>
          <a:p>
            <a:pPr marL="0" indent="0" algn="ctr">
              <a:buClr>
                <a:srgbClr val="ABA77A"/>
              </a:buClr>
              <a:buNone/>
            </a:pPr>
            <a:r>
              <a:rPr lang="pt-BR" sz="1800" b="1" dirty="0">
                <a:solidFill>
                  <a:srgbClr val="595959"/>
                </a:solidFill>
                <a:latin typeface="Montserrat" pitchFamily="2" charset="77"/>
              </a:rPr>
              <a:t>Política Estadual de Meio Ambiente </a:t>
            </a:r>
          </a:p>
          <a:p>
            <a:pPr marL="0" indent="0" algn="ctr">
              <a:buClr>
                <a:srgbClr val="ABA77A"/>
              </a:buClr>
              <a:buNone/>
            </a:pPr>
            <a:r>
              <a:rPr lang="pt-BR" sz="1800" b="1" dirty="0">
                <a:solidFill>
                  <a:srgbClr val="595959"/>
                </a:solidFill>
                <a:latin typeface="Montserrat" pitchFamily="2" charset="77"/>
              </a:rPr>
              <a:t>(Lei Estadual n° 9.509/1997- Artigo 16)</a:t>
            </a:r>
          </a:p>
          <a:p>
            <a:pPr marL="0" indent="0" algn="ctr">
              <a:buClr>
                <a:srgbClr val="ABA77A"/>
              </a:buClr>
              <a:buNone/>
            </a:pPr>
            <a:endParaRPr lang="pt-BR" sz="1800" b="1" dirty="0">
              <a:solidFill>
                <a:srgbClr val="595959"/>
              </a:solidFill>
              <a:latin typeface="Montserrat" pitchFamily="2" charset="77"/>
            </a:endParaRPr>
          </a:p>
          <a:p>
            <a:pPr algn="ctr">
              <a:buClr>
                <a:srgbClr val="ABA77A"/>
              </a:buClr>
              <a:buFont typeface="Courier New" panose="02070309020205020404" pitchFamily="49" charset="0"/>
              <a:buChar char="o"/>
            </a:pPr>
            <a:endParaRPr lang="pt-BR" sz="1000" b="1" dirty="0">
              <a:solidFill>
                <a:srgbClr val="595959"/>
              </a:solidFill>
              <a:latin typeface="Montserrat" pitchFamily="2" charset="77"/>
            </a:endParaRPr>
          </a:p>
          <a:p>
            <a:pPr marL="0" indent="0" algn="ctr" eaLnBrk="1" hangingPunct="1">
              <a:spcAft>
                <a:spcPts val="600"/>
              </a:spcAft>
              <a:buSzPct val="110000"/>
              <a:buNone/>
            </a:pPr>
            <a:r>
              <a:rPr lang="pt-BR" sz="1800" dirty="0">
                <a:solidFill>
                  <a:srgbClr val="595959"/>
                </a:solidFill>
                <a:latin typeface="Montserrat" pitchFamily="2" charset="77"/>
              </a:rPr>
              <a:t>“</a:t>
            </a:r>
            <a:r>
              <a:rPr lang="pt-BR" sz="1800" i="1" dirty="0">
                <a:solidFill>
                  <a:srgbClr val="595959"/>
                </a:solidFill>
                <a:latin typeface="Montserrat" pitchFamily="2" charset="77"/>
              </a:rPr>
              <a:t>A SMA (atual SEMIL) deverá publicar todo ano a consolidação dos relatórios anuais produzidos pelos órgãos do SEAQUA em um </a:t>
            </a:r>
            <a:r>
              <a:rPr lang="pt-BR" sz="1800" b="1" i="1" dirty="0">
                <a:solidFill>
                  <a:srgbClr val="595959"/>
                </a:solidFill>
                <a:latin typeface="Montserrat" pitchFamily="2" charset="77"/>
              </a:rPr>
              <a:t>‘Relatório Anual da Qualidade Ambiental’</a:t>
            </a:r>
            <a:r>
              <a:rPr lang="pt-BR" sz="1800" b="1" dirty="0">
                <a:solidFill>
                  <a:srgbClr val="595959"/>
                </a:solidFill>
                <a:latin typeface="Montserrat" pitchFamily="2" charset="77"/>
              </a:rPr>
              <a:t>”</a:t>
            </a:r>
            <a:endParaRPr lang="pt-BR" sz="1800" dirty="0">
              <a:solidFill>
                <a:srgbClr val="595959"/>
              </a:solidFill>
              <a:latin typeface="Montserrat" pitchFamily="2" charset="77"/>
            </a:endParaRPr>
          </a:p>
          <a:p>
            <a:pPr marL="0" indent="0" algn="just" eaLnBrk="1" hangingPunct="1">
              <a:spcAft>
                <a:spcPts val="600"/>
              </a:spcAft>
              <a:buClr>
                <a:srgbClr val="ABA77A"/>
              </a:buClr>
              <a:buSzPct val="110000"/>
              <a:buNone/>
            </a:pPr>
            <a:endParaRPr lang="pt-BR" sz="2000" dirty="0">
              <a:latin typeface="Montserrat" pitchFamily="2" charset="77"/>
            </a:endParaRPr>
          </a:p>
          <a:p>
            <a:pPr marL="0" indent="0" algn="ctr" eaLnBrk="1" hangingPunct="1">
              <a:spcAft>
                <a:spcPts val="600"/>
              </a:spcAft>
              <a:buClr>
                <a:srgbClr val="ABA77A"/>
              </a:buClr>
              <a:buSzPct val="110000"/>
              <a:buNone/>
            </a:pPr>
            <a:r>
              <a:rPr lang="pt-BR" sz="1800" b="1" dirty="0">
                <a:solidFill>
                  <a:srgbClr val="595959"/>
                </a:solidFill>
                <a:latin typeface="Montserrat" pitchFamily="2" charset="77"/>
              </a:rPr>
              <a:t>CONSEMA: Apreciação anual do relatório </a:t>
            </a: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971600" y="188640"/>
            <a:ext cx="8028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8E4D"/>
                </a:solidFill>
                <a:latin typeface="Montserrat" pitchFamily="2" charset="77"/>
              </a:rPr>
              <a:t>RELATÓRIO DE QUALIDADE AMBIENTAL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4EBFA832-344D-9D29-CB5B-49B5C374F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881330"/>
            <a:ext cx="80283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BASE LEGAL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5159BE9-9B60-3F1A-D8DC-EA02679DA8C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1600" y="5177890"/>
            <a:ext cx="812800" cy="812800"/>
          </a:xfrm>
          <a:prstGeom prst="rect">
            <a:avLst/>
          </a:prstGeom>
        </p:spPr>
      </p:pic>
      <p:pic>
        <p:nvPicPr>
          <p:cNvPr id="9" name="Imagem 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FAF041F7-41C0-FC6C-0FE8-21C2BF4D1A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0" t="17555" r="39323" b="1288"/>
          <a:stretch/>
        </p:blipFill>
        <p:spPr>
          <a:xfrm>
            <a:off x="6263680" y="1377116"/>
            <a:ext cx="2304256" cy="410222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30EB5B1-4345-301E-CA78-2A11F620E0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27" b="70339" l="1750" r="90000">
                        <a14:foregroundMark x1="1750" y1="42373" x2="7550" y2="44915"/>
                        <a14:foregroundMark x1="1900" y1="33051" x2="5950" y2="38136"/>
                        <a14:foregroundMark x1="7850" y1="26271" x2="8100" y2="51695"/>
                        <a14:backgroundMark x1="14850" y1="38136" x2="46500" y2="72034"/>
                        <a14:backgroundMark x1="46500" y1="72034" x2="59850" y2="47458"/>
                        <a14:backgroundMark x1="59850" y1="47458" x2="71600" y2="71186"/>
                        <a14:backgroundMark x1="71600" y1="71186" x2="75150" y2="38136"/>
                        <a14:backgroundMark x1="37050" y1="22034" x2="38100" y2="61017"/>
                        <a14:backgroundMark x1="37150" y1="49153" x2="42150" y2="49153"/>
                        <a14:backgroundMark x1="68900" y1="49153" x2="75000" y2="51695"/>
                        <a14:backgroundMark x1="41900" y1="35593" x2="47450" y2="38136"/>
                        <a14:backgroundMark x1="47450" y1="38136" x2="50250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374" b="1268"/>
          <a:stretch/>
        </p:blipFill>
        <p:spPr>
          <a:xfrm>
            <a:off x="7680508" y="248551"/>
            <a:ext cx="1175460" cy="64441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39AEEF9-D3B4-D50E-E66C-6D42D8F3B48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36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" y="75298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Focos de queimadas e incêndios florestais detectados por satélites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estado de 2010 a 2023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657584" y="6237312"/>
            <a:ext cx="117852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Calibri" panose="020F0502020204030204" pitchFamily="34" charset="0"/>
                <a:cs typeface="+mn-cs"/>
              </a:rPr>
              <a:t>Fonte: INPE (2024)</a:t>
            </a:r>
            <a:endParaRPr kumimoji="0" lang="pt-BR" sz="9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115616" y="89478"/>
            <a:ext cx="80957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8E4D"/>
                </a:solidFill>
                <a:latin typeface="Exotc350 Bd BT" panose="04030805050B02020A03" pitchFamily="82" charset="0"/>
              </a:rPr>
              <a:t>DIAGNÓSTICO AMBIENTAL – Biodiversidade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3C385B2F-3A3F-405D-9113-1693DDA31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6591235"/>
              </p:ext>
            </p:extLst>
          </p:nvPr>
        </p:nvGraphicFramePr>
        <p:xfrm>
          <a:off x="1187624" y="1735454"/>
          <a:ext cx="6984776" cy="4141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4714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58129" y="1043585"/>
            <a:ext cx="91393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Montserrat" pitchFamily="2" charset="77"/>
              </a:rPr>
              <a:t>Focos de queimadas e incêndios florestais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 detectados por satélites no estado de São Paulo em 2023</a:t>
            </a:r>
            <a:endParaRPr kumimoji="0" lang="pt-BR" sz="2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867107" y="6438528"/>
            <a:ext cx="12618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itchFamily="2" charset="77"/>
                <a:ea typeface="Calibri" panose="020F0502020204030204" pitchFamily="34" charset="0"/>
              </a:rPr>
              <a:t>Fonte: INPE (2024)</a:t>
            </a:r>
            <a:endParaRPr kumimoji="0" lang="pt-BR" sz="9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71601" y="89478"/>
            <a:ext cx="80957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8E4D"/>
                </a:solidFill>
                <a:latin typeface="Montserrat" pitchFamily="2" charset="77"/>
              </a:rPr>
              <a:t>DIAGNÓSTICO AMBIENTAL | </a:t>
            </a: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Biodiversidade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9F82944-EA85-4AD8-88FD-4F26056E503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9" y="1719845"/>
            <a:ext cx="6992417" cy="495106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30864B7-379E-6952-6DA5-7FB2BAED85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04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26086" y="95762"/>
            <a:ext cx="80957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8E4D"/>
                </a:solidFill>
                <a:latin typeface="Montserrat" pitchFamily="2" charset="77"/>
              </a:rPr>
              <a:t>DIAGNÓSTICO AMBIENTAL |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Qualidade do Ar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7740352" y="6438528"/>
            <a:ext cx="14622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itchFamily="2" charset="77"/>
                <a:ea typeface="Times New Roman" panose="02020603050405020304" pitchFamily="18" charset="0"/>
              </a:rPr>
              <a:t>Fonte: CETESB (2024) </a:t>
            </a:r>
            <a:endParaRPr kumimoji="0" lang="pt-BR" sz="9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0774050"/>
              </p:ext>
            </p:extLst>
          </p:nvPr>
        </p:nvGraphicFramePr>
        <p:xfrm>
          <a:off x="85800" y="3508167"/>
          <a:ext cx="4968552" cy="2998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1113549"/>
              </p:ext>
            </p:extLst>
          </p:nvPr>
        </p:nvGraphicFramePr>
        <p:xfrm>
          <a:off x="4272922" y="722276"/>
          <a:ext cx="4763574" cy="2773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tângulo de cantos arredondados 4">
            <a:extLst>
              <a:ext uri="{FF2B5EF4-FFF2-40B4-BE49-F238E27FC236}">
                <a16:creationId xmlns:a16="http://schemas.microsoft.com/office/drawing/2014/main" id="{2FA5AE78-A73B-4F39-B509-3956DBA1E13E}"/>
              </a:ext>
            </a:extLst>
          </p:cNvPr>
          <p:cNvSpPr/>
          <p:nvPr/>
        </p:nvSpPr>
        <p:spPr>
          <a:xfrm>
            <a:off x="5283323" y="3983338"/>
            <a:ext cx="3249117" cy="2095209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Número de dias de ultrapassagem do padrão de 8 horas de ozônio e de número de estações de monitoramento na RMSP de 2014 a 2023</a:t>
            </a:r>
          </a:p>
        </p:txBody>
      </p:sp>
      <p:sp>
        <p:nvSpPr>
          <p:cNvPr id="11" name="Retângulo de cantos arredondados 4">
            <a:extLst>
              <a:ext uri="{FF2B5EF4-FFF2-40B4-BE49-F238E27FC236}">
                <a16:creationId xmlns:a16="http://schemas.microsoft.com/office/drawing/2014/main" id="{DE60AEA5-1AA4-4181-AA83-4C4385D1BB61}"/>
              </a:ext>
            </a:extLst>
          </p:cNvPr>
          <p:cNvSpPr/>
          <p:nvPr/>
        </p:nvSpPr>
        <p:spPr>
          <a:xfrm>
            <a:off x="314499" y="1229860"/>
            <a:ext cx="3751428" cy="1967149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Evolução das concentrações médias anuais de partículas inaláveis (MP</a:t>
            </a:r>
            <a:r>
              <a:rPr lang="pt-BR" sz="16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10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) na RMSP de 2014 a 2023 e o número de dias meteorologicamente desfavoráveis à dispersão de poluentes por ano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83A1F1B-A4A7-5DC2-7865-03380EED49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14" y="166889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02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-30882" y="773864"/>
            <a:ext cx="9468544" cy="720080"/>
          </a:xfrm>
        </p:spPr>
        <p:txBody>
          <a:bodyPr>
            <a:normAutofit/>
          </a:bodyPr>
          <a:lstStyle/>
          <a:p>
            <a:pPr indent="0">
              <a:buNone/>
              <a:defRPr/>
            </a:pP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Consumo dos principais energéticos utilizados nos municípios do estado em 2023 </a:t>
            </a:r>
            <a:endParaRPr lang="pt-BR" sz="2200" dirty="0">
              <a:latin typeface="Montserrat" pitchFamily="2" charset="77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99036" y="6084136"/>
            <a:ext cx="178459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Fonte: Anuário Energético por Municípios do Estado de São Paulo (2024)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71601" y="123148"/>
            <a:ext cx="80957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8E4D"/>
                </a:solidFill>
                <a:latin typeface="Montserrat" pitchFamily="2" charset="77"/>
              </a:rPr>
              <a:t>DIAGNÓSTICO AMBIENTAL | </a:t>
            </a: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Energia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8951DC2-EEB8-4E9A-B0A6-AB924BC38D7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2" y="1465957"/>
            <a:ext cx="7312684" cy="5126010"/>
          </a:xfrm>
          <a:prstGeom prst="rect">
            <a:avLst/>
          </a:prstGeom>
        </p:spPr>
      </p:pic>
      <p:sp>
        <p:nvSpPr>
          <p:cNvPr id="4" name="Retângulo de cantos arredondados 4">
            <a:extLst>
              <a:ext uri="{FF2B5EF4-FFF2-40B4-BE49-F238E27FC236}">
                <a16:creationId xmlns:a16="http://schemas.microsoft.com/office/drawing/2014/main" id="{C989390F-18DE-6606-40DF-C4E142D4218D}"/>
              </a:ext>
            </a:extLst>
          </p:cNvPr>
          <p:cNvSpPr/>
          <p:nvPr/>
        </p:nvSpPr>
        <p:spPr>
          <a:xfrm>
            <a:off x="5252577" y="1461589"/>
            <a:ext cx="3693559" cy="1617129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ctr">
              <a:lnSpc>
                <a:spcPct val="130000"/>
              </a:lnSpc>
            </a:pPr>
            <a:r>
              <a:rPr lang="pt-BR" sz="1600" b="1" dirty="0">
                <a:solidFill>
                  <a:srgbClr val="595959"/>
                </a:solidFill>
                <a:latin typeface="Montserrat" pitchFamily="2" charset="77"/>
              </a:rPr>
              <a:t>Energéticos</a:t>
            </a:r>
            <a:r>
              <a:rPr lang="pt-BR" sz="1600" dirty="0">
                <a:solidFill>
                  <a:srgbClr val="595959"/>
                </a:solidFill>
                <a:latin typeface="Montserrat" pitchFamily="2" charset="77"/>
              </a:rPr>
              <a:t>: </a:t>
            </a:r>
          </a:p>
          <a:p>
            <a:pPr marL="285750" indent="-192088" font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595959"/>
                </a:solidFill>
                <a:latin typeface="Montserrat" pitchFamily="2" charset="77"/>
              </a:rPr>
              <a:t>energia</a:t>
            </a:r>
            <a:r>
              <a:rPr lang="pt-BR" sz="1600" b="1" dirty="0">
                <a:solidFill>
                  <a:srgbClr val="595959"/>
                </a:solidFill>
                <a:effectLst/>
                <a:latin typeface="Montserrat" pitchFamily="2" charset="77"/>
                <a:ea typeface="Calibri" panose="020F0502020204030204" pitchFamily="34" charset="0"/>
              </a:rPr>
              <a:t> </a:t>
            </a:r>
            <a:r>
              <a:rPr lang="pt-BR" sz="1600" dirty="0">
                <a:solidFill>
                  <a:srgbClr val="595959"/>
                </a:solidFill>
                <a:latin typeface="Montserrat" pitchFamily="2" charset="77"/>
              </a:rPr>
              <a:t>elétrica</a:t>
            </a:r>
            <a:r>
              <a:rPr lang="pt-BR" sz="1600" b="1" dirty="0">
                <a:solidFill>
                  <a:srgbClr val="595959"/>
                </a:solidFill>
                <a:effectLst/>
                <a:latin typeface="Montserrat" pitchFamily="2" charset="77"/>
                <a:ea typeface="Calibri" panose="020F0502020204030204" pitchFamily="34" charset="0"/>
              </a:rPr>
              <a:t> </a:t>
            </a:r>
          </a:p>
          <a:p>
            <a:pPr marL="285750" indent="-192088" font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595959"/>
                </a:solidFill>
                <a:latin typeface="Montserrat" pitchFamily="2" charset="77"/>
              </a:rPr>
              <a:t>gás natural e gás comprimido</a:t>
            </a:r>
          </a:p>
          <a:p>
            <a:pPr marL="285750" indent="-192088" font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595959"/>
                </a:solidFill>
                <a:latin typeface="Montserrat" pitchFamily="2" charset="77"/>
              </a:rPr>
              <a:t>derivados do petróleo</a:t>
            </a:r>
          </a:p>
          <a:p>
            <a:pPr marL="285750" indent="-192088" fontAlgn="ct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595959"/>
                </a:solidFill>
                <a:latin typeface="Montserrat" pitchFamily="2" charset="77"/>
              </a:rPr>
              <a:t>etanol hidratado</a:t>
            </a:r>
            <a:r>
              <a:rPr lang="pt-BR" sz="1600" b="1" dirty="0">
                <a:solidFill>
                  <a:srgbClr val="595959"/>
                </a:solidFill>
                <a:effectLst/>
                <a:latin typeface="Montserrat" pitchFamily="2" charset="77"/>
                <a:ea typeface="Calibri" panose="020F0502020204030204" pitchFamily="34" charset="0"/>
              </a:rPr>
              <a:t> </a:t>
            </a:r>
            <a:endParaRPr lang="pt-BR" sz="1600" b="1" dirty="0">
              <a:solidFill>
                <a:srgbClr val="595959"/>
              </a:solidFill>
              <a:highlight>
                <a:srgbClr val="FFFF00"/>
              </a:highlight>
              <a:latin typeface="Montserrat" pitchFamily="2" charset="77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4A33C28-659F-3F70-EB69-9AB28DBDF18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B4FED-C693-2364-24EF-80D98C716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5F27195-1D8C-E99E-6E76-DB117A0251DB}"/>
              </a:ext>
            </a:extLst>
          </p:cNvPr>
          <p:cNvSpPr/>
          <p:nvPr/>
        </p:nvSpPr>
        <p:spPr>
          <a:xfrm>
            <a:off x="0" y="0"/>
            <a:ext cx="9716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8565411-8598-8E60-8D09-43D9BE38E1FC}"/>
              </a:ext>
            </a:extLst>
          </p:cNvPr>
          <p:cNvGrpSpPr/>
          <p:nvPr/>
        </p:nvGrpSpPr>
        <p:grpSpPr>
          <a:xfrm>
            <a:off x="7289" y="651958"/>
            <a:ext cx="6580935" cy="5566477"/>
            <a:chOff x="7289" y="651958"/>
            <a:chExt cx="6580935" cy="5566477"/>
          </a:xfrm>
        </p:grpSpPr>
        <p:sp>
          <p:nvSpPr>
            <p:cNvPr id="4" name="Triângulo 3">
              <a:extLst>
                <a:ext uri="{FF2B5EF4-FFF2-40B4-BE49-F238E27FC236}">
                  <a16:creationId xmlns:a16="http://schemas.microsoft.com/office/drawing/2014/main" id="{0DB1547C-56AF-F9A6-D300-261E8D038B98}"/>
                </a:ext>
              </a:extLst>
            </p:cNvPr>
            <p:cNvSpPr/>
            <p:nvPr/>
          </p:nvSpPr>
          <p:spPr>
            <a:xfrm rot="5400000">
              <a:off x="-753529" y="1425169"/>
              <a:ext cx="5554084" cy="4032448"/>
            </a:xfrm>
            <a:prstGeom prst="triangle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Triângulo 4">
              <a:extLst>
                <a:ext uri="{FF2B5EF4-FFF2-40B4-BE49-F238E27FC236}">
                  <a16:creationId xmlns:a16="http://schemas.microsoft.com/office/drawing/2014/main" id="{3F041A6C-5C12-0659-902A-BFC41C51B4FF}"/>
                </a:ext>
              </a:extLst>
            </p:cNvPr>
            <p:cNvSpPr/>
            <p:nvPr/>
          </p:nvSpPr>
          <p:spPr>
            <a:xfrm rot="5400000">
              <a:off x="459001" y="1412776"/>
              <a:ext cx="5554084" cy="4032448"/>
            </a:xfrm>
            <a:prstGeom prst="triangle">
              <a:avLst/>
            </a:prstGeom>
            <a:solidFill>
              <a:srgbClr val="D2D2D2">
                <a:alpha val="6666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Triângulo 5">
              <a:extLst>
                <a:ext uri="{FF2B5EF4-FFF2-40B4-BE49-F238E27FC236}">
                  <a16:creationId xmlns:a16="http://schemas.microsoft.com/office/drawing/2014/main" id="{46E449A9-3233-C895-5AF2-C1F1E0BADF14}"/>
                </a:ext>
              </a:extLst>
            </p:cNvPr>
            <p:cNvSpPr/>
            <p:nvPr/>
          </p:nvSpPr>
          <p:spPr>
            <a:xfrm rot="5400000">
              <a:off x="1794958" y="1412776"/>
              <a:ext cx="5554084" cy="4032448"/>
            </a:xfrm>
            <a:prstGeom prst="triangle">
              <a:avLst/>
            </a:prstGeom>
            <a:solidFill>
              <a:srgbClr val="D2D2D2">
                <a:alpha val="2588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E654F6E-75B4-A1D0-BF6C-E3EFA00C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1938663"/>
            <a:ext cx="5616624" cy="2980674"/>
          </a:xfrm>
        </p:spPr>
        <p:txBody>
          <a:bodyPr>
            <a:normAutofit fontScale="90000"/>
          </a:bodyPr>
          <a:lstStyle/>
          <a:p>
            <a:r>
              <a:rPr lang="pt-BR" sz="5400" b="1" dirty="0">
                <a:solidFill>
                  <a:srgbClr val="008F4F"/>
                </a:solidFill>
                <a:latin typeface="Montserrat" pitchFamily="2" charset="77"/>
                <a:ea typeface="+mn-ea"/>
                <a:cs typeface="+mn-cs"/>
              </a:rPr>
              <a:t>PLANOS, PROGRAMAS E PROJETOS AMBIENTAIS </a:t>
            </a:r>
            <a:endParaRPr lang="pt-BR" sz="3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10594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43608" y="147388"/>
            <a:ext cx="76906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800" b="1">
                <a:solidFill>
                  <a:srgbClr val="336600"/>
                </a:solidFill>
              </a:defRPr>
            </a:lvl1pPr>
          </a:lstStyle>
          <a:p>
            <a:r>
              <a:rPr lang="pt-BR" dirty="0">
                <a:solidFill>
                  <a:srgbClr val="008E4D"/>
                </a:solidFill>
                <a:latin typeface="Montserrat" pitchFamily="2" charset="77"/>
              </a:rPr>
              <a:t>PLANOS, PROGRAMAS E PROJETOS AMBIENTAIS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5944A6C-2F43-892F-ECCD-CC3734591C48}"/>
              </a:ext>
            </a:extLst>
          </p:cNvPr>
          <p:cNvSpPr txBox="1"/>
          <p:nvPr/>
        </p:nvSpPr>
        <p:spPr>
          <a:xfrm>
            <a:off x="4947588" y="1293520"/>
            <a:ext cx="3923928" cy="5015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ABA77A"/>
              </a:buClr>
              <a:defRPr/>
            </a:pPr>
            <a:r>
              <a:rPr lang="pt-BR" sz="2400" b="1" dirty="0">
                <a:solidFill>
                  <a:srgbClr val="595959"/>
                </a:solidFill>
                <a:latin typeface="Montserrat" pitchFamily="2" charset="77"/>
              </a:rPr>
              <a:t>Novo formato</a:t>
            </a:r>
            <a:endParaRPr lang="pt-BR" sz="2400" dirty="0">
              <a:solidFill>
                <a:srgbClr val="595959"/>
              </a:solidFill>
              <a:latin typeface="Montserrat" pitchFamily="2" charset="77"/>
            </a:endParaRPr>
          </a:p>
          <a:p>
            <a:pPr marL="285750" indent="-285750">
              <a:lnSpc>
                <a:spcPct val="150000"/>
              </a:lnSpc>
              <a:buClr>
                <a:srgbClr val="ABA77A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rgbClr val="595959"/>
                </a:solidFill>
                <a:latin typeface="Montserrat" pitchFamily="2" charset="77"/>
              </a:rPr>
              <a:t>Síntese;</a:t>
            </a:r>
          </a:p>
          <a:p>
            <a:pPr marL="285750" indent="-285750">
              <a:lnSpc>
                <a:spcPct val="150000"/>
              </a:lnSpc>
              <a:buClr>
                <a:srgbClr val="ABA77A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rgbClr val="595959"/>
                </a:solidFill>
                <a:latin typeface="Montserrat" pitchFamily="2" charset="77"/>
              </a:rPr>
              <a:t>Padronização dos textos;</a:t>
            </a:r>
          </a:p>
          <a:p>
            <a:pPr marL="285750" indent="-285750">
              <a:lnSpc>
                <a:spcPct val="150000"/>
              </a:lnSpc>
              <a:buClr>
                <a:srgbClr val="ABA77A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rgbClr val="595959"/>
                </a:solidFill>
                <a:latin typeface="Montserrat" pitchFamily="2" charset="77"/>
              </a:rPr>
              <a:t>Divulgação dos planos, programas e projetos que visam melhoria da qualidade ambiental</a:t>
            </a:r>
            <a:endParaRPr lang="pt-BR" sz="2400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EFB4026-AA5A-D4D4-FC6D-8800F306DF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248009"/>
            <a:ext cx="813472" cy="551828"/>
          </a:xfrm>
          <a:prstGeom prst="rect">
            <a:avLst/>
          </a:prstGeom>
        </p:spPr>
      </p:pic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62C814C1-D473-0C4B-B295-F1101FF18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355210"/>
              </p:ext>
            </p:extLst>
          </p:nvPr>
        </p:nvGraphicFramePr>
        <p:xfrm>
          <a:off x="564865" y="1293520"/>
          <a:ext cx="3923928" cy="504055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23928">
                  <a:extLst>
                    <a:ext uri="{9D8B030D-6E8A-4147-A177-3AD203B41FA5}">
                      <a16:colId xmlns:a16="http://schemas.microsoft.com/office/drawing/2014/main" val="2761908593"/>
                    </a:ext>
                  </a:extLst>
                </a:gridCol>
              </a:tblGrid>
              <a:tr h="498419"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Montserrat" pitchFamily="2" charset="77"/>
                        </a:rPr>
                        <a:t>Plano/Programa/Projeto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71296"/>
                  </a:ext>
                </a:extLst>
              </a:tr>
              <a:tr h="498419"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Montserrat" pitchFamily="2" charset="77"/>
                        </a:rPr>
                        <a:t>Área Responsável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327682"/>
                  </a:ext>
                </a:extLst>
              </a:tr>
              <a:tr h="498419"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Montserrat" pitchFamily="2" charset="77"/>
                        </a:rPr>
                        <a:t>Tema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967477"/>
                  </a:ext>
                </a:extLst>
              </a:tr>
              <a:tr h="498419"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Montserrat" pitchFamily="2" charset="77"/>
                        </a:rPr>
                        <a:t>Legislação vinculada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503685"/>
                  </a:ext>
                </a:extLst>
              </a:tr>
              <a:tr h="498419"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Montserrat" pitchFamily="2" charset="77"/>
                        </a:rPr>
                        <a:t>Descrição e objetivo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349439"/>
                  </a:ext>
                </a:extLst>
              </a:tr>
              <a:tr h="498419"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Montserrat" pitchFamily="2" charset="77"/>
                        </a:rPr>
                        <a:t>Resultados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819940"/>
                  </a:ext>
                </a:extLst>
              </a:tr>
              <a:tr h="498419"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Montserrat" pitchFamily="2" charset="77"/>
                        </a:rPr>
                        <a:t>Atores envolvidos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350473"/>
                  </a:ext>
                </a:extLst>
              </a:tr>
              <a:tr h="498419"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Montserrat" pitchFamily="2" charset="77"/>
                        </a:rPr>
                        <a:t>Próximos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081653"/>
                  </a:ext>
                </a:extLst>
              </a:tr>
              <a:tr h="554786"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Montserrat" pitchFamily="2" charset="77"/>
                        </a:rPr>
                        <a:t>Instrumentos desenvolvidos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124211"/>
                  </a:ext>
                </a:extLst>
              </a:tr>
              <a:tr h="498419">
                <a:tc>
                  <a:txBody>
                    <a:bodyPr/>
                    <a:lstStyle/>
                    <a:p>
                      <a:r>
                        <a:rPr lang="pt-BR" sz="2000" dirty="0">
                          <a:latin typeface="Montserrat" pitchFamily="2" charset="77"/>
                        </a:rPr>
                        <a:t>Divulgação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128852"/>
                  </a:ext>
                </a:extLst>
              </a:tr>
            </a:tbl>
          </a:graphicData>
        </a:graphic>
      </p:graphicFrame>
      <p:pic>
        <p:nvPicPr>
          <p:cNvPr id="12" name="Imagem 11">
            <a:extLst>
              <a:ext uri="{FF2B5EF4-FFF2-40B4-BE49-F238E27FC236}">
                <a16:creationId xmlns:a16="http://schemas.microsoft.com/office/drawing/2014/main" id="{31695FAB-6F28-294F-FD84-462EE6727D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27" b="70339" l="1750" r="90000">
                        <a14:foregroundMark x1="1750" y1="42373" x2="7550" y2="44915"/>
                        <a14:foregroundMark x1="1900" y1="33051" x2="5950" y2="38136"/>
                        <a14:foregroundMark x1="7850" y1="26271" x2="8100" y2="51695"/>
                        <a14:backgroundMark x1="14850" y1="38136" x2="46500" y2="72034"/>
                        <a14:backgroundMark x1="46500" y1="72034" x2="59850" y2="47458"/>
                        <a14:backgroundMark x1="59850" y1="47458" x2="71600" y2="71186"/>
                        <a14:backgroundMark x1="71600" y1="71186" x2="75150" y2="38136"/>
                        <a14:backgroundMark x1="37050" y1="22034" x2="38100" y2="61017"/>
                        <a14:backgroundMark x1="37150" y1="49153" x2="42150" y2="49153"/>
                        <a14:backgroundMark x1="68900" y1="49153" x2="75000" y2="51695"/>
                        <a14:backgroundMark x1="41900" y1="35593" x2="47450" y2="38136"/>
                        <a14:backgroundMark x1="47450" y1="38136" x2="50250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374" b="1268"/>
          <a:stretch/>
        </p:blipFill>
        <p:spPr>
          <a:xfrm>
            <a:off x="7680508" y="248551"/>
            <a:ext cx="1175460" cy="6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83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4">
            <a:extLst>
              <a:ext uri="{FF2B5EF4-FFF2-40B4-BE49-F238E27FC236}">
                <a16:creationId xmlns:a16="http://schemas.microsoft.com/office/drawing/2014/main" id="{816B6695-B533-4318-99A0-7C74699433C1}"/>
              </a:ext>
            </a:extLst>
          </p:cNvPr>
          <p:cNvSpPr/>
          <p:nvPr/>
        </p:nvSpPr>
        <p:spPr>
          <a:xfrm>
            <a:off x="1061610" y="404664"/>
            <a:ext cx="1800200" cy="977600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Compromisso Climático SP Carbono Zero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Plano de Ação Climática 2050</a:t>
            </a:r>
            <a:endParaRPr lang="pt-BR" sz="1050" dirty="0"/>
          </a:p>
        </p:txBody>
      </p:sp>
      <p:sp>
        <p:nvSpPr>
          <p:cNvPr id="8" name="Retângulo de cantos arredondados 4">
            <a:extLst>
              <a:ext uri="{FF2B5EF4-FFF2-40B4-BE49-F238E27FC236}">
                <a16:creationId xmlns:a16="http://schemas.microsoft.com/office/drawing/2014/main" id="{3ED61F62-1079-46C2-8FDB-7981F86DD4C0}"/>
              </a:ext>
            </a:extLst>
          </p:cNvPr>
          <p:cNvSpPr/>
          <p:nvPr/>
        </p:nvSpPr>
        <p:spPr>
          <a:xfrm>
            <a:off x="2987824" y="404664"/>
            <a:ext cx="1620146" cy="977600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Plano Estadual de Adaptação e Resiliência Climática (PEARC)</a:t>
            </a:r>
          </a:p>
        </p:txBody>
      </p:sp>
      <p:sp>
        <p:nvSpPr>
          <p:cNvPr id="9" name="Retângulo de cantos arredondados 4">
            <a:extLst>
              <a:ext uri="{FF2B5EF4-FFF2-40B4-BE49-F238E27FC236}">
                <a16:creationId xmlns:a16="http://schemas.microsoft.com/office/drawing/2014/main" id="{5F49B90A-A44C-48E9-A8BC-B833906A1BEA}"/>
              </a:ext>
            </a:extLst>
          </p:cNvPr>
          <p:cNvSpPr/>
          <p:nvPr/>
        </p:nvSpPr>
        <p:spPr>
          <a:xfrm>
            <a:off x="4733984" y="399284"/>
            <a:ext cx="1422192" cy="941484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  <a:latin typeface="+mj-lt"/>
              </a:rPr>
              <a:t>ICMS Ambienta</a:t>
            </a:r>
            <a:r>
              <a:rPr lang="pt-BR" sz="1050" dirty="0">
                <a:solidFill>
                  <a:srgbClr val="3B5060"/>
                </a:solidFill>
                <a:latin typeface="+mj-lt"/>
              </a:rPr>
              <a:t>l</a:t>
            </a:r>
          </a:p>
        </p:txBody>
      </p:sp>
      <p:sp>
        <p:nvSpPr>
          <p:cNvPr id="4" name="Fluxograma: Terminação 3">
            <a:extLst>
              <a:ext uri="{FF2B5EF4-FFF2-40B4-BE49-F238E27FC236}">
                <a16:creationId xmlns:a16="http://schemas.microsoft.com/office/drawing/2014/main" id="{823E49A0-4C85-48AA-A6B3-F19B9C94EAA2}"/>
              </a:ext>
            </a:extLst>
          </p:cNvPr>
          <p:cNvSpPr/>
          <p:nvPr/>
        </p:nvSpPr>
        <p:spPr>
          <a:xfrm>
            <a:off x="1515588" y="245426"/>
            <a:ext cx="864000" cy="306000"/>
          </a:xfrm>
          <a:prstGeom prst="flowChartTerminator">
            <a:avLst/>
          </a:prstGeom>
          <a:solidFill>
            <a:srgbClr val="0E8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i="0" dirty="0">
                <a:solidFill>
                  <a:schemeClr val="bg1"/>
                </a:solidFill>
                <a:effectLst/>
              </a:rPr>
              <a:t>Gabinete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10" name="Fluxograma: Terminação 9">
            <a:extLst>
              <a:ext uri="{FF2B5EF4-FFF2-40B4-BE49-F238E27FC236}">
                <a16:creationId xmlns:a16="http://schemas.microsoft.com/office/drawing/2014/main" id="{58673549-CF71-4338-A226-A4EB6E93DB4C}"/>
              </a:ext>
            </a:extLst>
          </p:cNvPr>
          <p:cNvSpPr/>
          <p:nvPr/>
        </p:nvSpPr>
        <p:spPr>
          <a:xfrm>
            <a:off x="3170457" y="215660"/>
            <a:ext cx="1333259" cy="306000"/>
          </a:xfrm>
          <a:prstGeom prst="flowChartTerminator">
            <a:avLst/>
          </a:prstGeom>
          <a:solidFill>
            <a:srgbClr val="0E8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0" i="0" dirty="0">
                <a:solidFill>
                  <a:srgbClr val="FFFFFF"/>
                </a:solidFill>
                <a:effectLst/>
              </a:rPr>
              <a:t>Gabinete; CPLA</a:t>
            </a:r>
            <a:endParaRPr lang="pt-BR" sz="1100" b="1" dirty="0">
              <a:solidFill>
                <a:schemeClr val="bg1"/>
              </a:solidFill>
            </a:endParaRPr>
          </a:p>
        </p:txBody>
      </p:sp>
      <p:sp>
        <p:nvSpPr>
          <p:cNvPr id="11" name="Fluxograma: Terminação 10">
            <a:extLst>
              <a:ext uri="{FF2B5EF4-FFF2-40B4-BE49-F238E27FC236}">
                <a16:creationId xmlns:a16="http://schemas.microsoft.com/office/drawing/2014/main" id="{8B849992-A590-4434-83B3-4D16882AEF5D}"/>
              </a:ext>
            </a:extLst>
          </p:cNvPr>
          <p:cNvSpPr/>
          <p:nvPr/>
        </p:nvSpPr>
        <p:spPr>
          <a:xfrm>
            <a:off x="4932040" y="188640"/>
            <a:ext cx="1045261" cy="504056"/>
          </a:xfrm>
          <a:prstGeom prst="flowChartTerminator">
            <a:avLst/>
          </a:prstGeom>
          <a:solidFill>
            <a:srgbClr val="0E8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0" i="0" dirty="0">
                <a:solidFill>
                  <a:srgbClr val="FFFFFF"/>
                </a:solidFill>
                <a:effectLst/>
              </a:rPr>
              <a:t>Gabinete; CPLA; </a:t>
            </a:r>
            <a:r>
              <a:rPr lang="pt-BR" sz="1100" b="0" i="0" dirty="0" err="1">
                <a:solidFill>
                  <a:srgbClr val="FFFFFF"/>
                </a:solidFill>
                <a:effectLst/>
              </a:rPr>
              <a:t>CRHi</a:t>
            </a:r>
            <a:r>
              <a:rPr lang="pt-BR" sz="1100" b="0" i="0" dirty="0">
                <a:solidFill>
                  <a:srgbClr val="FFFFFF"/>
                </a:solidFill>
                <a:effectLst/>
              </a:rPr>
              <a:t>; IPA</a:t>
            </a:r>
            <a:endParaRPr lang="pt-BR" sz="1100" b="1" dirty="0">
              <a:solidFill>
                <a:schemeClr val="bg1"/>
              </a:solidFill>
            </a:endParaRPr>
          </a:p>
        </p:txBody>
      </p:sp>
      <p:sp>
        <p:nvSpPr>
          <p:cNvPr id="12" name="Retângulo de cantos arredondados 4">
            <a:extLst>
              <a:ext uri="{FF2B5EF4-FFF2-40B4-BE49-F238E27FC236}">
                <a16:creationId xmlns:a16="http://schemas.microsoft.com/office/drawing/2014/main" id="{07EE695C-10E8-4D90-8219-86CAECE9BE08}"/>
              </a:ext>
            </a:extLst>
          </p:cNvPr>
          <p:cNvSpPr/>
          <p:nvPr/>
        </p:nvSpPr>
        <p:spPr>
          <a:xfrm>
            <a:off x="6282190" y="398612"/>
            <a:ext cx="2322258" cy="941484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Biota Síntese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Programa Nascentes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Programa Refloresta - SP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Projeto Conexão Mata Atlântica</a:t>
            </a:r>
            <a:endParaRPr lang="pt-BR" sz="1050" dirty="0"/>
          </a:p>
        </p:txBody>
      </p:sp>
      <p:sp>
        <p:nvSpPr>
          <p:cNvPr id="13" name="Fluxograma: Terminação 12">
            <a:extLst>
              <a:ext uri="{FF2B5EF4-FFF2-40B4-BE49-F238E27FC236}">
                <a16:creationId xmlns:a16="http://schemas.microsoft.com/office/drawing/2014/main" id="{86DAB616-C735-408A-A727-D635FD43A239}"/>
              </a:ext>
            </a:extLst>
          </p:cNvPr>
          <p:cNvSpPr/>
          <p:nvPr/>
        </p:nvSpPr>
        <p:spPr>
          <a:xfrm>
            <a:off x="7013850" y="215660"/>
            <a:ext cx="858938" cy="306000"/>
          </a:xfrm>
          <a:prstGeom prst="flowChartTerminator">
            <a:avLst/>
          </a:prstGeom>
          <a:solidFill>
            <a:srgbClr val="0E8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0" i="0" dirty="0">
                <a:solidFill>
                  <a:srgbClr val="FFFFFF"/>
                </a:solidFill>
                <a:effectLst/>
              </a:rPr>
              <a:t>UGP</a:t>
            </a:r>
            <a:endParaRPr lang="pt-BR" sz="1100" b="1" dirty="0">
              <a:solidFill>
                <a:schemeClr val="bg1"/>
              </a:solidFill>
            </a:endParaRPr>
          </a:p>
        </p:txBody>
      </p:sp>
      <p:sp>
        <p:nvSpPr>
          <p:cNvPr id="14" name="Retângulo de cantos arredondados 4">
            <a:extLst>
              <a:ext uri="{FF2B5EF4-FFF2-40B4-BE49-F238E27FC236}">
                <a16:creationId xmlns:a16="http://schemas.microsoft.com/office/drawing/2014/main" id="{513CC837-2DFB-4701-8E4D-97793BEE654D}"/>
              </a:ext>
            </a:extLst>
          </p:cNvPr>
          <p:cNvSpPr/>
          <p:nvPr/>
        </p:nvSpPr>
        <p:spPr>
          <a:xfrm>
            <a:off x="149792" y="1734798"/>
            <a:ext cx="2466274" cy="1224136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Gerenciamento Costeiro (GERCO)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 err="1">
                <a:solidFill>
                  <a:srgbClr val="3B5060"/>
                </a:solidFill>
                <a:effectLst/>
              </a:rPr>
              <a:t>DataGEO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Programa de Capacitação de Municípios para implementação do ZEE - SP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Programa Município </a:t>
            </a:r>
            <a:r>
              <a:rPr lang="pt-BR" sz="1050" b="0" i="0" dirty="0" err="1">
                <a:solidFill>
                  <a:srgbClr val="3B5060"/>
                </a:solidFill>
                <a:effectLst/>
              </a:rPr>
              <a:t>VerdeAzul</a:t>
            </a:r>
            <a:endParaRPr lang="pt-BR" sz="1050" dirty="0"/>
          </a:p>
        </p:txBody>
      </p:sp>
      <p:sp>
        <p:nvSpPr>
          <p:cNvPr id="15" name="Fluxograma: Terminação 14">
            <a:extLst>
              <a:ext uri="{FF2B5EF4-FFF2-40B4-BE49-F238E27FC236}">
                <a16:creationId xmlns:a16="http://schemas.microsoft.com/office/drawing/2014/main" id="{69E1B28D-E786-4FF6-ADD4-816D2778E1DA}"/>
              </a:ext>
            </a:extLst>
          </p:cNvPr>
          <p:cNvSpPr/>
          <p:nvPr/>
        </p:nvSpPr>
        <p:spPr>
          <a:xfrm>
            <a:off x="926595" y="1556792"/>
            <a:ext cx="936104" cy="306000"/>
          </a:xfrm>
          <a:prstGeom prst="flowChartTerminator">
            <a:avLst/>
          </a:prstGeom>
          <a:solidFill>
            <a:srgbClr val="0E8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i="0" dirty="0">
                <a:solidFill>
                  <a:schemeClr val="bg1"/>
                </a:solidFill>
                <a:effectLst/>
              </a:rPr>
              <a:t>CPLA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16" name="Retângulo de cantos arredondados 4">
            <a:extLst>
              <a:ext uri="{FF2B5EF4-FFF2-40B4-BE49-F238E27FC236}">
                <a16:creationId xmlns:a16="http://schemas.microsoft.com/office/drawing/2014/main" id="{1B0479A5-D12F-461A-B317-B0DDE0141206}"/>
              </a:ext>
            </a:extLst>
          </p:cNvPr>
          <p:cNvSpPr/>
          <p:nvPr/>
        </p:nvSpPr>
        <p:spPr>
          <a:xfrm>
            <a:off x="118134" y="4349933"/>
            <a:ext cx="2564121" cy="2012950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Programa Estadual de Educação Ambiental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Programa de Formação em Educação Ambiental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Portal de Educação Ambiental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Programa de Alfabetização Ambiental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Programa Inova Educação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Programa de Mobilidade Virtual - Intercâmbio de Jovens SP-Brasil &amp; Aichi – Japão</a:t>
            </a:r>
            <a:endParaRPr lang="pt-BR" sz="1050" dirty="0"/>
          </a:p>
        </p:txBody>
      </p:sp>
      <p:sp>
        <p:nvSpPr>
          <p:cNvPr id="17" name="Fluxograma: Terminação 16">
            <a:extLst>
              <a:ext uri="{FF2B5EF4-FFF2-40B4-BE49-F238E27FC236}">
                <a16:creationId xmlns:a16="http://schemas.microsoft.com/office/drawing/2014/main" id="{62DA3009-7220-4373-AE30-21BA7651D74A}"/>
              </a:ext>
            </a:extLst>
          </p:cNvPr>
          <p:cNvSpPr/>
          <p:nvPr/>
        </p:nvSpPr>
        <p:spPr>
          <a:xfrm>
            <a:off x="947545" y="4173466"/>
            <a:ext cx="926112" cy="306000"/>
          </a:xfrm>
          <a:prstGeom prst="flowChartTerminator">
            <a:avLst/>
          </a:prstGeom>
          <a:solidFill>
            <a:srgbClr val="0E8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CEA</a:t>
            </a:r>
          </a:p>
        </p:txBody>
      </p:sp>
      <p:sp>
        <p:nvSpPr>
          <p:cNvPr id="18" name="Retângulo de cantos arredondados 4">
            <a:extLst>
              <a:ext uri="{FF2B5EF4-FFF2-40B4-BE49-F238E27FC236}">
                <a16:creationId xmlns:a16="http://schemas.microsoft.com/office/drawing/2014/main" id="{23E610B9-B79B-4F18-8742-5EBEC0CA00BD}"/>
              </a:ext>
            </a:extLst>
          </p:cNvPr>
          <p:cNvSpPr/>
          <p:nvPr/>
        </p:nvSpPr>
        <p:spPr>
          <a:xfrm>
            <a:off x="2861810" y="1623421"/>
            <a:ext cx="2455642" cy="4741718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Coexistência Humano-Fauna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Diretrizes Técnicas para a Vigilância e Controle da Febre Maculosa Brasileira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Pesquisas Aplicadas, Inovação Tecnológica e Gestão de Coleções Biológicas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Planos de Ação Nacional para a Conservação das Espécies Ameaçadas de Extinção (</a:t>
            </a:r>
            <a:r>
              <a:rPr lang="pt-BR" sz="1050" b="0" i="0" dirty="0" err="1">
                <a:solidFill>
                  <a:srgbClr val="3B5060"/>
                </a:solidFill>
                <a:effectLst/>
              </a:rPr>
              <a:t>PANs</a:t>
            </a:r>
            <a:r>
              <a:rPr lang="pt-BR" sz="1050" b="0" i="0" dirty="0">
                <a:solidFill>
                  <a:srgbClr val="3B5060"/>
                </a:solidFill>
                <a:effectLst/>
              </a:rPr>
              <a:t>)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Programa de Cativeiro da Arara-azul-de-</a:t>
            </a:r>
            <a:r>
              <a:rPr lang="pt-BR" sz="1050" b="0" i="0" dirty="0" err="1">
                <a:solidFill>
                  <a:srgbClr val="3B5060"/>
                </a:solidFill>
                <a:effectLst/>
              </a:rPr>
              <a:t>lear</a:t>
            </a:r>
            <a:r>
              <a:rPr lang="pt-BR" sz="1050" b="0" i="0" dirty="0">
                <a:solidFill>
                  <a:srgbClr val="3B5060"/>
                </a:solidFill>
                <a:effectLst/>
              </a:rPr>
              <a:t> e PAN para a Conservação das Aves da Caatinga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Programa de Cativeiro do Tamanduá-bandeira e PAN para a Conservação do Tamanduá-bandeira, Tatu-canastra e Tatu-bola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Programa de Manejo </a:t>
            </a:r>
            <a:r>
              <a:rPr lang="pt-BR" sz="1050" b="0" i="1" dirty="0" err="1">
                <a:solidFill>
                  <a:srgbClr val="3B5060"/>
                </a:solidFill>
                <a:effectLst/>
              </a:rPr>
              <a:t>ex</a:t>
            </a:r>
            <a:r>
              <a:rPr lang="pt-BR" sz="1050" b="0" i="1" dirty="0">
                <a:solidFill>
                  <a:srgbClr val="3B5060"/>
                </a:solidFill>
                <a:effectLst/>
              </a:rPr>
              <a:t> Situ </a:t>
            </a:r>
            <a:r>
              <a:rPr lang="pt-BR" sz="1050" b="0" i="0" dirty="0">
                <a:solidFill>
                  <a:srgbClr val="3B5060"/>
                </a:solidFill>
                <a:effectLst/>
              </a:rPr>
              <a:t>e PAN para a Conservação dos Primatas da Mata Atlântica e da Preguiça-de-coleira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Programa de Manejo </a:t>
            </a:r>
            <a:r>
              <a:rPr lang="pt-BR" sz="1050" b="0" i="1" dirty="0" err="1">
                <a:solidFill>
                  <a:srgbClr val="3B5060"/>
                </a:solidFill>
                <a:effectLst/>
              </a:rPr>
              <a:t>ex</a:t>
            </a:r>
            <a:r>
              <a:rPr lang="pt-BR" sz="1050" b="0" i="1" dirty="0">
                <a:solidFill>
                  <a:srgbClr val="3B5060"/>
                </a:solidFill>
                <a:effectLst/>
              </a:rPr>
              <a:t> Situ </a:t>
            </a:r>
            <a:r>
              <a:rPr lang="pt-BR" sz="1050" b="0" i="0" dirty="0">
                <a:solidFill>
                  <a:srgbClr val="3B5060"/>
                </a:solidFill>
                <a:effectLst/>
              </a:rPr>
              <a:t>e Plano Estratégico de Conservação da Perereca-pintada-do-rio-Pomba</a:t>
            </a:r>
            <a:endParaRPr lang="pt-BR" sz="105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Uma Só Saúde</a:t>
            </a:r>
            <a:endParaRPr lang="pt-BR" sz="1050" dirty="0"/>
          </a:p>
        </p:txBody>
      </p:sp>
      <p:sp>
        <p:nvSpPr>
          <p:cNvPr id="19" name="Fluxograma: Terminação 18">
            <a:extLst>
              <a:ext uri="{FF2B5EF4-FFF2-40B4-BE49-F238E27FC236}">
                <a16:creationId xmlns:a16="http://schemas.microsoft.com/office/drawing/2014/main" id="{F8CA89E1-A7E7-45C4-B096-5CB8C836F641}"/>
              </a:ext>
            </a:extLst>
          </p:cNvPr>
          <p:cNvSpPr/>
          <p:nvPr/>
        </p:nvSpPr>
        <p:spPr>
          <a:xfrm>
            <a:off x="3563888" y="1454272"/>
            <a:ext cx="936104" cy="306000"/>
          </a:xfrm>
          <a:prstGeom prst="flowChartTerminator">
            <a:avLst/>
          </a:prstGeom>
          <a:solidFill>
            <a:srgbClr val="0E8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CFS</a:t>
            </a:r>
          </a:p>
        </p:txBody>
      </p:sp>
      <p:sp>
        <p:nvSpPr>
          <p:cNvPr id="20" name="Retângulo de cantos arredondados 4">
            <a:extLst>
              <a:ext uri="{FF2B5EF4-FFF2-40B4-BE49-F238E27FC236}">
                <a16:creationId xmlns:a16="http://schemas.microsoft.com/office/drawing/2014/main" id="{691FAE16-CF80-46A7-A9FA-0A222D5599ED}"/>
              </a:ext>
            </a:extLst>
          </p:cNvPr>
          <p:cNvSpPr/>
          <p:nvPr/>
        </p:nvSpPr>
        <p:spPr>
          <a:xfrm>
            <a:off x="62514" y="3246656"/>
            <a:ext cx="2700300" cy="792088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pt-BR" sz="1050" b="0" i="0" dirty="0">
                <a:solidFill>
                  <a:srgbClr val="3B5060"/>
                </a:solidFill>
                <a:effectLst/>
              </a:rPr>
              <a:t>Programa Estadual de Identificação e Controle da População de Cães e Gatos</a:t>
            </a:r>
            <a:endParaRPr lang="pt-BR" sz="1050" dirty="0"/>
          </a:p>
        </p:txBody>
      </p:sp>
      <p:sp>
        <p:nvSpPr>
          <p:cNvPr id="21" name="Fluxograma: Terminação 20">
            <a:extLst>
              <a:ext uri="{FF2B5EF4-FFF2-40B4-BE49-F238E27FC236}">
                <a16:creationId xmlns:a16="http://schemas.microsoft.com/office/drawing/2014/main" id="{6698ADD0-042D-4FE4-A6E3-8935E9C1A41D}"/>
              </a:ext>
            </a:extLst>
          </p:cNvPr>
          <p:cNvSpPr/>
          <p:nvPr/>
        </p:nvSpPr>
        <p:spPr>
          <a:xfrm>
            <a:off x="942549" y="3078336"/>
            <a:ext cx="936104" cy="306000"/>
          </a:xfrm>
          <a:prstGeom prst="flowChartTerminator">
            <a:avLst/>
          </a:prstGeom>
          <a:solidFill>
            <a:srgbClr val="0E8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CDSA</a:t>
            </a:r>
          </a:p>
        </p:txBody>
      </p:sp>
      <p:sp>
        <p:nvSpPr>
          <p:cNvPr id="22" name="Retângulo de cantos arredondados 4">
            <a:extLst>
              <a:ext uri="{FF2B5EF4-FFF2-40B4-BE49-F238E27FC236}">
                <a16:creationId xmlns:a16="http://schemas.microsoft.com/office/drawing/2014/main" id="{D49945B5-411D-4A50-9509-DB6567E83377}"/>
              </a:ext>
            </a:extLst>
          </p:cNvPr>
          <p:cNvSpPr/>
          <p:nvPr/>
        </p:nvSpPr>
        <p:spPr>
          <a:xfrm>
            <a:off x="5430836" y="1607272"/>
            <a:ext cx="3559896" cy="566100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Programa de Conservação do Mico-leão-da-cara-preta</a:t>
            </a:r>
          </a:p>
        </p:txBody>
      </p:sp>
      <p:sp>
        <p:nvSpPr>
          <p:cNvPr id="23" name="Fluxograma: Terminação 22">
            <a:extLst>
              <a:ext uri="{FF2B5EF4-FFF2-40B4-BE49-F238E27FC236}">
                <a16:creationId xmlns:a16="http://schemas.microsoft.com/office/drawing/2014/main" id="{E3E94DC9-6FA9-404B-938B-33205917B8B9}"/>
              </a:ext>
            </a:extLst>
          </p:cNvPr>
          <p:cNvSpPr/>
          <p:nvPr/>
        </p:nvSpPr>
        <p:spPr>
          <a:xfrm>
            <a:off x="6660232" y="1399952"/>
            <a:ext cx="936104" cy="306000"/>
          </a:xfrm>
          <a:prstGeom prst="flowChartTerminator">
            <a:avLst/>
          </a:prstGeom>
          <a:solidFill>
            <a:srgbClr val="0E8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CFS; FF</a:t>
            </a:r>
          </a:p>
        </p:txBody>
      </p:sp>
      <p:sp>
        <p:nvSpPr>
          <p:cNvPr id="24" name="Retângulo de cantos arredondados 4">
            <a:extLst>
              <a:ext uri="{FF2B5EF4-FFF2-40B4-BE49-F238E27FC236}">
                <a16:creationId xmlns:a16="http://schemas.microsoft.com/office/drawing/2014/main" id="{30E54E30-BD76-4C29-AFC9-461CC91925FC}"/>
              </a:ext>
            </a:extLst>
          </p:cNvPr>
          <p:cNvSpPr/>
          <p:nvPr/>
        </p:nvSpPr>
        <p:spPr>
          <a:xfrm>
            <a:off x="5416448" y="2459530"/>
            <a:ext cx="3559896" cy="2165470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Estratégias de Proteção, Fiscalização e Monitoramento Ambiental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Fiscalização Integrada em Áreas de Mananciais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Monitoramento Ambiental por Imagens de Satélites (MAIS)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Painel Verde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Plano de Ação Territorial – PAT Caminho das Tropas Paraná-São Paulo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Plano de Ação Territorial – PAT Cinturão Verde de São Paulo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Programa CADMADEIRA</a:t>
            </a:r>
          </a:p>
        </p:txBody>
      </p:sp>
      <p:sp>
        <p:nvSpPr>
          <p:cNvPr id="25" name="Fluxograma: Terminação 24">
            <a:extLst>
              <a:ext uri="{FF2B5EF4-FFF2-40B4-BE49-F238E27FC236}">
                <a16:creationId xmlns:a16="http://schemas.microsoft.com/office/drawing/2014/main" id="{CCF4C935-A8F4-4D18-844E-FF44C611A887}"/>
              </a:ext>
            </a:extLst>
          </p:cNvPr>
          <p:cNvSpPr/>
          <p:nvPr/>
        </p:nvSpPr>
        <p:spPr>
          <a:xfrm>
            <a:off x="6703607" y="2276872"/>
            <a:ext cx="936104" cy="306000"/>
          </a:xfrm>
          <a:prstGeom prst="flowChartTerminator">
            <a:avLst/>
          </a:prstGeom>
          <a:solidFill>
            <a:srgbClr val="0E8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CFB</a:t>
            </a:r>
          </a:p>
        </p:txBody>
      </p:sp>
      <p:sp>
        <p:nvSpPr>
          <p:cNvPr id="26" name="Retângulo de cantos arredondados 4">
            <a:extLst>
              <a:ext uri="{FF2B5EF4-FFF2-40B4-BE49-F238E27FC236}">
                <a16:creationId xmlns:a16="http://schemas.microsoft.com/office/drawing/2014/main" id="{C1FCF92E-4039-450C-A177-E5E937547F23}"/>
              </a:ext>
            </a:extLst>
          </p:cNvPr>
          <p:cNvSpPr/>
          <p:nvPr/>
        </p:nvSpPr>
        <p:spPr>
          <a:xfrm>
            <a:off x="5497007" y="4916396"/>
            <a:ext cx="3404550" cy="557619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Programa Estadual de Conciliação Ambiental</a:t>
            </a:r>
          </a:p>
        </p:txBody>
      </p:sp>
      <p:sp>
        <p:nvSpPr>
          <p:cNvPr id="27" name="Fluxograma: Terminação 26">
            <a:extLst>
              <a:ext uri="{FF2B5EF4-FFF2-40B4-BE49-F238E27FC236}">
                <a16:creationId xmlns:a16="http://schemas.microsoft.com/office/drawing/2014/main" id="{9E825F34-6675-474D-BA36-AAC8D83D6BDA}"/>
              </a:ext>
            </a:extLst>
          </p:cNvPr>
          <p:cNvSpPr/>
          <p:nvPr/>
        </p:nvSpPr>
        <p:spPr>
          <a:xfrm>
            <a:off x="6594469" y="4741264"/>
            <a:ext cx="1154379" cy="306000"/>
          </a:xfrm>
          <a:prstGeom prst="flowChartTerminator">
            <a:avLst/>
          </a:prstGeom>
          <a:solidFill>
            <a:srgbClr val="0E8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CFB; </a:t>
            </a:r>
            <a:r>
              <a:rPr lang="pt-BR" sz="1100" dirty="0" err="1">
                <a:solidFill>
                  <a:schemeClr val="bg1"/>
                </a:solidFill>
              </a:rPr>
              <a:t>CPAmb</a:t>
            </a:r>
            <a:endParaRPr lang="pt-BR" sz="1100" dirty="0">
              <a:solidFill>
                <a:schemeClr val="bg1"/>
              </a:solidFill>
            </a:endParaRPr>
          </a:p>
        </p:txBody>
      </p:sp>
      <p:sp>
        <p:nvSpPr>
          <p:cNvPr id="28" name="Retângulo de cantos arredondados 4">
            <a:extLst>
              <a:ext uri="{FF2B5EF4-FFF2-40B4-BE49-F238E27FC236}">
                <a16:creationId xmlns:a16="http://schemas.microsoft.com/office/drawing/2014/main" id="{7D0B2BE0-AC38-402C-9F38-A7582251A16E}"/>
              </a:ext>
            </a:extLst>
          </p:cNvPr>
          <p:cNvSpPr/>
          <p:nvPr/>
        </p:nvSpPr>
        <p:spPr>
          <a:xfrm>
            <a:off x="5460036" y="5805264"/>
            <a:ext cx="3441521" cy="557619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Sistema Estadual de Prevenção e Combate a Incêndios Florestais (Operação SP Sem Fogo)</a:t>
            </a:r>
          </a:p>
        </p:txBody>
      </p:sp>
      <p:sp>
        <p:nvSpPr>
          <p:cNvPr id="29" name="Fluxograma: Terminação 28">
            <a:extLst>
              <a:ext uri="{FF2B5EF4-FFF2-40B4-BE49-F238E27FC236}">
                <a16:creationId xmlns:a16="http://schemas.microsoft.com/office/drawing/2014/main" id="{9A51E533-73BC-477B-9B1B-C5338B5CD686}"/>
              </a:ext>
            </a:extLst>
          </p:cNvPr>
          <p:cNvSpPr/>
          <p:nvPr/>
        </p:nvSpPr>
        <p:spPr>
          <a:xfrm>
            <a:off x="6594468" y="5589240"/>
            <a:ext cx="1154379" cy="306000"/>
          </a:xfrm>
          <a:prstGeom prst="flowChartTerminator">
            <a:avLst/>
          </a:prstGeom>
          <a:solidFill>
            <a:srgbClr val="0E8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CFB; FF</a:t>
            </a:r>
          </a:p>
        </p:txBody>
      </p:sp>
    </p:spTree>
    <p:extLst>
      <p:ext uri="{BB962C8B-B14F-4D97-AF65-F5344CB8AC3E}">
        <p14:creationId xmlns:p14="http://schemas.microsoft.com/office/powerpoint/2010/main" val="2787813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4">
            <a:extLst>
              <a:ext uri="{FF2B5EF4-FFF2-40B4-BE49-F238E27FC236}">
                <a16:creationId xmlns:a16="http://schemas.microsoft.com/office/drawing/2014/main" id="{816B6695-B533-4318-99A0-7C74699433C1}"/>
              </a:ext>
            </a:extLst>
          </p:cNvPr>
          <p:cNvSpPr/>
          <p:nvPr/>
        </p:nvSpPr>
        <p:spPr>
          <a:xfrm>
            <a:off x="1061609" y="404665"/>
            <a:ext cx="4734527" cy="725460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Programa de Pós-Graduação em Biodiversidade Vegetal e Meio Ambiente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Resposta ao desastre de São Sebastião</a:t>
            </a:r>
          </a:p>
        </p:txBody>
      </p:sp>
      <p:sp>
        <p:nvSpPr>
          <p:cNvPr id="9" name="Retângulo de cantos arredondados 4">
            <a:extLst>
              <a:ext uri="{FF2B5EF4-FFF2-40B4-BE49-F238E27FC236}">
                <a16:creationId xmlns:a16="http://schemas.microsoft.com/office/drawing/2014/main" id="{5F49B90A-A44C-48E9-A8BC-B833906A1BEA}"/>
              </a:ext>
            </a:extLst>
          </p:cNvPr>
          <p:cNvSpPr/>
          <p:nvPr/>
        </p:nvSpPr>
        <p:spPr>
          <a:xfrm>
            <a:off x="5969126" y="390363"/>
            <a:ext cx="2790344" cy="653452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Projeto Municípios Paulistas Resilientes</a:t>
            </a:r>
          </a:p>
        </p:txBody>
      </p:sp>
      <p:sp>
        <p:nvSpPr>
          <p:cNvPr id="4" name="Fluxograma: Terminação 3">
            <a:extLst>
              <a:ext uri="{FF2B5EF4-FFF2-40B4-BE49-F238E27FC236}">
                <a16:creationId xmlns:a16="http://schemas.microsoft.com/office/drawing/2014/main" id="{823E49A0-4C85-48AA-A6B3-F19B9C94EAA2}"/>
              </a:ext>
            </a:extLst>
          </p:cNvPr>
          <p:cNvSpPr/>
          <p:nvPr/>
        </p:nvSpPr>
        <p:spPr>
          <a:xfrm>
            <a:off x="2987872" y="205761"/>
            <a:ext cx="864000" cy="306000"/>
          </a:xfrm>
          <a:prstGeom prst="flowChartTerminator">
            <a:avLst/>
          </a:prstGeom>
          <a:solidFill>
            <a:srgbClr val="0E8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IPA</a:t>
            </a:r>
          </a:p>
        </p:txBody>
      </p:sp>
      <p:sp>
        <p:nvSpPr>
          <p:cNvPr id="11" name="Fluxograma: Terminação 10">
            <a:extLst>
              <a:ext uri="{FF2B5EF4-FFF2-40B4-BE49-F238E27FC236}">
                <a16:creationId xmlns:a16="http://schemas.microsoft.com/office/drawing/2014/main" id="{8B849992-A590-4434-83B3-4D16882AEF5D}"/>
              </a:ext>
            </a:extLst>
          </p:cNvPr>
          <p:cNvSpPr/>
          <p:nvPr/>
        </p:nvSpPr>
        <p:spPr>
          <a:xfrm>
            <a:off x="6368132" y="260648"/>
            <a:ext cx="1847869" cy="306000"/>
          </a:xfrm>
          <a:prstGeom prst="flowChartTerminator">
            <a:avLst/>
          </a:prstGeom>
          <a:solidFill>
            <a:srgbClr val="0E8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IPA; SMA; CPLA; CEA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9F254C7-48A4-48F4-8F54-98C9819DC876}"/>
              </a:ext>
            </a:extLst>
          </p:cNvPr>
          <p:cNvGrpSpPr/>
          <p:nvPr/>
        </p:nvGrpSpPr>
        <p:grpSpPr>
          <a:xfrm>
            <a:off x="4067945" y="3668087"/>
            <a:ext cx="4833610" cy="965983"/>
            <a:chOff x="4150038" y="5127313"/>
            <a:chExt cx="4833610" cy="965983"/>
          </a:xfrm>
        </p:grpSpPr>
        <p:sp>
          <p:nvSpPr>
            <p:cNvPr id="12" name="Retângulo de cantos arredondados 4">
              <a:extLst>
                <a:ext uri="{FF2B5EF4-FFF2-40B4-BE49-F238E27FC236}">
                  <a16:creationId xmlns:a16="http://schemas.microsoft.com/office/drawing/2014/main" id="{07EE695C-10E8-4D90-8219-86CAECE9BE08}"/>
                </a:ext>
              </a:extLst>
            </p:cNvPr>
            <p:cNvSpPr/>
            <p:nvPr/>
          </p:nvSpPr>
          <p:spPr>
            <a:xfrm>
              <a:off x="4150038" y="5315355"/>
              <a:ext cx="4833610" cy="777941"/>
            </a:xfrm>
            <a:prstGeom prst="roundRect">
              <a:avLst/>
            </a:prstGeom>
            <a:solidFill>
              <a:srgbClr val="EFEFE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Arial" panose="020B0604020202020204" pitchFamily="34" charset="0"/>
                <a:buChar char="•"/>
              </a:pPr>
              <a:r>
                <a:rPr lang="pt-BR" sz="1050" dirty="0">
                  <a:solidFill>
                    <a:srgbClr val="3B5060"/>
                  </a:solidFill>
                </a:rPr>
                <a:t>Programa de Agrotóxicos e Afins de Uso Agrícola do Estado de São Paulo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pt-BR" sz="1050" dirty="0">
                  <a:solidFill>
                    <a:srgbClr val="3B5060"/>
                  </a:solidFill>
                </a:rPr>
                <a:t>Programa de Regularização Ambiental Rural</a:t>
              </a:r>
            </a:p>
          </p:txBody>
        </p:sp>
        <p:sp>
          <p:nvSpPr>
            <p:cNvPr id="13" name="Fluxograma: Terminação 12">
              <a:extLst>
                <a:ext uri="{FF2B5EF4-FFF2-40B4-BE49-F238E27FC236}">
                  <a16:creationId xmlns:a16="http://schemas.microsoft.com/office/drawing/2014/main" id="{86DAB616-C735-408A-A727-D635FD43A239}"/>
                </a:ext>
              </a:extLst>
            </p:cNvPr>
            <p:cNvSpPr/>
            <p:nvPr/>
          </p:nvSpPr>
          <p:spPr>
            <a:xfrm>
              <a:off x="6207929" y="5127313"/>
              <a:ext cx="858938" cy="306000"/>
            </a:xfrm>
            <a:prstGeom prst="flowChartTerminator">
              <a:avLst/>
            </a:prstGeom>
            <a:solidFill>
              <a:srgbClr val="0E8D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chemeClr val="bg1"/>
                  </a:solidFill>
                </a:rPr>
                <a:t>SAA</a:t>
              </a:r>
            </a:p>
          </p:txBody>
        </p:sp>
      </p:grpSp>
      <p:sp>
        <p:nvSpPr>
          <p:cNvPr id="18" name="Retângulo de cantos arredondados 4">
            <a:extLst>
              <a:ext uri="{FF2B5EF4-FFF2-40B4-BE49-F238E27FC236}">
                <a16:creationId xmlns:a16="http://schemas.microsoft.com/office/drawing/2014/main" id="{23E610B9-B79B-4F18-8742-5EBEC0CA00BD}"/>
              </a:ext>
            </a:extLst>
          </p:cNvPr>
          <p:cNvSpPr/>
          <p:nvPr/>
        </p:nvSpPr>
        <p:spPr>
          <a:xfrm>
            <a:off x="242445" y="1623421"/>
            <a:ext cx="3681483" cy="4397867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Criação e Ampliação de Unidades de Conservação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Estratégias de Conservação Marinha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Monitoramento e Diagnóstico de Javalis (Sus </a:t>
            </a:r>
            <a:r>
              <a:rPr lang="pt-BR" sz="1050" dirty="0" err="1">
                <a:solidFill>
                  <a:srgbClr val="3B5060"/>
                </a:solidFill>
              </a:rPr>
              <a:t>scrofa</a:t>
            </a:r>
            <a:r>
              <a:rPr lang="pt-BR" sz="1050" dirty="0">
                <a:solidFill>
                  <a:srgbClr val="3B5060"/>
                </a:solidFill>
              </a:rPr>
              <a:t>) em Unidades de Conservação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 err="1">
                <a:solidFill>
                  <a:srgbClr val="3B5060"/>
                </a:solidFill>
              </a:rPr>
              <a:t>MonitoraBioSP</a:t>
            </a:r>
            <a:endParaRPr lang="pt-BR" sz="1050" dirty="0">
              <a:solidFill>
                <a:srgbClr val="3B5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Mosaicos de Áreas Protegidas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Planos de Manejo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Programa Abelhas Nativas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Programa de Conservação da Palmeira-juçara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Programa de Educação Ambiental da Fundação Florestal – Curso de formação de monitores ambientais autônomos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Programa de Recuperação Ambiental nas Unidades de Conservação sob gestão da Fundação Florestal (PRAUC-FF)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Programa de Regularização Fundiária das Unidades de Conservação sob Gestão da Fundação Florestal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Programa de Voluntariado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Programa Estadual de Apoio às Reservas Particulares do Patrimônio Natural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Programa Mar Sem Lixo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Programa PSA Guardiões das Florestas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050" dirty="0">
                <a:solidFill>
                  <a:srgbClr val="3B5060"/>
                </a:solidFill>
              </a:rPr>
              <a:t>Uso Público e Parcerias</a:t>
            </a:r>
            <a:endParaRPr lang="pt-BR" sz="1050" dirty="0"/>
          </a:p>
        </p:txBody>
      </p:sp>
      <p:sp>
        <p:nvSpPr>
          <p:cNvPr id="19" name="Fluxograma: Terminação 18">
            <a:extLst>
              <a:ext uri="{FF2B5EF4-FFF2-40B4-BE49-F238E27FC236}">
                <a16:creationId xmlns:a16="http://schemas.microsoft.com/office/drawing/2014/main" id="{F8CA89E1-A7E7-45C4-B096-5CB8C836F641}"/>
              </a:ext>
            </a:extLst>
          </p:cNvPr>
          <p:cNvSpPr/>
          <p:nvPr/>
        </p:nvSpPr>
        <p:spPr>
          <a:xfrm>
            <a:off x="1615134" y="1470421"/>
            <a:ext cx="936104" cy="306000"/>
          </a:xfrm>
          <a:prstGeom prst="flowChartTerminator">
            <a:avLst/>
          </a:prstGeom>
          <a:solidFill>
            <a:srgbClr val="0E8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FF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6322617-1CC0-4133-B3B6-3AF13CB8ADFA}"/>
              </a:ext>
            </a:extLst>
          </p:cNvPr>
          <p:cNvGrpSpPr/>
          <p:nvPr/>
        </p:nvGrpSpPr>
        <p:grpSpPr>
          <a:xfrm>
            <a:off x="4283968" y="1278938"/>
            <a:ext cx="4392487" cy="1297341"/>
            <a:chOff x="4537719" y="1491605"/>
            <a:chExt cx="4392487" cy="1297341"/>
          </a:xfrm>
        </p:grpSpPr>
        <p:sp>
          <p:nvSpPr>
            <p:cNvPr id="24" name="Retângulo de cantos arredondados 4">
              <a:extLst>
                <a:ext uri="{FF2B5EF4-FFF2-40B4-BE49-F238E27FC236}">
                  <a16:creationId xmlns:a16="http://schemas.microsoft.com/office/drawing/2014/main" id="{30E54E30-BD76-4C29-AFC9-461CC91925FC}"/>
                </a:ext>
              </a:extLst>
            </p:cNvPr>
            <p:cNvSpPr/>
            <p:nvPr/>
          </p:nvSpPr>
          <p:spPr>
            <a:xfrm>
              <a:off x="4537719" y="1687201"/>
              <a:ext cx="4392487" cy="1101745"/>
            </a:xfrm>
            <a:prstGeom prst="roundRect">
              <a:avLst/>
            </a:prstGeom>
            <a:solidFill>
              <a:srgbClr val="EFEFE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Arial" panose="020B0604020202020204" pitchFamily="34" charset="0"/>
                <a:buChar char="•"/>
              </a:pPr>
              <a:r>
                <a:rPr lang="pt-BR" sz="1050" dirty="0">
                  <a:solidFill>
                    <a:srgbClr val="3B5060"/>
                  </a:solidFill>
                </a:rPr>
                <a:t>Logística Reversa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pt-BR" sz="1050" dirty="0">
                  <a:solidFill>
                    <a:srgbClr val="3B5060"/>
                  </a:solidFill>
                </a:rPr>
                <a:t>Plano de Controle de Poluição Veicular (PCPV)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pt-BR" sz="1050" dirty="0">
                  <a:solidFill>
                    <a:srgbClr val="3B5060"/>
                  </a:solidFill>
                </a:rPr>
                <a:t>Plano de Redução de Emissão de Fontes Estacionárias (PREFE)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pt-BR" sz="1050" dirty="0">
                  <a:solidFill>
                    <a:srgbClr val="3B5060"/>
                  </a:solidFill>
                </a:rPr>
                <a:t>Sistema Estadual de Gerenciamento Online de Resíduos Sólidos (SIGOR)</a:t>
              </a:r>
            </a:p>
          </p:txBody>
        </p:sp>
        <p:sp>
          <p:nvSpPr>
            <p:cNvPr id="25" name="Fluxograma: Terminação 24">
              <a:extLst>
                <a:ext uri="{FF2B5EF4-FFF2-40B4-BE49-F238E27FC236}">
                  <a16:creationId xmlns:a16="http://schemas.microsoft.com/office/drawing/2014/main" id="{CCF4C935-A8F4-4D18-844E-FF44C611A887}"/>
                </a:ext>
              </a:extLst>
            </p:cNvPr>
            <p:cNvSpPr/>
            <p:nvPr/>
          </p:nvSpPr>
          <p:spPr>
            <a:xfrm>
              <a:off x="6207929" y="1491605"/>
              <a:ext cx="936104" cy="306000"/>
            </a:xfrm>
            <a:prstGeom prst="flowChartTerminator">
              <a:avLst/>
            </a:prstGeom>
            <a:solidFill>
              <a:srgbClr val="0E8D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chemeClr val="bg1"/>
                  </a:solidFill>
                </a:rPr>
                <a:t>CETESB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6FC9D3C-66A8-455F-8E77-F37B78E274B2}"/>
              </a:ext>
            </a:extLst>
          </p:cNvPr>
          <p:cNvGrpSpPr/>
          <p:nvPr/>
        </p:nvGrpSpPr>
        <p:grpSpPr>
          <a:xfrm>
            <a:off x="4211960" y="2764321"/>
            <a:ext cx="1867672" cy="750766"/>
            <a:chOff x="5633007" y="3040022"/>
            <a:chExt cx="1867672" cy="750766"/>
          </a:xfrm>
        </p:grpSpPr>
        <p:sp>
          <p:nvSpPr>
            <p:cNvPr id="26" name="Retângulo de cantos arredondados 4">
              <a:extLst>
                <a:ext uri="{FF2B5EF4-FFF2-40B4-BE49-F238E27FC236}">
                  <a16:creationId xmlns:a16="http://schemas.microsoft.com/office/drawing/2014/main" id="{C1FCF92E-4039-450C-A177-E5E937547F23}"/>
                </a:ext>
              </a:extLst>
            </p:cNvPr>
            <p:cNvSpPr/>
            <p:nvPr/>
          </p:nvSpPr>
          <p:spPr>
            <a:xfrm>
              <a:off x="5633007" y="3233169"/>
              <a:ext cx="1867672" cy="557619"/>
            </a:xfrm>
            <a:prstGeom prst="roundRect">
              <a:avLst/>
            </a:prstGeom>
            <a:solidFill>
              <a:srgbClr val="EFEFE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buFont typeface="Arial" panose="020B0604020202020204" pitchFamily="34" charset="0"/>
                <a:buChar char="•"/>
              </a:pPr>
              <a:r>
                <a:rPr lang="pt-BR" sz="1050" dirty="0">
                  <a:solidFill>
                    <a:srgbClr val="3B5060"/>
                  </a:solidFill>
                </a:rPr>
                <a:t>Programa Integra Tietê</a:t>
              </a:r>
            </a:p>
          </p:txBody>
        </p:sp>
        <p:sp>
          <p:nvSpPr>
            <p:cNvPr id="27" name="Fluxograma: Terminação 26">
              <a:extLst>
                <a:ext uri="{FF2B5EF4-FFF2-40B4-BE49-F238E27FC236}">
                  <a16:creationId xmlns:a16="http://schemas.microsoft.com/office/drawing/2014/main" id="{9E825F34-6675-474D-BA36-AAC8D83D6BDA}"/>
                </a:ext>
              </a:extLst>
            </p:cNvPr>
            <p:cNvSpPr/>
            <p:nvPr/>
          </p:nvSpPr>
          <p:spPr>
            <a:xfrm>
              <a:off x="6012769" y="3040022"/>
              <a:ext cx="1154379" cy="306000"/>
            </a:xfrm>
            <a:prstGeom prst="flowChartTerminator">
              <a:avLst/>
            </a:prstGeom>
            <a:solidFill>
              <a:srgbClr val="0E8D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chemeClr val="bg1"/>
                  </a:solidFill>
                </a:rPr>
                <a:t>SRHSB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C4939B7-497C-4710-97C3-143A924C65DC}"/>
              </a:ext>
            </a:extLst>
          </p:cNvPr>
          <p:cNvGrpSpPr/>
          <p:nvPr/>
        </p:nvGrpSpPr>
        <p:grpSpPr>
          <a:xfrm>
            <a:off x="6808782" y="2849465"/>
            <a:ext cx="1867673" cy="710619"/>
            <a:chOff x="5633007" y="4043063"/>
            <a:chExt cx="1867673" cy="710619"/>
          </a:xfrm>
        </p:grpSpPr>
        <p:sp>
          <p:nvSpPr>
            <p:cNvPr id="28" name="Retângulo de cantos arredondados 4">
              <a:extLst>
                <a:ext uri="{FF2B5EF4-FFF2-40B4-BE49-F238E27FC236}">
                  <a16:creationId xmlns:a16="http://schemas.microsoft.com/office/drawing/2014/main" id="{7D0B2BE0-AC38-402C-9F38-A7582251A16E}"/>
                </a:ext>
              </a:extLst>
            </p:cNvPr>
            <p:cNvSpPr/>
            <p:nvPr/>
          </p:nvSpPr>
          <p:spPr>
            <a:xfrm>
              <a:off x="5633007" y="4196063"/>
              <a:ext cx="1867673" cy="557619"/>
            </a:xfrm>
            <a:prstGeom prst="roundRect">
              <a:avLst/>
            </a:prstGeom>
            <a:solidFill>
              <a:srgbClr val="EFEFE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1450" indent="-1714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pt-BR" sz="1050" dirty="0">
                  <a:solidFill>
                    <a:srgbClr val="3B5060"/>
                  </a:solidFill>
                </a:rPr>
                <a:t>Programa Rios Vivos</a:t>
              </a:r>
            </a:p>
          </p:txBody>
        </p:sp>
        <p:sp>
          <p:nvSpPr>
            <p:cNvPr id="29" name="Fluxograma: Terminação 28">
              <a:extLst>
                <a:ext uri="{FF2B5EF4-FFF2-40B4-BE49-F238E27FC236}">
                  <a16:creationId xmlns:a16="http://schemas.microsoft.com/office/drawing/2014/main" id="{9A51E533-73BC-477B-9B1B-C5338B5CD686}"/>
                </a:ext>
              </a:extLst>
            </p:cNvPr>
            <p:cNvSpPr/>
            <p:nvPr/>
          </p:nvSpPr>
          <p:spPr>
            <a:xfrm>
              <a:off x="5989654" y="4043063"/>
              <a:ext cx="1154379" cy="306000"/>
            </a:xfrm>
            <a:prstGeom prst="flowChartTerminator">
              <a:avLst/>
            </a:prstGeom>
            <a:solidFill>
              <a:srgbClr val="0E8D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100" dirty="0">
                  <a:solidFill>
                    <a:schemeClr val="bg1"/>
                  </a:solidFill>
                </a:rPr>
                <a:t>SP-Águas</a:t>
              </a:r>
            </a:p>
          </p:txBody>
        </p:sp>
      </p:grpSp>
      <p:sp>
        <p:nvSpPr>
          <p:cNvPr id="20" name="Retângulo Arredondado 9">
            <a:extLst>
              <a:ext uri="{FF2B5EF4-FFF2-40B4-BE49-F238E27FC236}">
                <a16:creationId xmlns:a16="http://schemas.microsoft.com/office/drawing/2014/main" id="{B4B5A512-2543-4C78-B6FC-BC2B052B96A9}"/>
              </a:ext>
            </a:extLst>
          </p:cNvPr>
          <p:cNvSpPr/>
          <p:nvPr/>
        </p:nvSpPr>
        <p:spPr>
          <a:xfrm>
            <a:off x="4067946" y="4909040"/>
            <a:ext cx="2822336" cy="1688311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000" b="1" cap="none" spc="0" dirty="0">
              <a:ln w="0"/>
              <a:solidFill>
                <a:srgbClr val="59595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 pitchFamily="2" charset="77"/>
            </a:endParaRPr>
          </a:p>
          <a:p>
            <a:r>
              <a:rPr lang="pt-BR" sz="10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Biodiversidade (38)</a:t>
            </a:r>
          </a:p>
          <a:p>
            <a:r>
              <a:rPr lang="pt-BR" sz="10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Educação Ambiental (15)</a:t>
            </a:r>
          </a:p>
          <a:p>
            <a:r>
              <a:rPr lang="pt-BR" sz="10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Clima (15)</a:t>
            </a:r>
          </a:p>
          <a:p>
            <a:r>
              <a:rPr lang="pt-BR" sz="10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Fiscalização Ambiental (13)</a:t>
            </a:r>
          </a:p>
          <a:p>
            <a:r>
              <a:rPr lang="pt-BR" sz="10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Planejamento e Gestão (10)</a:t>
            </a:r>
          </a:p>
          <a:p>
            <a:r>
              <a:rPr lang="pt-BR" sz="10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Áreas Protegidas (9)</a:t>
            </a:r>
          </a:p>
          <a:p>
            <a:r>
              <a:rPr lang="pt-BR" sz="10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Água (7)</a:t>
            </a:r>
          </a:p>
          <a:p>
            <a:endParaRPr lang="pt-BR" sz="1000" b="0" cap="none" spc="0" dirty="0">
              <a:ln w="0"/>
              <a:solidFill>
                <a:srgbClr val="59595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 pitchFamily="2" charset="77"/>
            </a:endParaRPr>
          </a:p>
        </p:txBody>
      </p:sp>
      <p:sp>
        <p:nvSpPr>
          <p:cNvPr id="22" name="Retângulo Arredondado 9">
            <a:extLst>
              <a:ext uri="{FF2B5EF4-FFF2-40B4-BE49-F238E27FC236}">
                <a16:creationId xmlns:a16="http://schemas.microsoft.com/office/drawing/2014/main" id="{9E1203BB-65EA-42CD-AC89-9CAB8DBADC6F}"/>
              </a:ext>
            </a:extLst>
          </p:cNvPr>
          <p:cNvSpPr/>
          <p:nvPr/>
        </p:nvSpPr>
        <p:spPr>
          <a:xfrm>
            <a:off x="6300192" y="4906526"/>
            <a:ext cx="2736304" cy="1690826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000" b="1" cap="none" spc="0" dirty="0">
              <a:ln w="0"/>
              <a:solidFill>
                <a:srgbClr val="59595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 pitchFamily="2" charset="77"/>
            </a:endParaRPr>
          </a:p>
          <a:p>
            <a:r>
              <a:rPr lang="pt-BR" sz="10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Pesquisa (7)</a:t>
            </a:r>
          </a:p>
          <a:p>
            <a:r>
              <a:rPr lang="pt-BR" sz="10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Solo (6)</a:t>
            </a:r>
          </a:p>
          <a:p>
            <a:r>
              <a:rPr lang="pt-BR" sz="10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Saneamento Ambiental (6)</a:t>
            </a:r>
          </a:p>
          <a:p>
            <a:r>
              <a:rPr lang="pt-BR" sz="10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Turismo (4)</a:t>
            </a:r>
          </a:p>
          <a:p>
            <a:r>
              <a:rPr lang="pt-BR" sz="10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Resíduos Sólidos (5)</a:t>
            </a:r>
          </a:p>
          <a:p>
            <a:r>
              <a:rPr lang="pt-BR" sz="10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Dados </a:t>
            </a:r>
            <a:r>
              <a:rPr lang="pt-BR" sz="1000" b="1" cap="none" spc="0" dirty="0" err="1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Geoespaciais</a:t>
            </a:r>
            <a:r>
              <a:rPr lang="pt-BR" sz="10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 Ambientais (3)</a:t>
            </a:r>
          </a:p>
          <a:p>
            <a:r>
              <a:rPr lang="pt-BR" sz="10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Monitoramento Ambiental (5)</a:t>
            </a:r>
          </a:p>
          <a:p>
            <a:r>
              <a:rPr lang="pt-BR" sz="10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Outros (19)</a:t>
            </a:r>
          </a:p>
          <a:p>
            <a:endParaRPr lang="pt-BR" sz="1000" b="0" cap="none" spc="0" dirty="0">
              <a:ln w="0"/>
              <a:solidFill>
                <a:srgbClr val="59595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 pitchFamily="2" charset="77"/>
            </a:endParaRPr>
          </a:p>
        </p:txBody>
      </p:sp>
      <p:sp>
        <p:nvSpPr>
          <p:cNvPr id="21" name="Fluxograma: Terminação 20">
            <a:extLst>
              <a:ext uri="{FF2B5EF4-FFF2-40B4-BE49-F238E27FC236}">
                <a16:creationId xmlns:a16="http://schemas.microsoft.com/office/drawing/2014/main" id="{87FF02BE-ED5C-4624-BE7F-1074B02BAE97}"/>
              </a:ext>
            </a:extLst>
          </p:cNvPr>
          <p:cNvSpPr/>
          <p:nvPr/>
        </p:nvSpPr>
        <p:spPr>
          <a:xfrm>
            <a:off x="5223565" y="4744664"/>
            <a:ext cx="2304256" cy="306000"/>
          </a:xfrm>
          <a:prstGeom prst="flowChartTerminator">
            <a:avLst/>
          </a:prstGeom>
          <a:solidFill>
            <a:srgbClr val="0E8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Temas com ação direta</a:t>
            </a:r>
          </a:p>
        </p:txBody>
      </p:sp>
    </p:spTree>
    <p:extLst>
      <p:ext uri="{BB962C8B-B14F-4D97-AF65-F5344CB8AC3E}">
        <p14:creationId xmlns:p14="http://schemas.microsoft.com/office/powerpoint/2010/main" val="27125401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4F9234E-FFC4-49B9-A2CA-7548F71411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4012209"/>
              </p:ext>
            </p:extLst>
          </p:nvPr>
        </p:nvGraphicFramePr>
        <p:xfrm>
          <a:off x="827584" y="1385392"/>
          <a:ext cx="727280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" name="Imagem 29">
            <a:extLst>
              <a:ext uri="{FF2B5EF4-FFF2-40B4-BE49-F238E27FC236}">
                <a16:creationId xmlns:a16="http://schemas.microsoft.com/office/drawing/2014/main" id="{A62F0E50-92B1-4860-803F-A0003115AF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27" b="70339" l="1750" r="90000">
                        <a14:foregroundMark x1="1750" y1="42373" x2="7550" y2="44915"/>
                        <a14:foregroundMark x1="1900" y1="33051" x2="5950" y2="38136"/>
                        <a14:foregroundMark x1="7850" y1="26271" x2="8100" y2="51695"/>
                        <a14:backgroundMark x1="14850" y1="38136" x2="46500" y2="72034"/>
                        <a14:backgroundMark x1="46500" y1="72034" x2="59850" y2="47458"/>
                        <a14:backgroundMark x1="59850" y1="47458" x2="71600" y2="71186"/>
                        <a14:backgroundMark x1="71600" y1="71186" x2="75150" y2="38136"/>
                        <a14:backgroundMark x1="37050" y1="22034" x2="38100" y2="61017"/>
                        <a14:backgroundMark x1="37150" y1="49153" x2="42150" y2="49153"/>
                        <a14:backgroundMark x1="68900" y1="49153" x2="75000" y2="51695"/>
                        <a14:backgroundMark x1="41900" y1="35593" x2="47450" y2="38136"/>
                        <a14:backgroundMark x1="47450" y1="38136" x2="50250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374" b="1268"/>
          <a:stretch/>
        </p:blipFill>
        <p:spPr>
          <a:xfrm>
            <a:off x="7810411" y="155420"/>
            <a:ext cx="1175460" cy="644417"/>
          </a:xfrm>
          <a:prstGeom prst="rect">
            <a:avLst/>
          </a:prstGeom>
        </p:spPr>
      </p:pic>
      <p:sp>
        <p:nvSpPr>
          <p:cNvPr id="31" name="Text Box 5">
            <a:extLst>
              <a:ext uri="{FF2B5EF4-FFF2-40B4-BE49-F238E27FC236}">
                <a16:creationId xmlns:a16="http://schemas.microsoft.com/office/drawing/2014/main" id="{726C023A-0728-4BE7-B93C-4D2AEF971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316" y="93705"/>
            <a:ext cx="76906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800" b="1">
                <a:solidFill>
                  <a:srgbClr val="336600"/>
                </a:solidFill>
              </a:defRPr>
            </a:lvl1pPr>
          </a:lstStyle>
          <a:p>
            <a:r>
              <a:rPr lang="pt-BR" dirty="0">
                <a:solidFill>
                  <a:srgbClr val="008E4D"/>
                </a:solidFill>
                <a:latin typeface="Montserrat" pitchFamily="2" charset="77"/>
              </a:rPr>
              <a:t>PLANOS, PROGRAMAS E PROJETOS AMBIENTAIS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195B6BB6-8031-4C19-A942-C5B4F1A3C51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248009"/>
            <a:ext cx="813472" cy="551828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AC8A2BF5-290F-45AC-87B9-872D3712999C}"/>
              </a:ext>
            </a:extLst>
          </p:cNvPr>
          <p:cNvSpPr txBox="1"/>
          <p:nvPr/>
        </p:nvSpPr>
        <p:spPr>
          <a:xfrm>
            <a:off x="755576" y="1145974"/>
            <a:ext cx="6984608" cy="46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ABA77A"/>
              </a:buClr>
              <a:defRPr/>
            </a:pPr>
            <a:r>
              <a:rPr lang="pt-BR" sz="1800" b="1" dirty="0">
                <a:solidFill>
                  <a:srgbClr val="595959"/>
                </a:solidFill>
                <a:latin typeface="Montserrat" pitchFamily="2" charset="77"/>
              </a:rPr>
              <a:t>Principais temas </a:t>
            </a:r>
            <a:endParaRPr lang="pt-BR" sz="1800" dirty="0">
              <a:solidFill>
                <a:srgbClr val="595959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3200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E73662B-588B-49B0-916F-E2D5A5D6D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29" y="2557762"/>
            <a:ext cx="4608512" cy="33042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969B7CE-FB9C-4E20-BA21-FBD6B22D59E4}"/>
              </a:ext>
            </a:extLst>
          </p:cNvPr>
          <p:cNvSpPr txBox="1"/>
          <p:nvPr/>
        </p:nvSpPr>
        <p:spPr>
          <a:xfrm>
            <a:off x="107504" y="1017080"/>
            <a:ext cx="8928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8DC715"/>
                </a:solidFill>
                <a:latin typeface="Montserrat" pitchFamily="2" charset="77"/>
              </a:rPr>
              <a:t>Página da SEMIL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rgbClr val="595959"/>
                </a:solidFill>
                <a:latin typeface="Montserrat" pitchFamily="2" charset="77"/>
              </a:rPr>
              <a:t>https://semil.sp.gov.br/</a:t>
            </a:r>
            <a:r>
              <a:rPr lang="pt-BR" sz="2000" i="1" dirty="0" err="1">
                <a:solidFill>
                  <a:srgbClr val="595959"/>
                </a:solidFill>
                <a:latin typeface="Montserrat" pitchFamily="2" charset="77"/>
              </a:rPr>
              <a:t>relatorios</a:t>
            </a:r>
            <a:r>
              <a:rPr lang="pt-BR" sz="2000" i="1" dirty="0">
                <a:solidFill>
                  <a:srgbClr val="595959"/>
                </a:solidFill>
                <a:latin typeface="Montserrat" pitchFamily="2" charset="77"/>
              </a:rPr>
              <a:t>/</a:t>
            </a:r>
            <a:endParaRPr lang="pt-BR" sz="2000" dirty="0">
              <a:solidFill>
                <a:srgbClr val="595959"/>
              </a:solidFill>
              <a:latin typeface="Montserrat" pitchFamily="2" charset="77"/>
            </a:endParaRPr>
          </a:p>
          <a:p>
            <a:r>
              <a:rPr lang="pt-BR" sz="2000" b="1" dirty="0" err="1">
                <a:solidFill>
                  <a:srgbClr val="8DC715"/>
                </a:solidFill>
                <a:latin typeface="Montserrat" pitchFamily="2" charset="77"/>
              </a:rPr>
              <a:t>DataGEO</a:t>
            </a:r>
            <a:endParaRPr lang="pt-BR" sz="2000" b="1" dirty="0">
              <a:solidFill>
                <a:srgbClr val="8DC715"/>
              </a:solidFill>
              <a:latin typeface="Montserrat" pitchFamily="2" charset="77"/>
            </a:endParaRP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rgbClr val="595959"/>
                </a:solidFill>
                <a:latin typeface="Montserrat" pitchFamily="2" charset="77"/>
              </a:rPr>
              <a:t>http://datageo.ambiente.sp.gov.br/</a:t>
            </a:r>
            <a:endParaRPr lang="pt-BR" sz="1000" b="1" i="1" dirty="0">
              <a:solidFill>
                <a:srgbClr val="595959"/>
              </a:solidFill>
              <a:latin typeface="Montserrat" pitchFamily="2" charset="77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7E5D42-8F7E-4911-A579-80D2A6B616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latin typeface="Montserrat" pitchFamily="2" charset="77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1B4596-4F0A-140A-0A87-51634818F172}"/>
              </a:ext>
            </a:extLst>
          </p:cNvPr>
          <p:cNvSpPr txBox="1"/>
          <p:nvPr/>
        </p:nvSpPr>
        <p:spPr>
          <a:xfrm>
            <a:off x="1007096" y="240786"/>
            <a:ext cx="8136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8E4D"/>
                </a:solidFill>
                <a:latin typeface="Montserrat" pitchFamily="2" charset="77"/>
              </a:rPr>
              <a:t>DISPONIBILIZAÇÃO DO RQA </a:t>
            </a:r>
            <a:endParaRPr lang="pt-BR" sz="2800" b="1" dirty="0">
              <a:latin typeface="Montserrat" pitchFamily="2" charset="77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79D3AE1-1980-4B0A-8347-DE93FECCDF9E}"/>
              </a:ext>
            </a:extLst>
          </p:cNvPr>
          <p:cNvSpPr/>
          <p:nvPr/>
        </p:nvSpPr>
        <p:spPr>
          <a:xfrm>
            <a:off x="323528" y="5013175"/>
            <a:ext cx="792088" cy="504055"/>
          </a:xfrm>
          <a:prstGeom prst="ellipse">
            <a:avLst/>
          </a:prstGeom>
          <a:noFill/>
          <a:ln w="38100">
            <a:solidFill>
              <a:srgbClr val="F37B3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Montserrat" pitchFamily="2" charset="77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6343D12-366B-4415-88E4-C4EF1B81A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963"/>
          <a:stretch/>
        </p:blipFill>
        <p:spPr>
          <a:xfrm>
            <a:off x="5096450" y="2389390"/>
            <a:ext cx="3724022" cy="3928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tângulo de cantos arredondados 4">
            <a:extLst>
              <a:ext uri="{FF2B5EF4-FFF2-40B4-BE49-F238E27FC236}">
                <a16:creationId xmlns:a16="http://schemas.microsoft.com/office/drawing/2014/main" id="{83FA96AF-2276-4AA4-9E4B-3EE41141AC1D}"/>
              </a:ext>
            </a:extLst>
          </p:cNvPr>
          <p:cNvSpPr/>
          <p:nvPr/>
        </p:nvSpPr>
        <p:spPr>
          <a:xfrm>
            <a:off x="323528" y="5583168"/>
            <a:ext cx="1224136" cy="557619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t-BR" sz="1050" dirty="0">
                <a:solidFill>
                  <a:srgbClr val="3B5060"/>
                </a:solidFill>
                <a:latin typeface="Montserrat" pitchFamily="2" charset="77"/>
              </a:rPr>
              <a:t>Assunto RQA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4DFC10C-70DD-A2DE-8E37-059AE352681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248009"/>
            <a:ext cx="813472" cy="55182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6B2BDA3-43F6-453C-F7DC-CE5DF86F22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27" b="70339" l="1750" r="90000">
                        <a14:foregroundMark x1="1750" y1="42373" x2="7550" y2="44915"/>
                        <a14:foregroundMark x1="1900" y1="33051" x2="5950" y2="38136"/>
                        <a14:foregroundMark x1="7850" y1="26271" x2="8100" y2="51695"/>
                        <a14:backgroundMark x1="14850" y1="38136" x2="46500" y2="72034"/>
                        <a14:backgroundMark x1="46500" y1="72034" x2="59850" y2="47458"/>
                        <a14:backgroundMark x1="59850" y1="47458" x2="71600" y2="71186"/>
                        <a14:backgroundMark x1="71600" y1="71186" x2="75150" y2="38136"/>
                        <a14:backgroundMark x1="37050" y1="22034" x2="38100" y2="61017"/>
                        <a14:backgroundMark x1="37150" y1="49153" x2="42150" y2="49153"/>
                        <a14:backgroundMark x1="68900" y1="49153" x2="75000" y2="51695"/>
                        <a14:backgroundMark x1="41900" y1="35593" x2="47450" y2="38136"/>
                        <a14:backgroundMark x1="47450" y1="38136" x2="50250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374" b="1268"/>
          <a:stretch/>
        </p:blipFill>
        <p:spPr>
          <a:xfrm>
            <a:off x="7680508" y="248551"/>
            <a:ext cx="1175460" cy="6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54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34789-3010-1F11-6E6E-E693116D3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5">
            <a:extLst>
              <a:ext uri="{FF2B5EF4-FFF2-40B4-BE49-F238E27FC236}">
                <a16:creationId xmlns:a16="http://schemas.microsoft.com/office/drawing/2014/main" id="{5B16E4F9-7497-B38F-C99B-901791DED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159023"/>
            <a:ext cx="7599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8E4D"/>
                </a:solidFill>
                <a:latin typeface="Montserrat" pitchFamily="2" charset="77"/>
              </a:rPr>
              <a:t>RELATÓRIO DE QUALIDADE AMBIENTAL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4E01FFA-7F87-3A4A-0F91-88C5E3AE13F7}"/>
              </a:ext>
            </a:extLst>
          </p:cNvPr>
          <p:cNvSpPr txBox="1"/>
          <p:nvPr/>
        </p:nvSpPr>
        <p:spPr>
          <a:xfrm>
            <a:off x="179512" y="912936"/>
            <a:ext cx="288032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600200">
              <a:lnSpc>
                <a:spcPct val="90000"/>
              </a:lnSpc>
            </a:pP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OBJETIVOS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66C4246-53F0-F132-A18A-6E7D9E0296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3629293"/>
              </p:ext>
            </p:extLst>
          </p:nvPr>
        </p:nvGraphicFramePr>
        <p:xfrm>
          <a:off x="-828600" y="1484784"/>
          <a:ext cx="10585176" cy="4924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2C184324-2922-2F28-F025-2E0D473734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27" b="70339" l="1750" r="90000">
                        <a14:foregroundMark x1="1750" y1="42373" x2="7550" y2="44915"/>
                        <a14:foregroundMark x1="1900" y1="33051" x2="5950" y2="38136"/>
                        <a14:foregroundMark x1="7850" y1="26271" x2="8100" y2="51695"/>
                        <a14:backgroundMark x1="14850" y1="38136" x2="46500" y2="72034"/>
                        <a14:backgroundMark x1="46500" y1="72034" x2="59850" y2="47458"/>
                        <a14:backgroundMark x1="59850" y1="47458" x2="71600" y2="71186"/>
                        <a14:backgroundMark x1="71600" y1="71186" x2="75150" y2="38136"/>
                        <a14:backgroundMark x1="37050" y1="22034" x2="38100" y2="61017"/>
                        <a14:backgroundMark x1="37150" y1="49153" x2="42150" y2="49153"/>
                        <a14:backgroundMark x1="68900" y1="49153" x2="75000" y2="51695"/>
                        <a14:backgroundMark x1="41900" y1="35593" x2="47450" y2="38136"/>
                        <a14:backgroundMark x1="47450" y1="38136" x2="50250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374" b="1268"/>
          <a:stretch/>
        </p:blipFill>
        <p:spPr>
          <a:xfrm>
            <a:off x="7680508" y="248551"/>
            <a:ext cx="1175460" cy="64441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F0814BD-AC8E-2582-7363-F3A0B4248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98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969B7CE-FB9C-4E20-BA21-FBD6B22D59E4}"/>
              </a:ext>
            </a:extLst>
          </p:cNvPr>
          <p:cNvSpPr txBox="1"/>
          <p:nvPr/>
        </p:nvSpPr>
        <p:spPr>
          <a:xfrm>
            <a:off x="97277" y="911980"/>
            <a:ext cx="8928992" cy="70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b="1" dirty="0">
                <a:solidFill>
                  <a:srgbClr val="595959"/>
                </a:solidFill>
                <a:latin typeface="Montserrat" pitchFamily="2" charset="77"/>
              </a:rPr>
              <a:t>Conjunto de oito dashboards </a:t>
            </a:r>
            <a:r>
              <a:rPr lang="pt-BR" dirty="0">
                <a:solidFill>
                  <a:srgbClr val="595959"/>
                </a:solidFill>
                <a:latin typeface="Montserrat" pitchFamily="2" charset="77"/>
              </a:rPr>
              <a:t>(painéis) que disponibiliza acesso interativo a determinados dados que compõem o relatório</a:t>
            </a:r>
            <a:endParaRPr lang="pt-BR" sz="800" dirty="0">
              <a:solidFill>
                <a:srgbClr val="595959"/>
              </a:solidFill>
              <a:latin typeface="Montserrat" pitchFamily="2" charset="77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7E5D42-8F7E-4911-A579-80D2A6B616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50184" y="35804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latin typeface="Montserrat" pitchFamily="2" charset="77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CA226A4-4FE4-76D7-3590-5A3EB673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66" y="101618"/>
            <a:ext cx="2277105" cy="55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11B4596-4F0A-140A-0A87-51634818F172}"/>
              </a:ext>
            </a:extLst>
          </p:cNvPr>
          <p:cNvSpPr txBox="1"/>
          <p:nvPr/>
        </p:nvSpPr>
        <p:spPr>
          <a:xfrm>
            <a:off x="994648" y="234562"/>
            <a:ext cx="5593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8E4D"/>
                </a:solidFill>
                <a:latin typeface="Montserrat" pitchFamily="2" charset="77"/>
              </a:rPr>
              <a:t>DISPONIBILIZAÇÃO DO RQA </a:t>
            </a:r>
            <a:endParaRPr lang="pt-BR" sz="2800" b="1" dirty="0">
              <a:latin typeface="Montserrat" pitchFamily="2" charset="77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E41EDA6-AE89-4922-AC68-66C6DF8FC992}"/>
              </a:ext>
            </a:extLst>
          </p:cNvPr>
          <p:cNvSpPr/>
          <p:nvPr/>
        </p:nvSpPr>
        <p:spPr>
          <a:xfrm>
            <a:off x="1910296" y="3273341"/>
            <a:ext cx="5974072" cy="3483806"/>
          </a:xfrm>
          <a:custGeom>
            <a:avLst/>
            <a:gdLst/>
            <a:ahLst/>
            <a:cxnLst/>
            <a:rect l="l" t="t" r="r" b="b"/>
            <a:pathLst>
              <a:path w="8816933" h="4959525">
                <a:moveTo>
                  <a:pt x="0" y="0"/>
                </a:moveTo>
                <a:lnTo>
                  <a:pt x="8816933" y="0"/>
                </a:lnTo>
                <a:lnTo>
                  <a:pt x="8816933" y="4959525"/>
                </a:lnTo>
                <a:lnTo>
                  <a:pt x="0" y="4959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>
              <a:latin typeface="Montserrat" pitchFamily="2" charset="77"/>
            </a:endParaRPr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1900B499-26AC-41A5-9CD9-30F7CCFC54E4}"/>
              </a:ext>
            </a:extLst>
          </p:cNvPr>
          <p:cNvSpPr/>
          <p:nvPr/>
        </p:nvSpPr>
        <p:spPr>
          <a:xfrm rot="18520631" flipV="1">
            <a:off x="1318058" y="4431017"/>
            <a:ext cx="853012" cy="9464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Montserrat" pitchFamily="2" charset="77"/>
            </a:endParaRPr>
          </a:p>
        </p:txBody>
      </p:sp>
      <p:sp>
        <p:nvSpPr>
          <p:cNvPr id="12" name="Retângulo de cantos arredondados 4">
            <a:extLst>
              <a:ext uri="{FF2B5EF4-FFF2-40B4-BE49-F238E27FC236}">
                <a16:creationId xmlns:a16="http://schemas.microsoft.com/office/drawing/2014/main" id="{E43AAD8F-64C4-48D8-ABD9-AAEB36B81467}"/>
              </a:ext>
            </a:extLst>
          </p:cNvPr>
          <p:cNvSpPr/>
          <p:nvPr/>
        </p:nvSpPr>
        <p:spPr>
          <a:xfrm>
            <a:off x="158129" y="4005064"/>
            <a:ext cx="1365560" cy="1440000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t-BR" sz="1050" dirty="0">
                <a:solidFill>
                  <a:srgbClr val="3B5060"/>
                </a:solidFill>
                <a:latin typeface="Montserrat" pitchFamily="2" charset="77"/>
              </a:rPr>
              <a:t>Filtros: Município e/ou UGRHI</a:t>
            </a:r>
          </a:p>
          <a:p>
            <a:endParaRPr lang="pt-BR" sz="1050" dirty="0">
              <a:solidFill>
                <a:srgbClr val="3B5060"/>
              </a:solidFill>
              <a:latin typeface="Montserrat" pitchFamily="2" charset="77"/>
            </a:endParaRPr>
          </a:p>
          <a:p>
            <a:r>
              <a:rPr lang="pt-BR" sz="1050" dirty="0">
                <a:solidFill>
                  <a:srgbClr val="3B5060"/>
                </a:solidFill>
                <a:latin typeface="Montserrat" pitchFamily="2" charset="77"/>
              </a:rPr>
              <a:t>Ex.: Município Pedranópolis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174B3AC2-DEE8-4B28-9084-41588146F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78" y="1757429"/>
            <a:ext cx="2605477" cy="1440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AC1B0D3-CC03-4888-8763-96A43B236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2313" y="1772976"/>
            <a:ext cx="2580260" cy="144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6B92502-3DE4-4F4C-B0BD-D3C38C350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3947" y="1757429"/>
            <a:ext cx="2581085" cy="1440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BD108EA-DAA7-7FF5-B387-E3377376178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248009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26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969B7CE-FB9C-4E20-BA21-FBD6B22D59E4}"/>
              </a:ext>
            </a:extLst>
          </p:cNvPr>
          <p:cNvSpPr txBox="1"/>
          <p:nvPr/>
        </p:nvSpPr>
        <p:spPr>
          <a:xfrm>
            <a:off x="51801" y="5649842"/>
            <a:ext cx="8825390" cy="1026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500" dirty="0">
              <a:solidFill>
                <a:srgbClr val="595959"/>
              </a:solidFill>
              <a:latin typeface="Montserrat" pitchFamily="2" charset="77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t-BR" sz="1600" b="1" dirty="0">
                <a:solidFill>
                  <a:srgbClr val="8DC715"/>
                </a:solidFill>
                <a:latin typeface="Montserrat" pitchFamily="2" charset="77"/>
              </a:rPr>
              <a:t>Painéis RQA 2022 </a:t>
            </a:r>
            <a:r>
              <a:rPr lang="pt-BR" sz="1600" dirty="0">
                <a:solidFill>
                  <a:srgbClr val="595959"/>
                </a:solidFill>
                <a:latin typeface="Montserrat" pitchFamily="2" charset="77"/>
              </a:rPr>
              <a:t>disponíveis no site da SEMIL</a:t>
            </a:r>
            <a:r>
              <a:rPr lang="pt-B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(</a:t>
            </a:r>
            <a:r>
              <a:rPr lang="pt-B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hlinkClick r:id="rId3"/>
              </a:rPr>
              <a:t>https://semil.sp.gov.br/</a:t>
            </a:r>
            <a:r>
              <a:rPr lang="pt-BR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hlinkClick r:id="rId3"/>
              </a:rPr>
              <a:t>relatorios</a:t>
            </a:r>
            <a:r>
              <a:rPr lang="pt-B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hlinkClick r:id="rId3"/>
              </a:rPr>
              <a:t>/</a:t>
            </a:r>
            <a:r>
              <a:rPr lang="pt-B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)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pt-BR" sz="600" b="1" i="1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600" b="1" dirty="0">
                <a:solidFill>
                  <a:srgbClr val="8DC715"/>
                </a:solidFill>
                <a:latin typeface="Montserrat" pitchFamily="2" charset="77"/>
              </a:rPr>
              <a:t>Painéis RQA 2024 serão disponibilizados em conjunto com o Relatório</a:t>
            </a:r>
            <a:endParaRPr lang="pt-BR" sz="1600" dirty="0">
              <a:solidFill>
                <a:srgbClr val="8DC715"/>
              </a:solidFill>
              <a:latin typeface="Montserrat" pitchFamily="2" charset="77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7E5D42-8F7E-4911-A579-80D2A6B616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12096" y="363368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latin typeface="Montserrat" pitchFamily="2" charset="77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1B4596-4F0A-140A-0A87-51634818F172}"/>
              </a:ext>
            </a:extLst>
          </p:cNvPr>
          <p:cNvSpPr txBox="1"/>
          <p:nvPr/>
        </p:nvSpPr>
        <p:spPr>
          <a:xfrm>
            <a:off x="1013330" y="248009"/>
            <a:ext cx="5593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8E4D"/>
                </a:solidFill>
                <a:latin typeface="Montserrat" pitchFamily="2" charset="77"/>
              </a:rPr>
              <a:t>DISPONIBILIZAÇÃO DO RQA </a:t>
            </a:r>
            <a:endParaRPr lang="pt-BR" sz="2800" b="1" dirty="0">
              <a:latin typeface="Montserrat" pitchFamily="2" charset="77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DE1406B-B33A-4ED2-9085-2400E0B1E811}"/>
              </a:ext>
            </a:extLst>
          </p:cNvPr>
          <p:cNvSpPr/>
          <p:nvPr/>
        </p:nvSpPr>
        <p:spPr>
          <a:xfrm>
            <a:off x="0" y="1227152"/>
            <a:ext cx="4862890" cy="2924520"/>
          </a:xfrm>
          <a:custGeom>
            <a:avLst/>
            <a:gdLst/>
            <a:ahLst/>
            <a:cxnLst/>
            <a:rect l="l" t="t" r="r" b="b"/>
            <a:pathLst>
              <a:path w="8033450" h="4586184">
                <a:moveTo>
                  <a:pt x="0" y="0"/>
                </a:moveTo>
                <a:lnTo>
                  <a:pt x="8033449" y="0"/>
                </a:lnTo>
                <a:lnTo>
                  <a:pt x="8033449" y="4586184"/>
                </a:lnTo>
                <a:lnTo>
                  <a:pt x="0" y="458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>
              <a:latin typeface="Montserrat" pitchFamily="2" charset="77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A3DA827-67A7-4DA6-B2BB-5F6575F221A2}"/>
              </a:ext>
            </a:extLst>
          </p:cNvPr>
          <p:cNvSpPr/>
          <p:nvPr/>
        </p:nvSpPr>
        <p:spPr>
          <a:xfrm>
            <a:off x="4032448" y="2860298"/>
            <a:ext cx="5004048" cy="2720612"/>
          </a:xfrm>
          <a:custGeom>
            <a:avLst/>
            <a:gdLst/>
            <a:ahLst/>
            <a:cxnLst/>
            <a:rect l="l" t="t" r="r" b="b"/>
            <a:pathLst>
              <a:path w="7980314" h="4515836">
                <a:moveTo>
                  <a:pt x="0" y="0"/>
                </a:moveTo>
                <a:lnTo>
                  <a:pt x="7980313" y="0"/>
                </a:lnTo>
                <a:lnTo>
                  <a:pt x="7980313" y="4515836"/>
                </a:lnTo>
                <a:lnTo>
                  <a:pt x="0" y="45158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>
              <a:latin typeface="Montserrat" pitchFamily="2" charset="77"/>
            </a:endParaRPr>
          </a:p>
        </p:txBody>
      </p:sp>
      <p:sp>
        <p:nvSpPr>
          <p:cNvPr id="8" name="Retângulo de cantos arredondados 4">
            <a:extLst>
              <a:ext uri="{FF2B5EF4-FFF2-40B4-BE49-F238E27FC236}">
                <a16:creationId xmlns:a16="http://schemas.microsoft.com/office/drawing/2014/main" id="{A5DD86D5-B1CD-41E2-8FE6-F4739B079B75}"/>
              </a:ext>
            </a:extLst>
          </p:cNvPr>
          <p:cNvSpPr/>
          <p:nvPr/>
        </p:nvSpPr>
        <p:spPr>
          <a:xfrm>
            <a:off x="5322358" y="1456678"/>
            <a:ext cx="2772816" cy="979209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t-BR" sz="1400" dirty="0">
                <a:solidFill>
                  <a:srgbClr val="3B5060"/>
                </a:solidFill>
                <a:latin typeface="Montserrat" pitchFamily="2" charset="77"/>
              </a:rPr>
              <a:t>Alguns indicadores com dados históricos</a:t>
            </a: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3DC09213-81A9-4445-BCA7-E456B081E2CD}"/>
              </a:ext>
            </a:extLst>
          </p:cNvPr>
          <p:cNvSpPr/>
          <p:nvPr/>
        </p:nvSpPr>
        <p:spPr>
          <a:xfrm rot="10800000">
            <a:off x="4752528" y="1803744"/>
            <a:ext cx="467544" cy="2077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Montserrat" pitchFamily="2" charset="77"/>
            </a:endParaRPr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A09F5391-3C7E-48D6-9FF2-3DB5E373770E}"/>
              </a:ext>
            </a:extLst>
          </p:cNvPr>
          <p:cNvSpPr/>
          <p:nvPr/>
        </p:nvSpPr>
        <p:spPr>
          <a:xfrm>
            <a:off x="3516667" y="4485529"/>
            <a:ext cx="635659" cy="19249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Montserrat" pitchFamily="2" charset="77"/>
            </a:endParaRPr>
          </a:p>
        </p:txBody>
      </p:sp>
      <p:sp>
        <p:nvSpPr>
          <p:cNvPr id="12" name="Retângulo de cantos arredondados 4">
            <a:extLst>
              <a:ext uri="{FF2B5EF4-FFF2-40B4-BE49-F238E27FC236}">
                <a16:creationId xmlns:a16="http://schemas.microsoft.com/office/drawing/2014/main" id="{3540C9E0-9750-48FC-88C2-D547BA52FE59}"/>
              </a:ext>
            </a:extLst>
          </p:cNvPr>
          <p:cNvSpPr/>
          <p:nvPr/>
        </p:nvSpPr>
        <p:spPr>
          <a:xfrm>
            <a:off x="629816" y="4220604"/>
            <a:ext cx="2772816" cy="979209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t-BR" sz="1400" dirty="0">
                <a:solidFill>
                  <a:srgbClr val="3B5060"/>
                </a:solidFill>
                <a:latin typeface="Montserrat" pitchFamily="2" charset="77"/>
              </a:rPr>
              <a:t>Informações gerais sobre todos os dados</a:t>
            </a:r>
          </a:p>
          <a:p>
            <a:r>
              <a:rPr lang="pt-BR" sz="1400" dirty="0">
                <a:solidFill>
                  <a:srgbClr val="3B5060"/>
                </a:solidFill>
                <a:latin typeface="Montserrat" pitchFamily="2" charset="77"/>
              </a:rPr>
              <a:t>(descrição, fonte e parâmetros)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3ABCD1B-003E-CA4D-9548-B3E1F99EC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66" y="101618"/>
            <a:ext cx="2277105" cy="55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7CC0E09-775C-F701-0C08-948629D1B3E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248009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45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DD624BD-84F6-FA92-4665-B609C9A57337}"/>
              </a:ext>
            </a:extLst>
          </p:cNvPr>
          <p:cNvGrpSpPr/>
          <p:nvPr/>
        </p:nvGrpSpPr>
        <p:grpSpPr>
          <a:xfrm>
            <a:off x="-36512" y="0"/>
            <a:ext cx="9190059" cy="6665473"/>
            <a:chOff x="7289" y="651958"/>
            <a:chExt cx="6580935" cy="5566477"/>
          </a:xfrm>
        </p:grpSpPr>
        <p:sp>
          <p:nvSpPr>
            <p:cNvPr id="14" name="Triângulo 13">
              <a:extLst>
                <a:ext uri="{FF2B5EF4-FFF2-40B4-BE49-F238E27FC236}">
                  <a16:creationId xmlns:a16="http://schemas.microsoft.com/office/drawing/2014/main" id="{13469939-E29A-37B8-901C-D0F039782165}"/>
                </a:ext>
              </a:extLst>
            </p:cNvPr>
            <p:cNvSpPr/>
            <p:nvPr/>
          </p:nvSpPr>
          <p:spPr>
            <a:xfrm rot="5400000">
              <a:off x="-753529" y="1425169"/>
              <a:ext cx="5554084" cy="4032448"/>
            </a:xfrm>
            <a:prstGeom prst="triangle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Triângulo 14">
              <a:extLst>
                <a:ext uri="{FF2B5EF4-FFF2-40B4-BE49-F238E27FC236}">
                  <a16:creationId xmlns:a16="http://schemas.microsoft.com/office/drawing/2014/main" id="{F033F10E-92CC-A057-9349-03A511D01754}"/>
                </a:ext>
              </a:extLst>
            </p:cNvPr>
            <p:cNvSpPr/>
            <p:nvPr/>
          </p:nvSpPr>
          <p:spPr>
            <a:xfrm rot="5400000">
              <a:off x="459001" y="1412776"/>
              <a:ext cx="5554084" cy="4032448"/>
            </a:xfrm>
            <a:prstGeom prst="triangle">
              <a:avLst/>
            </a:prstGeom>
            <a:solidFill>
              <a:srgbClr val="D2D2D2">
                <a:alpha val="6666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Triângulo 15">
              <a:extLst>
                <a:ext uri="{FF2B5EF4-FFF2-40B4-BE49-F238E27FC236}">
                  <a16:creationId xmlns:a16="http://schemas.microsoft.com/office/drawing/2014/main" id="{25A201A8-F784-20F9-AD7A-C94E6088286C}"/>
                </a:ext>
              </a:extLst>
            </p:cNvPr>
            <p:cNvSpPr/>
            <p:nvPr/>
          </p:nvSpPr>
          <p:spPr>
            <a:xfrm rot="5400000">
              <a:off x="1794958" y="1412776"/>
              <a:ext cx="5554084" cy="4032448"/>
            </a:xfrm>
            <a:prstGeom prst="triangle">
              <a:avLst/>
            </a:prstGeom>
            <a:solidFill>
              <a:srgbClr val="D2D2D2">
                <a:alpha val="2588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624157E3-4B3C-589F-8E8C-907C0E9E9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574" y="6264977"/>
            <a:ext cx="4885794" cy="360040"/>
          </a:xfrm>
          <a:prstGeom prst="rect">
            <a:avLst/>
          </a:prstGeom>
        </p:spPr>
      </p:pic>
      <p:pic>
        <p:nvPicPr>
          <p:cNvPr id="10" name="Imagem 9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29138BC7-189C-4E72-BF5C-D412FD8C0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9" y="1172391"/>
            <a:ext cx="4132742" cy="208145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9CFA8BE-98BB-B856-E6E8-414A34605315}"/>
              </a:ext>
            </a:extLst>
          </p:cNvPr>
          <p:cNvSpPr txBox="1"/>
          <p:nvPr/>
        </p:nvSpPr>
        <p:spPr>
          <a:xfrm>
            <a:off x="127000" y="3716529"/>
            <a:ext cx="8890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400" b="1" dirty="0">
                <a:solidFill>
                  <a:srgbClr val="595959"/>
                </a:solidFill>
                <a:latin typeface="Montserrat" pitchFamily="2" charset="77"/>
              </a:rPr>
              <a:t>Coordenadoria de Planejamento Ambiental (CPLA)</a:t>
            </a:r>
          </a:p>
          <a:p>
            <a:pPr lvl="0" algn="ctr"/>
            <a:r>
              <a:rPr lang="pt-BR" sz="2400" b="1" dirty="0">
                <a:solidFill>
                  <a:srgbClr val="595959"/>
                </a:solidFill>
                <a:latin typeface="Montserrat" pitchFamily="2" charset="77"/>
              </a:rPr>
              <a:t>Subsecretaria de Meio Ambiente</a:t>
            </a:r>
          </a:p>
          <a:p>
            <a:pPr lvl="0" algn="ctr"/>
            <a:r>
              <a:rPr lang="pt-BR" sz="2400" b="1" dirty="0">
                <a:solidFill>
                  <a:srgbClr val="595959"/>
                </a:solidFill>
                <a:latin typeface="Montserrat" pitchFamily="2" charset="77"/>
              </a:rPr>
              <a:t>SEMIL</a:t>
            </a:r>
          </a:p>
          <a:p>
            <a:pPr lvl="0" algn="ctr"/>
            <a:endParaRPr lang="pt-BR" sz="2400" b="1" dirty="0">
              <a:solidFill>
                <a:srgbClr val="595959"/>
              </a:solidFill>
              <a:latin typeface="Montserrat" pitchFamily="2" charset="77"/>
            </a:endParaRPr>
          </a:p>
          <a:p>
            <a:pPr lvl="0" algn="ctr"/>
            <a:r>
              <a:rPr lang="pt-BR" sz="2400" dirty="0">
                <a:solidFill>
                  <a:srgbClr val="595959"/>
                </a:solidFill>
                <a:latin typeface="Montserrat" pitchFamily="2" charset="77"/>
              </a:rPr>
              <a:t>https://</a:t>
            </a:r>
            <a:r>
              <a:rPr lang="pt-BR" sz="2400" dirty="0" err="1">
                <a:solidFill>
                  <a:srgbClr val="595959"/>
                </a:solidFill>
                <a:latin typeface="Montserrat" pitchFamily="2" charset="77"/>
              </a:rPr>
              <a:t>semil.sp.gov.br</a:t>
            </a:r>
            <a:r>
              <a:rPr lang="pt-BR" sz="2400" dirty="0">
                <a:solidFill>
                  <a:srgbClr val="595959"/>
                </a:solidFill>
                <a:latin typeface="Montserrat" pitchFamily="2" charset="77"/>
              </a:rPr>
              <a:t>/</a:t>
            </a:r>
            <a:r>
              <a:rPr lang="pt-BR" sz="2400" dirty="0" err="1">
                <a:solidFill>
                  <a:srgbClr val="595959"/>
                </a:solidFill>
                <a:latin typeface="Montserrat" pitchFamily="2" charset="77"/>
              </a:rPr>
              <a:t>relatorios</a:t>
            </a:r>
            <a:r>
              <a:rPr lang="pt-BR" sz="2400" dirty="0">
                <a:solidFill>
                  <a:srgbClr val="595959"/>
                </a:solidFill>
                <a:latin typeface="Montserrat" pitchFamily="2" charset="77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88869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3508" y="1412776"/>
            <a:ext cx="8856984" cy="498276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ts val="0"/>
              </a:spcBef>
              <a:spcAft>
                <a:spcPts val="1000"/>
              </a:spcAft>
              <a:buSzPct val="110000"/>
            </a:pPr>
            <a:r>
              <a:rPr lang="pt-BR" sz="1800" dirty="0">
                <a:solidFill>
                  <a:srgbClr val="595959"/>
                </a:solidFill>
                <a:latin typeface="Montserrat" pitchFamily="2" charset="77"/>
              </a:rPr>
              <a:t>Consolida e apresenta </a:t>
            </a:r>
            <a:r>
              <a:rPr lang="pt-BR" sz="1800" b="1" dirty="0">
                <a:solidFill>
                  <a:srgbClr val="595959"/>
                </a:solidFill>
                <a:latin typeface="Montserrat" pitchFamily="2" charset="77"/>
              </a:rPr>
              <a:t>informações oficiais produzidas por diversos órgãos </a:t>
            </a:r>
            <a:r>
              <a:rPr lang="pt-BR" sz="1800" dirty="0">
                <a:solidFill>
                  <a:srgbClr val="595959"/>
                </a:solidFill>
                <a:latin typeface="Montserrat" pitchFamily="2" charset="77"/>
              </a:rPr>
              <a:t>do Sistema Ambiental Paulista, além de outros órgãos Estado de São Paulo e também da União.</a:t>
            </a:r>
          </a:p>
          <a:p>
            <a:pPr lvl="2" algn="just" eaLnBrk="1" hangingPunct="1">
              <a:spcBef>
                <a:spcPts val="0"/>
              </a:spcBef>
              <a:spcAft>
                <a:spcPts val="10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pt-BR" sz="1800" dirty="0">
                <a:solidFill>
                  <a:srgbClr val="595959"/>
                </a:solidFill>
                <a:latin typeface="Montserrat" pitchFamily="2" charset="77"/>
              </a:rPr>
              <a:t>Critério para publicação dos dados: </a:t>
            </a:r>
          </a:p>
          <a:p>
            <a:pPr lvl="3" algn="just" eaLnBrk="1" hangingPunct="1">
              <a:spcBef>
                <a:spcPts val="0"/>
              </a:spcBef>
              <a:spcAft>
                <a:spcPts val="10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pt-BR" sz="1800" b="1" dirty="0">
                <a:solidFill>
                  <a:srgbClr val="595959"/>
                </a:solidFill>
                <a:latin typeface="Montserrat" pitchFamily="2" charset="77"/>
              </a:rPr>
              <a:t>Dados públicos;</a:t>
            </a:r>
          </a:p>
          <a:p>
            <a:pPr lvl="3" algn="just" eaLnBrk="1" hangingPunct="1">
              <a:spcBef>
                <a:spcPts val="0"/>
              </a:spcBef>
              <a:spcAft>
                <a:spcPts val="10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pt-BR" sz="1800" b="1" dirty="0">
                <a:solidFill>
                  <a:srgbClr val="595959"/>
                </a:solidFill>
                <a:latin typeface="Montserrat" pitchFamily="2" charset="77"/>
              </a:rPr>
              <a:t>Atualização periódica;</a:t>
            </a:r>
            <a:endParaRPr lang="pt-BR" sz="500" dirty="0">
              <a:solidFill>
                <a:srgbClr val="595959"/>
              </a:solidFill>
              <a:latin typeface="Montserrat" pitchFamily="2" charset="77"/>
            </a:endParaRPr>
          </a:p>
          <a:p>
            <a:pPr lvl="3" algn="just" eaLnBrk="1" hangingPunct="1">
              <a:spcBef>
                <a:spcPts val="0"/>
              </a:spcBef>
              <a:spcAft>
                <a:spcPts val="10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pt-BR" sz="1800" b="1" dirty="0">
                <a:solidFill>
                  <a:srgbClr val="595959"/>
                </a:solidFill>
                <a:latin typeface="Montserrat" pitchFamily="2" charset="77"/>
              </a:rPr>
              <a:t>Ano-base: ano anterior ou o ano mais recente dos dados</a:t>
            </a:r>
            <a:r>
              <a:rPr lang="pt-BR" sz="1800" dirty="0">
                <a:solidFill>
                  <a:srgbClr val="595959"/>
                </a:solidFill>
                <a:latin typeface="Montserrat" pitchFamily="2" charset="77"/>
              </a:rPr>
              <a:t>;</a:t>
            </a:r>
          </a:p>
          <a:p>
            <a:pPr algn="just" eaLnBrk="1" hangingPunct="1">
              <a:spcBef>
                <a:spcPts val="0"/>
              </a:spcBef>
              <a:spcAft>
                <a:spcPts val="1000"/>
              </a:spcAft>
              <a:buSzPct val="110000"/>
            </a:pPr>
            <a:r>
              <a:rPr lang="pt-BR" sz="1800" dirty="0">
                <a:solidFill>
                  <a:srgbClr val="595959"/>
                </a:solidFill>
                <a:latin typeface="Montserrat" pitchFamily="2" charset="77"/>
              </a:rPr>
              <a:t>Unidades de análise:</a:t>
            </a:r>
          </a:p>
          <a:p>
            <a:pPr lvl="2" algn="just" eaLnBrk="1" hangingPunct="1">
              <a:spcBef>
                <a:spcPts val="0"/>
              </a:spcBef>
              <a:spcAft>
                <a:spcPts val="10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pt-BR" sz="1800" dirty="0">
                <a:solidFill>
                  <a:srgbClr val="595959"/>
                </a:solidFill>
                <a:latin typeface="Montserrat" pitchFamily="2" charset="77"/>
              </a:rPr>
              <a:t>Estado;</a:t>
            </a:r>
          </a:p>
          <a:p>
            <a:pPr lvl="2" algn="just" eaLnBrk="1" hangingPunct="1">
              <a:spcBef>
                <a:spcPts val="0"/>
              </a:spcBef>
              <a:spcAft>
                <a:spcPts val="10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pt-BR" sz="1800" dirty="0">
                <a:solidFill>
                  <a:srgbClr val="595959"/>
                </a:solidFill>
                <a:latin typeface="Montserrat" pitchFamily="2" charset="77"/>
              </a:rPr>
              <a:t>Unidade de Gerenciamento de Recursos Hídricos (UGRHI);</a:t>
            </a:r>
          </a:p>
          <a:p>
            <a:pPr lvl="2" algn="just" eaLnBrk="1" hangingPunct="1">
              <a:spcBef>
                <a:spcPts val="0"/>
              </a:spcBef>
              <a:spcAft>
                <a:spcPts val="10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pt-BR" sz="1800" dirty="0">
                <a:solidFill>
                  <a:srgbClr val="595959"/>
                </a:solidFill>
                <a:latin typeface="Montserrat" pitchFamily="2" charset="77"/>
              </a:rPr>
              <a:t>Município;</a:t>
            </a:r>
          </a:p>
          <a:p>
            <a:pPr algn="just" eaLnBrk="1" hangingPunct="1">
              <a:spcBef>
                <a:spcPts val="0"/>
              </a:spcBef>
              <a:spcAft>
                <a:spcPts val="1000"/>
              </a:spcAft>
              <a:buSzPct val="110000"/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95959"/>
                </a:solidFill>
                <a:latin typeface="Montserrat" pitchFamily="2" charset="77"/>
              </a:rPr>
              <a:t>Alguns dados possuem série histórica de 10 anos;</a:t>
            </a:r>
          </a:p>
          <a:p>
            <a:pPr algn="just" eaLnBrk="1" hangingPunct="1">
              <a:spcBef>
                <a:spcPts val="0"/>
              </a:spcBef>
              <a:spcAft>
                <a:spcPts val="1000"/>
              </a:spcAft>
              <a:buSzPct val="110000"/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595959"/>
                </a:solidFill>
                <a:latin typeface="Montserrat" pitchFamily="2" charset="77"/>
              </a:rPr>
              <a:t>Apresentação das iniciativas estaduais para melhoria da qualidade ambiental.</a:t>
            </a:r>
          </a:p>
          <a:p>
            <a:pPr lvl="2" algn="just" eaLnBrk="1" hangingPunct="1">
              <a:spcBef>
                <a:spcPts val="0"/>
              </a:spcBef>
              <a:spcAft>
                <a:spcPts val="1000"/>
              </a:spcAft>
              <a:buSzPct val="110000"/>
              <a:buFont typeface="Courier New" panose="02070309020205020404" pitchFamily="49" charset="0"/>
              <a:buChar char="o"/>
            </a:pPr>
            <a:endParaRPr lang="pt-BR" sz="1800" dirty="0">
              <a:solidFill>
                <a:srgbClr val="595959"/>
              </a:solidFill>
              <a:latin typeface="Montserrat" pitchFamily="2" charset="77"/>
            </a:endParaRPr>
          </a:p>
          <a:p>
            <a:pPr algn="just" eaLnBrk="1" hangingPunct="1">
              <a:spcBef>
                <a:spcPts val="0"/>
              </a:spcBef>
              <a:spcAft>
                <a:spcPts val="1000"/>
              </a:spcAft>
              <a:buSzPct val="110000"/>
              <a:buFont typeface="Courier New" panose="02070309020205020404" pitchFamily="49" charset="0"/>
              <a:buChar char="o"/>
            </a:pPr>
            <a:endParaRPr lang="pt-BR" sz="500" dirty="0">
              <a:solidFill>
                <a:srgbClr val="595959"/>
              </a:solidFill>
              <a:latin typeface="Montserrat" pitchFamily="2" charset="77"/>
            </a:endParaRPr>
          </a:p>
          <a:p>
            <a:pPr algn="just" eaLnBrk="1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110000"/>
            </a:pPr>
            <a:endParaRPr lang="pt-BR" sz="1600" dirty="0">
              <a:latin typeface="Montserrat" pitchFamily="2" charset="77"/>
            </a:endParaRPr>
          </a:p>
          <a:p>
            <a:pPr algn="just" eaLnBrk="1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SzPct val="110000"/>
            </a:pPr>
            <a:endParaRPr lang="pt-BR" sz="1800" dirty="0">
              <a:latin typeface="Montserrat" pitchFamily="2" charset="77"/>
            </a:endParaRPr>
          </a:p>
          <a:p>
            <a:pPr algn="just" eaLnBrk="1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SzPct val="110000"/>
            </a:pPr>
            <a:endParaRPr lang="pt-BR" sz="2800" dirty="0">
              <a:latin typeface="Montserrat" pitchFamily="2" charset="77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971600" y="159023"/>
            <a:ext cx="7599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8E4D"/>
                </a:solidFill>
                <a:latin typeface="Montserrat" pitchFamily="2" charset="77"/>
              </a:rPr>
              <a:t>RELATÓRIO DE QUALIDADE AMBIENTAL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2D87AA7-5713-4772-E0E4-6E43D8B7F90F}"/>
              </a:ext>
            </a:extLst>
          </p:cNvPr>
          <p:cNvSpPr txBox="1"/>
          <p:nvPr/>
        </p:nvSpPr>
        <p:spPr>
          <a:xfrm>
            <a:off x="179512" y="821760"/>
            <a:ext cx="576064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600200">
              <a:lnSpc>
                <a:spcPct val="90000"/>
              </a:lnSpc>
            </a:pP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ESTRUTURA RELATÓRIO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636AF6A-9A74-107A-83CB-DF5AB4840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27" b="70339" l="1750" r="90000">
                        <a14:foregroundMark x1="1750" y1="42373" x2="7550" y2="44915"/>
                        <a14:foregroundMark x1="1900" y1="33051" x2="5950" y2="38136"/>
                        <a14:foregroundMark x1="7850" y1="26271" x2="8100" y2="51695"/>
                        <a14:backgroundMark x1="14850" y1="38136" x2="46500" y2="72034"/>
                        <a14:backgroundMark x1="46500" y1="72034" x2="59850" y2="47458"/>
                        <a14:backgroundMark x1="59850" y1="47458" x2="71600" y2="71186"/>
                        <a14:backgroundMark x1="71600" y1="71186" x2="75150" y2="38136"/>
                        <a14:backgroundMark x1="37050" y1="22034" x2="38100" y2="61017"/>
                        <a14:backgroundMark x1="37150" y1="49153" x2="42150" y2="49153"/>
                        <a14:backgroundMark x1="68900" y1="49153" x2="75000" y2="51695"/>
                        <a14:backgroundMark x1="41900" y1="35593" x2="47450" y2="38136"/>
                        <a14:backgroundMark x1="47450" y1="38136" x2="50250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374" b="1268"/>
          <a:stretch/>
        </p:blipFill>
        <p:spPr>
          <a:xfrm>
            <a:off x="7680508" y="248551"/>
            <a:ext cx="1175460" cy="64441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DA1BD87-E7DA-5567-869C-9810FD58082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2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FFB48-C4B4-8D7C-55D4-E4DC38FEF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5">
            <a:extLst>
              <a:ext uri="{FF2B5EF4-FFF2-40B4-BE49-F238E27FC236}">
                <a16:creationId xmlns:a16="http://schemas.microsoft.com/office/drawing/2014/main" id="{AEAF4859-5D8A-E3D5-15F0-AC818126E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159023"/>
            <a:ext cx="7599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8E4D"/>
                </a:solidFill>
                <a:latin typeface="Montserrat" pitchFamily="2" charset="77"/>
              </a:rPr>
              <a:t>RELATÓRIO DE QUALIDADE AMBIENTAL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BA7B25F-3218-90AD-D016-94AC7F2206EE}"/>
              </a:ext>
            </a:extLst>
          </p:cNvPr>
          <p:cNvSpPr txBox="1"/>
          <p:nvPr/>
        </p:nvSpPr>
        <p:spPr>
          <a:xfrm>
            <a:off x="179512" y="821760"/>
            <a:ext cx="568863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600200">
              <a:lnSpc>
                <a:spcPct val="90000"/>
              </a:lnSpc>
            </a:pP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ESTRUTURA RELATÓRIO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854FCE6-C555-A8A2-F925-7602EE0A848B}"/>
              </a:ext>
            </a:extLst>
          </p:cNvPr>
          <p:cNvSpPr/>
          <p:nvPr/>
        </p:nvSpPr>
        <p:spPr>
          <a:xfrm>
            <a:off x="333125" y="1469313"/>
            <a:ext cx="23070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cap="none" spc="0" dirty="0">
                <a:ln w="0"/>
                <a:solidFill>
                  <a:srgbClr val="00542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RQA 2024</a:t>
            </a:r>
            <a:endParaRPr lang="pt-BR" sz="1600" b="0" cap="none" spc="0" dirty="0">
              <a:ln w="0"/>
              <a:solidFill>
                <a:srgbClr val="00542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 pitchFamily="2" charset="77"/>
            </a:endParaRPr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2309009E-62E6-6CAC-E87F-D3CAB35A7358}"/>
              </a:ext>
            </a:extLst>
          </p:cNvPr>
          <p:cNvSpPr/>
          <p:nvPr/>
        </p:nvSpPr>
        <p:spPr>
          <a:xfrm>
            <a:off x="333124" y="2244177"/>
            <a:ext cx="3079224" cy="1054666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40</a:t>
            </a:r>
          </a:p>
          <a:p>
            <a:pPr algn="ctr"/>
            <a:r>
              <a:rPr lang="pt-BR" sz="180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Pontos focais </a:t>
            </a:r>
            <a:endParaRPr lang="pt-BR" sz="1800" b="0" cap="none" spc="0" dirty="0">
              <a:ln w="0"/>
              <a:solidFill>
                <a:srgbClr val="59595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 pitchFamily="2" charset="77"/>
            </a:endParaRPr>
          </a:p>
        </p:txBody>
      </p:sp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A60F6BB3-9FB1-8901-CD42-DA4937D8DA96}"/>
              </a:ext>
            </a:extLst>
          </p:cNvPr>
          <p:cNvSpPr/>
          <p:nvPr/>
        </p:nvSpPr>
        <p:spPr>
          <a:xfrm>
            <a:off x="308103" y="3488932"/>
            <a:ext cx="3144713" cy="1283156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15</a:t>
            </a:r>
          </a:p>
          <a:p>
            <a:pPr algn="ctr"/>
            <a:r>
              <a:rPr lang="pt-BR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Áreas da SEMIL, SAA e vinculadas</a:t>
            </a:r>
            <a:endParaRPr lang="pt-BR" b="0" cap="none" spc="0" dirty="0">
              <a:ln w="0"/>
              <a:solidFill>
                <a:srgbClr val="59595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 pitchFamily="2" charset="77"/>
            </a:endParaRPr>
          </a:p>
        </p:txBody>
      </p:sp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id="{C3F13E25-4324-217B-6CBC-FF6EEDAEA490}"/>
              </a:ext>
            </a:extLst>
          </p:cNvPr>
          <p:cNvSpPr/>
          <p:nvPr/>
        </p:nvSpPr>
        <p:spPr>
          <a:xfrm>
            <a:off x="6248659" y="4999039"/>
            <a:ext cx="2593573" cy="1054667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520</a:t>
            </a:r>
          </a:p>
          <a:p>
            <a:pPr algn="ctr"/>
            <a:r>
              <a:rPr lang="pt-BR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páginas</a:t>
            </a:r>
            <a:r>
              <a:rPr lang="pt-BR" sz="160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 </a:t>
            </a:r>
            <a:endParaRPr lang="pt-BR" sz="1600" cap="none" spc="0" dirty="0">
              <a:ln w="0"/>
              <a:solidFill>
                <a:srgbClr val="59595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 pitchFamily="2" charset="77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EB025D8-BBBB-53CF-1506-F688F70F8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896" y="2228865"/>
            <a:ext cx="5318796" cy="252013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-157163" eaLnBrk="1" hangingPunct="1">
              <a:spcBef>
                <a:spcPts val="0"/>
              </a:spcBef>
              <a:spcAft>
                <a:spcPts val="1000"/>
              </a:spcAft>
              <a:buSzPct val="110000"/>
            </a:pPr>
            <a:r>
              <a:rPr lang="pt-BR" sz="1900" kern="0" dirty="0">
                <a:solidFill>
                  <a:srgbClr val="595959"/>
                </a:solidFill>
                <a:latin typeface="Montserrat" pitchFamily="2" charset="77"/>
              </a:rPr>
              <a:t>Articulação com diversas área e temas;</a:t>
            </a:r>
          </a:p>
          <a:p>
            <a:pPr indent="-157163" eaLnBrk="1" hangingPunct="1">
              <a:spcBef>
                <a:spcPts val="0"/>
              </a:spcBef>
              <a:spcAft>
                <a:spcPts val="1000"/>
              </a:spcAft>
              <a:buSzPct val="110000"/>
            </a:pPr>
            <a:r>
              <a:rPr lang="pt-BR" sz="1900" kern="0" dirty="0">
                <a:solidFill>
                  <a:srgbClr val="595959"/>
                </a:solidFill>
                <a:latin typeface="Montserrat" pitchFamily="2" charset="77"/>
              </a:rPr>
              <a:t>Obtenção e sistematização de dados com atualização e divulgação periódicas diferentes;</a:t>
            </a:r>
          </a:p>
          <a:p>
            <a:pPr indent="-157163" eaLnBrk="1" hangingPunct="1">
              <a:spcBef>
                <a:spcPts val="0"/>
              </a:spcBef>
              <a:spcAft>
                <a:spcPts val="1000"/>
              </a:spcAft>
              <a:buSzPct val="110000"/>
            </a:pPr>
            <a:r>
              <a:rPr lang="pt-BR" sz="1900" kern="0" dirty="0">
                <a:solidFill>
                  <a:srgbClr val="595959"/>
                </a:solidFill>
                <a:latin typeface="Montserrat" pitchFamily="2" charset="77"/>
              </a:rPr>
              <a:t>Revisão e avaliação dados e informações disponibilizadas;</a:t>
            </a:r>
          </a:p>
          <a:p>
            <a:pPr indent="-157163" eaLnBrk="1" hangingPunct="1">
              <a:spcBef>
                <a:spcPts val="0"/>
              </a:spcBef>
              <a:spcAft>
                <a:spcPts val="1000"/>
              </a:spcAft>
              <a:buSzPct val="110000"/>
            </a:pPr>
            <a:r>
              <a:rPr lang="pt-BR" sz="1900" kern="0" dirty="0">
                <a:solidFill>
                  <a:srgbClr val="595959"/>
                </a:solidFill>
                <a:latin typeface="Montserrat" pitchFamily="2" charset="77"/>
              </a:rPr>
              <a:t>Adequação de conteúdo e linguagem.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40C4AA2-585D-9EF7-DFFF-5A55D2583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27" b="70339" l="1750" r="90000">
                        <a14:foregroundMark x1="1750" y1="42373" x2="7550" y2="44915"/>
                        <a14:foregroundMark x1="1900" y1="33051" x2="5950" y2="38136"/>
                        <a14:foregroundMark x1="7850" y1="26271" x2="8100" y2="51695"/>
                        <a14:backgroundMark x1="14850" y1="38136" x2="46500" y2="72034"/>
                        <a14:backgroundMark x1="46500" y1="72034" x2="59850" y2="47458"/>
                        <a14:backgroundMark x1="59850" y1="47458" x2="71600" y2="71186"/>
                        <a14:backgroundMark x1="71600" y1="71186" x2="75150" y2="38136"/>
                        <a14:backgroundMark x1="37050" y1="22034" x2="38100" y2="61017"/>
                        <a14:backgroundMark x1="37150" y1="49153" x2="42150" y2="49153"/>
                        <a14:backgroundMark x1="68900" y1="49153" x2="75000" y2="51695"/>
                        <a14:backgroundMark x1="41900" y1="35593" x2="47450" y2="38136"/>
                        <a14:backgroundMark x1="47450" y1="38136" x2="50250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374" b="1268"/>
          <a:stretch/>
        </p:blipFill>
        <p:spPr>
          <a:xfrm>
            <a:off x="7680508" y="248551"/>
            <a:ext cx="1175460" cy="644417"/>
          </a:xfrm>
          <a:prstGeom prst="rect">
            <a:avLst/>
          </a:prstGeom>
        </p:spPr>
      </p:pic>
      <p:sp>
        <p:nvSpPr>
          <p:cNvPr id="14" name="Retângulo Arredondado 13">
            <a:extLst>
              <a:ext uri="{FF2B5EF4-FFF2-40B4-BE49-F238E27FC236}">
                <a16:creationId xmlns:a16="http://schemas.microsoft.com/office/drawing/2014/main" id="{930D45A9-2D69-E6C8-0F62-B61AFA63E74F}"/>
              </a:ext>
            </a:extLst>
          </p:cNvPr>
          <p:cNvSpPr/>
          <p:nvPr/>
        </p:nvSpPr>
        <p:spPr>
          <a:xfrm>
            <a:off x="333124" y="4999042"/>
            <a:ext cx="3079224" cy="1054666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157</a:t>
            </a:r>
          </a:p>
          <a:p>
            <a:pPr algn="ctr"/>
            <a:r>
              <a:rPr lang="pt-BR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Indicadores</a:t>
            </a:r>
            <a:r>
              <a:rPr lang="pt-BR" sz="160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  </a:t>
            </a:r>
            <a:endParaRPr lang="pt-BR" sz="1600" cap="none" spc="0" dirty="0">
              <a:ln w="0"/>
              <a:solidFill>
                <a:srgbClr val="59595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 pitchFamily="2" charset="77"/>
            </a:endParaRPr>
          </a:p>
        </p:txBody>
      </p:sp>
      <p:pic>
        <p:nvPicPr>
          <p:cNvPr id="16" name="Picture 2" descr="analysis, data, diagram, infographic, visualization ">
            <a:extLst>
              <a:ext uri="{FF2B5EF4-FFF2-40B4-BE49-F238E27FC236}">
                <a16:creationId xmlns:a16="http://schemas.microsoft.com/office/drawing/2014/main" id="{6BC819FE-6D0C-2BCC-B418-8AB233FDF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027" y="5741319"/>
            <a:ext cx="539343" cy="53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usiness, conections, conference, finance, networking ">
            <a:extLst>
              <a:ext uri="{FF2B5EF4-FFF2-40B4-BE49-F238E27FC236}">
                <a16:creationId xmlns:a16="http://schemas.microsoft.com/office/drawing/2014/main" id="{B041238E-2C2D-26A5-09DE-02AA0E07D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36" y="4293348"/>
            <a:ext cx="622424" cy="62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usiness, community, group, man, people, society, woman icon - Download on Iconfinder">
            <a:extLst>
              <a:ext uri="{FF2B5EF4-FFF2-40B4-BE49-F238E27FC236}">
                <a16:creationId xmlns:a16="http://schemas.microsoft.com/office/drawing/2014/main" id="{035804EB-8579-034C-B809-9805B77DD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85" y="2875653"/>
            <a:ext cx="552608" cy="55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ook, learn, literature, reading, story, studying ">
            <a:extLst>
              <a:ext uri="{FF2B5EF4-FFF2-40B4-BE49-F238E27FC236}">
                <a16:creationId xmlns:a16="http://schemas.microsoft.com/office/drawing/2014/main" id="{A1C17A77-D6E3-5A40-BC30-6578A9B1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224" y="5652317"/>
            <a:ext cx="552608" cy="55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8347722-B255-E73F-8F9D-E7813BC0F52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  <p:sp>
        <p:nvSpPr>
          <p:cNvPr id="18" name="Retângulo Arredondado 10">
            <a:extLst>
              <a:ext uri="{FF2B5EF4-FFF2-40B4-BE49-F238E27FC236}">
                <a16:creationId xmlns:a16="http://schemas.microsoft.com/office/drawing/2014/main" id="{B3941F7F-C208-47D7-8E8D-44298BEE62D3}"/>
              </a:ext>
            </a:extLst>
          </p:cNvPr>
          <p:cNvSpPr/>
          <p:nvPr/>
        </p:nvSpPr>
        <p:spPr>
          <a:xfrm>
            <a:off x="3498636" y="5015489"/>
            <a:ext cx="2593573" cy="1054666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 cap="none" spc="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65</a:t>
            </a:r>
          </a:p>
          <a:p>
            <a:pPr algn="ctr"/>
            <a:r>
              <a:rPr lang="pt-BR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Ações ambientais</a:t>
            </a:r>
            <a:r>
              <a:rPr lang="pt-BR" sz="1600" dirty="0">
                <a:ln w="0"/>
                <a:solidFill>
                  <a:srgbClr val="5959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 </a:t>
            </a:r>
            <a:endParaRPr lang="pt-BR" sz="1600" cap="none" spc="0" dirty="0">
              <a:ln w="0"/>
              <a:solidFill>
                <a:srgbClr val="59595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 pitchFamily="2" charset="77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3BB826-D620-47F9-8658-724ECEFC36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0201" y="5797342"/>
            <a:ext cx="460193" cy="46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37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101450" y="495806"/>
            <a:ext cx="8572829" cy="4824535"/>
          </a:xfrm>
          <a:prstGeom prst="rect">
            <a:avLst/>
          </a:prstGeom>
          <a:noFill/>
        </p:spPr>
        <p:txBody>
          <a:bodyPr/>
          <a:lstStyle/>
          <a:p>
            <a:endParaRPr lang="pt-BR">
              <a:latin typeface="Montserrat" pitchFamily="2" charset="77"/>
            </a:endParaRPr>
          </a:p>
        </p:txBody>
      </p:sp>
      <p:sp>
        <p:nvSpPr>
          <p:cNvPr id="17" name="Forma Livre 16"/>
          <p:cNvSpPr/>
          <p:nvPr/>
        </p:nvSpPr>
        <p:spPr>
          <a:xfrm rot="16200000">
            <a:off x="-453042" y="3325630"/>
            <a:ext cx="2696842" cy="695154"/>
          </a:xfrm>
          <a:custGeom>
            <a:avLst/>
            <a:gdLst>
              <a:gd name="connsiteX0" fmla="*/ 0 w 3121717"/>
              <a:gd name="connsiteY0" fmla="*/ 119520 h 1195197"/>
              <a:gd name="connsiteX1" fmla="*/ 119520 w 3121717"/>
              <a:gd name="connsiteY1" fmla="*/ 0 h 1195197"/>
              <a:gd name="connsiteX2" fmla="*/ 3002197 w 3121717"/>
              <a:gd name="connsiteY2" fmla="*/ 0 h 1195197"/>
              <a:gd name="connsiteX3" fmla="*/ 3121717 w 3121717"/>
              <a:gd name="connsiteY3" fmla="*/ 119520 h 1195197"/>
              <a:gd name="connsiteX4" fmla="*/ 3121717 w 3121717"/>
              <a:gd name="connsiteY4" fmla="*/ 1075677 h 1195197"/>
              <a:gd name="connsiteX5" fmla="*/ 3002197 w 3121717"/>
              <a:gd name="connsiteY5" fmla="*/ 1195197 h 1195197"/>
              <a:gd name="connsiteX6" fmla="*/ 119520 w 3121717"/>
              <a:gd name="connsiteY6" fmla="*/ 1195197 h 1195197"/>
              <a:gd name="connsiteX7" fmla="*/ 0 w 3121717"/>
              <a:gd name="connsiteY7" fmla="*/ 1075677 h 1195197"/>
              <a:gd name="connsiteX8" fmla="*/ 0 w 3121717"/>
              <a:gd name="connsiteY8" fmla="*/ 119520 h 1195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1717" h="1195197">
                <a:moveTo>
                  <a:pt x="0" y="119520"/>
                </a:moveTo>
                <a:cubicBezTo>
                  <a:pt x="0" y="53511"/>
                  <a:pt x="53511" y="0"/>
                  <a:pt x="119520" y="0"/>
                </a:cubicBezTo>
                <a:lnTo>
                  <a:pt x="3002197" y="0"/>
                </a:lnTo>
                <a:cubicBezTo>
                  <a:pt x="3068206" y="0"/>
                  <a:pt x="3121717" y="53511"/>
                  <a:pt x="3121717" y="119520"/>
                </a:cubicBezTo>
                <a:lnTo>
                  <a:pt x="3121717" y="1075677"/>
                </a:lnTo>
                <a:cubicBezTo>
                  <a:pt x="3121717" y="1141686"/>
                  <a:pt x="3068206" y="1195197"/>
                  <a:pt x="3002197" y="1195197"/>
                </a:cubicBezTo>
                <a:lnTo>
                  <a:pt x="119520" y="1195197"/>
                </a:lnTo>
                <a:cubicBezTo>
                  <a:pt x="53511" y="1195197"/>
                  <a:pt x="0" y="1141686"/>
                  <a:pt x="0" y="1075677"/>
                </a:cubicBezTo>
                <a:lnTo>
                  <a:pt x="0" y="11952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866" tIns="57866" rIns="57866" bIns="57866" numCol="1" spcCol="1270" anchor="ctr" anchorCtr="0">
            <a:noAutofit/>
          </a:bodyPr>
          <a:lstStyle/>
          <a:p>
            <a:pPr lvl="0" algn="ctr" defTabSz="1600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3600" b="1" kern="1200" dirty="0">
                <a:solidFill>
                  <a:srgbClr val="00542E"/>
                </a:solidFill>
                <a:latin typeface="Montserrat" pitchFamily="2" charset="77"/>
              </a:rPr>
              <a:t>RQA 2024</a:t>
            </a:r>
          </a:p>
        </p:txBody>
      </p:sp>
      <p:sp>
        <p:nvSpPr>
          <p:cNvPr id="19" name="Forma Livre 18"/>
          <p:cNvSpPr/>
          <p:nvPr/>
        </p:nvSpPr>
        <p:spPr>
          <a:xfrm>
            <a:off x="1666564" y="1285394"/>
            <a:ext cx="4454596" cy="441625"/>
          </a:xfrm>
          <a:custGeom>
            <a:avLst/>
            <a:gdLst>
              <a:gd name="connsiteX0" fmla="*/ 0 w 2923060"/>
              <a:gd name="connsiteY0" fmla="*/ 81989 h 819894"/>
              <a:gd name="connsiteX1" fmla="*/ 81989 w 2923060"/>
              <a:gd name="connsiteY1" fmla="*/ 0 h 819894"/>
              <a:gd name="connsiteX2" fmla="*/ 2841071 w 2923060"/>
              <a:gd name="connsiteY2" fmla="*/ 0 h 819894"/>
              <a:gd name="connsiteX3" fmla="*/ 2923060 w 2923060"/>
              <a:gd name="connsiteY3" fmla="*/ 81989 h 819894"/>
              <a:gd name="connsiteX4" fmla="*/ 2923060 w 2923060"/>
              <a:gd name="connsiteY4" fmla="*/ 737905 h 819894"/>
              <a:gd name="connsiteX5" fmla="*/ 2841071 w 2923060"/>
              <a:gd name="connsiteY5" fmla="*/ 819894 h 819894"/>
              <a:gd name="connsiteX6" fmla="*/ 81989 w 2923060"/>
              <a:gd name="connsiteY6" fmla="*/ 819894 h 819894"/>
              <a:gd name="connsiteX7" fmla="*/ 0 w 2923060"/>
              <a:gd name="connsiteY7" fmla="*/ 737905 h 819894"/>
              <a:gd name="connsiteX8" fmla="*/ 0 w 2923060"/>
              <a:gd name="connsiteY8" fmla="*/ 81989 h 81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3060" h="819894">
                <a:moveTo>
                  <a:pt x="0" y="81989"/>
                </a:moveTo>
                <a:cubicBezTo>
                  <a:pt x="0" y="36708"/>
                  <a:pt x="36708" y="0"/>
                  <a:pt x="81989" y="0"/>
                </a:cubicBezTo>
                <a:lnTo>
                  <a:pt x="2841071" y="0"/>
                </a:lnTo>
                <a:cubicBezTo>
                  <a:pt x="2886352" y="0"/>
                  <a:pt x="2923060" y="36708"/>
                  <a:pt x="2923060" y="81989"/>
                </a:cubicBezTo>
                <a:lnTo>
                  <a:pt x="2923060" y="737905"/>
                </a:lnTo>
                <a:cubicBezTo>
                  <a:pt x="2923060" y="783186"/>
                  <a:pt x="2886352" y="819894"/>
                  <a:pt x="2841071" y="819894"/>
                </a:cubicBezTo>
                <a:lnTo>
                  <a:pt x="81989" y="819894"/>
                </a:lnTo>
                <a:cubicBezTo>
                  <a:pt x="36708" y="819894"/>
                  <a:pt x="0" y="783186"/>
                  <a:pt x="0" y="737905"/>
                </a:cubicBezTo>
                <a:lnTo>
                  <a:pt x="0" y="81989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714" tIns="36714" rIns="36714" bIns="36714" numCol="1" spcCol="1270" anchor="ctr" anchorCtr="0">
            <a:no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kern="1200" dirty="0">
                <a:solidFill>
                  <a:srgbClr val="595959"/>
                </a:solidFill>
                <a:latin typeface="Montserrat" pitchFamily="2" charset="77"/>
              </a:rPr>
              <a:t>1. Introdução</a:t>
            </a:r>
          </a:p>
        </p:txBody>
      </p:sp>
      <p:sp>
        <p:nvSpPr>
          <p:cNvPr id="21" name="Forma Livre 20"/>
          <p:cNvSpPr/>
          <p:nvPr/>
        </p:nvSpPr>
        <p:spPr>
          <a:xfrm>
            <a:off x="1689306" y="1875392"/>
            <a:ext cx="4480557" cy="1634181"/>
          </a:xfrm>
          <a:custGeom>
            <a:avLst/>
            <a:gdLst>
              <a:gd name="connsiteX0" fmla="*/ 0 w 2958960"/>
              <a:gd name="connsiteY0" fmla="*/ 82997 h 829969"/>
              <a:gd name="connsiteX1" fmla="*/ 82997 w 2958960"/>
              <a:gd name="connsiteY1" fmla="*/ 0 h 829969"/>
              <a:gd name="connsiteX2" fmla="*/ 2875963 w 2958960"/>
              <a:gd name="connsiteY2" fmla="*/ 0 h 829969"/>
              <a:gd name="connsiteX3" fmla="*/ 2958960 w 2958960"/>
              <a:gd name="connsiteY3" fmla="*/ 82997 h 829969"/>
              <a:gd name="connsiteX4" fmla="*/ 2958960 w 2958960"/>
              <a:gd name="connsiteY4" fmla="*/ 746972 h 829969"/>
              <a:gd name="connsiteX5" fmla="*/ 2875963 w 2958960"/>
              <a:gd name="connsiteY5" fmla="*/ 829969 h 829969"/>
              <a:gd name="connsiteX6" fmla="*/ 82997 w 2958960"/>
              <a:gd name="connsiteY6" fmla="*/ 829969 h 829969"/>
              <a:gd name="connsiteX7" fmla="*/ 0 w 2958960"/>
              <a:gd name="connsiteY7" fmla="*/ 746972 h 829969"/>
              <a:gd name="connsiteX8" fmla="*/ 0 w 2958960"/>
              <a:gd name="connsiteY8" fmla="*/ 82997 h 82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8960" h="829969">
                <a:moveTo>
                  <a:pt x="0" y="82997"/>
                </a:moveTo>
                <a:cubicBezTo>
                  <a:pt x="0" y="37159"/>
                  <a:pt x="37159" y="0"/>
                  <a:pt x="82997" y="0"/>
                </a:cubicBezTo>
                <a:lnTo>
                  <a:pt x="2875963" y="0"/>
                </a:lnTo>
                <a:cubicBezTo>
                  <a:pt x="2921801" y="0"/>
                  <a:pt x="2958960" y="37159"/>
                  <a:pt x="2958960" y="82997"/>
                </a:cubicBezTo>
                <a:lnTo>
                  <a:pt x="2958960" y="746972"/>
                </a:lnTo>
                <a:cubicBezTo>
                  <a:pt x="2958960" y="792810"/>
                  <a:pt x="2921801" y="829969"/>
                  <a:pt x="2875963" y="829969"/>
                </a:cubicBezTo>
                <a:lnTo>
                  <a:pt x="82997" y="829969"/>
                </a:lnTo>
                <a:cubicBezTo>
                  <a:pt x="37159" y="829969"/>
                  <a:pt x="0" y="792810"/>
                  <a:pt x="0" y="746972"/>
                </a:cubicBezTo>
                <a:lnTo>
                  <a:pt x="0" y="82997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009" tIns="37009" rIns="37009" bIns="37009" numCol="1" spcCol="1270" anchor="ctr" anchorCtr="0">
            <a:no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kern="1200" dirty="0">
                <a:solidFill>
                  <a:srgbClr val="595959"/>
                </a:solidFill>
                <a:latin typeface="Montserrat" pitchFamily="2" charset="77"/>
              </a:rPr>
              <a:t>2. Caracterização e Divisão Geográfica</a:t>
            </a:r>
          </a:p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900" b="1" kern="1200" dirty="0">
              <a:solidFill>
                <a:srgbClr val="595959"/>
              </a:solidFill>
              <a:latin typeface="Montserrat" pitchFamily="2" charset="77"/>
            </a:endParaRPr>
          </a:p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pt-BR" dirty="0">
                <a:solidFill>
                  <a:srgbClr val="595959"/>
                </a:solidFill>
                <a:latin typeface="Montserrat" pitchFamily="2" charset="77"/>
              </a:rPr>
              <a:t>Formação do Território e Dinâmicas Demográfica, Social e Econômica</a:t>
            </a:r>
            <a:endParaRPr lang="pt-BR" kern="1200" dirty="0">
              <a:solidFill>
                <a:srgbClr val="595959"/>
              </a:solidFill>
              <a:latin typeface="Montserrat" pitchFamily="2" charset="77"/>
            </a:endParaRPr>
          </a:p>
        </p:txBody>
      </p:sp>
      <p:sp>
        <p:nvSpPr>
          <p:cNvPr id="23" name="Forma Livre 22"/>
          <p:cNvSpPr/>
          <p:nvPr/>
        </p:nvSpPr>
        <p:spPr>
          <a:xfrm>
            <a:off x="1659342" y="3663014"/>
            <a:ext cx="4480557" cy="1623252"/>
          </a:xfrm>
          <a:custGeom>
            <a:avLst/>
            <a:gdLst>
              <a:gd name="connsiteX0" fmla="*/ 0 w 2923060"/>
              <a:gd name="connsiteY0" fmla="*/ 81989 h 819894"/>
              <a:gd name="connsiteX1" fmla="*/ 81989 w 2923060"/>
              <a:gd name="connsiteY1" fmla="*/ 0 h 819894"/>
              <a:gd name="connsiteX2" fmla="*/ 2841071 w 2923060"/>
              <a:gd name="connsiteY2" fmla="*/ 0 h 819894"/>
              <a:gd name="connsiteX3" fmla="*/ 2923060 w 2923060"/>
              <a:gd name="connsiteY3" fmla="*/ 81989 h 819894"/>
              <a:gd name="connsiteX4" fmla="*/ 2923060 w 2923060"/>
              <a:gd name="connsiteY4" fmla="*/ 737905 h 819894"/>
              <a:gd name="connsiteX5" fmla="*/ 2841071 w 2923060"/>
              <a:gd name="connsiteY5" fmla="*/ 819894 h 819894"/>
              <a:gd name="connsiteX6" fmla="*/ 81989 w 2923060"/>
              <a:gd name="connsiteY6" fmla="*/ 819894 h 819894"/>
              <a:gd name="connsiteX7" fmla="*/ 0 w 2923060"/>
              <a:gd name="connsiteY7" fmla="*/ 737905 h 819894"/>
              <a:gd name="connsiteX8" fmla="*/ 0 w 2923060"/>
              <a:gd name="connsiteY8" fmla="*/ 81989 h 81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3060" h="819894">
                <a:moveTo>
                  <a:pt x="0" y="81989"/>
                </a:moveTo>
                <a:cubicBezTo>
                  <a:pt x="0" y="36708"/>
                  <a:pt x="36708" y="0"/>
                  <a:pt x="81989" y="0"/>
                </a:cubicBezTo>
                <a:lnTo>
                  <a:pt x="2841071" y="0"/>
                </a:lnTo>
                <a:cubicBezTo>
                  <a:pt x="2886352" y="0"/>
                  <a:pt x="2923060" y="36708"/>
                  <a:pt x="2923060" y="81989"/>
                </a:cubicBezTo>
                <a:lnTo>
                  <a:pt x="2923060" y="737905"/>
                </a:lnTo>
                <a:cubicBezTo>
                  <a:pt x="2923060" y="783186"/>
                  <a:pt x="2886352" y="819894"/>
                  <a:pt x="2841071" y="819894"/>
                </a:cubicBezTo>
                <a:lnTo>
                  <a:pt x="81989" y="819894"/>
                </a:lnTo>
                <a:cubicBezTo>
                  <a:pt x="36708" y="819894"/>
                  <a:pt x="0" y="783186"/>
                  <a:pt x="0" y="737905"/>
                </a:cubicBezTo>
                <a:lnTo>
                  <a:pt x="0" y="81989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714" tIns="36714" rIns="36714" bIns="36714" numCol="1" spcCol="1270" anchor="ctr" anchorCtr="0">
            <a:no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kern="1200" dirty="0">
                <a:solidFill>
                  <a:srgbClr val="595959"/>
                </a:solidFill>
                <a:latin typeface="Montserrat" pitchFamily="2" charset="77"/>
              </a:rPr>
              <a:t>3. Diagnóstico Ambiental</a:t>
            </a:r>
          </a:p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BR" sz="900" b="1" kern="1200" dirty="0">
              <a:solidFill>
                <a:srgbClr val="595959"/>
              </a:solidFill>
              <a:latin typeface="Montserrat" pitchFamily="2" charset="77"/>
            </a:endParaRPr>
          </a:p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pt-BR" dirty="0">
                <a:solidFill>
                  <a:srgbClr val="595959"/>
                </a:solidFill>
                <a:latin typeface="Montserrat" pitchFamily="2" charset="77"/>
              </a:rPr>
              <a:t>Água, Saneamento Ambiental, Biodiversidade, Qualidade do Ar, Energia, Solo</a:t>
            </a:r>
            <a:endParaRPr lang="pt-BR" sz="2400" kern="1200" dirty="0">
              <a:solidFill>
                <a:srgbClr val="595959"/>
              </a:solidFill>
              <a:latin typeface="Montserrat" pitchFamily="2" charset="77"/>
            </a:endParaRPr>
          </a:p>
        </p:txBody>
      </p:sp>
      <p:sp>
        <p:nvSpPr>
          <p:cNvPr id="24" name="Forma Livre 23"/>
          <p:cNvSpPr/>
          <p:nvPr/>
        </p:nvSpPr>
        <p:spPr>
          <a:xfrm>
            <a:off x="1640805" y="5439707"/>
            <a:ext cx="4504716" cy="1082383"/>
          </a:xfrm>
          <a:custGeom>
            <a:avLst/>
            <a:gdLst>
              <a:gd name="connsiteX0" fmla="*/ 0 w 2887346"/>
              <a:gd name="connsiteY0" fmla="*/ 108238 h 1082383"/>
              <a:gd name="connsiteX1" fmla="*/ 108238 w 2887346"/>
              <a:gd name="connsiteY1" fmla="*/ 0 h 1082383"/>
              <a:gd name="connsiteX2" fmla="*/ 2779108 w 2887346"/>
              <a:gd name="connsiteY2" fmla="*/ 0 h 1082383"/>
              <a:gd name="connsiteX3" fmla="*/ 2887346 w 2887346"/>
              <a:gd name="connsiteY3" fmla="*/ 108238 h 1082383"/>
              <a:gd name="connsiteX4" fmla="*/ 2887346 w 2887346"/>
              <a:gd name="connsiteY4" fmla="*/ 974145 h 1082383"/>
              <a:gd name="connsiteX5" fmla="*/ 2779108 w 2887346"/>
              <a:gd name="connsiteY5" fmla="*/ 1082383 h 1082383"/>
              <a:gd name="connsiteX6" fmla="*/ 108238 w 2887346"/>
              <a:gd name="connsiteY6" fmla="*/ 1082383 h 1082383"/>
              <a:gd name="connsiteX7" fmla="*/ 0 w 2887346"/>
              <a:gd name="connsiteY7" fmla="*/ 974145 h 1082383"/>
              <a:gd name="connsiteX8" fmla="*/ 0 w 2887346"/>
              <a:gd name="connsiteY8" fmla="*/ 108238 h 108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7346" h="1082383">
                <a:moveTo>
                  <a:pt x="0" y="108238"/>
                </a:moveTo>
                <a:cubicBezTo>
                  <a:pt x="0" y="48460"/>
                  <a:pt x="48460" y="0"/>
                  <a:pt x="108238" y="0"/>
                </a:cubicBezTo>
                <a:lnTo>
                  <a:pt x="2779108" y="0"/>
                </a:lnTo>
                <a:cubicBezTo>
                  <a:pt x="2838886" y="0"/>
                  <a:pt x="2887346" y="48460"/>
                  <a:pt x="2887346" y="108238"/>
                </a:cubicBezTo>
                <a:lnTo>
                  <a:pt x="2887346" y="974145"/>
                </a:lnTo>
                <a:cubicBezTo>
                  <a:pt x="2887346" y="1033923"/>
                  <a:pt x="2838886" y="1082383"/>
                  <a:pt x="2779108" y="1082383"/>
                </a:cubicBezTo>
                <a:lnTo>
                  <a:pt x="108238" y="1082383"/>
                </a:lnTo>
                <a:cubicBezTo>
                  <a:pt x="48460" y="1082383"/>
                  <a:pt x="0" y="1033923"/>
                  <a:pt x="0" y="974145"/>
                </a:cubicBezTo>
                <a:lnTo>
                  <a:pt x="0" y="108238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402" tIns="44402" rIns="44402" bIns="44402" numCol="1" spcCol="1270" anchor="ctr" anchorCtr="0">
            <a:no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kern="1200" dirty="0">
                <a:solidFill>
                  <a:srgbClr val="595959"/>
                </a:solidFill>
                <a:latin typeface="Montserrat" pitchFamily="2" charset="77"/>
              </a:rPr>
              <a:t>4. Planos, Programas e Projetos Ambientais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00364" y="131844"/>
            <a:ext cx="8028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8E4D"/>
                </a:solidFill>
                <a:latin typeface="Montserrat" pitchFamily="2" charset="77"/>
              </a:rPr>
              <a:t>RELATÓRIO DE QUALIDADE AMBIENTAL</a:t>
            </a:r>
          </a:p>
        </p:txBody>
      </p:sp>
      <p:sp>
        <p:nvSpPr>
          <p:cNvPr id="13" name="Retângulo de cantos arredondados 4"/>
          <p:cNvSpPr/>
          <p:nvPr/>
        </p:nvSpPr>
        <p:spPr>
          <a:xfrm>
            <a:off x="6009171" y="2206897"/>
            <a:ext cx="1899496" cy="928931"/>
          </a:xfrm>
          <a:prstGeom prst="roundRect">
            <a:avLst/>
          </a:prstGeom>
          <a:solidFill>
            <a:srgbClr val="00542E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23 indicadores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2DD4AA2-03AB-8332-C8E0-EC1B552018C8}"/>
              </a:ext>
            </a:extLst>
          </p:cNvPr>
          <p:cNvSpPr txBox="1"/>
          <p:nvPr/>
        </p:nvSpPr>
        <p:spPr>
          <a:xfrm>
            <a:off x="152375" y="717872"/>
            <a:ext cx="568863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600200">
              <a:lnSpc>
                <a:spcPct val="90000"/>
              </a:lnSpc>
            </a:pP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ESTRUTURA RELATÓRIO</a:t>
            </a:r>
          </a:p>
        </p:txBody>
      </p:sp>
      <p:sp>
        <p:nvSpPr>
          <p:cNvPr id="15" name="Retângulo de cantos arredondados 4">
            <a:extLst>
              <a:ext uri="{FF2B5EF4-FFF2-40B4-BE49-F238E27FC236}">
                <a16:creationId xmlns:a16="http://schemas.microsoft.com/office/drawing/2014/main" id="{8E2D65D4-F39C-7175-DAB0-3439A5EB2D6D}"/>
              </a:ext>
            </a:extLst>
          </p:cNvPr>
          <p:cNvSpPr/>
          <p:nvPr/>
        </p:nvSpPr>
        <p:spPr>
          <a:xfrm>
            <a:off x="6017223" y="3952553"/>
            <a:ext cx="1899496" cy="928931"/>
          </a:xfrm>
          <a:prstGeom prst="roundRect">
            <a:avLst/>
          </a:prstGeom>
          <a:solidFill>
            <a:srgbClr val="00542E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134 indicadores </a:t>
            </a:r>
          </a:p>
        </p:txBody>
      </p:sp>
      <p:sp>
        <p:nvSpPr>
          <p:cNvPr id="18" name="Retângulo de cantos arredondados 4">
            <a:extLst>
              <a:ext uri="{FF2B5EF4-FFF2-40B4-BE49-F238E27FC236}">
                <a16:creationId xmlns:a16="http://schemas.microsoft.com/office/drawing/2014/main" id="{70091AF2-B28F-6709-B8A7-1041C6A91DDE}"/>
              </a:ext>
            </a:extLst>
          </p:cNvPr>
          <p:cNvSpPr/>
          <p:nvPr/>
        </p:nvSpPr>
        <p:spPr>
          <a:xfrm>
            <a:off x="6009171" y="5523923"/>
            <a:ext cx="1899496" cy="928931"/>
          </a:xfrm>
          <a:prstGeom prst="roundRect">
            <a:avLst/>
          </a:prstGeom>
          <a:solidFill>
            <a:srgbClr val="00542E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65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</a:rPr>
              <a:t> iniciativas 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2A03E89B-0290-3204-4C04-E3C5619273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27" b="70339" l="1750" r="90000">
                        <a14:foregroundMark x1="1750" y1="42373" x2="7550" y2="44915"/>
                        <a14:foregroundMark x1="1900" y1="33051" x2="5950" y2="38136"/>
                        <a14:foregroundMark x1="7850" y1="26271" x2="8100" y2="51695"/>
                        <a14:backgroundMark x1="14850" y1="38136" x2="46500" y2="72034"/>
                        <a14:backgroundMark x1="46500" y1="72034" x2="59850" y2="47458"/>
                        <a14:backgroundMark x1="59850" y1="47458" x2="71600" y2="71186"/>
                        <a14:backgroundMark x1="71600" y1="71186" x2="75150" y2="38136"/>
                        <a14:backgroundMark x1="37050" y1="22034" x2="38100" y2="61017"/>
                        <a14:backgroundMark x1="37150" y1="49153" x2="42150" y2="49153"/>
                        <a14:backgroundMark x1="68900" y1="49153" x2="75000" y2="51695"/>
                        <a14:backgroundMark x1="41900" y1="35593" x2="47450" y2="38136"/>
                        <a14:backgroundMark x1="47450" y1="38136" x2="50250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374" b="1268"/>
          <a:stretch/>
        </p:blipFill>
        <p:spPr>
          <a:xfrm>
            <a:off x="7680508" y="248551"/>
            <a:ext cx="1175460" cy="64441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4E111DF-A9B8-756D-CFCD-97E4D0AE7E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65F58A1-9867-B9AC-1656-FFF8CCB5CEED}"/>
              </a:ext>
            </a:extLst>
          </p:cNvPr>
          <p:cNvSpPr/>
          <p:nvPr/>
        </p:nvSpPr>
        <p:spPr>
          <a:xfrm>
            <a:off x="0" y="0"/>
            <a:ext cx="9716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A0894F8-F94C-A444-825D-A37FE4F362BA}"/>
              </a:ext>
            </a:extLst>
          </p:cNvPr>
          <p:cNvGrpSpPr/>
          <p:nvPr/>
        </p:nvGrpSpPr>
        <p:grpSpPr>
          <a:xfrm>
            <a:off x="7289" y="651958"/>
            <a:ext cx="6580935" cy="5566477"/>
            <a:chOff x="7289" y="651958"/>
            <a:chExt cx="6580935" cy="5566477"/>
          </a:xfrm>
        </p:grpSpPr>
        <p:sp>
          <p:nvSpPr>
            <p:cNvPr id="4" name="Triângulo 3">
              <a:extLst>
                <a:ext uri="{FF2B5EF4-FFF2-40B4-BE49-F238E27FC236}">
                  <a16:creationId xmlns:a16="http://schemas.microsoft.com/office/drawing/2014/main" id="{EB86D33F-1A64-DAAC-2E49-87F6E95D6F43}"/>
                </a:ext>
              </a:extLst>
            </p:cNvPr>
            <p:cNvSpPr/>
            <p:nvPr/>
          </p:nvSpPr>
          <p:spPr>
            <a:xfrm rot="5400000">
              <a:off x="-753529" y="1425169"/>
              <a:ext cx="5554084" cy="4032448"/>
            </a:xfrm>
            <a:prstGeom prst="triangle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Triângulo 4">
              <a:extLst>
                <a:ext uri="{FF2B5EF4-FFF2-40B4-BE49-F238E27FC236}">
                  <a16:creationId xmlns:a16="http://schemas.microsoft.com/office/drawing/2014/main" id="{EABE5719-D017-1995-4F55-B7EA978D67AC}"/>
                </a:ext>
              </a:extLst>
            </p:cNvPr>
            <p:cNvSpPr/>
            <p:nvPr/>
          </p:nvSpPr>
          <p:spPr>
            <a:xfrm rot="5400000">
              <a:off x="459001" y="1412776"/>
              <a:ext cx="5554084" cy="4032448"/>
            </a:xfrm>
            <a:prstGeom prst="triangle">
              <a:avLst/>
            </a:prstGeom>
            <a:solidFill>
              <a:srgbClr val="D2D2D2">
                <a:alpha val="6666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Triângulo 5">
              <a:extLst>
                <a:ext uri="{FF2B5EF4-FFF2-40B4-BE49-F238E27FC236}">
                  <a16:creationId xmlns:a16="http://schemas.microsoft.com/office/drawing/2014/main" id="{9676950D-A5D8-B863-CEEF-D1CC10CE2D3D}"/>
                </a:ext>
              </a:extLst>
            </p:cNvPr>
            <p:cNvSpPr/>
            <p:nvPr/>
          </p:nvSpPr>
          <p:spPr>
            <a:xfrm rot="5400000">
              <a:off x="1794958" y="1412776"/>
              <a:ext cx="5554084" cy="4032448"/>
            </a:xfrm>
            <a:prstGeom prst="triangle">
              <a:avLst/>
            </a:prstGeom>
            <a:solidFill>
              <a:srgbClr val="D2D2D2">
                <a:alpha val="2588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BD1E21B-E88E-73EA-157D-A0C47A201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3089941"/>
            <a:ext cx="7272808" cy="702901"/>
          </a:xfrm>
        </p:spPr>
        <p:txBody>
          <a:bodyPr>
            <a:normAutofit fontScale="90000"/>
          </a:bodyPr>
          <a:lstStyle/>
          <a:p>
            <a:r>
              <a:rPr lang="pt-BR" sz="5400" b="1" dirty="0">
                <a:solidFill>
                  <a:srgbClr val="008F4F"/>
                </a:solidFill>
                <a:latin typeface="Montserrat" pitchFamily="2" charset="77"/>
                <a:ea typeface="+mn-ea"/>
                <a:cs typeface="+mn-cs"/>
              </a:rPr>
              <a:t>CARACTERIZAÇÃO</a:t>
            </a:r>
            <a:r>
              <a:rPr lang="pt-BR" sz="3200" dirty="0">
                <a:latin typeface="Montserrat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7879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1039330" y="111053"/>
            <a:ext cx="81003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8E4D"/>
                </a:solidFill>
                <a:latin typeface="Montserrat" pitchFamily="2" charset="77"/>
              </a:rPr>
              <a:t>CARACTERIZAÇÃO | </a:t>
            </a: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Divisão Geográfica </a:t>
            </a:r>
          </a:p>
        </p:txBody>
      </p:sp>
      <p:sp>
        <p:nvSpPr>
          <p:cNvPr id="11267" name="Espaço Reservado para Conteúdo 4"/>
          <p:cNvSpPr>
            <a:spLocks noGrp="1"/>
          </p:cNvSpPr>
          <p:nvPr>
            <p:ph idx="1"/>
          </p:nvPr>
        </p:nvSpPr>
        <p:spPr bwMode="auto">
          <a:xfrm>
            <a:off x="-252536" y="939636"/>
            <a:ext cx="9649072" cy="34580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457200" lvl="1" indent="0">
              <a:buNone/>
              <a:defRPr/>
            </a:pP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Unidades de Gerenciamento de Recursos Hídricos (UGRHI)</a:t>
            </a:r>
            <a:endParaRPr lang="pt-BR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77"/>
            </a:endParaRPr>
          </a:p>
        </p:txBody>
      </p:sp>
      <p:sp>
        <p:nvSpPr>
          <p:cNvPr id="2" name="CaixaDeTexto 1"/>
          <p:cNvSpPr txBox="1"/>
          <p:nvPr/>
        </p:nvSpPr>
        <p:spPr>
          <a:xfrm flipH="1">
            <a:off x="7313944" y="6177707"/>
            <a:ext cx="18257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Montserrat" pitchFamily="2" charset="77"/>
              </a:rPr>
              <a:t>Fonte: SEMIL/CORHI (2024)</a:t>
            </a:r>
          </a:p>
        </p:txBody>
      </p:sp>
      <p:sp>
        <p:nvSpPr>
          <p:cNvPr id="4" name="Retângulo de cantos arredondados 4">
            <a:extLst>
              <a:ext uri="{FF2B5EF4-FFF2-40B4-BE49-F238E27FC236}">
                <a16:creationId xmlns:a16="http://schemas.microsoft.com/office/drawing/2014/main" id="{7389346F-BBE4-7713-9B5B-7E7E1035CAF1}"/>
              </a:ext>
            </a:extLst>
          </p:cNvPr>
          <p:cNvSpPr/>
          <p:nvPr/>
        </p:nvSpPr>
        <p:spPr>
          <a:xfrm>
            <a:off x="6852391" y="4099183"/>
            <a:ext cx="2065667" cy="1860154"/>
          </a:xfrm>
          <a:prstGeom prst="round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ABA77A"/>
              </a:buClr>
              <a:defRPr/>
            </a:pPr>
            <a:r>
              <a:rPr lang="pt-BR" sz="1600" dirty="0">
                <a:solidFill>
                  <a:srgbClr val="595959"/>
                </a:solidFill>
                <a:latin typeface="Montserrat" pitchFamily="2" charset="77"/>
              </a:rPr>
              <a:t>Unidades territoriais formadas por partes de bacias ou um conjunto delas</a:t>
            </a:r>
            <a:endParaRPr lang="pt-BR" sz="1600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F5CF950-713F-41F5-B936-57AE2B4C4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42" y="1828741"/>
            <a:ext cx="6623361" cy="47025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14E7B5-F877-139C-66E8-C828F38D9850}"/>
              </a:ext>
            </a:extLst>
          </p:cNvPr>
          <p:cNvSpPr txBox="1"/>
          <p:nvPr/>
        </p:nvSpPr>
        <p:spPr>
          <a:xfrm>
            <a:off x="449598" y="1307114"/>
            <a:ext cx="847990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ABA77A"/>
              </a:buClr>
              <a:defRPr/>
            </a:pPr>
            <a:r>
              <a:rPr lang="pt-BR" sz="1600" dirty="0">
                <a:solidFill>
                  <a:srgbClr val="595959"/>
                </a:solidFill>
                <a:latin typeface="Montserrat" pitchFamily="2" charset="77"/>
              </a:rPr>
              <a:t>Política Estadual de Recursos Hídricos </a:t>
            </a:r>
          </a:p>
          <a:p>
            <a:pPr algn="r">
              <a:buClr>
                <a:srgbClr val="ABA77A"/>
              </a:buClr>
              <a:defRPr/>
            </a:pPr>
            <a:r>
              <a:rPr lang="pt-BR" sz="1600" dirty="0">
                <a:solidFill>
                  <a:srgbClr val="595959"/>
                </a:solidFill>
                <a:latin typeface="Montserrat" pitchFamily="2" charset="77"/>
              </a:rPr>
              <a:t>(Lei Estadual nº 7.663/1991</a:t>
            </a:r>
            <a:r>
              <a:rPr lang="pt-BR" sz="1800" dirty="0">
                <a:solidFill>
                  <a:srgbClr val="595959"/>
                </a:solidFill>
                <a:latin typeface="Montserrat" pitchFamily="2" charset="77"/>
              </a:rPr>
              <a:t>)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01D12EF-1A97-5920-4492-AE0297B0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14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936105" y="110759"/>
            <a:ext cx="802838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8E4D"/>
                </a:solidFill>
                <a:latin typeface="Montserrat" pitchFamily="2" charset="77"/>
              </a:rPr>
              <a:t>CARACTERIZAÇÃO |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8DC715"/>
                </a:solidFill>
                <a:latin typeface="Montserrat" pitchFamily="2" charset="77"/>
              </a:rPr>
              <a:t>Formação do Território</a:t>
            </a:r>
          </a:p>
        </p:txBody>
      </p:sp>
      <p:sp>
        <p:nvSpPr>
          <p:cNvPr id="10" name="Espaço Reservado para Conteúdo 4"/>
          <p:cNvSpPr>
            <a:spLocks noGrp="1"/>
          </p:cNvSpPr>
          <p:nvPr>
            <p:ph idx="1"/>
          </p:nvPr>
        </p:nvSpPr>
        <p:spPr>
          <a:xfrm>
            <a:off x="0" y="1241018"/>
            <a:ext cx="9135325" cy="410511"/>
          </a:xfrm>
        </p:spPr>
        <p:txBody>
          <a:bodyPr>
            <a:normAutofit/>
          </a:bodyPr>
          <a:lstStyle/>
          <a:p>
            <a:pPr marL="361950" indent="0">
              <a:buNone/>
              <a:defRPr/>
            </a:pP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Regiões Metropolitanas e Aglomeração Urbana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162676"/>
              </p:ext>
            </p:extLst>
          </p:nvPr>
        </p:nvGraphicFramePr>
        <p:xfrm>
          <a:off x="5946182" y="1952977"/>
          <a:ext cx="2880320" cy="4140319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479903173"/>
                    </a:ext>
                  </a:extLst>
                </a:gridCol>
                <a:gridCol w="391611">
                  <a:extLst>
                    <a:ext uri="{9D8B030D-6E8A-4147-A177-3AD203B41FA5}">
                      <a16:colId xmlns:a16="http://schemas.microsoft.com/office/drawing/2014/main" val="3057030793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4109943069"/>
                    </a:ext>
                  </a:extLst>
                </a:gridCol>
                <a:gridCol w="426773">
                  <a:extLst>
                    <a:ext uri="{9D8B030D-6E8A-4147-A177-3AD203B41FA5}">
                      <a16:colId xmlns:a16="http://schemas.microsoft.com/office/drawing/2014/main" val="2610760472"/>
                    </a:ext>
                  </a:extLst>
                </a:gridCol>
              </a:tblGrid>
              <a:tr h="3088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 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% do estado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690537"/>
                  </a:ext>
                </a:extLst>
              </a:tr>
              <a:tr h="206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Unidade Regional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Mun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Pop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Área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75837035"/>
                  </a:ext>
                </a:extLst>
              </a:tr>
              <a:tr h="4018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Regiões Metropolitanas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36,6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79,7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31,3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26305039"/>
                  </a:ext>
                </a:extLst>
              </a:tr>
              <a:tr h="2174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São Paulo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6,0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46,6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3,2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63220139"/>
                  </a:ext>
                </a:extLst>
              </a:tr>
              <a:tr h="2254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Campinas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3,1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7,2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1,5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66896433"/>
                  </a:ext>
                </a:extLst>
              </a:tr>
              <a:tr h="4018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Vale do Paraíba e Litoral Norte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6,0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5,6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6,5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06490941"/>
                  </a:ext>
                </a:extLst>
              </a:tr>
              <a:tr h="2174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Sorocaba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4,2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4,9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4,7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3232889"/>
                  </a:ext>
                </a:extLst>
              </a:tr>
              <a:tr h="195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Baixada Santista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1,4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4,1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1,0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38319375"/>
                  </a:ext>
                </a:extLst>
              </a:tr>
              <a:tr h="2399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Ribeirão Preto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5,3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3,7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6,0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20147470"/>
                  </a:ext>
                </a:extLst>
              </a:tr>
              <a:tr h="195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Piracicaba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3,7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3,4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3,2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01148372"/>
                  </a:ext>
                </a:extLst>
              </a:tr>
              <a:tr h="221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São José do Rio Preto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5,7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2,2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4,7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61566159"/>
                  </a:ext>
                </a:extLst>
              </a:tr>
              <a:tr h="2174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Jundiaí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1,1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1,9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0,5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55967518"/>
                  </a:ext>
                </a:extLst>
              </a:tr>
              <a:tr h="2791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Aglomeração Urbana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2,9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1,4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3,4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47377921"/>
                  </a:ext>
                </a:extLst>
              </a:tr>
              <a:tr h="2174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Franca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2,9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1,4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>
                          <a:solidFill>
                            <a:srgbClr val="595959"/>
                          </a:solidFill>
                          <a:effectLst/>
                        </a:rPr>
                        <a:t>3,4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6845484"/>
                  </a:ext>
                </a:extLst>
              </a:tr>
              <a:tr h="3476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Subtotal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39,5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81,1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34,7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91290164"/>
                  </a:ext>
                </a:extLst>
              </a:tr>
              <a:tr h="2464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Estado de São Paulo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100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100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050" b="1" dirty="0">
                          <a:solidFill>
                            <a:srgbClr val="595959"/>
                          </a:solidFill>
                          <a:effectLst/>
                        </a:rPr>
                        <a:t>100</a:t>
                      </a:r>
                      <a:endParaRPr lang="pt-BR" sz="1400" dirty="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82456645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7740352" y="6237312"/>
            <a:ext cx="124264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Fonte: Seade</a:t>
            </a:r>
            <a:r>
              <a:rPr lang="pt-BR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Times New Roman" panose="02020603050405020304" pitchFamily="18" charset="0"/>
              </a:rPr>
              <a:t> (</a:t>
            </a: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2024)</a:t>
            </a:r>
            <a:endParaRPr kumimoji="0" lang="pt-BR" sz="9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3D3F2E8-CBA3-4D61-BF9B-D6F33E6F818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2" y="1844824"/>
            <a:ext cx="5919120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052B091-D912-BA42-EF39-C9DD893FBB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9" y="94540"/>
            <a:ext cx="813472" cy="5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5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19575</TotalTime>
  <Words>3605</Words>
  <Application>Microsoft Office PowerPoint</Application>
  <PresentationFormat>Apresentação na tela (4:3)</PresentationFormat>
  <Paragraphs>579</Paragraphs>
  <Slides>32</Slides>
  <Notes>29</Notes>
  <HiddenSlides>1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Courier New</vt:lpstr>
      <vt:lpstr>Exotc350 Bd BT</vt:lpstr>
      <vt:lpstr>Frutiger-Cn</vt:lpstr>
      <vt:lpstr>Montserrat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CARACTERIZAÇÃO </vt:lpstr>
      <vt:lpstr>Apresentação do PowerPoint</vt:lpstr>
      <vt:lpstr>Apresentação do PowerPoint</vt:lpstr>
      <vt:lpstr>Apresentação do PowerPoint</vt:lpstr>
      <vt:lpstr>DIAGNÓSTICO AMBIENTAL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PLANOS, PROGRAMAS E PROJETOS AMBIENTAIS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Cpla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arleteo</dc:creator>
  <cp:lastModifiedBy>Arlete Tieko Ohata</cp:lastModifiedBy>
  <cp:revision>1319</cp:revision>
  <cp:lastPrinted>2023-12-12T14:59:13Z</cp:lastPrinted>
  <dcterms:created xsi:type="dcterms:W3CDTF">2009-03-18T13:54:16Z</dcterms:created>
  <dcterms:modified xsi:type="dcterms:W3CDTF">2024-12-17T20:48:53Z</dcterms:modified>
</cp:coreProperties>
</file>