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992" r:id="rId2"/>
    <p:sldId id="292" r:id="rId3"/>
    <p:sldId id="290" r:id="rId4"/>
    <p:sldId id="961" r:id="rId5"/>
    <p:sldId id="285" r:id="rId6"/>
    <p:sldId id="286" r:id="rId7"/>
    <p:sldId id="919" r:id="rId8"/>
    <p:sldId id="995" r:id="rId9"/>
    <p:sldId id="941" r:id="rId10"/>
    <p:sldId id="269" r:id="rId11"/>
    <p:sldId id="291" r:id="rId12"/>
    <p:sldId id="996" r:id="rId13"/>
    <p:sldId id="936" r:id="rId14"/>
    <p:sldId id="908" r:id="rId15"/>
    <p:sldId id="940" r:id="rId16"/>
    <p:sldId id="994" r:id="rId17"/>
    <p:sldId id="945" r:id="rId18"/>
    <p:sldId id="7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FFFF"/>
    <a:srgbClr val="FF99FF"/>
    <a:srgbClr val="FFCCFF"/>
    <a:srgbClr val="99FF33"/>
    <a:srgbClr val="00FFCC"/>
    <a:srgbClr val="15928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itty\OneDrive\Documentos\USP%20docs\PESQUISA_EVENTOS%20EXTREMOS\Exame%20de%20Qualifica&#231;&#227;o\Graficos_Base%20de%20dados%20S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defRPr>
            </a:pPr>
            <a:r>
              <a:rPr lang="pt-BR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Distribuição Anual de Eventos na Baixada Santista e Litoral Sul: 1928-2021</a:t>
            </a:r>
          </a:p>
        </c:rich>
      </c:tx>
      <c:layout>
        <c:manualLayout>
          <c:xMode val="edge"/>
          <c:yMode val="edge"/>
          <c:x val="4.8509552662493606E-2"/>
          <c:y val="3.752614641638598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3.7412165086297515E-2"/>
          <c:y val="0.12923532055454781"/>
          <c:w val="0.92288993984574852"/>
          <c:h val="0.54863305216624214"/>
        </c:manualLayout>
      </c:layout>
      <c:barChart>
        <c:barDir val="col"/>
        <c:grouping val="clustered"/>
        <c:varyColors val="0"/>
        <c:ser>
          <c:idx val="0"/>
          <c:order val="0"/>
          <c:tx>
            <c:v>Ressaca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'Anual BS'!$B$5:$B$58</c:f>
              <c:numCache>
                <c:formatCode>General</c:formatCode>
                <c:ptCount val="54"/>
                <c:pt idx="0">
                  <c:v>1928</c:v>
                </c:pt>
                <c:pt idx="1">
                  <c:v>1948</c:v>
                </c:pt>
                <c:pt idx="2">
                  <c:v>1956</c:v>
                </c:pt>
                <c:pt idx="3">
                  <c:v>1961</c:v>
                </c:pt>
                <c:pt idx="4">
                  <c:v>1966</c:v>
                </c:pt>
                <c:pt idx="5">
                  <c:v>1969</c:v>
                </c:pt>
                <c:pt idx="6">
                  <c:v>1970</c:v>
                </c:pt>
                <c:pt idx="7">
                  <c:v>1971</c:v>
                </c:pt>
                <c:pt idx="8">
                  <c:v>1973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1994</c:v>
                </c:pt>
                <c:pt idx="28">
                  <c:v>1995</c:v>
                </c:pt>
                <c:pt idx="29">
                  <c:v>1996</c:v>
                </c:pt>
                <c:pt idx="30">
                  <c:v>1997</c:v>
                </c:pt>
                <c:pt idx="31">
                  <c:v>1999</c:v>
                </c:pt>
                <c:pt idx="32">
                  <c:v>2000</c:v>
                </c:pt>
                <c:pt idx="33">
                  <c:v>2001</c:v>
                </c:pt>
                <c:pt idx="34">
                  <c:v>2002</c:v>
                </c:pt>
                <c:pt idx="35">
                  <c:v>2003</c:v>
                </c:pt>
                <c:pt idx="36">
                  <c:v>2004</c:v>
                </c:pt>
                <c:pt idx="37">
                  <c:v>2005</c:v>
                </c:pt>
                <c:pt idx="38">
                  <c:v>2006</c:v>
                </c:pt>
                <c:pt idx="39">
                  <c:v>2007</c:v>
                </c:pt>
                <c:pt idx="40">
                  <c:v>2008</c:v>
                </c:pt>
                <c:pt idx="41">
                  <c:v>2009</c:v>
                </c:pt>
                <c:pt idx="42">
                  <c:v>2010</c:v>
                </c:pt>
                <c:pt idx="43">
                  <c:v>2011</c:v>
                </c:pt>
                <c:pt idx="44">
                  <c:v>2012</c:v>
                </c:pt>
                <c:pt idx="45">
                  <c:v>2013</c:v>
                </c:pt>
                <c:pt idx="46">
                  <c:v>2014</c:v>
                </c:pt>
                <c:pt idx="47">
                  <c:v>2015</c:v>
                </c:pt>
                <c:pt idx="48">
                  <c:v>2016</c:v>
                </c:pt>
                <c:pt idx="49">
                  <c:v>2017</c:v>
                </c:pt>
                <c:pt idx="50">
                  <c:v>2018</c:v>
                </c:pt>
                <c:pt idx="51">
                  <c:v>2019</c:v>
                </c:pt>
                <c:pt idx="52">
                  <c:v>2020</c:v>
                </c:pt>
                <c:pt idx="53">
                  <c:v>2021</c:v>
                </c:pt>
              </c:numCache>
            </c:numRef>
          </c:cat>
          <c:val>
            <c:numRef>
              <c:f>'Anual BS'!$C$5:$C$58</c:f>
              <c:numCache>
                <c:formatCode>General</c:formatCode>
                <c:ptCount val="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3</c:v>
                </c:pt>
                <c:pt idx="13">
                  <c:v>1</c:v>
                </c:pt>
                <c:pt idx="14">
                  <c:v>2</c:v>
                </c:pt>
                <c:pt idx="15">
                  <c:v>1</c:v>
                </c:pt>
                <c:pt idx="16">
                  <c:v>3</c:v>
                </c:pt>
                <c:pt idx="17">
                  <c:v>0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0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</c:v>
                </c:pt>
                <c:pt idx="30">
                  <c:v>1</c:v>
                </c:pt>
                <c:pt idx="31">
                  <c:v>4</c:v>
                </c:pt>
                <c:pt idx="32">
                  <c:v>1</c:v>
                </c:pt>
                <c:pt idx="33">
                  <c:v>4</c:v>
                </c:pt>
                <c:pt idx="34">
                  <c:v>7</c:v>
                </c:pt>
                <c:pt idx="35">
                  <c:v>4</c:v>
                </c:pt>
                <c:pt idx="36">
                  <c:v>6</c:v>
                </c:pt>
                <c:pt idx="37">
                  <c:v>4</c:v>
                </c:pt>
                <c:pt idx="38">
                  <c:v>6</c:v>
                </c:pt>
                <c:pt idx="39">
                  <c:v>5</c:v>
                </c:pt>
                <c:pt idx="40">
                  <c:v>1</c:v>
                </c:pt>
                <c:pt idx="41">
                  <c:v>11</c:v>
                </c:pt>
                <c:pt idx="42">
                  <c:v>14</c:v>
                </c:pt>
                <c:pt idx="43">
                  <c:v>5</c:v>
                </c:pt>
                <c:pt idx="44">
                  <c:v>0</c:v>
                </c:pt>
                <c:pt idx="45">
                  <c:v>7</c:v>
                </c:pt>
                <c:pt idx="46">
                  <c:v>2</c:v>
                </c:pt>
                <c:pt idx="47">
                  <c:v>8</c:v>
                </c:pt>
                <c:pt idx="48">
                  <c:v>10</c:v>
                </c:pt>
                <c:pt idx="49">
                  <c:v>3</c:v>
                </c:pt>
                <c:pt idx="50">
                  <c:v>1</c:v>
                </c:pt>
                <c:pt idx="51">
                  <c:v>5</c:v>
                </c:pt>
                <c:pt idx="52">
                  <c:v>5</c:v>
                </c:pt>
                <c:pt idx="5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AF-4786-83FE-92B7F71A39FD}"/>
            </c:ext>
          </c:extLst>
        </c:ser>
        <c:ser>
          <c:idx val="1"/>
          <c:order val="1"/>
          <c:tx>
            <c:v>Maré Alta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'Anual BS'!$B$5:$B$58</c:f>
              <c:numCache>
                <c:formatCode>General</c:formatCode>
                <c:ptCount val="54"/>
                <c:pt idx="0">
                  <c:v>1928</c:v>
                </c:pt>
                <c:pt idx="1">
                  <c:v>1948</c:v>
                </c:pt>
                <c:pt idx="2">
                  <c:v>1956</c:v>
                </c:pt>
                <c:pt idx="3">
                  <c:v>1961</c:v>
                </c:pt>
                <c:pt idx="4">
                  <c:v>1966</c:v>
                </c:pt>
                <c:pt idx="5">
                  <c:v>1969</c:v>
                </c:pt>
                <c:pt idx="6">
                  <c:v>1970</c:v>
                </c:pt>
                <c:pt idx="7">
                  <c:v>1971</c:v>
                </c:pt>
                <c:pt idx="8">
                  <c:v>1973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1994</c:v>
                </c:pt>
                <c:pt idx="28">
                  <c:v>1995</c:v>
                </c:pt>
                <c:pt idx="29">
                  <c:v>1996</c:v>
                </c:pt>
                <c:pt idx="30">
                  <c:v>1997</c:v>
                </c:pt>
                <c:pt idx="31">
                  <c:v>1999</c:v>
                </c:pt>
                <c:pt idx="32">
                  <c:v>2000</c:v>
                </c:pt>
                <c:pt idx="33">
                  <c:v>2001</c:v>
                </c:pt>
                <c:pt idx="34">
                  <c:v>2002</c:v>
                </c:pt>
                <c:pt idx="35">
                  <c:v>2003</c:v>
                </c:pt>
                <c:pt idx="36">
                  <c:v>2004</c:v>
                </c:pt>
                <c:pt idx="37">
                  <c:v>2005</c:v>
                </c:pt>
                <c:pt idx="38">
                  <c:v>2006</c:v>
                </c:pt>
                <c:pt idx="39">
                  <c:v>2007</c:v>
                </c:pt>
                <c:pt idx="40">
                  <c:v>2008</c:v>
                </c:pt>
                <c:pt idx="41">
                  <c:v>2009</c:v>
                </c:pt>
                <c:pt idx="42">
                  <c:v>2010</c:v>
                </c:pt>
                <c:pt idx="43">
                  <c:v>2011</c:v>
                </c:pt>
                <c:pt idx="44">
                  <c:v>2012</c:v>
                </c:pt>
                <c:pt idx="45">
                  <c:v>2013</c:v>
                </c:pt>
                <c:pt idx="46">
                  <c:v>2014</c:v>
                </c:pt>
                <c:pt idx="47">
                  <c:v>2015</c:v>
                </c:pt>
                <c:pt idx="48">
                  <c:v>2016</c:v>
                </c:pt>
                <c:pt idx="49">
                  <c:v>2017</c:v>
                </c:pt>
                <c:pt idx="50">
                  <c:v>2018</c:v>
                </c:pt>
                <c:pt idx="51">
                  <c:v>2019</c:v>
                </c:pt>
                <c:pt idx="52">
                  <c:v>2020</c:v>
                </c:pt>
                <c:pt idx="53">
                  <c:v>2021</c:v>
                </c:pt>
              </c:numCache>
            </c:numRef>
          </c:cat>
          <c:val>
            <c:numRef>
              <c:f>'Anual BS'!$D$5:$D$58</c:f>
              <c:numCache>
                <c:formatCode>General</c:formatCode>
                <c:ptCount val="5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1</c:v>
                </c:pt>
                <c:pt idx="12">
                  <c:v>1</c:v>
                </c:pt>
                <c:pt idx="13">
                  <c:v>0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5</c:v>
                </c:pt>
                <c:pt idx="18">
                  <c:v>1</c:v>
                </c:pt>
                <c:pt idx="19">
                  <c:v>2</c:v>
                </c:pt>
                <c:pt idx="20">
                  <c:v>4</c:v>
                </c:pt>
                <c:pt idx="21">
                  <c:v>1</c:v>
                </c:pt>
                <c:pt idx="22">
                  <c:v>7</c:v>
                </c:pt>
                <c:pt idx="23">
                  <c:v>1</c:v>
                </c:pt>
                <c:pt idx="24">
                  <c:v>3</c:v>
                </c:pt>
                <c:pt idx="25">
                  <c:v>1</c:v>
                </c:pt>
                <c:pt idx="26">
                  <c:v>1</c:v>
                </c:pt>
                <c:pt idx="27">
                  <c:v>3</c:v>
                </c:pt>
                <c:pt idx="28">
                  <c:v>1</c:v>
                </c:pt>
                <c:pt idx="29">
                  <c:v>3</c:v>
                </c:pt>
                <c:pt idx="30">
                  <c:v>1</c:v>
                </c:pt>
                <c:pt idx="31">
                  <c:v>0</c:v>
                </c:pt>
                <c:pt idx="32">
                  <c:v>1</c:v>
                </c:pt>
                <c:pt idx="33">
                  <c:v>3</c:v>
                </c:pt>
                <c:pt idx="34">
                  <c:v>2</c:v>
                </c:pt>
                <c:pt idx="35">
                  <c:v>5</c:v>
                </c:pt>
                <c:pt idx="36">
                  <c:v>3</c:v>
                </c:pt>
                <c:pt idx="37">
                  <c:v>0</c:v>
                </c:pt>
                <c:pt idx="38">
                  <c:v>8</c:v>
                </c:pt>
                <c:pt idx="39">
                  <c:v>3</c:v>
                </c:pt>
                <c:pt idx="40">
                  <c:v>4</c:v>
                </c:pt>
                <c:pt idx="41">
                  <c:v>5</c:v>
                </c:pt>
                <c:pt idx="42">
                  <c:v>3</c:v>
                </c:pt>
                <c:pt idx="43">
                  <c:v>2</c:v>
                </c:pt>
                <c:pt idx="44">
                  <c:v>0</c:v>
                </c:pt>
                <c:pt idx="45">
                  <c:v>2</c:v>
                </c:pt>
                <c:pt idx="46">
                  <c:v>8</c:v>
                </c:pt>
                <c:pt idx="47">
                  <c:v>4</c:v>
                </c:pt>
                <c:pt idx="48">
                  <c:v>6</c:v>
                </c:pt>
                <c:pt idx="49">
                  <c:v>1</c:v>
                </c:pt>
                <c:pt idx="50">
                  <c:v>1</c:v>
                </c:pt>
                <c:pt idx="51">
                  <c:v>7</c:v>
                </c:pt>
                <c:pt idx="52">
                  <c:v>5</c:v>
                </c:pt>
                <c:pt idx="5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AF-4786-83FE-92B7F71A39FD}"/>
            </c:ext>
          </c:extLst>
        </c:ser>
        <c:ser>
          <c:idx val="3"/>
          <c:order val="2"/>
          <c:tx>
            <c:v>Conjugados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'Anual BS'!$E$5:$E$58</c:f>
              <c:numCache>
                <c:formatCode>General</c:formatCode>
                <c:ptCount val="54"/>
                <c:pt idx="3">
                  <c:v>1</c:v>
                </c:pt>
                <c:pt idx="7">
                  <c:v>2</c:v>
                </c:pt>
                <c:pt idx="12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3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2">
                  <c:v>1</c:v>
                </c:pt>
                <c:pt idx="24">
                  <c:v>1</c:v>
                </c:pt>
                <c:pt idx="29">
                  <c:v>1</c:v>
                </c:pt>
                <c:pt idx="30">
                  <c:v>1</c:v>
                </c:pt>
                <c:pt idx="32">
                  <c:v>1</c:v>
                </c:pt>
                <c:pt idx="33">
                  <c:v>2</c:v>
                </c:pt>
                <c:pt idx="34">
                  <c:v>1</c:v>
                </c:pt>
                <c:pt idx="35">
                  <c:v>3</c:v>
                </c:pt>
                <c:pt idx="36">
                  <c:v>1</c:v>
                </c:pt>
                <c:pt idx="37">
                  <c:v>0</c:v>
                </c:pt>
                <c:pt idx="38">
                  <c:v>4</c:v>
                </c:pt>
                <c:pt idx="39">
                  <c:v>2</c:v>
                </c:pt>
                <c:pt idx="40">
                  <c:v>1</c:v>
                </c:pt>
                <c:pt idx="41">
                  <c:v>4</c:v>
                </c:pt>
                <c:pt idx="42">
                  <c:v>3</c:v>
                </c:pt>
                <c:pt idx="43">
                  <c:v>2</c:v>
                </c:pt>
                <c:pt idx="44">
                  <c:v>0</c:v>
                </c:pt>
                <c:pt idx="45">
                  <c:v>1</c:v>
                </c:pt>
                <c:pt idx="46">
                  <c:v>2</c:v>
                </c:pt>
                <c:pt idx="47">
                  <c:v>1</c:v>
                </c:pt>
                <c:pt idx="48">
                  <c:v>6</c:v>
                </c:pt>
                <c:pt idx="49">
                  <c:v>1</c:v>
                </c:pt>
                <c:pt idx="50">
                  <c:v>0</c:v>
                </c:pt>
                <c:pt idx="51">
                  <c:v>5</c:v>
                </c:pt>
                <c:pt idx="52">
                  <c:v>4</c:v>
                </c:pt>
                <c:pt idx="5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AF-4786-83FE-92B7F71A3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5536703"/>
        <c:axId val="1175537119"/>
      </c:barChart>
      <c:lineChart>
        <c:grouping val="standard"/>
        <c:varyColors val="0"/>
        <c:ser>
          <c:idx val="2"/>
          <c:order val="3"/>
          <c:tx>
            <c:v>Total</c:v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>
              <a:softEdge rad="0"/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'Anual BS'!$B$5:$B$58</c:f>
              <c:numCache>
                <c:formatCode>General</c:formatCode>
                <c:ptCount val="54"/>
                <c:pt idx="0">
                  <c:v>1928</c:v>
                </c:pt>
                <c:pt idx="1">
                  <c:v>1948</c:v>
                </c:pt>
                <c:pt idx="2">
                  <c:v>1956</c:v>
                </c:pt>
                <c:pt idx="3">
                  <c:v>1961</c:v>
                </c:pt>
                <c:pt idx="4">
                  <c:v>1966</c:v>
                </c:pt>
                <c:pt idx="5">
                  <c:v>1969</c:v>
                </c:pt>
                <c:pt idx="6">
                  <c:v>1970</c:v>
                </c:pt>
                <c:pt idx="7">
                  <c:v>1971</c:v>
                </c:pt>
                <c:pt idx="8">
                  <c:v>1973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1994</c:v>
                </c:pt>
                <c:pt idx="28">
                  <c:v>1995</c:v>
                </c:pt>
                <c:pt idx="29">
                  <c:v>1996</c:v>
                </c:pt>
                <c:pt idx="30">
                  <c:v>1997</c:v>
                </c:pt>
                <c:pt idx="31">
                  <c:v>1999</c:v>
                </c:pt>
                <c:pt idx="32">
                  <c:v>2000</c:v>
                </c:pt>
                <c:pt idx="33">
                  <c:v>2001</c:v>
                </c:pt>
                <c:pt idx="34">
                  <c:v>2002</c:v>
                </c:pt>
                <c:pt idx="35">
                  <c:v>2003</c:v>
                </c:pt>
                <c:pt idx="36">
                  <c:v>2004</c:v>
                </c:pt>
                <c:pt idx="37">
                  <c:v>2005</c:v>
                </c:pt>
                <c:pt idx="38">
                  <c:v>2006</c:v>
                </c:pt>
                <c:pt idx="39">
                  <c:v>2007</c:v>
                </c:pt>
                <c:pt idx="40">
                  <c:v>2008</c:v>
                </c:pt>
                <c:pt idx="41">
                  <c:v>2009</c:v>
                </c:pt>
                <c:pt idx="42">
                  <c:v>2010</c:v>
                </c:pt>
                <c:pt idx="43">
                  <c:v>2011</c:v>
                </c:pt>
                <c:pt idx="44">
                  <c:v>2012</c:v>
                </c:pt>
                <c:pt idx="45">
                  <c:v>2013</c:v>
                </c:pt>
                <c:pt idx="46">
                  <c:v>2014</c:v>
                </c:pt>
                <c:pt idx="47">
                  <c:v>2015</c:v>
                </c:pt>
                <c:pt idx="48">
                  <c:v>2016</c:v>
                </c:pt>
                <c:pt idx="49">
                  <c:v>2017</c:v>
                </c:pt>
                <c:pt idx="50">
                  <c:v>2018</c:v>
                </c:pt>
                <c:pt idx="51">
                  <c:v>2019</c:v>
                </c:pt>
                <c:pt idx="52">
                  <c:v>2020</c:v>
                </c:pt>
                <c:pt idx="53">
                  <c:v>2021</c:v>
                </c:pt>
              </c:numCache>
            </c:numRef>
          </c:cat>
          <c:val>
            <c:numRef>
              <c:f>'Anual BS'!$F$5:$F$58</c:f>
              <c:numCache>
                <c:formatCode>General</c:formatCode>
                <c:ptCount val="5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5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2</c:v>
                </c:pt>
                <c:pt idx="12">
                  <c:v>4</c:v>
                </c:pt>
                <c:pt idx="13">
                  <c:v>1</c:v>
                </c:pt>
                <c:pt idx="14">
                  <c:v>6</c:v>
                </c:pt>
                <c:pt idx="15">
                  <c:v>5</c:v>
                </c:pt>
                <c:pt idx="16">
                  <c:v>7</c:v>
                </c:pt>
                <c:pt idx="17">
                  <c:v>5</c:v>
                </c:pt>
                <c:pt idx="18">
                  <c:v>2</c:v>
                </c:pt>
                <c:pt idx="19">
                  <c:v>3</c:v>
                </c:pt>
                <c:pt idx="20">
                  <c:v>6</c:v>
                </c:pt>
                <c:pt idx="21">
                  <c:v>1</c:v>
                </c:pt>
                <c:pt idx="22">
                  <c:v>8</c:v>
                </c:pt>
                <c:pt idx="23">
                  <c:v>2</c:v>
                </c:pt>
                <c:pt idx="24">
                  <c:v>4</c:v>
                </c:pt>
                <c:pt idx="25">
                  <c:v>1</c:v>
                </c:pt>
                <c:pt idx="26">
                  <c:v>1</c:v>
                </c:pt>
                <c:pt idx="27">
                  <c:v>3</c:v>
                </c:pt>
                <c:pt idx="28">
                  <c:v>1</c:v>
                </c:pt>
                <c:pt idx="29">
                  <c:v>4</c:v>
                </c:pt>
                <c:pt idx="30">
                  <c:v>2</c:v>
                </c:pt>
                <c:pt idx="31">
                  <c:v>4</c:v>
                </c:pt>
                <c:pt idx="32">
                  <c:v>2</c:v>
                </c:pt>
                <c:pt idx="33">
                  <c:v>7</c:v>
                </c:pt>
                <c:pt idx="34">
                  <c:v>9</c:v>
                </c:pt>
                <c:pt idx="35">
                  <c:v>9</c:v>
                </c:pt>
                <c:pt idx="36">
                  <c:v>9</c:v>
                </c:pt>
                <c:pt idx="37">
                  <c:v>4</c:v>
                </c:pt>
                <c:pt idx="38">
                  <c:v>14</c:v>
                </c:pt>
                <c:pt idx="39">
                  <c:v>8</c:v>
                </c:pt>
                <c:pt idx="40">
                  <c:v>5</c:v>
                </c:pt>
                <c:pt idx="41">
                  <c:v>16</c:v>
                </c:pt>
                <c:pt idx="42">
                  <c:v>17</c:v>
                </c:pt>
                <c:pt idx="43">
                  <c:v>7</c:v>
                </c:pt>
                <c:pt idx="44">
                  <c:v>0</c:v>
                </c:pt>
                <c:pt idx="45">
                  <c:v>9</c:v>
                </c:pt>
                <c:pt idx="46">
                  <c:v>10</c:v>
                </c:pt>
                <c:pt idx="47">
                  <c:v>12</c:v>
                </c:pt>
                <c:pt idx="48">
                  <c:v>16</c:v>
                </c:pt>
                <c:pt idx="49">
                  <c:v>4</c:v>
                </c:pt>
                <c:pt idx="50">
                  <c:v>2</c:v>
                </c:pt>
                <c:pt idx="51">
                  <c:v>12</c:v>
                </c:pt>
                <c:pt idx="52">
                  <c:v>10</c:v>
                </c:pt>
                <c:pt idx="5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F-4786-83FE-92B7F71A3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5536703"/>
        <c:axId val="1175537119"/>
      </c:lineChart>
      <c:catAx>
        <c:axId val="11755367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00"/>
                    </a:highlight>
                    <a:latin typeface="+mn-lt"/>
                    <a:ea typeface="+mn-ea"/>
                    <a:cs typeface="+mn-cs"/>
                  </a:defRPr>
                </a:pPr>
                <a:r>
                  <a:rPr lang="pt-BR" sz="1200" b="1" dirty="0">
                    <a:highlight>
                      <a:srgbClr val="FFFF00"/>
                    </a:highlight>
                  </a:rPr>
                  <a:t>Ano</a:t>
                </a:r>
                <a:r>
                  <a:rPr lang="pt-BR" sz="1200" b="1" baseline="0" dirty="0">
                    <a:highlight>
                      <a:srgbClr val="FFFF00"/>
                    </a:highlight>
                  </a:rPr>
                  <a:t> de Ocorrência</a:t>
                </a:r>
                <a:endParaRPr lang="pt-BR" sz="1200" b="1" dirty="0">
                  <a:highlight>
                    <a:srgbClr val="FFFF00"/>
                  </a:highlight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00"/>
                  </a:highlight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75537119"/>
        <c:crosses val="autoZero"/>
        <c:auto val="1"/>
        <c:lblAlgn val="ctr"/>
        <c:lblOffset val="100"/>
        <c:noMultiLvlLbl val="0"/>
      </c:catAx>
      <c:valAx>
        <c:axId val="1175537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00"/>
                    </a:highlight>
                    <a:latin typeface="+mn-lt"/>
                    <a:ea typeface="+mn-ea"/>
                    <a:cs typeface="+mn-cs"/>
                  </a:defRPr>
                </a:pPr>
                <a:r>
                  <a:rPr lang="pt-BR" sz="1200" b="1">
                    <a:highlight>
                      <a:srgbClr val="FFFF00"/>
                    </a:highlight>
                  </a:rPr>
                  <a:t>nº de eventos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00"/>
                  </a:highlight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75536703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879618139357658"/>
          <c:y val="0.81071575362400639"/>
          <c:w val="0.21935348334205917"/>
          <c:h val="0.12548979746813749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4D434-148B-4265-B3D5-E6A6F687F42F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A650C-2E8C-4B38-86A5-203C1350C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12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BF3E-F05D-41B5-96F0-2C956109D39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970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9E72C1EB-646F-3297-9475-EFCB78372E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F0CAA975-7A0E-5411-3448-E035049FC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7E246-6200-9665-8AB5-1E367142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F23F0-4598-41F8-8DCF-9E6BDF78F37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0E5B3-6C75-1326-2615-986FF921F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E03DE-2E22-F7D2-58EA-7D8D1A33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70D3-DC83-42DF-8053-9BB12AB058E7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FD25963-F74B-5D29-A0C6-424A3B5219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DD05ED76-3CFD-2092-B902-68117342B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3549" r="3549" b="18066"/>
          <a:stretch/>
        </p:blipFill>
        <p:spPr>
          <a:xfrm>
            <a:off x="0" y="8881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BD05AD2-01FD-173C-DB34-D3B91CB2B3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1093" y="8885"/>
            <a:ext cx="1450913" cy="4659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9535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  <a:prstGeom prst="rect">
            <a:avLst/>
          </a:prstGeom>
        </p:spPr>
        <p:txBody>
          <a:bodyPr lIns="0" rIns="18288"/>
          <a:lstStyle>
            <a:lvl1pPr marL="0" marR="45718" indent="0" algn="r">
              <a:buNone/>
              <a:defRPr>
                <a:solidFill>
                  <a:schemeClr val="tx1"/>
                </a:solidFill>
              </a:defRPr>
            </a:lvl1pPr>
            <a:lvl2pPr marL="457167" indent="0" algn="ctr">
              <a:buNone/>
            </a:lvl2pPr>
            <a:lvl3pPr marL="914332" indent="0" algn="ctr">
              <a:buNone/>
            </a:lvl3pPr>
            <a:lvl4pPr marL="1371498" indent="0" algn="ctr">
              <a:buNone/>
            </a:lvl4pPr>
            <a:lvl5pPr marL="1828664" indent="0" algn="ctr">
              <a:buNone/>
            </a:lvl5pPr>
            <a:lvl6pPr marL="2285830" indent="0" algn="ctr">
              <a:buNone/>
            </a:lvl6pPr>
            <a:lvl7pPr marL="2742994" indent="0" algn="ctr">
              <a:buNone/>
            </a:lvl7pPr>
            <a:lvl8pPr marL="3200160" indent="0" algn="ctr">
              <a:buNone/>
            </a:lvl8pPr>
            <a:lvl9pPr marL="3657327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2" name="Date Placeholder 29">
            <a:extLst>
              <a:ext uri="{FF2B5EF4-FFF2-40B4-BE49-F238E27FC236}">
                <a16:creationId xmlns:a16="http://schemas.microsoft.com/office/drawing/2014/main" id="{BCB0DFB4-01B8-853F-F454-6A0077B44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Footer Placeholder 18">
            <a:extLst>
              <a:ext uri="{FF2B5EF4-FFF2-40B4-BE49-F238E27FC236}">
                <a16:creationId xmlns:a16="http://schemas.microsoft.com/office/drawing/2014/main" id="{45EF5FB5-0038-F663-7B9F-13701C78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6000" y="6356359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26">
            <a:extLst>
              <a:ext uri="{FF2B5EF4-FFF2-40B4-BE49-F238E27FC236}">
                <a16:creationId xmlns:a16="http://schemas.microsoft.com/office/drawing/2014/main" id="{1D05A39A-CEA4-8823-C586-AF41F69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04DB7-DD0B-43D2-BDAC-7DF985E7D05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429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2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5164"/>
            <a:ext cx="10972800" cy="438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FC2E0CF0-D256-FDD9-1C80-34291E82A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8499779D-3D53-3242-870F-0BB5C96B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BCB8769E-897B-17ED-6E4F-BE06F8876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B815C-8B1E-4C27-876F-E01076A0C77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541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34486516-E44F-0B8A-D08B-5DC42F81F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BAAAD942-A81F-E7E7-9999-6B51007B9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BC2C1E89-8933-9499-11CF-C9649F95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96572-85FB-408D-A858-12327EC9FE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867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6281187A-C6E7-4FD9-C27E-24FBC83DE3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6E8EDACC-935A-0692-2B21-6867FFB8F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9FCFC2AD-62BA-576B-957C-490650E6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7BC87-1339-4520-8287-9341BDC608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842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70D5B3-2DB6-2C8B-5D9E-A4D2983D9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D370D-DB7C-4062-B7A5-8AE5E0FBC383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9F8F76-5D4E-BF69-97FE-727F1AA30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D7F538-622C-0E48-4853-62CF7BA97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14B83-C216-4DB9-BE46-893A2A3D0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59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8" r:id="rId2"/>
    <p:sldLayoutId id="2147483680" r:id="rId3"/>
    <p:sldLayoutId id="2147483681" r:id="rId4"/>
    <p:sldLayoutId id="2147483684" r:id="rId5"/>
    <p:sldLayoutId id="2147483685" r:id="rId6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37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ressacas.institucional.w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3.jp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essacas.institucional.ws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ressacas.institucional.w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F0F8AB6-6E05-44F3-B176-DA4A84967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22715" y="566384"/>
            <a:ext cx="101719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SISTEMA DE ALERTA PRECOCE DE RISCOS COSTEIROS NA ORLA OCEÂNICA DO ESTADO DE SÃO PAULO </a:t>
            </a:r>
            <a:r>
              <a:rPr lang="pt-BR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pt-BR" sz="3400" b="1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Plataforma </a:t>
            </a:r>
            <a:r>
              <a:rPr lang="pt-BR" sz="3400" b="1" dirty="0">
                <a:solidFill>
                  <a:srgbClr val="FF99FF"/>
                </a:solidFill>
              </a:rPr>
              <a:t>SARIC</a:t>
            </a:r>
            <a:endParaRPr lang="pt-BR" sz="3400" b="1" i="1" dirty="0">
              <a:solidFill>
                <a:srgbClr val="FF99FF"/>
              </a:solidFill>
            </a:endParaRP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CA40F203-6139-ABCE-2D78-D2177379A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88" y="4069906"/>
            <a:ext cx="810973" cy="568891"/>
          </a:xfrm>
          <a:prstGeom prst="rect">
            <a:avLst/>
          </a:prstGeom>
        </p:spPr>
      </p:pic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id="{B0DA405D-A246-EE6D-F81A-A1483DFC45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94" y="5029863"/>
            <a:ext cx="1440160" cy="315590"/>
          </a:xfrm>
          <a:prstGeom prst="rect">
            <a:avLst/>
          </a:prstGeom>
        </p:spPr>
      </p:pic>
      <p:pic>
        <p:nvPicPr>
          <p:cNvPr id="6" name="Google Shape;84;g1393543f3ba_2_0">
            <a:extLst>
              <a:ext uri="{FF2B5EF4-FFF2-40B4-BE49-F238E27FC236}">
                <a16:creationId xmlns:a16="http://schemas.microsoft.com/office/drawing/2014/main" id="{6ECA16DA-8173-09A7-FE24-9C6BA640EC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24990" y="3016936"/>
            <a:ext cx="810973" cy="69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oordenadoria Estadual de Proteção e Defesa Civil de São Paulo">
            <a:extLst>
              <a:ext uri="{FF2B5EF4-FFF2-40B4-BE49-F238E27FC236}">
                <a16:creationId xmlns:a16="http://schemas.microsoft.com/office/drawing/2014/main" id="{6BA7AEA9-4F79-5229-17C4-5A7197258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0" t="10458" r="35649" b="10255"/>
          <a:stretch/>
        </p:blipFill>
        <p:spPr bwMode="auto">
          <a:xfrm>
            <a:off x="10247030" y="5650196"/>
            <a:ext cx="935000" cy="80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673A4CB-8EAF-CC17-324B-ADC3B23EFE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14" y="1891391"/>
            <a:ext cx="2179166" cy="69914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27611B6-5FBC-CE29-E8A7-A39B924CC690}"/>
              </a:ext>
            </a:extLst>
          </p:cNvPr>
          <p:cNvSpPr txBox="1"/>
          <p:nvPr/>
        </p:nvSpPr>
        <p:spPr>
          <a:xfrm>
            <a:off x="2302416" y="4554295"/>
            <a:ext cx="7327219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u="sng" dirty="0"/>
              <a:t>Equipe Técnica</a:t>
            </a:r>
            <a:r>
              <a:rPr lang="pt-BR" sz="2000" b="1" dirty="0"/>
              <a:t>: </a:t>
            </a:r>
          </a:p>
          <a:p>
            <a:pPr algn="ctr"/>
            <a:r>
              <a:rPr lang="pt-BR" sz="2000" b="1" dirty="0"/>
              <a:t>IPA/SEMIL (coordenação) </a:t>
            </a:r>
          </a:p>
          <a:p>
            <a:pPr algn="ctr"/>
            <a:r>
              <a:rPr lang="pt-BR" sz="2000" b="1" dirty="0"/>
              <a:t>CPTEC-INPE, IO-USP, NPH-UNISANTA </a:t>
            </a:r>
          </a:p>
          <a:p>
            <a:pPr algn="ctr"/>
            <a:r>
              <a:rPr lang="pt-BR" sz="2000" b="1" dirty="0"/>
              <a:t>4 Bolsistas TT e vários Pós-Graduandos</a:t>
            </a:r>
          </a:p>
          <a:p>
            <a:endParaRPr lang="pt-BR" sz="2000" b="1" dirty="0"/>
          </a:p>
          <a:p>
            <a:pPr algn="ctr"/>
            <a:r>
              <a:rPr lang="pt-BR" sz="2000" b="1" u="sng" dirty="0"/>
              <a:t>Parceiros</a:t>
            </a:r>
            <a:r>
              <a:rPr lang="pt-BR" sz="2000" b="1" dirty="0"/>
              <a:t>: </a:t>
            </a:r>
          </a:p>
          <a:p>
            <a:pPr algn="ctr"/>
            <a:r>
              <a:rPr lang="pt-BR" sz="2000" b="1" dirty="0"/>
              <a:t>CEPDEC, </a:t>
            </a:r>
            <a:r>
              <a:rPr lang="pt-BR" sz="2000" b="1" dirty="0" err="1"/>
              <a:t>REPDECs</a:t>
            </a:r>
            <a:r>
              <a:rPr lang="pt-BR" sz="2000" b="1" dirty="0"/>
              <a:t>, </a:t>
            </a:r>
            <a:r>
              <a:rPr lang="pt-BR" sz="2000" b="1" dirty="0" err="1"/>
              <a:t>COMPDECs</a:t>
            </a:r>
            <a:endParaRPr lang="pt-BR" sz="20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FD4F8A4-5415-248C-FAE8-B8F0481332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10" y="5816741"/>
            <a:ext cx="1080120" cy="23502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75293E-0C3E-84CB-64AD-A91E56BE7310}"/>
              </a:ext>
            </a:extLst>
          </p:cNvPr>
          <p:cNvSpPr txBox="1"/>
          <p:nvPr/>
        </p:nvSpPr>
        <p:spPr>
          <a:xfrm>
            <a:off x="-328163" y="6191727"/>
            <a:ext cx="2838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i="1" dirty="0">
                <a:solidFill>
                  <a:srgbClr val="C00000"/>
                </a:solidFill>
              </a:rPr>
              <a:t>Proc. FAPESP  2018/14601-0</a:t>
            </a:r>
            <a:br>
              <a:rPr lang="pt-BR" sz="1400" i="1" dirty="0">
                <a:solidFill>
                  <a:srgbClr val="C00000"/>
                </a:solidFill>
              </a:rPr>
            </a:br>
            <a:r>
              <a:rPr lang="pt-BR" sz="1400" b="1" i="1" dirty="0">
                <a:solidFill>
                  <a:srgbClr val="C00000"/>
                </a:solidFill>
              </a:rPr>
              <a:t>01/12/2020 a 30/11/2023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A3D06CC-8A39-785C-4422-BE8A0A9F3DF3}"/>
              </a:ext>
            </a:extLst>
          </p:cNvPr>
          <p:cNvSpPr txBox="1"/>
          <p:nvPr/>
        </p:nvSpPr>
        <p:spPr>
          <a:xfrm>
            <a:off x="469910" y="3070549"/>
            <a:ext cx="8775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 err="1">
                <a:solidFill>
                  <a:srgbClr val="CC0099"/>
                </a:solidFill>
              </a:rPr>
              <a:t>PqC</a:t>
            </a:r>
            <a:r>
              <a:rPr lang="pt-BR" sz="2400" b="1" i="1" dirty="0">
                <a:solidFill>
                  <a:srgbClr val="CC0099"/>
                </a:solidFill>
              </a:rPr>
              <a:t> VI Dra. Celia R. de Gouveia Souza </a:t>
            </a:r>
          </a:p>
          <a:p>
            <a:pPr algn="ctr"/>
            <a:r>
              <a:rPr lang="pt-B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NGGRMA-</a:t>
            </a:r>
            <a:r>
              <a:rPr lang="pt-B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Instituto de Pesquisas Ambientais da SEMIL/SP e </a:t>
            </a:r>
            <a:r>
              <a:rPr lang="pt-B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PPGr</a:t>
            </a:r>
            <a:r>
              <a:rPr lang="pt-B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-Geografia Física-USP</a:t>
            </a:r>
            <a:endParaRPr lang="pt-BR" sz="2400" b="1" i="1" dirty="0"/>
          </a:p>
        </p:txBody>
      </p:sp>
    </p:spTree>
    <p:extLst>
      <p:ext uri="{BB962C8B-B14F-4D97-AF65-F5344CB8AC3E}">
        <p14:creationId xmlns:p14="http://schemas.microsoft.com/office/powerpoint/2010/main" val="1094954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E7FC8C1-B135-0A74-EA6F-C36EB5852FC1}"/>
              </a:ext>
            </a:extLst>
          </p:cNvPr>
          <p:cNvGrpSpPr/>
          <p:nvPr/>
        </p:nvGrpSpPr>
        <p:grpSpPr>
          <a:xfrm>
            <a:off x="0" y="66900"/>
            <a:ext cx="8021574" cy="5360869"/>
            <a:chOff x="199002" y="3652756"/>
            <a:chExt cx="4741995" cy="3200147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9017AA70-9CF5-E2B6-B76C-092289B5F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38" t="1219" r="1175" b="1"/>
            <a:stretch/>
          </p:blipFill>
          <p:spPr>
            <a:xfrm>
              <a:off x="199002" y="3652756"/>
              <a:ext cx="4741995" cy="3200147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2A0AA6D-9A69-8B41-D255-09C5FDFA37A3}"/>
                </a:ext>
              </a:extLst>
            </p:cNvPr>
            <p:cNvSpPr txBox="1"/>
            <p:nvPr/>
          </p:nvSpPr>
          <p:spPr>
            <a:xfrm>
              <a:off x="1187624" y="4581128"/>
              <a:ext cx="10933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solidFill>
                    <a:schemeClr val="bg1"/>
                  </a:solidFill>
                </a:rPr>
                <a:t>Vermelha do N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929FE1B1-AAC8-76C5-C94D-15EE4BB06897}"/>
                </a:ext>
              </a:extLst>
            </p:cNvPr>
            <p:cNvSpPr txBox="1"/>
            <p:nvPr/>
          </p:nvSpPr>
          <p:spPr>
            <a:xfrm>
              <a:off x="689284" y="4581128"/>
              <a:ext cx="6526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dirty="0">
                  <a:solidFill>
                    <a:schemeClr val="bg1"/>
                  </a:solidFill>
                </a:rPr>
                <a:t>Barra Seca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0EA56E23-43AE-1EA7-4751-45E033FCA243}"/>
                </a:ext>
              </a:extLst>
            </p:cNvPr>
            <p:cNvSpPr txBox="1"/>
            <p:nvPr/>
          </p:nvSpPr>
          <p:spPr>
            <a:xfrm>
              <a:off x="2153640" y="4134571"/>
              <a:ext cx="677235" cy="188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err="1"/>
                <a:t>Itamambuca</a:t>
              </a:r>
              <a:endParaRPr lang="pt-BR" sz="1400" b="1" dirty="0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B3D886E6-E64E-4C13-B7C7-F12321296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5" t="7146"/>
          <a:stretch/>
        </p:blipFill>
        <p:spPr>
          <a:xfrm>
            <a:off x="4591664" y="1622104"/>
            <a:ext cx="7698657" cy="521609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E296017-7B77-F6D2-E321-B085C46A01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87" t="44279" r="3263" b="13232"/>
          <a:stretch/>
        </p:blipFill>
        <p:spPr>
          <a:xfrm>
            <a:off x="4748401" y="2851355"/>
            <a:ext cx="3036971" cy="914401"/>
          </a:xfrm>
          <a:prstGeom prst="rect">
            <a:avLst/>
          </a:prstGeom>
        </p:spPr>
      </p:pic>
      <p:sp>
        <p:nvSpPr>
          <p:cNvPr id="3" name="CaixaDeTexto 14">
            <a:extLst>
              <a:ext uri="{FF2B5EF4-FFF2-40B4-BE49-F238E27FC236}">
                <a16:creationId xmlns:a16="http://schemas.microsoft.com/office/drawing/2014/main" id="{DF26862F-747B-385C-ADB6-B7D36DD47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370" y="133621"/>
            <a:ext cx="7918756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S" altLang="pt-BR" sz="2000" b="1" dirty="0">
                <a:solidFill>
                  <a:srgbClr val="FF00F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MAPA DE RISCO À EROSÃO/INUNDAÇAO COSTEIRA 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2ECD2D38-D172-570B-EBEC-FCC3A675E940}"/>
              </a:ext>
            </a:extLst>
          </p:cNvPr>
          <p:cNvCxnSpPr>
            <a:endCxn id="17" idx="3"/>
          </p:cNvCxnSpPr>
          <p:nvPr/>
        </p:nvCxnSpPr>
        <p:spPr>
          <a:xfrm flipH="1">
            <a:off x="7785372" y="3205316"/>
            <a:ext cx="768693" cy="1032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71FE5154-A4C8-E9B4-B7E6-5200E7E6D082}"/>
              </a:ext>
            </a:extLst>
          </p:cNvPr>
          <p:cNvCxnSpPr>
            <a:cxnSpLocks/>
          </p:cNvCxnSpPr>
          <p:nvPr/>
        </p:nvCxnSpPr>
        <p:spPr>
          <a:xfrm>
            <a:off x="5456903" y="1061884"/>
            <a:ext cx="719401" cy="14061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3CD21B8-9AAF-69AF-58B2-7F434F67A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56" r="21251" b="6202"/>
          <a:stretch/>
        </p:blipFill>
        <p:spPr>
          <a:xfrm>
            <a:off x="-124411" y="0"/>
            <a:ext cx="12141442" cy="682900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3E9CA2C-5104-BDE4-44AF-83DBAE4306B9}"/>
              </a:ext>
            </a:extLst>
          </p:cNvPr>
          <p:cNvSpPr txBox="1"/>
          <p:nvPr/>
        </p:nvSpPr>
        <p:spPr>
          <a:xfrm>
            <a:off x="1841674" y="171835"/>
            <a:ext cx="72082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pt-BR" sz="2800" b="1" dirty="0">
                <a:solidFill>
                  <a:srgbClr val="FFFF00"/>
                </a:solidFill>
                <a:latin typeface="Corbel" panose="020B0503020204020204"/>
              </a:rPr>
              <a:t>Pontos de Controle das Modelagens SARIC</a:t>
            </a:r>
          </a:p>
          <a:p>
            <a:pPr algn="ctr" defTabSz="685800"/>
            <a:r>
              <a:rPr lang="pt-BR" sz="2800" b="1" dirty="0">
                <a:latin typeface="Corbel" panose="020B0503020204020204"/>
              </a:rPr>
              <a:t> (isóbata 10 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2BA45E9-3F4E-5DFF-1092-590E70FAC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23" y="189156"/>
            <a:ext cx="1476508" cy="473713"/>
          </a:xfrm>
          <a:prstGeom prst="rect">
            <a:avLst/>
          </a:prstGeom>
          <a:noFill/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082AA7A-C51B-9CE6-1715-17A3DC0C3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808" y="3696424"/>
            <a:ext cx="6571223" cy="3161576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D5E5AEBB-0EA3-F9DF-2346-C5BA1F3A92E6}"/>
              </a:ext>
            </a:extLst>
          </p:cNvPr>
          <p:cNvCxnSpPr>
            <a:cxnSpLocks/>
          </p:cNvCxnSpPr>
          <p:nvPr/>
        </p:nvCxnSpPr>
        <p:spPr>
          <a:xfrm>
            <a:off x="6440129" y="2654710"/>
            <a:ext cx="88490" cy="101272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912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F6DDFF-B4A5-AF82-0E4E-856703ECF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33" t="11590" r="833" b="7601"/>
          <a:stretch/>
        </p:blipFill>
        <p:spPr>
          <a:xfrm>
            <a:off x="807423" y="73262"/>
            <a:ext cx="11384577" cy="507023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A0861F6-9BF4-5E49-840D-F6FC1FD10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3" y="3215148"/>
            <a:ext cx="12083157" cy="3569590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F74AC51C-3737-CF4E-E647-C71C334AA4D9}"/>
              </a:ext>
            </a:extLst>
          </p:cNvPr>
          <p:cNvCxnSpPr>
            <a:cxnSpLocks/>
          </p:cNvCxnSpPr>
          <p:nvPr/>
        </p:nvCxnSpPr>
        <p:spPr>
          <a:xfrm>
            <a:off x="5182135" y="1509042"/>
            <a:ext cx="0" cy="22272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9B580069-7DD7-53C9-8BF2-FCE0863AF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7811"/>
            <a:ext cx="4863225" cy="135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61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F6DDFF-B4A5-AF82-0E4E-856703ECF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70" b="7601"/>
          <a:stretch/>
        </p:blipFill>
        <p:spPr>
          <a:xfrm>
            <a:off x="267841" y="0"/>
            <a:ext cx="11131374" cy="50046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88BD80C-2B48-DCC7-8DCC-4AE9E16A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126" y="3099906"/>
            <a:ext cx="9857033" cy="3758094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30F5B9F7-C957-8671-DE51-7ABEC15F0297}"/>
              </a:ext>
            </a:extLst>
          </p:cNvPr>
          <p:cNvCxnSpPr>
            <a:cxnSpLocks/>
          </p:cNvCxnSpPr>
          <p:nvPr/>
        </p:nvCxnSpPr>
        <p:spPr>
          <a:xfrm>
            <a:off x="4581833" y="1376516"/>
            <a:ext cx="639096" cy="172339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708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04227D8-7A3F-9046-FF48-2468B710DB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301" y="162134"/>
            <a:ext cx="1476508" cy="473713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ED9519D-0969-A4F4-F1AD-4049FE666364}"/>
              </a:ext>
            </a:extLst>
          </p:cNvPr>
          <p:cNvSpPr txBox="1"/>
          <p:nvPr/>
        </p:nvSpPr>
        <p:spPr>
          <a:xfrm>
            <a:off x="176352" y="1218915"/>
            <a:ext cx="52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pt-BR" sz="2400" b="1" dirty="0">
                <a:solidFill>
                  <a:srgbClr val="FF99FF"/>
                </a:solidFill>
                <a:latin typeface="Corbel" panose="020B0503020204020204"/>
              </a:rPr>
              <a:t>Modelo </a:t>
            </a:r>
            <a:r>
              <a:rPr lang="pt-BR" sz="2400" b="1" dirty="0" err="1">
                <a:solidFill>
                  <a:srgbClr val="FF99FF"/>
                </a:solidFill>
                <a:latin typeface="Corbel" panose="020B0503020204020204"/>
              </a:rPr>
              <a:t>Eta</a:t>
            </a:r>
            <a:r>
              <a:rPr lang="pt-BR" sz="2400" b="1" dirty="0">
                <a:solidFill>
                  <a:srgbClr val="FF99FF"/>
                </a:solidFill>
                <a:latin typeface="Corbel" panose="020B0503020204020204"/>
              </a:rPr>
              <a:t>-INPE  5km (SARIC)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705E440-0A59-3A6A-B10E-E8C7EDDE7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" y="1700689"/>
            <a:ext cx="6452399" cy="498447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634A5DF-0F6C-7CEE-2BD9-A7ACB6C3549B}"/>
              </a:ext>
            </a:extLst>
          </p:cNvPr>
          <p:cNvSpPr txBox="1"/>
          <p:nvPr/>
        </p:nvSpPr>
        <p:spPr>
          <a:xfrm>
            <a:off x="86253" y="187942"/>
            <a:ext cx="532791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altLang="pt-BR" sz="2800" b="1" i="1" dirty="0">
                <a:solidFill>
                  <a:srgbClr val="FFFF00"/>
                </a:solidFill>
              </a:rPr>
              <a:t>Evento Carnaval/2023: </a:t>
            </a:r>
          </a:p>
          <a:p>
            <a:pPr algn="ctr"/>
            <a:r>
              <a:rPr lang="pt-BR" altLang="pt-BR" sz="2800" b="1" i="1" dirty="0">
                <a:solidFill>
                  <a:srgbClr val="FFFF00"/>
                </a:solidFill>
              </a:rPr>
              <a:t>18 a 19/02</a:t>
            </a:r>
            <a:endParaRPr lang="pt-BR" sz="2800" dirty="0">
              <a:solidFill>
                <a:srgbClr val="FFFF00"/>
              </a:solidFill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4D3DD0A-7DB7-803F-1817-F79871D0CC24}"/>
              </a:ext>
            </a:extLst>
          </p:cNvPr>
          <p:cNvGrpSpPr/>
          <p:nvPr/>
        </p:nvGrpSpPr>
        <p:grpSpPr>
          <a:xfrm>
            <a:off x="5270090" y="-181102"/>
            <a:ext cx="6934970" cy="1923598"/>
            <a:chOff x="-5094" y="4244376"/>
            <a:chExt cx="8454252" cy="2281485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35D92E9-577E-6DD9-0974-0E74E1B0514C}"/>
                </a:ext>
              </a:extLst>
            </p:cNvPr>
            <p:cNvSpPr txBox="1"/>
            <p:nvPr/>
          </p:nvSpPr>
          <p:spPr>
            <a:xfrm>
              <a:off x="3767294" y="4936445"/>
              <a:ext cx="104031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sz="1050" b="1" dirty="0">
                  <a:solidFill>
                    <a:prstClr val="black"/>
                  </a:solidFill>
                  <a:latin typeface="Corbel" panose="020B0503020204020204"/>
                </a:rPr>
                <a:t>Barra Una</a:t>
              </a:r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52E56190-ED78-14CA-847A-FD9AD7213B76}"/>
                </a:ext>
              </a:extLst>
            </p:cNvPr>
            <p:cNvGrpSpPr/>
            <p:nvPr/>
          </p:nvGrpSpPr>
          <p:grpSpPr>
            <a:xfrm>
              <a:off x="-5094" y="4244376"/>
              <a:ext cx="8282861" cy="2134615"/>
              <a:chOff x="1" y="4889725"/>
              <a:chExt cx="7490822" cy="1617602"/>
            </a:xfrm>
          </p:grpSpPr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A0C90190-B7CD-58B4-21A9-3140F9DB8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635" r="16283" b="43989"/>
              <a:stretch/>
            </p:blipFill>
            <p:spPr>
              <a:xfrm>
                <a:off x="1" y="4889725"/>
                <a:ext cx="7490822" cy="1617602"/>
              </a:xfrm>
              <a:prstGeom prst="rect">
                <a:avLst/>
              </a:prstGeom>
            </p:spPr>
          </p:pic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2EAA3ACD-4B6A-C7CB-1533-D9F447C736A4}"/>
                  </a:ext>
                </a:extLst>
              </p:cNvPr>
              <p:cNvSpPr txBox="1"/>
              <p:nvPr/>
            </p:nvSpPr>
            <p:spPr>
              <a:xfrm>
                <a:off x="1697771" y="5735221"/>
                <a:ext cx="945348" cy="419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pt-BR" sz="1050" b="1" dirty="0">
                    <a:solidFill>
                      <a:prstClr val="black"/>
                    </a:solidFill>
                    <a:latin typeface="Corbel" panose="020B0503020204020204"/>
                  </a:rPr>
                  <a:t>Guaratuba</a:t>
                </a:r>
              </a:p>
            </p:txBody>
          </p: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65D79B69-5DFA-C0C6-0874-7FD7F1B1038E}"/>
                  </a:ext>
                </a:extLst>
              </p:cNvPr>
              <p:cNvSpPr txBox="1"/>
              <p:nvPr/>
            </p:nvSpPr>
            <p:spPr>
              <a:xfrm>
                <a:off x="6232044" y="5490316"/>
                <a:ext cx="1032209" cy="256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pt-BR" sz="1050" b="1" dirty="0" err="1">
                    <a:solidFill>
                      <a:prstClr val="black"/>
                    </a:solidFill>
                    <a:latin typeface="Corbel" panose="020B0503020204020204"/>
                  </a:rPr>
                  <a:t>Boiçucanga</a:t>
                </a:r>
                <a:endParaRPr lang="pt-BR" sz="1050" b="1" dirty="0">
                  <a:solidFill>
                    <a:prstClr val="black"/>
                  </a:solidFill>
                  <a:latin typeface="Corbel" panose="020B0503020204020204"/>
                </a:endParaRPr>
              </a:p>
            </p:txBody>
          </p:sp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ACB6BEF9-2852-20EB-527C-18B66D691F5C}"/>
                  </a:ext>
                </a:extLst>
              </p:cNvPr>
              <p:cNvSpPr txBox="1"/>
              <p:nvPr/>
            </p:nvSpPr>
            <p:spPr>
              <a:xfrm>
                <a:off x="4372110" y="5083358"/>
                <a:ext cx="925974" cy="22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pt-BR" sz="1100" b="1" dirty="0" err="1">
                    <a:solidFill>
                      <a:prstClr val="black"/>
                    </a:solidFill>
                    <a:latin typeface="Corbel" panose="020B0503020204020204"/>
                  </a:rPr>
                  <a:t>Juquehy</a:t>
                </a:r>
                <a:endParaRPr lang="pt-BR" sz="1100" b="1" dirty="0">
                  <a:solidFill>
                    <a:prstClr val="black"/>
                  </a:solidFill>
                  <a:latin typeface="Corbel" panose="020B0503020204020204"/>
                </a:endParaRPr>
              </a:p>
            </p:txBody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73B61FB1-FB39-802C-1310-79DC585B3FF1}"/>
                  </a:ext>
                </a:extLst>
              </p:cNvPr>
              <p:cNvSpPr txBox="1"/>
              <p:nvPr/>
            </p:nvSpPr>
            <p:spPr>
              <a:xfrm>
                <a:off x="5044177" y="5167806"/>
                <a:ext cx="791796" cy="256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pt-BR" sz="1050" b="1" dirty="0" err="1">
                    <a:solidFill>
                      <a:prstClr val="black"/>
                    </a:solidFill>
                    <a:latin typeface="Corbel" panose="020B0503020204020204"/>
                  </a:rPr>
                  <a:t>Sahy</a:t>
                </a:r>
                <a:endParaRPr lang="pt-BR" sz="1050" b="1" dirty="0">
                  <a:solidFill>
                    <a:prstClr val="black"/>
                  </a:solidFill>
                  <a:latin typeface="Corbel" panose="020B0503020204020204"/>
                </a:endParaRPr>
              </a:p>
            </p:txBody>
          </p:sp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EB1A7743-C1F3-E8D2-01D5-47D12A704BDC}"/>
                  </a:ext>
                </a:extLst>
              </p:cNvPr>
              <p:cNvSpPr txBox="1"/>
              <p:nvPr/>
            </p:nvSpPr>
            <p:spPr>
              <a:xfrm>
                <a:off x="405602" y="5189802"/>
                <a:ext cx="1292168" cy="303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pt-BR" sz="1350" b="1" dirty="0">
                    <a:solidFill>
                      <a:prstClr val="black"/>
                    </a:solidFill>
                    <a:latin typeface="Corbel" panose="020B0503020204020204"/>
                  </a:rPr>
                  <a:t>BERTIOGA</a:t>
                </a:r>
              </a:p>
            </p:txBody>
          </p:sp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3FF03CD4-A28C-E88C-CF4F-E91AC7EDE718}"/>
                  </a:ext>
                </a:extLst>
              </p:cNvPr>
              <p:cNvSpPr txBox="1"/>
              <p:nvPr/>
            </p:nvSpPr>
            <p:spPr>
              <a:xfrm>
                <a:off x="3320797" y="6174104"/>
                <a:ext cx="2367996" cy="303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pt-BR" sz="1350" b="1" dirty="0">
                    <a:solidFill>
                      <a:prstClr val="black"/>
                    </a:solidFill>
                    <a:latin typeface="Corbel" panose="020B0503020204020204"/>
                  </a:rPr>
                  <a:t>SÃO SEBASTIÃO</a:t>
                </a:r>
              </a:p>
            </p:txBody>
          </p:sp>
        </p:grp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A308D93-B0B7-6DBA-BB47-EC70258CB9A9}"/>
                </a:ext>
              </a:extLst>
            </p:cNvPr>
            <p:cNvSpPr txBox="1"/>
            <p:nvPr/>
          </p:nvSpPr>
          <p:spPr>
            <a:xfrm>
              <a:off x="3209549" y="4779933"/>
              <a:ext cx="1045304" cy="28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sz="1050" b="1" dirty="0" err="1">
                  <a:solidFill>
                    <a:prstClr val="black"/>
                  </a:solidFill>
                  <a:latin typeface="Corbel" panose="020B0503020204020204"/>
                </a:rPr>
                <a:t>Boracéía</a:t>
              </a:r>
              <a:endParaRPr lang="pt-BR" sz="1050" b="1" dirty="0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DFE57D3B-2629-C6B8-6552-593CD4485151}"/>
                </a:ext>
              </a:extLst>
            </p:cNvPr>
            <p:cNvSpPr txBox="1"/>
            <p:nvPr/>
          </p:nvSpPr>
          <p:spPr>
            <a:xfrm>
              <a:off x="4164229" y="4468168"/>
              <a:ext cx="70982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pt-BR" sz="1050" b="1" dirty="0">
                  <a:solidFill>
                    <a:prstClr val="black"/>
                  </a:solidFill>
                  <a:latin typeface="Corbel" panose="020B0503020204020204"/>
                </a:rPr>
                <a:t>B. Una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0262540A-BEBF-5E1E-D62A-B0BF5E699774}"/>
                </a:ext>
              </a:extLst>
            </p:cNvPr>
            <p:cNvSpPr txBox="1"/>
            <p:nvPr/>
          </p:nvSpPr>
          <p:spPr>
            <a:xfrm>
              <a:off x="6013330" y="4686317"/>
              <a:ext cx="71929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sz="1050" b="1" dirty="0">
                  <a:solidFill>
                    <a:prstClr val="black"/>
                  </a:solidFill>
                  <a:latin typeface="Corbel" panose="020B0503020204020204"/>
                </a:rPr>
                <a:t>Baleia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D2AC7879-B79D-796B-300B-398FF852B87D}"/>
                </a:ext>
              </a:extLst>
            </p:cNvPr>
            <p:cNvSpPr txBox="1"/>
            <p:nvPr/>
          </p:nvSpPr>
          <p:spPr>
            <a:xfrm>
              <a:off x="6577133" y="4686317"/>
              <a:ext cx="102388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sz="1050" b="1" dirty="0" err="1">
                  <a:solidFill>
                    <a:prstClr val="black"/>
                  </a:solidFill>
                  <a:latin typeface="Corbel" panose="020B0503020204020204"/>
                </a:rPr>
                <a:t>Cambury</a:t>
              </a:r>
              <a:endParaRPr lang="pt-BR" sz="1050" b="1" dirty="0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08887E2-62BC-DC72-64F1-674274EE0ABC}"/>
                </a:ext>
              </a:extLst>
            </p:cNvPr>
            <p:cNvSpPr txBox="1"/>
            <p:nvPr/>
          </p:nvSpPr>
          <p:spPr>
            <a:xfrm>
              <a:off x="6830926" y="5667884"/>
              <a:ext cx="102388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sz="1050" b="1" dirty="0">
                  <a:solidFill>
                    <a:prstClr val="black"/>
                  </a:solidFill>
                  <a:latin typeface="Corbel" panose="020B0503020204020204"/>
                </a:rPr>
                <a:t>Maresias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12F7F5B3-309B-A541-1A79-34BD7ABDB40B}"/>
                </a:ext>
              </a:extLst>
            </p:cNvPr>
            <p:cNvSpPr txBox="1"/>
            <p:nvPr/>
          </p:nvSpPr>
          <p:spPr>
            <a:xfrm>
              <a:off x="6761457" y="6014516"/>
              <a:ext cx="116281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sz="1050" b="1" dirty="0" err="1">
                  <a:solidFill>
                    <a:prstClr val="black"/>
                  </a:solidFill>
                  <a:latin typeface="Corbel" panose="020B0503020204020204"/>
                </a:rPr>
                <a:t>Tq-Tq</a:t>
              </a:r>
              <a:r>
                <a:rPr lang="pt-BR" sz="1050" b="1" dirty="0">
                  <a:solidFill>
                    <a:prstClr val="black"/>
                  </a:solidFill>
                  <a:latin typeface="Corbel" panose="020B0503020204020204"/>
                </a:rPr>
                <a:t> </a:t>
              </a:r>
              <a:r>
                <a:rPr lang="pt-BR" sz="1050" b="1" dirty="0" err="1">
                  <a:solidFill>
                    <a:prstClr val="black"/>
                  </a:solidFill>
                  <a:latin typeface="Corbel" panose="020B0503020204020204"/>
                </a:rPr>
                <a:t>Pqno</a:t>
              </a:r>
              <a:endParaRPr lang="pt-BR" sz="1050" b="1" dirty="0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56EEA2D4-7BC1-7250-B728-A183FE7FB592}"/>
                </a:ext>
              </a:extLst>
            </p:cNvPr>
            <p:cNvSpPr txBox="1"/>
            <p:nvPr/>
          </p:nvSpPr>
          <p:spPr>
            <a:xfrm>
              <a:off x="7286339" y="6187306"/>
              <a:ext cx="116281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sz="1050" b="1" dirty="0" err="1">
                  <a:solidFill>
                    <a:prstClr val="black"/>
                  </a:solidFill>
                  <a:latin typeface="Corbel" panose="020B0503020204020204"/>
                </a:rPr>
                <a:t>Tq-Tq</a:t>
              </a:r>
              <a:r>
                <a:rPr lang="pt-BR" sz="1050" b="1" dirty="0">
                  <a:solidFill>
                    <a:prstClr val="black"/>
                  </a:solidFill>
                  <a:latin typeface="Corbel" panose="020B0503020204020204"/>
                </a:rPr>
                <a:t> </a:t>
              </a:r>
              <a:r>
                <a:rPr lang="pt-BR" sz="1050" b="1" dirty="0" err="1">
                  <a:solidFill>
                    <a:prstClr val="black"/>
                  </a:solidFill>
                  <a:latin typeface="Corbel" panose="020B0503020204020204"/>
                </a:rPr>
                <a:t>Gde</a:t>
              </a:r>
              <a:endParaRPr lang="pt-BR" sz="1050" b="1" dirty="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49A7E9E-8660-7AE8-E77E-2DF0B154C7D6}"/>
              </a:ext>
            </a:extLst>
          </p:cNvPr>
          <p:cNvGrpSpPr/>
          <p:nvPr/>
        </p:nvGrpSpPr>
        <p:grpSpPr>
          <a:xfrm>
            <a:off x="6430556" y="1526355"/>
            <a:ext cx="5687060" cy="5358155"/>
            <a:chOff x="5885509" y="1148329"/>
            <a:chExt cx="6306491" cy="570967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4C861307-5811-5B6F-D81F-15A5C4D0C52A}"/>
                </a:ext>
              </a:extLst>
            </p:cNvPr>
            <p:cNvGrpSpPr/>
            <p:nvPr/>
          </p:nvGrpSpPr>
          <p:grpSpPr>
            <a:xfrm>
              <a:off x="5885509" y="1148329"/>
              <a:ext cx="6306491" cy="5709671"/>
              <a:chOff x="5044158" y="857250"/>
              <a:chExt cx="3973354" cy="5143500"/>
            </a:xfrm>
          </p:grpSpPr>
          <p:pic>
            <p:nvPicPr>
              <p:cNvPr id="5" name="Imagem 4">
                <a:extLst>
                  <a:ext uri="{FF2B5EF4-FFF2-40B4-BE49-F238E27FC236}">
                    <a16:creationId xmlns:a16="http://schemas.microsoft.com/office/drawing/2014/main" id="{38548BC2-83A6-465E-EE1B-1DF48926E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4158" y="857250"/>
                <a:ext cx="3973354" cy="5143500"/>
              </a:xfrm>
              <a:prstGeom prst="rect">
                <a:avLst/>
              </a:prstGeom>
            </p:spPr>
          </p:pic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D94CC18F-740D-DDB2-AD61-31E7B939AFBB}"/>
                  </a:ext>
                </a:extLst>
              </p:cNvPr>
              <p:cNvSpPr/>
              <p:nvPr/>
            </p:nvSpPr>
            <p:spPr>
              <a:xfrm rot="2724982">
                <a:off x="7039295" y="3479145"/>
                <a:ext cx="1299410" cy="771028"/>
              </a:xfrm>
              <a:prstGeom prst="ellipse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pt-BR" sz="135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9745319F-FCD9-C8FF-499F-212D90E9D3ED}"/>
                  </a:ext>
                </a:extLst>
              </p:cNvPr>
              <p:cNvSpPr txBox="1"/>
              <p:nvPr/>
            </p:nvSpPr>
            <p:spPr>
              <a:xfrm>
                <a:off x="6938018" y="4575075"/>
                <a:ext cx="1144717" cy="493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pt-BR" b="1" dirty="0">
                    <a:solidFill>
                      <a:srgbClr val="FFFF00"/>
                    </a:solidFill>
                    <a:latin typeface="Corbel" panose="020B0503020204020204"/>
                  </a:rPr>
                  <a:t>Baixa Pressão (Ciclone)</a:t>
                </a:r>
              </a:p>
            </p:txBody>
          </p:sp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544F910B-66F3-4B79-BE08-D8554CDC7371}"/>
                  </a:ext>
                </a:extLst>
              </p:cNvPr>
              <p:cNvSpPr txBox="1"/>
              <p:nvPr/>
            </p:nvSpPr>
            <p:spPr>
              <a:xfrm>
                <a:off x="7872795" y="2944252"/>
                <a:ext cx="114471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pt-BR" b="1" dirty="0">
                    <a:solidFill>
                      <a:srgbClr val="C00000"/>
                    </a:solidFill>
                    <a:latin typeface="Corbel" panose="020B0503020204020204"/>
                  </a:rPr>
                  <a:t>Alta Pressão (Anticiclone)</a:t>
                </a:r>
              </a:p>
            </p:txBody>
          </p:sp>
        </p:grp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CB01C356-653B-9173-DBB6-420D30E0C584}"/>
                </a:ext>
              </a:extLst>
            </p:cNvPr>
            <p:cNvSpPr txBox="1"/>
            <p:nvPr/>
          </p:nvSpPr>
          <p:spPr>
            <a:xfrm>
              <a:off x="9799881" y="4542663"/>
              <a:ext cx="5127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sz="2000" b="1" dirty="0">
                  <a:solidFill>
                    <a:srgbClr val="FF0000"/>
                  </a:solidFill>
                  <a:latin typeface="Corbel" panose="020B0503020204020204"/>
                </a:rPr>
                <a:t>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208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8325FF8-38F8-02AA-0EBC-EF513836BF99}"/>
              </a:ext>
            </a:extLst>
          </p:cNvPr>
          <p:cNvGrpSpPr/>
          <p:nvPr/>
        </p:nvGrpSpPr>
        <p:grpSpPr>
          <a:xfrm>
            <a:off x="9422896" y="1716030"/>
            <a:ext cx="2948205" cy="2751095"/>
            <a:chOff x="7855203" y="-230947"/>
            <a:chExt cx="2708503" cy="2895402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F4E0495-A5FB-F139-AAE5-868B46E20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270" t="33672" r="31719" b="17159"/>
            <a:stretch/>
          </p:blipFill>
          <p:spPr>
            <a:xfrm>
              <a:off x="7855203" y="-230947"/>
              <a:ext cx="2542124" cy="2895402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8A68D1D2-CE46-5FA0-272F-6D070A3E602E}"/>
                </a:ext>
              </a:extLst>
            </p:cNvPr>
            <p:cNvSpPr txBox="1"/>
            <p:nvPr/>
          </p:nvSpPr>
          <p:spPr>
            <a:xfrm>
              <a:off x="9166675" y="1489349"/>
              <a:ext cx="1397031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b="1" dirty="0">
                  <a:solidFill>
                    <a:srgbClr val="FFFF00"/>
                  </a:solidFill>
                  <a:latin typeface="Corbel" panose="020B0503020204020204"/>
                </a:rPr>
                <a:t>Pr. Grande (Ilhabela)</a:t>
              </a:r>
              <a:endParaRPr lang="pt-BR" sz="2400" b="1" dirty="0">
                <a:solidFill>
                  <a:srgbClr val="FFFF00"/>
                </a:solidFill>
                <a:latin typeface="Corbel" panose="020B0503020204020204"/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A94ECC6F-A114-9E78-371B-E3024CB45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92" y="119461"/>
            <a:ext cx="1476508" cy="473713"/>
          </a:xfrm>
          <a:prstGeom prst="rect">
            <a:avLst/>
          </a:prstGeom>
          <a:noFill/>
        </p:spPr>
      </p:pic>
      <p:grpSp>
        <p:nvGrpSpPr>
          <p:cNvPr id="42" name="Agrupar 41">
            <a:extLst>
              <a:ext uri="{FF2B5EF4-FFF2-40B4-BE49-F238E27FC236}">
                <a16:creationId xmlns:a16="http://schemas.microsoft.com/office/drawing/2014/main" id="{C8696DC7-5D79-2152-1670-F14006D1B270}"/>
              </a:ext>
            </a:extLst>
          </p:cNvPr>
          <p:cNvGrpSpPr/>
          <p:nvPr/>
        </p:nvGrpSpPr>
        <p:grpSpPr>
          <a:xfrm>
            <a:off x="53090" y="33163"/>
            <a:ext cx="7242586" cy="2857119"/>
            <a:chOff x="63281" y="461666"/>
            <a:chExt cx="7528842" cy="3053178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B293CF5A-59C3-4EEF-EDDD-360BF95CF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88" t="23985" b="8340"/>
            <a:stretch/>
          </p:blipFill>
          <p:spPr>
            <a:xfrm>
              <a:off x="63281" y="461666"/>
              <a:ext cx="7528842" cy="3047751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85EBA5BE-25CB-355D-A501-D9E45BBF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0103" y="2321977"/>
              <a:ext cx="4276987" cy="1192867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883ED08-81A0-020A-BF1A-31DF0E51FE48}"/>
              </a:ext>
            </a:extLst>
          </p:cNvPr>
          <p:cNvGrpSpPr/>
          <p:nvPr/>
        </p:nvGrpSpPr>
        <p:grpSpPr>
          <a:xfrm>
            <a:off x="7521758" y="76532"/>
            <a:ext cx="3837104" cy="2359556"/>
            <a:chOff x="2137564" y="1786221"/>
            <a:chExt cx="4544761" cy="2947723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A845F2A9-B73E-3400-90A3-3582A4713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06" b="14372"/>
            <a:stretch/>
          </p:blipFill>
          <p:spPr>
            <a:xfrm>
              <a:off x="2137564" y="1786221"/>
              <a:ext cx="3937247" cy="2947723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14E6EBC-854E-54D1-A61A-932676A90BD2}"/>
                </a:ext>
              </a:extLst>
            </p:cNvPr>
            <p:cNvSpPr txBox="1"/>
            <p:nvPr/>
          </p:nvSpPr>
          <p:spPr>
            <a:xfrm>
              <a:off x="2218556" y="1937923"/>
              <a:ext cx="4463769" cy="56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b="1" dirty="0">
                  <a:solidFill>
                    <a:srgbClr val="FFFF00"/>
                  </a:solidFill>
                  <a:latin typeface="Corbel" panose="020B0503020204020204"/>
                </a:rPr>
                <a:t>Pr. </a:t>
              </a:r>
              <a:r>
                <a:rPr lang="pt-BR" b="1" dirty="0" err="1">
                  <a:solidFill>
                    <a:srgbClr val="FFFF00"/>
                  </a:solidFill>
                  <a:latin typeface="Corbel" panose="020B0503020204020204"/>
                </a:rPr>
                <a:t>Juquehy</a:t>
              </a:r>
              <a:r>
                <a:rPr lang="pt-BR" b="1" dirty="0">
                  <a:solidFill>
                    <a:srgbClr val="FFFF00"/>
                  </a:solidFill>
                  <a:latin typeface="Corbel" panose="020B0503020204020204"/>
                </a:rPr>
                <a:t> (S. Sebastião)</a:t>
              </a:r>
              <a:endParaRPr lang="pt-BR" sz="2400" b="1" dirty="0">
                <a:solidFill>
                  <a:srgbClr val="FFFF00"/>
                </a:solidFill>
                <a:latin typeface="Corbel" panose="020B0503020204020204"/>
              </a:endParaRPr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6B66E04-6267-2A3C-4950-E73414FD083A}"/>
              </a:ext>
            </a:extLst>
          </p:cNvPr>
          <p:cNvSpPr txBox="1"/>
          <p:nvPr/>
        </p:nvSpPr>
        <p:spPr>
          <a:xfrm>
            <a:off x="7450329" y="2550924"/>
            <a:ext cx="188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CCFF"/>
                </a:solidFill>
              </a:rPr>
              <a:t>19/02/20l23: Inundações fluvial + costeira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F55CE78-601A-43EA-2EA0-B28B819FD997}"/>
              </a:ext>
            </a:extLst>
          </p:cNvPr>
          <p:cNvSpPr txBox="1"/>
          <p:nvPr/>
        </p:nvSpPr>
        <p:spPr>
          <a:xfrm>
            <a:off x="166974" y="198538"/>
            <a:ext cx="3003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2400" b="1" i="1" dirty="0">
                <a:solidFill>
                  <a:schemeClr val="bg1"/>
                </a:solidFill>
                <a:highlight>
                  <a:srgbClr val="C0C0C0"/>
                </a:highlight>
              </a:rPr>
              <a:t>Evento Carnaval/2023</a:t>
            </a:r>
            <a:endParaRPr lang="pt-BR" sz="2400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6E3EDBA-B137-D30C-0DA9-78099FD48DC3}"/>
              </a:ext>
            </a:extLst>
          </p:cNvPr>
          <p:cNvSpPr txBox="1"/>
          <p:nvPr/>
        </p:nvSpPr>
        <p:spPr>
          <a:xfrm>
            <a:off x="4997390" y="3253366"/>
            <a:ext cx="27902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pt-BR" b="1" dirty="0">
                <a:solidFill>
                  <a:srgbClr val="FF0000"/>
                </a:solidFill>
                <a:latin typeface="Corbel" panose="020B0503020204020204"/>
              </a:rPr>
              <a:t>Pico da Sizígia (Lua Nova): 20/02/23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6EF78856-DA83-4212-8831-8A8C837BCC40}"/>
              </a:ext>
            </a:extLst>
          </p:cNvPr>
          <p:cNvGrpSpPr/>
          <p:nvPr/>
        </p:nvGrpSpPr>
        <p:grpSpPr>
          <a:xfrm>
            <a:off x="5127565" y="4097277"/>
            <a:ext cx="7234694" cy="2708128"/>
            <a:chOff x="260487" y="1015912"/>
            <a:chExt cx="9426458" cy="2787585"/>
          </a:xfrm>
        </p:grpSpPr>
        <p:pic>
          <p:nvPicPr>
            <p:cNvPr id="27" name="Imagem 2" descr="Gráfico, Gráfico de linhas&#10;&#10;Descrição gerada automaticamente">
              <a:extLst>
                <a:ext uri="{FF2B5EF4-FFF2-40B4-BE49-F238E27FC236}">
                  <a16:creationId xmlns:a16="http://schemas.microsoft.com/office/drawing/2014/main" id="{CBF3A389-54D2-F1C5-E39E-0D8560C4A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" y="1015912"/>
              <a:ext cx="8702704" cy="2787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Seta: para Baixo 27">
              <a:extLst>
                <a:ext uri="{FF2B5EF4-FFF2-40B4-BE49-F238E27FC236}">
                  <a16:creationId xmlns:a16="http://schemas.microsoft.com/office/drawing/2014/main" id="{786E54A4-69A0-8F0C-F3E7-D9CA6E339DF6}"/>
                </a:ext>
              </a:extLst>
            </p:cNvPr>
            <p:cNvSpPr/>
            <p:nvPr/>
          </p:nvSpPr>
          <p:spPr>
            <a:xfrm>
              <a:off x="3878209" y="1268760"/>
              <a:ext cx="189735" cy="37437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73A2AA27-7632-410D-21BA-D371F394BCCB}"/>
                </a:ext>
              </a:extLst>
            </p:cNvPr>
            <p:cNvSpPr txBox="1"/>
            <p:nvPr/>
          </p:nvSpPr>
          <p:spPr>
            <a:xfrm>
              <a:off x="7758274" y="1415158"/>
              <a:ext cx="1380798" cy="368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Alerta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58C55E0F-A21B-3323-3CB3-4055A56B51AE}"/>
                </a:ext>
              </a:extLst>
            </p:cNvPr>
            <p:cNvSpPr txBox="1"/>
            <p:nvPr/>
          </p:nvSpPr>
          <p:spPr>
            <a:xfrm>
              <a:off x="7755482" y="1725545"/>
              <a:ext cx="1559474" cy="3688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highlight>
                    <a:srgbClr val="FF9900"/>
                  </a:highlight>
                </a:rPr>
                <a:t>Atenção</a:t>
              </a:r>
              <a:endParaRPr lang="pt-BR" sz="1600" b="1" dirty="0">
                <a:solidFill>
                  <a:schemeClr val="bg1"/>
                </a:solidFill>
                <a:highlight>
                  <a:srgbClr val="FF9900"/>
                </a:highlight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92C24255-7B7E-D26A-6FC6-6B6AC0274E3B}"/>
                </a:ext>
              </a:extLst>
            </p:cNvPr>
            <p:cNvSpPr txBox="1"/>
            <p:nvPr/>
          </p:nvSpPr>
          <p:spPr>
            <a:xfrm>
              <a:off x="7655134" y="2010327"/>
              <a:ext cx="2031811" cy="3688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highlight>
                    <a:srgbClr val="66FF66"/>
                  </a:highlight>
                </a:rPr>
                <a:t>Observação</a:t>
              </a: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45BACAD-5CF0-6F3B-F4F5-3A4CCF9D0E3F}"/>
              </a:ext>
            </a:extLst>
          </p:cNvPr>
          <p:cNvGrpSpPr/>
          <p:nvPr/>
        </p:nvGrpSpPr>
        <p:grpSpPr>
          <a:xfrm>
            <a:off x="29496" y="4785829"/>
            <a:ext cx="5098068" cy="1797798"/>
            <a:chOff x="262444" y="1303381"/>
            <a:chExt cx="8579401" cy="2439067"/>
          </a:xfrm>
        </p:grpSpPr>
        <p:pic>
          <p:nvPicPr>
            <p:cNvPr id="36" name="Imagem 5" descr="Gráfico, Gráfico de linhas&#10;&#10;Descrição gerada automaticamente">
              <a:extLst>
                <a:ext uri="{FF2B5EF4-FFF2-40B4-BE49-F238E27FC236}">
                  <a16:creationId xmlns:a16="http://schemas.microsoft.com/office/drawing/2014/main" id="{890EDFA1-E581-FCBA-300E-C43C40630A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4" t="7027" r="8419" b="60836"/>
            <a:stretch/>
          </p:blipFill>
          <p:spPr bwMode="auto">
            <a:xfrm>
              <a:off x="302154" y="1303381"/>
              <a:ext cx="8539691" cy="2439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Seta: para Baixo 36">
              <a:extLst>
                <a:ext uri="{FF2B5EF4-FFF2-40B4-BE49-F238E27FC236}">
                  <a16:creationId xmlns:a16="http://schemas.microsoft.com/office/drawing/2014/main" id="{F4A40F65-3DE8-01BE-5DCA-CF462A79EEFE}"/>
                </a:ext>
              </a:extLst>
            </p:cNvPr>
            <p:cNvSpPr/>
            <p:nvPr/>
          </p:nvSpPr>
          <p:spPr>
            <a:xfrm>
              <a:off x="4046570" y="1528394"/>
              <a:ext cx="189735" cy="37437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9332ABC9-A4F9-990B-920F-F7F6CE791793}"/>
                </a:ext>
              </a:extLst>
            </p:cNvPr>
            <p:cNvSpPr txBox="1"/>
            <p:nvPr/>
          </p:nvSpPr>
          <p:spPr>
            <a:xfrm>
              <a:off x="262444" y="1706826"/>
              <a:ext cx="2154968" cy="545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Alerta</a:t>
              </a:r>
              <a:endParaRPr lang="pt-BR" sz="1600" b="1" dirty="0">
                <a:solidFill>
                  <a:schemeClr val="bg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3E6E0FA5-5354-1143-6E54-3B66600A0B1F}"/>
                </a:ext>
              </a:extLst>
            </p:cNvPr>
            <p:cNvSpPr txBox="1"/>
            <p:nvPr/>
          </p:nvSpPr>
          <p:spPr>
            <a:xfrm>
              <a:off x="453353" y="2121217"/>
              <a:ext cx="2058519" cy="606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highlight>
                    <a:srgbClr val="FF9900"/>
                  </a:highlight>
                </a:rPr>
                <a:t>Atenção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DF2A68D8-1757-0AA5-73C9-ED867474655A}"/>
                </a:ext>
              </a:extLst>
            </p:cNvPr>
            <p:cNvSpPr txBox="1"/>
            <p:nvPr/>
          </p:nvSpPr>
          <p:spPr>
            <a:xfrm>
              <a:off x="526053" y="2593699"/>
              <a:ext cx="2154968" cy="5459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  <a:highlight>
                    <a:srgbClr val="66FF66"/>
                  </a:highlight>
                </a:rPr>
                <a:t>Observação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FA8D97D-94B8-CF5A-0CE9-6C0E8828A0EA}"/>
              </a:ext>
            </a:extLst>
          </p:cNvPr>
          <p:cNvGrpSpPr/>
          <p:nvPr/>
        </p:nvGrpSpPr>
        <p:grpSpPr>
          <a:xfrm>
            <a:off x="48055" y="2956549"/>
            <a:ext cx="4828595" cy="1708508"/>
            <a:chOff x="92109" y="3921962"/>
            <a:chExt cx="4681375" cy="1535131"/>
          </a:xfrm>
        </p:grpSpPr>
        <p:pic>
          <p:nvPicPr>
            <p:cNvPr id="22" name="Imagem 3" descr="Gráfico&#10;&#10;Descrição gerada automaticamente com confiança média">
              <a:extLst>
                <a:ext uri="{FF2B5EF4-FFF2-40B4-BE49-F238E27FC236}">
                  <a16:creationId xmlns:a16="http://schemas.microsoft.com/office/drawing/2014/main" id="{80D950E4-2742-53F9-1E64-813EAE97D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09" y="3921962"/>
              <a:ext cx="4681375" cy="1535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Seta: para Baixo 42">
              <a:extLst>
                <a:ext uri="{FF2B5EF4-FFF2-40B4-BE49-F238E27FC236}">
                  <a16:creationId xmlns:a16="http://schemas.microsoft.com/office/drawing/2014/main" id="{243AB068-9FFB-616A-6AA7-A6A1D709F672}"/>
                </a:ext>
              </a:extLst>
            </p:cNvPr>
            <p:cNvSpPr/>
            <p:nvPr/>
          </p:nvSpPr>
          <p:spPr>
            <a:xfrm>
              <a:off x="1187114" y="4031695"/>
              <a:ext cx="132882" cy="232887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39B41762-91FC-44C9-5992-89F9EE660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162" b="5351"/>
          <a:stretch/>
        </p:blipFill>
        <p:spPr>
          <a:xfrm>
            <a:off x="4404479" y="0"/>
            <a:ext cx="2891197" cy="1599010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207D02F9-78A2-F149-7949-EFE7274760AC}"/>
              </a:ext>
            </a:extLst>
          </p:cNvPr>
          <p:cNvCxnSpPr>
            <a:cxnSpLocks/>
          </p:cNvCxnSpPr>
          <p:nvPr/>
        </p:nvCxnSpPr>
        <p:spPr>
          <a:xfrm flipV="1">
            <a:off x="3674383" y="552638"/>
            <a:ext cx="818959" cy="2095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076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FB7C646-2B86-A562-F14B-DCB7C94BE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55" y="0"/>
            <a:ext cx="8062247" cy="682126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F441528-4AD3-D9CB-28D3-D38D3E1B19B9}"/>
              </a:ext>
            </a:extLst>
          </p:cNvPr>
          <p:cNvSpPr txBox="1"/>
          <p:nvPr/>
        </p:nvSpPr>
        <p:spPr>
          <a:xfrm>
            <a:off x="8897991" y="2408903"/>
            <a:ext cx="3421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pt-BR" sz="2400" b="1" i="1" dirty="0">
                <a:solidFill>
                  <a:schemeClr val="tx1"/>
                </a:solidFill>
                <a:highlight>
                  <a:srgbClr val="C0C0C0"/>
                </a:highlight>
              </a:rPr>
              <a:t>BOLETIM SARIC</a:t>
            </a:r>
            <a:endParaRPr lang="pt-BR" sz="2400" dirty="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91276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1AF6FBD-059C-5329-B4F1-1901782AF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3" y="128714"/>
            <a:ext cx="4492648" cy="23334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A8E0849-0B1E-20BB-1D1B-1A891C083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1" t="19386" r="9550"/>
          <a:stretch/>
        </p:blipFill>
        <p:spPr>
          <a:xfrm>
            <a:off x="3631810" y="460740"/>
            <a:ext cx="3848645" cy="232411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7040CBF-DCF4-EDE0-A1D1-AFBDC6A43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362" y="86768"/>
            <a:ext cx="4787616" cy="229018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921A9F8-E3F8-FA11-8F1B-C1EBA771E6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1" t="2908" r="17835" b="20086"/>
          <a:stretch/>
        </p:blipFill>
        <p:spPr>
          <a:xfrm>
            <a:off x="7807798" y="3752016"/>
            <a:ext cx="4082393" cy="294866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A9F8719-D37F-2DFB-D41C-19D5E3762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57" y="2910666"/>
            <a:ext cx="4513008" cy="386434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8F30D79-82C9-BAB9-997A-94904DAD4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272" y="4595102"/>
            <a:ext cx="2449216" cy="221349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50777EB-948B-2A09-9B71-98AF17B86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22" y="2732151"/>
            <a:ext cx="5991578" cy="137621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1088A48-C391-726F-E2FB-E177BC2672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002"/>
          <a:stretch/>
        </p:blipFill>
        <p:spPr>
          <a:xfrm>
            <a:off x="5911000" y="2550967"/>
            <a:ext cx="6240977" cy="12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9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>
            <a:extLst>
              <a:ext uri="{FF2B5EF4-FFF2-40B4-BE49-F238E27FC236}">
                <a16:creationId xmlns:a16="http://schemas.microsoft.com/office/drawing/2014/main" id="{0CD32AB0-2C1C-B252-C68E-6951573224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030065" y="3662336"/>
            <a:ext cx="3886969" cy="6638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z="36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OBRIGADA</a:t>
            </a:r>
            <a:r>
              <a:rPr lang="pt-BR" altLang="pt-BR" sz="3600" i="1" dirty="0">
                <a:solidFill>
                  <a:srgbClr val="FFFF00"/>
                </a:solidFill>
                <a:latin typeface="Comic Sans MS" panose="030F0702030302020204" pitchFamily="66" charset="0"/>
              </a:rPr>
              <a:t>!</a:t>
            </a:r>
            <a:endParaRPr lang="pt-BR" altLang="pt-BR" sz="3600" b="1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41988" name="Espaço Reservado para Número de Slide 3">
            <a:extLst>
              <a:ext uri="{FF2B5EF4-FFF2-40B4-BE49-F238E27FC236}">
                <a16:creationId xmlns:a16="http://schemas.microsoft.com/office/drawing/2014/main" id="{C7B72358-BFB0-57B6-1539-7E583876AA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6A7411-C61D-41CC-8EA9-4F8FD7A03E93}" type="slidenum">
              <a:rPr lang="pt-BR" altLang="pt-BR" smtClean="0">
                <a:solidFill>
                  <a:srgbClr val="D1EAEE"/>
                </a:solidFill>
              </a:rPr>
              <a:pPr/>
              <a:t>18</a:t>
            </a:fld>
            <a:endParaRPr lang="pt-BR" altLang="pt-BR">
              <a:solidFill>
                <a:srgbClr val="D1EAEE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7DDA144-386A-54E6-391C-6EAAEDE34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0"/>
            <a:ext cx="51435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728D3A-942F-701F-798E-E2529849B29F}"/>
              </a:ext>
            </a:extLst>
          </p:cNvPr>
          <p:cNvSpPr txBox="1"/>
          <p:nvPr/>
        </p:nvSpPr>
        <p:spPr>
          <a:xfrm>
            <a:off x="5987845" y="1807551"/>
            <a:ext cx="53659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http://ressacas.institucional.ws</a:t>
            </a:r>
            <a:endParaRPr lang="pt-BR" sz="2800" dirty="0">
              <a:solidFill>
                <a:srgbClr val="00FFFF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F3BEFF0-0809-FB7C-97AF-D5843008CB12}"/>
              </a:ext>
            </a:extLst>
          </p:cNvPr>
          <p:cNvSpPr txBox="1"/>
          <p:nvPr/>
        </p:nvSpPr>
        <p:spPr>
          <a:xfrm>
            <a:off x="7030065" y="798334"/>
            <a:ext cx="2920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pt-BR" sz="2400" i="1" dirty="0">
                <a:solidFill>
                  <a:srgbClr val="00FFFF"/>
                </a:solidFill>
                <a:latin typeface="Comic Sans MS" panose="030F0702030302020204" pitchFamily="66" charset="0"/>
              </a:rPr>
              <a:t>celia@sp.gov.br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1418A882-77CD-28C5-B0A7-50D5F6659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722" y="61555"/>
            <a:ext cx="8713788" cy="12618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tabLst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2400" b="1" dirty="0">
                <a:solidFill>
                  <a:srgbClr val="FFFF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Riscos Relacionados às Mudanças Climáticas nas Zonas Costeiras (modificado de IOC, 2009) </a:t>
            </a:r>
          </a:p>
          <a:p>
            <a:pPr algn="just">
              <a:defRPr/>
            </a:pPr>
            <a:r>
              <a:rPr lang="pt-BR" altLang="pt-BR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(modificado de </a:t>
            </a:r>
            <a:r>
              <a:rPr lang="pt-BR" altLang="pt-BR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Marengo</a:t>
            </a:r>
            <a:r>
              <a:rPr lang="pt-BR" altLang="pt-BR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et al., 2017 - Impacto, Vulnerabilidade e Adaptação das Cidades Costeiras Brasileiras às Mudanças Climáticas. Relatório Especial do Painel Brasileiro de Mudanças Climáticas)</a:t>
            </a:r>
            <a:endParaRPr lang="pt-BR" altLang="pt-BR" sz="140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A84FC30-F902-A088-AE4D-4860F24C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90" y="1323439"/>
            <a:ext cx="9379743" cy="56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26">
            <a:extLst>
              <a:ext uri="{FF2B5EF4-FFF2-40B4-BE49-F238E27FC236}">
                <a16:creationId xmlns:a16="http://schemas.microsoft.com/office/drawing/2014/main" id="{163F54F9-A23D-3D1C-77F0-0AEAC5D971EB}"/>
              </a:ext>
            </a:extLst>
          </p:cNvPr>
          <p:cNvGrpSpPr>
            <a:grpSpLocks/>
          </p:cNvGrpSpPr>
          <p:nvPr/>
        </p:nvGrpSpPr>
        <p:grpSpPr bwMode="auto">
          <a:xfrm>
            <a:off x="7935449" y="3933391"/>
            <a:ext cx="4089275" cy="2924615"/>
            <a:chOff x="5748293" y="3122360"/>
            <a:chExt cx="2336006" cy="1828454"/>
          </a:xfrm>
        </p:grpSpPr>
        <p:pic>
          <p:nvPicPr>
            <p:cNvPr id="17" name="Imagem 3">
              <a:extLst>
                <a:ext uri="{FF2B5EF4-FFF2-40B4-BE49-F238E27FC236}">
                  <a16:creationId xmlns:a16="http://schemas.microsoft.com/office/drawing/2014/main" id="{C5BDC437-E32E-E5E0-CD95-86611A11A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35"/>
            <a:stretch>
              <a:fillRect/>
            </a:stretch>
          </p:blipFill>
          <p:spPr bwMode="auto">
            <a:xfrm>
              <a:off x="5748293" y="3122360"/>
              <a:ext cx="2336006" cy="182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A1893B19-D5D5-9E8B-DEEF-EEE1C69A0D05}"/>
                </a:ext>
              </a:extLst>
            </p:cNvPr>
            <p:cNvCxnSpPr/>
            <p:nvPr/>
          </p:nvCxnSpPr>
          <p:spPr>
            <a:xfrm flipH="1" flipV="1">
              <a:off x="6443854" y="4287365"/>
              <a:ext cx="1281548" cy="150783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9">
              <a:extLst>
                <a:ext uri="{FF2B5EF4-FFF2-40B4-BE49-F238E27FC236}">
                  <a16:creationId xmlns:a16="http://schemas.microsoft.com/office/drawing/2014/main" id="{C4A0FF7E-68B1-9E89-E094-DB39B199C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33036">
              <a:off x="6204060" y="4410785"/>
              <a:ext cx="1810365" cy="23090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pt-BR" altLang="pt-BR" sz="1800" b="1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+mj-lt"/>
                </a:rPr>
                <a:t>Perfil Stos-23</a:t>
              </a:r>
              <a:endParaRPr lang="pt-BR" altLang="pt-BR" sz="1800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3" name="Espaço Reservado para Conteúdo 1">
            <a:extLst>
              <a:ext uri="{FF2B5EF4-FFF2-40B4-BE49-F238E27FC236}">
                <a16:creationId xmlns:a16="http://schemas.microsoft.com/office/drawing/2014/main" id="{6CB0B255-08DC-189B-633C-6B5708EB9DCF}"/>
              </a:ext>
            </a:extLst>
          </p:cNvPr>
          <p:cNvSpPr txBox="1">
            <a:spLocks/>
          </p:cNvSpPr>
          <p:nvPr/>
        </p:nvSpPr>
        <p:spPr>
          <a:xfrm>
            <a:off x="673195" y="964959"/>
            <a:ext cx="5507033" cy="161925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Clr>
                <a:schemeClr val="tx1"/>
              </a:buClr>
              <a:buSzPct val="80000"/>
              <a:buNone/>
              <a:defRPr/>
            </a:pPr>
            <a:r>
              <a:rPr lang="pt-BR" altLang="pt-BR" sz="2400" b="1" u="sng" dirty="0">
                <a:solidFill>
                  <a:srgbClr val="FF99FF"/>
                </a:solidFill>
                <a:latin typeface="+mj-lt"/>
              </a:rPr>
              <a:t>Erosão Crônica</a:t>
            </a:r>
            <a:r>
              <a:rPr lang="pt-BR" altLang="pt-BR" sz="2400" b="1" dirty="0">
                <a:solidFill>
                  <a:schemeClr val="bg1"/>
                </a:solidFill>
                <a:latin typeface="+mj-lt"/>
              </a:rPr>
              <a:t>: normalmente se desenvolve de forma progressiva e constante ao longo dos anos, gerando </a:t>
            </a:r>
            <a:r>
              <a:rPr lang="pt-BR" altLang="pt-BR" sz="2400" b="1" u="sng" dirty="0">
                <a:solidFill>
                  <a:schemeClr val="bg1"/>
                </a:solidFill>
                <a:latin typeface="+mj-lt"/>
              </a:rPr>
              <a:t>déficit no balanço sedimentar</a:t>
            </a:r>
            <a:r>
              <a:rPr lang="pt-BR" altLang="pt-BR" sz="2400" b="1" dirty="0">
                <a:solidFill>
                  <a:schemeClr val="bg1"/>
                </a:solidFill>
                <a:latin typeface="+mj-lt"/>
              </a:rPr>
              <a:t> em determinada célula costeira</a:t>
            </a:r>
            <a:r>
              <a:rPr lang="pt-BR" altLang="pt-BR" sz="2400" b="1" dirty="0">
                <a:latin typeface="+mj-lt"/>
              </a:rPr>
              <a:t>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18F120E-713A-9523-10E0-606254D277A8}"/>
              </a:ext>
            </a:extLst>
          </p:cNvPr>
          <p:cNvSpPr/>
          <p:nvPr/>
        </p:nvSpPr>
        <p:spPr>
          <a:xfrm>
            <a:off x="67871" y="221250"/>
            <a:ext cx="259667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2800" b="1" dirty="0"/>
              <a:t>Erosão Costeira: </a:t>
            </a:r>
            <a:endParaRPr lang="pt-BR" sz="28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5B0A08C-8D32-F850-4295-AF361FCB3570}"/>
              </a:ext>
            </a:extLst>
          </p:cNvPr>
          <p:cNvSpPr/>
          <p:nvPr/>
        </p:nvSpPr>
        <p:spPr>
          <a:xfrm>
            <a:off x="167283" y="5965973"/>
            <a:ext cx="6862783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SzPct val="80000"/>
              <a:defRPr/>
            </a:pPr>
            <a:r>
              <a:rPr lang="pt-BR" altLang="pt-BR" sz="2400" b="1" u="sng" dirty="0">
                <a:solidFill>
                  <a:srgbClr val="FFCCFF"/>
                </a:solidFill>
                <a:latin typeface="+mj-lt"/>
              </a:rPr>
              <a:t>Erosão Aguda</a:t>
            </a:r>
            <a:r>
              <a:rPr lang="pt-BR" altLang="pt-BR" sz="2400" b="1" dirty="0">
                <a:solidFill>
                  <a:srgbClr val="CC0099"/>
                </a:solidFill>
                <a:latin typeface="+mj-lt"/>
              </a:rPr>
              <a:t>: </a:t>
            </a:r>
            <a:r>
              <a:rPr lang="pt-BR" altLang="pt-BR" sz="2400" b="1" dirty="0">
                <a:solidFill>
                  <a:schemeClr val="bg1"/>
                </a:solidFill>
                <a:latin typeface="+mj-lt"/>
              </a:rPr>
              <a:t>resultado de </a:t>
            </a:r>
            <a:r>
              <a:rPr lang="pt-BR" altLang="pt-BR" sz="2400" b="1" u="sng" dirty="0">
                <a:solidFill>
                  <a:schemeClr val="bg1"/>
                </a:solidFill>
                <a:latin typeface="+mj-lt"/>
              </a:rPr>
              <a:t>eventos intensos/extremos</a:t>
            </a:r>
            <a:r>
              <a:rPr lang="pt-BR" altLang="pt-BR" sz="2400" b="1" dirty="0">
                <a:solidFill>
                  <a:schemeClr val="bg1"/>
                </a:solidFill>
                <a:latin typeface="+mj-lt"/>
              </a:rPr>
              <a:t> (Ressacas e Marés Altas anômalas).  </a:t>
            </a:r>
            <a:endParaRPr lang="pt-BR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2" descr="E:\Celia\Monitoramento Praial_Porto de Santos\Fundespa_PMPPr\DETALHAMENTO COSTEIRO\GRA\POLÍGONOS PRAIAIS\Layouts Prévios e Planilhas\Perfis_SANTOS_2.jpg">
            <a:extLst>
              <a:ext uri="{FF2B5EF4-FFF2-40B4-BE49-F238E27FC236}">
                <a16:creationId xmlns:a16="http://schemas.microsoft.com/office/drawing/2014/main" id="{DF12F5FD-2599-9751-006F-A396D0B45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2567" r="16820" b="4111"/>
          <a:stretch>
            <a:fillRect/>
          </a:stretch>
        </p:blipFill>
        <p:spPr bwMode="auto">
          <a:xfrm>
            <a:off x="6121429" y="-5559"/>
            <a:ext cx="5154880" cy="451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8">
            <a:extLst>
              <a:ext uri="{FF2B5EF4-FFF2-40B4-BE49-F238E27FC236}">
                <a16:creationId xmlns:a16="http://schemas.microsoft.com/office/drawing/2014/main" id="{7EC07CAB-9142-7406-348E-5E727F74E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9027" y="1154356"/>
            <a:ext cx="3798888" cy="144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</a:t>
            </a:r>
            <a:r>
              <a:rPr lang="pt-BR" altLang="pt-BR" sz="2200" b="1" dirty="0">
                <a:solidFill>
                  <a:srgbClr val="FF66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1962-2009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2200" b="1" dirty="0">
                <a:solidFill>
                  <a:srgbClr val="FF66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Taxas de Recuo: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pt-BR" altLang="pt-BR" sz="2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Pr. Santos = -0,14 m/ano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pt-BR" altLang="pt-BR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Perfil Stos-23 = -0,34 m/ano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AAB5D3A-3227-1409-DB4B-BA3E028AD903}"/>
              </a:ext>
            </a:extLst>
          </p:cNvPr>
          <p:cNvSpPr/>
          <p:nvPr/>
        </p:nvSpPr>
        <p:spPr>
          <a:xfrm rot="19807498">
            <a:off x="9966407" y="3429533"/>
            <a:ext cx="728663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21" name="Grupo 25">
            <a:extLst>
              <a:ext uri="{FF2B5EF4-FFF2-40B4-BE49-F238E27FC236}">
                <a16:creationId xmlns:a16="http://schemas.microsoft.com/office/drawing/2014/main" id="{240B6676-0E71-95FC-8601-19549DB932EC}"/>
              </a:ext>
            </a:extLst>
          </p:cNvPr>
          <p:cNvGrpSpPr>
            <a:grpSpLocks/>
          </p:cNvGrpSpPr>
          <p:nvPr/>
        </p:nvGrpSpPr>
        <p:grpSpPr bwMode="auto">
          <a:xfrm>
            <a:off x="9439916" y="14737"/>
            <a:ext cx="2752084" cy="1552405"/>
            <a:chOff x="7092280" y="751384"/>
            <a:chExt cx="2649561" cy="1423755"/>
          </a:xfrm>
        </p:grpSpPr>
        <p:pic>
          <p:nvPicPr>
            <p:cNvPr id="22" name="Imagem 8" descr="Vista aérea_PtaPraia_boca do Canal">
              <a:extLst>
                <a:ext uri="{FF2B5EF4-FFF2-40B4-BE49-F238E27FC236}">
                  <a16:creationId xmlns:a16="http://schemas.microsoft.com/office/drawing/2014/main" id="{176C09EF-0248-D7CD-D607-31CA4903D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" t="41522" r="29405" b="7426"/>
            <a:stretch>
              <a:fillRect/>
            </a:stretch>
          </p:blipFill>
          <p:spPr bwMode="auto">
            <a:xfrm>
              <a:off x="7109732" y="751384"/>
              <a:ext cx="2632109" cy="138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8C7060CE-B7DE-FCC8-3AEB-9ED664A3001E}"/>
                </a:ext>
              </a:extLst>
            </p:cNvPr>
            <p:cNvCxnSpPr/>
            <p:nvPr/>
          </p:nvCxnSpPr>
          <p:spPr bwMode="auto">
            <a:xfrm flipH="1" flipV="1">
              <a:off x="8114639" y="1052874"/>
              <a:ext cx="215902" cy="125356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0">
              <a:extLst>
                <a:ext uri="{FF2B5EF4-FFF2-40B4-BE49-F238E27FC236}">
                  <a16:creationId xmlns:a16="http://schemas.microsoft.com/office/drawing/2014/main" id="{1085B69B-8AC3-B419-F034-9D617AAD9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593865">
              <a:off x="7481221" y="820663"/>
              <a:ext cx="954095" cy="31049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pt-BR" altLang="pt-BR" sz="16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Stos-23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5FFE0AF4-EA01-6161-B135-B88C0C767041}"/>
                </a:ext>
              </a:extLst>
            </p:cNvPr>
            <p:cNvSpPr txBox="1"/>
            <p:nvPr/>
          </p:nvSpPr>
          <p:spPr>
            <a:xfrm>
              <a:off x="7092280" y="1808187"/>
              <a:ext cx="973146" cy="3669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000" b="1" dirty="0">
                  <a:solidFill>
                    <a:srgbClr val="00FF00"/>
                  </a:solidFill>
                  <a:latin typeface="+mj-lt"/>
                </a:rPr>
                <a:t>~1942</a:t>
              </a:r>
            </a:p>
          </p:txBody>
        </p:sp>
      </p:grpSp>
      <p:pic>
        <p:nvPicPr>
          <p:cNvPr id="26" name="Imagem 25">
            <a:extLst>
              <a:ext uri="{FF2B5EF4-FFF2-40B4-BE49-F238E27FC236}">
                <a16:creationId xmlns:a16="http://schemas.microsoft.com/office/drawing/2014/main" id="{FD0825E0-F8BE-B445-64F3-EE34EDC10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990551"/>
            <a:ext cx="6019263" cy="2924615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DC8AFB7B-3BFF-9D79-DC6B-C5B59F815053}"/>
              </a:ext>
            </a:extLst>
          </p:cNvPr>
          <p:cNvSpPr txBox="1"/>
          <p:nvPr/>
        </p:nvSpPr>
        <p:spPr>
          <a:xfrm>
            <a:off x="2309784" y="5568626"/>
            <a:ext cx="2577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FFFF"/>
                </a:solidFill>
                <a:cs typeface="Andalus" panose="02020603050405020304"/>
              </a:rPr>
              <a:t>14/06/2020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536314A-AFAB-89B0-A312-FB6533115D11}"/>
              </a:ext>
            </a:extLst>
          </p:cNvPr>
          <p:cNvSpPr txBox="1"/>
          <p:nvPr/>
        </p:nvSpPr>
        <p:spPr>
          <a:xfrm>
            <a:off x="0" y="2936981"/>
            <a:ext cx="587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  <a:cs typeface="Andalus" panose="02020603050405020304"/>
              </a:rPr>
              <a:t>Pr. da Enseada (Guarujá): </a:t>
            </a:r>
          </a:p>
          <a:p>
            <a:pPr algn="ctr"/>
            <a:r>
              <a:rPr lang="pt-BR" sz="2400" b="1" dirty="0">
                <a:solidFill>
                  <a:srgbClr val="FFFF00"/>
                </a:solidFill>
                <a:cs typeface="Andalus" panose="02020603050405020304"/>
              </a:rPr>
              <a:t>Efeitos de 2 Eventos Extremos de Abril/2020</a:t>
            </a:r>
          </a:p>
        </p:txBody>
      </p:sp>
    </p:spTree>
    <p:extLst>
      <p:ext uri="{BB962C8B-B14F-4D97-AF65-F5344CB8AC3E}">
        <p14:creationId xmlns:p14="http://schemas.microsoft.com/office/powerpoint/2010/main" val="2392288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4">
            <a:extLst>
              <a:ext uri="{FF2B5EF4-FFF2-40B4-BE49-F238E27FC236}">
                <a16:creationId xmlns:a16="http://schemas.microsoft.com/office/drawing/2014/main" id="{77BF2EEE-6962-D7EC-D0AC-3B06F9A2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" b="10706"/>
          <a:stretch>
            <a:fillRect/>
          </a:stretch>
        </p:blipFill>
        <p:spPr bwMode="auto">
          <a:xfrm>
            <a:off x="4315743" y="3103758"/>
            <a:ext cx="4075178" cy="25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92B5B4E-07CD-FE9A-9F0D-4636B5E7B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3" t="8783" r="10888" b="11404"/>
          <a:stretch/>
        </p:blipFill>
        <p:spPr>
          <a:xfrm rot="5400000">
            <a:off x="7582802" y="2292332"/>
            <a:ext cx="5923835" cy="2945315"/>
          </a:xfrm>
          <a:prstGeom prst="rect">
            <a:avLst/>
          </a:prstGeom>
        </p:spPr>
      </p:pic>
      <p:sp>
        <p:nvSpPr>
          <p:cNvPr id="13" name="CaixaDeTexto 13">
            <a:extLst>
              <a:ext uri="{FF2B5EF4-FFF2-40B4-BE49-F238E27FC236}">
                <a16:creationId xmlns:a16="http://schemas.microsoft.com/office/drawing/2014/main" id="{6CB6ACAF-9CF2-3A9A-76C2-9458E70E3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5603" y="1086359"/>
            <a:ext cx="19714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600" b="1" dirty="0">
                <a:solidFill>
                  <a:srgbClr val="FFFF00"/>
                </a:solidFill>
              </a:rPr>
              <a:t>Pr. Astúrias-Guarujá</a:t>
            </a:r>
            <a:r>
              <a:rPr lang="pt-BR" altLang="pt-BR" sz="1600" b="1" dirty="0"/>
              <a:t> </a:t>
            </a:r>
            <a:r>
              <a:rPr lang="pt-BR" altLang="pt-BR" sz="1600" b="1" dirty="0">
                <a:solidFill>
                  <a:srgbClr val="FFFF00"/>
                </a:solidFill>
              </a:rPr>
              <a:t>(09/04/2020)</a:t>
            </a:r>
          </a:p>
        </p:txBody>
      </p:sp>
      <p:grpSp>
        <p:nvGrpSpPr>
          <p:cNvPr id="3" name="Grupo 30">
            <a:extLst>
              <a:ext uri="{FF2B5EF4-FFF2-40B4-BE49-F238E27FC236}">
                <a16:creationId xmlns:a16="http://schemas.microsoft.com/office/drawing/2014/main" id="{8F7B013F-2613-693B-FB92-616AAE9591B3}"/>
              </a:ext>
            </a:extLst>
          </p:cNvPr>
          <p:cNvGrpSpPr>
            <a:grpSpLocks/>
          </p:cNvGrpSpPr>
          <p:nvPr/>
        </p:nvGrpSpPr>
        <p:grpSpPr bwMode="auto">
          <a:xfrm>
            <a:off x="4821335" y="737916"/>
            <a:ext cx="3662363" cy="2619375"/>
            <a:chOff x="5569632" y="2045472"/>
            <a:chExt cx="3661192" cy="2620120"/>
          </a:xfrm>
        </p:grpSpPr>
        <p:pic>
          <p:nvPicPr>
            <p:cNvPr id="4" name="Picture 3" descr="F:\CELIA\Monitoramento Praial_Porto de Santos\FOTOS_PtaPraia_Ressacas_Antigas\Ressaca 08-09-2009_Canal4_Cesinha\DSC05782.jpg">
              <a:extLst>
                <a:ext uri="{FF2B5EF4-FFF2-40B4-BE49-F238E27FC236}">
                  <a16:creationId xmlns:a16="http://schemas.microsoft.com/office/drawing/2014/main" id="{D4D15632-8FC3-A932-BEBD-34AD1F3F4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632" y="2045472"/>
              <a:ext cx="3574368" cy="262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ixaDeTexto 5">
              <a:extLst>
                <a:ext uri="{FF2B5EF4-FFF2-40B4-BE49-F238E27FC236}">
                  <a16:creationId xmlns:a16="http://schemas.microsoft.com/office/drawing/2014/main" id="{F83CD5F0-4665-2DBD-8953-951BACD86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6295" y="4157522"/>
              <a:ext cx="1394529" cy="30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 sz="1400" b="1" dirty="0">
                  <a:solidFill>
                    <a:srgbClr val="FFFF00"/>
                  </a:solidFill>
                </a:rPr>
                <a:t>(08/09/2009)</a:t>
              </a:r>
            </a:p>
          </p:txBody>
        </p:sp>
        <p:sp>
          <p:nvSpPr>
            <p:cNvPr id="6" name="CaixaDeTexto 6">
              <a:extLst>
                <a:ext uri="{FF2B5EF4-FFF2-40B4-BE49-F238E27FC236}">
                  <a16:creationId xmlns:a16="http://schemas.microsoft.com/office/drawing/2014/main" id="{905E366C-F911-1775-3756-BCF25FEB9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1483" y="2390026"/>
              <a:ext cx="2315882" cy="400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 sz="2000" b="1" dirty="0">
                  <a:solidFill>
                    <a:srgbClr val="FFFF00"/>
                  </a:solidFill>
                </a:rPr>
                <a:t>Canal 4 - Santos </a:t>
              </a:r>
            </a:p>
          </p:txBody>
        </p:sp>
        <p:cxnSp>
          <p:nvCxnSpPr>
            <p:cNvPr id="7" name="Conector de seta reta 23">
              <a:extLst>
                <a:ext uri="{FF2B5EF4-FFF2-40B4-BE49-F238E27FC236}">
                  <a16:creationId xmlns:a16="http://schemas.microsoft.com/office/drawing/2014/main" id="{6F6B6D49-2DCB-062C-7257-01B959DF3991}"/>
                </a:ext>
              </a:extLst>
            </p:cNvPr>
            <p:cNvCxnSpPr/>
            <p:nvPr/>
          </p:nvCxnSpPr>
          <p:spPr>
            <a:xfrm flipH="1">
              <a:off x="7577178" y="2740995"/>
              <a:ext cx="169808" cy="44462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o 6">
            <a:extLst>
              <a:ext uri="{FF2B5EF4-FFF2-40B4-BE49-F238E27FC236}">
                <a16:creationId xmlns:a16="http://schemas.microsoft.com/office/drawing/2014/main" id="{C22F1163-7E08-6774-1D1D-8A913E019BE8}"/>
              </a:ext>
            </a:extLst>
          </p:cNvPr>
          <p:cNvGrpSpPr>
            <a:grpSpLocks/>
          </p:cNvGrpSpPr>
          <p:nvPr/>
        </p:nvGrpSpPr>
        <p:grpSpPr bwMode="auto">
          <a:xfrm>
            <a:off x="348576" y="550606"/>
            <a:ext cx="3938793" cy="2806685"/>
            <a:chOff x="1791172" y="3062291"/>
            <a:chExt cx="3686813" cy="2664378"/>
          </a:xfrm>
        </p:grpSpPr>
        <p:pic>
          <p:nvPicPr>
            <p:cNvPr id="9" name="Imagem 1">
              <a:extLst>
                <a:ext uri="{FF2B5EF4-FFF2-40B4-BE49-F238E27FC236}">
                  <a16:creationId xmlns:a16="http://schemas.microsoft.com/office/drawing/2014/main" id="{55F9AC64-181C-2E15-6036-4437514DD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172" y="3062291"/>
              <a:ext cx="3635896" cy="2664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CFCDC23D-0925-9FE9-680E-F14448DA4F27}"/>
                </a:ext>
              </a:extLst>
            </p:cNvPr>
            <p:cNvSpPr txBox="1"/>
            <p:nvPr/>
          </p:nvSpPr>
          <p:spPr>
            <a:xfrm>
              <a:off x="1827553" y="4992336"/>
              <a:ext cx="3650432" cy="4438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pt-BR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Mongaguá    </a:t>
              </a:r>
              <a:r>
                <a:rPr lang="pt-BR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(29/10/2016)</a:t>
              </a:r>
            </a:p>
          </p:txBody>
        </p:sp>
      </p:grpSp>
      <p:sp>
        <p:nvSpPr>
          <p:cNvPr id="12" name="Espaço Reservado para Conteúdo 1">
            <a:extLst>
              <a:ext uri="{FF2B5EF4-FFF2-40B4-BE49-F238E27FC236}">
                <a16:creationId xmlns:a16="http://schemas.microsoft.com/office/drawing/2014/main" id="{5C672F94-89C3-5625-274E-1FD1E9CF1087}"/>
              </a:ext>
            </a:extLst>
          </p:cNvPr>
          <p:cNvSpPr txBox="1">
            <a:spLocks/>
          </p:cNvSpPr>
          <p:nvPr/>
        </p:nvSpPr>
        <p:spPr>
          <a:xfrm>
            <a:off x="478975" y="5724637"/>
            <a:ext cx="11713029" cy="104042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200" b="1" dirty="0">
                <a:solidFill>
                  <a:srgbClr val="FFCCFF"/>
                </a:solidFill>
              </a:rPr>
              <a:t>A magnitude dos efeitos desses eventos </a:t>
            </a:r>
            <a:r>
              <a:rPr lang="pt-BR" sz="2200" b="1" dirty="0" err="1">
                <a:solidFill>
                  <a:srgbClr val="FFCCFF"/>
                </a:solidFill>
              </a:rPr>
              <a:t>meteo</a:t>
            </a:r>
            <a:r>
              <a:rPr lang="pt-BR" sz="2200" b="1" dirty="0">
                <a:solidFill>
                  <a:srgbClr val="FFCCFF"/>
                </a:solidFill>
              </a:rPr>
              <a:t>-oceanográficos na costa dependerá: da </a:t>
            </a:r>
            <a:r>
              <a:rPr lang="pt-BR" sz="2200" b="1" u="sng" dirty="0">
                <a:solidFill>
                  <a:srgbClr val="FFC000"/>
                </a:solidFill>
              </a:rPr>
              <a:t>intensidade da agitação marítima</a:t>
            </a:r>
            <a:r>
              <a:rPr lang="pt-BR" sz="2200" b="1" dirty="0">
                <a:solidFill>
                  <a:srgbClr val="FFCCFF"/>
                </a:solidFill>
              </a:rPr>
              <a:t>, da  </a:t>
            </a:r>
            <a:r>
              <a:rPr lang="pt-BR" sz="2200" b="1" u="sng" dirty="0" err="1">
                <a:solidFill>
                  <a:srgbClr val="66FFFF"/>
                </a:solidFill>
              </a:rPr>
              <a:t>sobrelevação</a:t>
            </a:r>
            <a:r>
              <a:rPr lang="pt-BR" sz="2200" b="1" u="sng" dirty="0">
                <a:solidFill>
                  <a:srgbClr val="66FFFF"/>
                </a:solidFill>
              </a:rPr>
              <a:t> total do nível do mar</a:t>
            </a:r>
            <a:r>
              <a:rPr lang="pt-BR" sz="2200" b="1" u="sng" dirty="0">
                <a:solidFill>
                  <a:srgbClr val="FFCCFF"/>
                </a:solidFill>
              </a:rPr>
              <a:t> </a:t>
            </a:r>
            <a:r>
              <a:rPr lang="pt-BR" sz="2200" b="1" dirty="0">
                <a:solidFill>
                  <a:srgbClr val="FFCCFF"/>
                </a:solidFill>
              </a:rPr>
              <a:t>(maré astronômica + maré meteorológica) e do “</a:t>
            </a:r>
            <a:r>
              <a:rPr lang="pt-BR" sz="2200" b="1" u="sng" dirty="0">
                <a:solidFill>
                  <a:srgbClr val="99FF99"/>
                </a:solidFill>
              </a:rPr>
              <a:t>estado erosivo</a:t>
            </a:r>
            <a:r>
              <a:rPr lang="pt-BR" sz="2200" b="1" dirty="0">
                <a:solidFill>
                  <a:srgbClr val="FFCCFF"/>
                </a:solidFill>
              </a:rPr>
              <a:t>” da praia (</a:t>
            </a:r>
            <a:r>
              <a:rPr lang="pt-BR" sz="2200" b="1" dirty="0">
                <a:solidFill>
                  <a:srgbClr val="00FF99"/>
                </a:solidFill>
              </a:rPr>
              <a:t>herança</a:t>
            </a:r>
            <a:r>
              <a:rPr lang="pt-BR" sz="2200" b="1" dirty="0">
                <a:solidFill>
                  <a:srgbClr val="FFCCFF"/>
                </a:solidFill>
              </a:rPr>
              <a:t>). </a:t>
            </a:r>
          </a:p>
        </p:txBody>
      </p:sp>
      <p:pic>
        <p:nvPicPr>
          <p:cNvPr id="16" name="Picture 4" descr="Resultado de imagem para sÃ£o vicente ressaca de outubro de 2016">
            <a:extLst>
              <a:ext uri="{FF2B5EF4-FFF2-40B4-BE49-F238E27FC236}">
                <a16:creationId xmlns:a16="http://schemas.microsoft.com/office/drawing/2014/main" id="{0B74E414-CE8A-D6E8-E6F6-DDC6D5447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6" y="3269639"/>
            <a:ext cx="3331545" cy="25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6">
            <a:extLst>
              <a:ext uri="{FF2B5EF4-FFF2-40B4-BE49-F238E27FC236}">
                <a16:creationId xmlns:a16="http://schemas.microsoft.com/office/drawing/2014/main" id="{8EE8ACF0-483D-6518-2FA0-BCDD21334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709" y="3500709"/>
            <a:ext cx="2316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 dirty="0"/>
              <a:t>Ponta da Praia</a:t>
            </a:r>
          </a:p>
          <a:p>
            <a:r>
              <a:rPr lang="pt-BR" altLang="pt-BR" b="1" dirty="0"/>
              <a:t>         Santos        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EB88AC40-C857-DC9B-932A-31914F059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6" y="21578"/>
            <a:ext cx="10572783" cy="836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Inundação Costeira na Orla Oceânica (Sobrelevação rápida do </a:t>
            </a:r>
            <a:r>
              <a:rPr lang="pt-BR" altLang="pt-BR" sz="2400" b="1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NmM</a:t>
            </a:r>
            <a:r>
              <a:rPr lang="pt-BR" altLang="pt-BR" sz="24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8DCEA7E-6E02-DD93-2BE7-B01BF2497EBC}"/>
              </a:ext>
            </a:extLst>
          </p:cNvPr>
          <p:cNvSpPr txBox="1"/>
          <p:nvPr/>
        </p:nvSpPr>
        <p:spPr>
          <a:xfrm>
            <a:off x="4447178" y="52694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Caraguatatuba</a:t>
            </a:r>
            <a:r>
              <a:rPr lang="pt-BR" altLang="pt-BR" sz="1800" b="1" dirty="0">
                <a:solidFill>
                  <a:srgbClr val="FFFF00"/>
                </a:solidFill>
              </a:rPr>
              <a:t> (Praia do Camaroeiro)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630B0A8-DE9F-3D52-2256-2DD48BB09615}"/>
              </a:ext>
            </a:extLst>
          </p:cNvPr>
          <p:cNvSpPr txBox="1"/>
          <p:nvPr/>
        </p:nvSpPr>
        <p:spPr>
          <a:xfrm>
            <a:off x="6916199" y="5047999"/>
            <a:ext cx="14747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1600" b="1" dirty="0">
                <a:solidFill>
                  <a:srgbClr val="FFFF00"/>
                </a:solidFill>
                <a:cs typeface="Arial" panose="020B0604020202020204" pitchFamily="34" charset="0"/>
              </a:rPr>
              <a:t>(</a:t>
            </a:r>
            <a:r>
              <a:rPr lang="pt-BR" altLang="pt-BR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29/10/2016</a:t>
            </a:r>
            <a:r>
              <a:rPr lang="pt-BR" altLang="pt-BR" sz="1600" b="1" dirty="0">
                <a:solidFill>
                  <a:srgbClr val="FFFF00"/>
                </a:solidFill>
                <a:cs typeface="Arial" panose="020B0604020202020204" pitchFamily="34" charset="0"/>
              </a:rPr>
              <a:t>)</a:t>
            </a:r>
            <a:endParaRPr lang="pt-BR" altLang="pt-BR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05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BE1BD85-7FC8-F3F4-655F-B17CB9525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7386" y="67431"/>
            <a:ext cx="1218671" cy="391388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D218046A-061A-CDF0-A577-0E6B53E88D6D}"/>
              </a:ext>
            </a:extLst>
          </p:cNvPr>
          <p:cNvSpPr txBox="1">
            <a:spLocks/>
          </p:cNvSpPr>
          <p:nvPr/>
        </p:nvSpPr>
        <p:spPr>
          <a:xfrm>
            <a:off x="539317" y="799855"/>
            <a:ext cx="7789292" cy="1931619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/>
              <a:t>Sistemas meteorológicos intensos, como </a:t>
            </a:r>
            <a:r>
              <a:rPr lang="pt-BR" sz="3600" b="1" dirty="0">
                <a:solidFill>
                  <a:srgbClr val="CC0099"/>
                </a:solidFill>
              </a:rPr>
              <a:t>Ciclones Extratropicais</a:t>
            </a:r>
            <a:r>
              <a:rPr lang="pt-BR" sz="3600" b="1" dirty="0"/>
              <a:t>, passam pelo litoral de SP, gerando eventos meteo-oceanográficos severos e extremos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394F568-3BDD-C835-F982-8E3D83B40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47" y="46720"/>
            <a:ext cx="3590488" cy="341786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C09053F-C16A-A91E-EE35-FB23D8C37538}"/>
              </a:ext>
            </a:extLst>
          </p:cNvPr>
          <p:cNvSpPr txBox="1"/>
          <p:nvPr/>
        </p:nvSpPr>
        <p:spPr>
          <a:xfrm>
            <a:off x="197817" y="3429000"/>
            <a:ext cx="11739718" cy="32162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altLang="pt-BR" sz="2300" b="1" u="sng" dirty="0">
                <a:solidFill>
                  <a:srgbClr val="FF0000"/>
                </a:solidFill>
                <a:cs typeface="Andalus" panose="020B0604020202020204" charset="-78"/>
              </a:rPr>
              <a:t>RESSACAS DO MAR</a:t>
            </a:r>
            <a:r>
              <a:rPr lang="pt-BR" altLang="pt-BR" sz="2300" b="1" dirty="0">
                <a:solidFill>
                  <a:srgbClr val="FF0000"/>
                </a:solidFill>
                <a:cs typeface="Andalus" panose="020B0604020202020204" charset="-78"/>
              </a:rPr>
              <a:t>:</a:t>
            </a:r>
            <a:r>
              <a:rPr lang="pt-BR" altLang="pt-BR" sz="2300" b="1" dirty="0">
                <a:solidFill>
                  <a:srgbClr val="002060"/>
                </a:solidFill>
                <a:cs typeface="Andalus" panose="020B0604020202020204" charset="-78"/>
              </a:rPr>
              <a:t> </a:t>
            </a:r>
            <a:r>
              <a:rPr lang="pt-BR" altLang="pt-BR" sz="2300" b="1" dirty="0"/>
              <a:t>agitação marítima forte/muito forte (ondas de tempestade), ventos intensos, sobrelevação do nível do mar fraca a moderada e chuvas (fracas a intensas). </a:t>
            </a:r>
          </a:p>
          <a:p>
            <a:pPr algn="just">
              <a:defRPr/>
            </a:pPr>
            <a:r>
              <a:rPr lang="pt-BR" altLang="pt-BR" sz="2300" b="1" u="sng" dirty="0">
                <a:cs typeface="Andalus" panose="020B0604020202020204" charset="-78"/>
              </a:rPr>
              <a:t>Perigo associado</a:t>
            </a:r>
            <a:r>
              <a:rPr lang="pt-BR" altLang="pt-BR" sz="2300" b="1" dirty="0">
                <a:cs typeface="Andalus" panose="020B0604020202020204" charset="-78"/>
              </a:rPr>
              <a:t>: </a:t>
            </a:r>
            <a:r>
              <a:rPr lang="pt-BR" altLang="pt-BR" sz="2300" b="1" dirty="0">
                <a:solidFill>
                  <a:srgbClr val="FF0000"/>
                </a:solidFill>
                <a:cs typeface="Andalus" panose="020B0604020202020204" charset="-78"/>
              </a:rPr>
              <a:t>EROSÃO COSTEIRA aguda (principalmente). </a:t>
            </a:r>
          </a:p>
          <a:p>
            <a:pPr algn="just">
              <a:defRPr/>
            </a:pPr>
            <a:endParaRPr lang="pt-BR" sz="900" b="1" dirty="0">
              <a:solidFill>
                <a:schemeClr val="accent3">
                  <a:lumMod val="60000"/>
                  <a:lumOff val="40000"/>
                </a:schemeClr>
              </a:solidFill>
              <a:cs typeface="Andalus" panose="020B0604020202020204" charset="-78"/>
            </a:endParaRPr>
          </a:p>
          <a:p>
            <a:pPr algn="just">
              <a:defRPr/>
            </a:pPr>
            <a:r>
              <a:rPr lang="pt-BR" sz="2300" b="1" u="sng" dirty="0">
                <a:solidFill>
                  <a:srgbClr val="0070C0"/>
                </a:solidFill>
                <a:cs typeface="Andalus" panose="020B0604020202020204" charset="-78"/>
              </a:rPr>
              <a:t>MARÉS ALTAS ANÔMALAS</a:t>
            </a:r>
            <a:r>
              <a:rPr lang="pt-BR" sz="2300" b="1" dirty="0">
                <a:solidFill>
                  <a:srgbClr val="002060"/>
                </a:solidFill>
                <a:cs typeface="Andalus" panose="020B0604020202020204" charset="-78"/>
              </a:rPr>
              <a:t>: </a:t>
            </a:r>
            <a:r>
              <a:rPr lang="pt-BR" sz="2300" b="1" dirty="0"/>
              <a:t>elevada sobrelevação do nível do mar (maré meteorológica positiva/maré de tempestade), agitação marítima fraca a moderada, chuvas (fracas a intensas)</a:t>
            </a:r>
            <a:r>
              <a:rPr lang="pt-BR" sz="2300" b="1" i="1" dirty="0"/>
              <a:t>. </a:t>
            </a:r>
          </a:p>
          <a:p>
            <a:pPr algn="just">
              <a:defRPr/>
            </a:pPr>
            <a:r>
              <a:rPr lang="pt-BR" sz="2300" b="1" u="sng" dirty="0">
                <a:cs typeface="Andalus" panose="020B0604020202020204" charset="-78"/>
              </a:rPr>
              <a:t>Perigos associados</a:t>
            </a:r>
            <a:r>
              <a:rPr lang="pt-BR" sz="2300" b="1" dirty="0">
                <a:cs typeface="Andalus" panose="020B0604020202020204" charset="-78"/>
              </a:rPr>
              <a:t>: </a:t>
            </a:r>
            <a:r>
              <a:rPr lang="pt-BR" sz="2300" b="1" dirty="0">
                <a:solidFill>
                  <a:srgbClr val="0070C0"/>
                </a:solidFill>
                <a:cs typeface="Andalus" panose="020B0604020202020204" charset="-78"/>
              </a:rPr>
              <a:t>INUNDAÇÃO COSTEIRA (principalmente),</a:t>
            </a:r>
            <a:r>
              <a:rPr lang="pt-BR" sz="23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Andalus" panose="020B0604020202020204" charset="-78"/>
              </a:rPr>
              <a:t> </a:t>
            </a:r>
            <a:r>
              <a:rPr lang="pt-BR" sz="2300" b="1" dirty="0">
                <a:cs typeface="Andalus" panose="020B0604020202020204" charset="-78"/>
              </a:rPr>
              <a:t>podendo ocorrer </a:t>
            </a:r>
            <a:r>
              <a:rPr lang="pt-BR" sz="2300" b="1" dirty="0">
                <a:solidFill>
                  <a:srgbClr val="00B050"/>
                </a:solidFill>
                <a:cs typeface="Andalus" panose="020B0604020202020204" charset="-78"/>
              </a:rPr>
              <a:t>INUNDAÇÃO CONTINENTAL / ENCHENTE / ALAGAMENTO </a:t>
            </a:r>
            <a:r>
              <a:rPr lang="pt-BR" sz="2300" b="1" dirty="0">
                <a:cs typeface="Andalus" panose="020B0604020202020204" charset="-78"/>
              </a:rPr>
              <a:t>(chuvas intensas, em especial no verão).</a:t>
            </a:r>
          </a:p>
          <a:p>
            <a:pPr algn="just">
              <a:defRPr/>
            </a:pPr>
            <a:endParaRPr lang="pt-BR" sz="1000" b="1" dirty="0">
              <a:cs typeface="Andalus" panose="020B0604020202020204" charset="-78"/>
            </a:endParaRPr>
          </a:p>
          <a:p>
            <a:pPr algn="just">
              <a:defRPr/>
            </a:pPr>
            <a:r>
              <a:rPr lang="pt-BR" sz="2300" b="1" dirty="0">
                <a:solidFill>
                  <a:schemeClr val="accent4">
                    <a:lumMod val="75000"/>
                  </a:schemeClr>
                </a:solidFill>
                <a:cs typeface="Andalus" panose="020B0604020202020204" charset="-78"/>
              </a:rPr>
              <a:t>CONJUGADOS</a:t>
            </a:r>
            <a:r>
              <a:rPr lang="pt-BR" sz="2300" b="1" dirty="0">
                <a:cs typeface="Andalus" panose="020B0604020202020204" charset="-78"/>
              </a:rPr>
              <a:t>: ambos são fortes/muito fortes, provocando os Eventos Extremos (desastres).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83B4ECF-64CE-9EC2-449D-D360CA7BE911}"/>
              </a:ext>
            </a:extLst>
          </p:cNvPr>
          <p:cNvSpPr txBox="1"/>
          <p:nvPr/>
        </p:nvSpPr>
        <p:spPr>
          <a:xfrm>
            <a:off x="10835153" y="1868583"/>
            <a:ext cx="53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gency FB" panose="020B0503020202020204" pitchFamily="34" charset="0"/>
              </a:rPr>
              <a:t>SP</a:t>
            </a:r>
          </a:p>
        </p:txBody>
      </p:sp>
    </p:spTree>
    <p:extLst>
      <p:ext uri="{BB962C8B-B14F-4D97-AF65-F5344CB8AC3E}">
        <p14:creationId xmlns:p14="http://schemas.microsoft.com/office/powerpoint/2010/main" val="730633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54AD23DE-0DAC-CF26-58C6-6D8C081ECC22}"/>
              </a:ext>
            </a:extLst>
          </p:cNvPr>
          <p:cNvSpPr txBox="1">
            <a:spLocks/>
          </p:cNvSpPr>
          <p:nvPr/>
        </p:nvSpPr>
        <p:spPr>
          <a:xfrm>
            <a:off x="124692" y="160200"/>
            <a:ext cx="3046349" cy="391389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600" b="1" dirty="0">
              <a:solidFill>
                <a:srgbClr val="FFFF00"/>
              </a:solidFill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73AC130F-4A2A-3CAB-E9C7-48F4D9800E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0144342"/>
              </p:ext>
            </p:extLst>
          </p:nvPr>
        </p:nvGraphicFramePr>
        <p:xfrm>
          <a:off x="-12625" y="243461"/>
          <a:ext cx="12690284" cy="3384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Imagem 16">
            <a:extLst>
              <a:ext uri="{FF2B5EF4-FFF2-40B4-BE49-F238E27FC236}">
                <a16:creationId xmlns:a16="http://schemas.microsoft.com/office/drawing/2014/main" id="{065C4A44-8381-0B1A-EC59-D6B9ECC29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386" y="67431"/>
            <a:ext cx="1218671" cy="391388"/>
          </a:xfrm>
          <a:prstGeom prst="rect">
            <a:avLst/>
          </a:prstGeom>
        </p:spPr>
      </p:pic>
      <p:sp>
        <p:nvSpPr>
          <p:cNvPr id="22" name="CaixaDeTexto 7">
            <a:extLst>
              <a:ext uri="{FF2B5EF4-FFF2-40B4-BE49-F238E27FC236}">
                <a16:creationId xmlns:a16="http://schemas.microsoft.com/office/drawing/2014/main" id="{E74EAC18-6A68-1D29-73D1-0AD6F5B70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73" y="3715504"/>
            <a:ext cx="11749883" cy="2215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000" b="1" u="sng" dirty="0">
                <a:solidFill>
                  <a:srgbClr val="00FFFF"/>
                </a:solidFill>
                <a:latin typeface="Book Antiqua" panose="02040602050305030304" pitchFamily="18" charset="0"/>
              </a:rPr>
              <a:t>FREQUÊNCIA ANUAL</a:t>
            </a:r>
            <a:r>
              <a:rPr lang="pt-BR" altLang="pt-BR" sz="2000" b="1" dirty="0">
                <a:solidFill>
                  <a:srgbClr val="00FFFF"/>
                </a:solidFill>
                <a:latin typeface="Book Antiqua" panose="02040602050305030304" pitchFamily="18" charset="0"/>
              </a:rPr>
              <a:t>: </a:t>
            </a:r>
            <a:r>
              <a:rPr lang="pt-BR" altLang="pt-BR" sz="2000" b="1" u="sng" dirty="0">
                <a:solidFill>
                  <a:srgbClr val="FF0000"/>
                </a:solidFill>
                <a:latin typeface="Book Antiqua" panose="02040602050305030304" pitchFamily="18" charset="0"/>
              </a:rPr>
              <a:t>67%</a:t>
            </a:r>
            <a:r>
              <a:rPr lang="pt-BR" altLang="pt-BR" sz="2000" b="1" dirty="0">
                <a:solidFill>
                  <a:srgbClr val="CC99FF"/>
                </a:solidFill>
                <a:latin typeface="Book Antiqua" panose="02040602050305030304" pitchFamily="18" charset="0"/>
              </a:rPr>
              <a:t> (187 eventos) ocorreram neste século;</a:t>
            </a:r>
            <a:r>
              <a:rPr lang="pt-BR" altLang="pt-BR" sz="2000" b="1" dirty="0">
                <a:solidFill>
                  <a:srgbClr val="00FFFF"/>
                </a:solidFill>
                <a:latin typeface="Book Antiqua" panose="02040602050305030304" pitchFamily="18" charset="0"/>
              </a:rPr>
              <a:t>  13,6xx  </a:t>
            </a:r>
            <a:r>
              <a:rPr lang="pt-BR" altLang="pt-BR" sz="2000" b="1" dirty="0" err="1">
                <a:solidFill>
                  <a:srgbClr val="00FFFF"/>
                </a:solidFill>
                <a:latin typeface="Book Antiqua" panose="02040602050305030304" pitchFamily="18" charset="0"/>
              </a:rPr>
              <a:t>n°Ressacas</a:t>
            </a:r>
            <a:r>
              <a:rPr lang="pt-BR" altLang="pt-BR" sz="2000" b="1" dirty="0">
                <a:solidFill>
                  <a:srgbClr val="00FFFF"/>
                </a:solidFill>
                <a:latin typeface="Book Antiqua" panose="02040602050305030304" pitchFamily="18" charset="0"/>
              </a:rPr>
              <a:t>/ano;   3,8xx  nº MA/ano;    10,5xx  nº Conjugados/ano</a:t>
            </a:r>
          </a:p>
          <a:p>
            <a:pPr eaLnBrk="1" hangingPunct="1"/>
            <a:endParaRPr lang="pt-BR" altLang="pt-BR" sz="900" b="1" dirty="0">
              <a:solidFill>
                <a:srgbClr val="FFC000"/>
              </a:solidFill>
              <a:latin typeface="Book Antiqua" panose="02040602050305030304" pitchFamily="18" charset="0"/>
            </a:endParaRPr>
          </a:p>
          <a:p>
            <a:r>
              <a:rPr lang="pt-BR" altLang="pt-BR" sz="2000" b="1" u="sng" dirty="0">
                <a:solidFill>
                  <a:srgbClr val="FFFF00"/>
                </a:solidFill>
                <a:latin typeface="Book Antiqua" panose="02040602050305030304" pitchFamily="18" charset="0"/>
              </a:rPr>
              <a:t>INTENSIDADE</a:t>
            </a:r>
            <a:r>
              <a:rPr lang="pt-BR" altLang="pt-BR" sz="2000" b="1" dirty="0">
                <a:solidFill>
                  <a:srgbClr val="FFFF00"/>
                </a:solidFill>
                <a:latin typeface="Book Antiqua" panose="02040602050305030304" pitchFamily="18" charset="0"/>
              </a:rPr>
              <a:t> (eventos Conjugados):  </a:t>
            </a:r>
            <a:r>
              <a:rPr lang="pt-BR" altLang="pt-BR" sz="2000" b="1" dirty="0">
                <a:solidFill>
                  <a:srgbClr val="FF0000"/>
                </a:solidFill>
                <a:latin typeface="Book Antiqua" panose="02040602050305030304" pitchFamily="18" charset="0"/>
              </a:rPr>
              <a:t>73%</a:t>
            </a:r>
            <a:r>
              <a:rPr lang="pt-BR" altLang="pt-BR" sz="2000" b="1" dirty="0">
                <a:solidFill>
                  <a:srgbClr val="FFFF00"/>
                </a:solidFill>
                <a:latin typeface="Book Antiqua" panose="02040602050305030304" pitchFamily="18" charset="0"/>
              </a:rPr>
              <a:t> (63 eventos)</a:t>
            </a:r>
            <a:r>
              <a:rPr lang="pt-BR" altLang="pt-BR" sz="2000" b="1" dirty="0">
                <a:solidFill>
                  <a:srgbClr val="FFC000"/>
                </a:solidFill>
                <a:latin typeface="Book Antiqua" panose="02040602050305030304" pitchFamily="18" charset="0"/>
              </a:rPr>
              <a:t> ocorreram neste século</a:t>
            </a:r>
            <a:r>
              <a:rPr lang="pt-BR" altLang="pt-BR" sz="2000" b="1" dirty="0">
                <a:solidFill>
                  <a:srgbClr val="FF99FF"/>
                </a:solidFill>
                <a:latin typeface="Book Antiqua" panose="02040602050305030304" pitchFamily="18" charset="0"/>
              </a:rPr>
              <a:t>!     </a:t>
            </a:r>
          </a:p>
          <a:p>
            <a:pPr eaLnBrk="1" hangingPunct="1"/>
            <a:r>
              <a:rPr lang="pt-BR" altLang="pt-BR" sz="2000" b="1" dirty="0">
                <a:solidFill>
                  <a:srgbClr val="FFC000"/>
                </a:solidFill>
                <a:latin typeface="Book Antiqua" panose="02040602050305030304" pitchFamily="18" charset="0"/>
              </a:rPr>
              <a:t>1  - </a:t>
            </a:r>
            <a:r>
              <a:rPr lang="pt-BR" altLang="pt-BR" sz="2000" b="1" dirty="0" err="1">
                <a:solidFill>
                  <a:srgbClr val="FFC000"/>
                </a:solidFill>
                <a:latin typeface="Book Antiqua" panose="02040602050305030304" pitchFamily="18" charset="0"/>
              </a:rPr>
              <a:t>déc</a:t>
            </a:r>
            <a:r>
              <a:rPr lang="pt-BR" altLang="pt-BR" sz="2000" b="1" dirty="0">
                <a:solidFill>
                  <a:srgbClr val="FFC000"/>
                </a:solidFill>
                <a:latin typeface="Book Antiqua" panose="02040602050305030304" pitchFamily="18" charset="0"/>
              </a:rPr>
              <a:t>. 1960,   3 – </a:t>
            </a:r>
            <a:r>
              <a:rPr lang="pt-BR" altLang="pt-BR" sz="2000" b="1" dirty="0" err="1">
                <a:solidFill>
                  <a:srgbClr val="FFC000"/>
                </a:solidFill>
                <a:latin typeface="Book Antiqua" panose="02040602050305030304" pitchFamily="18" charset="0"/>
              </a:rPr>
              <a:t>déc</a:t>
            </a:r>
            <a:r>
              <a:rPr lang="pt-BR" altLang="pt-BR" sz="2000" b="1" dirty="0">
                <a:solidFill>
                  <a:srgbClr val="FFC000"/>
                </a:solidFill>
                <a:latin typeface="Book Antiqua" panose="02040602050305030304" pitchFamily="18" charset="0"/>
              </a:rPr>
              <a:t>. 1970,   10 - 1980,    3 - 1990,   19 -  2000,    25 - 2010,    3 – 2020(até 2021).</a:t>
            </a:r>
          </a:p>
          <a:p>
            <a:pPr eaLnBrk="1" hangingPunct="1"/>
            <a:endParaRPr lang="pt-BR" altLang="pt-BR" sz="900" b="1" u="sng" dirty="0">
              <a:solidFill>
                <a:srgbClr val="FFCCFF"/>
              </a:solidFill>
              <a:latin typeface="Book Antiqua" panose="02040602050305030304" pitchFamily="18" charset="0"/>
            </a:endParaRPr>
          </a:p>
          <a:p>
            <a:pPr eaLnBrk="1" hangingPunct="1"/>
            <a:r>
              <a:rPr lang="pt-BR" altLang="pt-BR" sz="2000" b="1" u="sng" dirty="0">
                <a:solidFill>
                  <a:srgbClr val="FFCCFF"/>
                </a:solidFill>
                <a:latin typeface="Book Antiqua" panose="02040602050305030304" pitchFamily="18" charset="0"/>
              </a:rPr>
              <a:t>MAGNITUDE</a:t>
            </a:r>
            <a:r>
              <a:rPr lang="pt-BR" altLang="pt-BR" sz="2000" b="1" dirty="0">
                <a:solidFill>
                  <a:srgbClr val="FFCCFF"/>
                </a:solidFill>
                <a:latin typeface="Book Antiqua" panose="02040602050305030304" pitchFamily="18" charset="0"/>
              </a:rPr>
              <a:t> (Duração dos eventos):  1928-1999 média de 1,84 dia   // entre 2000-2021 passou para 2,03 dias.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C071478-5360-C407-1AD9-46C4D52CE211}"/>
              </a:ext>
            </a:extLst>
          </p:cNvPr>
          <p:cNvSpPr txBox="1"/>
          <p:nvPr/>
        </p:nvSpPr>
        <p:spPr>
          <a:xfrm>
            <a:off x="969817" y="714628"/>
            <a:ext cx="4060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CC0099"/>
                </a:solidFill>
              </a:rPr>
              <a:t>279 eventos: </a:t>
            </a:r>
            <a:r>
              <a:rPr lang="pt-BR" sz="2000" b="1" dirty="0">
                <a:solidFill>
                  <a:srgbClr val="FF0000"/>
                </a:solidFill>
              </a:rPr>
              <a:t>138R</a:t>
            </a:r>
            <a:r>
              <a:rPr lang="pt-BR" sz="2000" b="1" dirty="0">
                <a:solidFill>
                  <a:srgbClr val="CC0099"/>
                </a:solidFill>
              </a:rPr>
              <a:t>, </a:t>
            </a:r>
            <a:r>
              <a:rPr lang="pt-BR" sz="2000" b="1" dirty="0">
                <a:solidFill>
                  <a:srgbClr val="0070C0"/>
                </a:solidFill>
              </a:rPr>
              <a:t>141MA</a:t>
            </a:r>
            <a:r>
              <a:rPr lang="pt-BR" sz="2000" b="1" dirty="0">
                <a:solidFill>
                  <a:srgbClr val="CC0099"/>
                </a:solidFill>
              </a:rPr>
              <a:t>, </a:t>
            </a:r>
            <a:r>
              <a:rPr lang="pt-BR" sz="2000" b="1" dirty="0">
                <a:solidFill>
                  <a:srgbClr val="FFC000"/>
                </a:solidFill>
              </a:rPr>
              <a:t>63C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D517D49-F3BB-7BBB-E30B-DE2269F80394}"/>
              </a:ext>
            </a:extLst>
          </p:cNvPr>
          <p:cNvSpPr txBox="1"/>
          <p:nvPr/>
        </p:nvSpPr>
        <p:spPr>
          <a:xfrm>
            <a:off x="425580" y="3271038"/>
            <a:ext cx="3594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Século XXI – Aumentos em:</a:t>
            </a:r>
          </a:p>
        </p:txBody>
      </p:sp>
      <p:sp>
        <p:nvSpPr>
          <p:cNvPr id="45062" name="CaixaDeTexto 5">
            <a:extLst>
              <a:ext uri="{FF2B5EF4-FFF2-40B4-BE49-F238E27FC236}">
                <a16:creationId xmlns:a16="http://schemas.microsoft.com/office/drawing/2014/main" id="{707D366B-5B24-27EF-9013-2632F0ABC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663" y="5989037"/>
            <a:ext cx="4058596" cy="861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1400" b="1" i="1" dirty="0">
                <a:solidFill>
                  <a:srgbClr val="04617B">
                    <a:lumMod val="20000"/>
                    <a:lumOff val="80000"/>
                  </a:srgbClr>
                </a:solidFill>
                <a:latin typeface="Book Antiqua" panose="02040602050305030304" pitchFamily="18" charset="0"/>
              </a:rPr>
              <a:t>Souza et al. 2022. </a:t>
            </a:r>
            <a:r>
              <a:rPr lang="pt-BR" altLang="pt-BR" sz="1200" b="1" i="1" dirty="0">
                <a:solidFill>
                  <a:srgbClr val="04617B">
                    <a:lumMod val="20000"/>
                    <a:lumOff val="80000"/>
                  </a:srgbClr>
                </a:solidFill>
                <a:latin typeface="Book Antiqua" panose="02040602050305030304" pitchFamily="18" charset="0"/>
              </a:rPr>
              <a:t>Banco de dados de eventos meteo-oceanográficos intensos/extremos para a Baixada </a:t>
            </a:r>
            <a:r>
              <a:rPr lang="pt-BR" altLang="pt-BR" sz="1200" b="1" i="1" dirty="0" err="1">
                <a:solidFill>
                  <a:srgbClr val="04617B">
                    <a:lumMod val="20000"/>
                    <a:lumOff val="80000"/>
                  </a:srgbClr>
                </a:solidFill>
                <a:latin typeface="Book Antiqua" panose="02040602050305030304" pitchFamily="18" charset="0"/>
              </a:rPr>
              <a:t>Santista-SP</a:t>
            </a:r>
            <a:r>
              <a:rPr lang="pt-BR" altLang="pt-BR" sz="1200" b="1" i="1" dirty="0">
                <a:solidFill>
                  <a:srgbClr val="04617B">
                    <a:lumMod val="20000"/>
                    <a:lumOff val="80000"/>
                  </a:srgbClr>
                </a:solidFill>
                <a:latin typeface="Book Antiqua" panose="02040602050305030304" pitchFamily="18" charset="0"/>
              </a:rPr>
              <a:t>: 1928-2021. In: XIX COLACMAR, Cidade do Panamá, 19 a 23 de setembro de 2022. </a:t>
            </a:r>
            <a:endParaRPr lang="pt-BR" altLang="pt-BR" sz="1400" b="1" i="1" dirty="0">
              <a:solidFill>
                <a:srgbClr val="04617B">
                  <a:lumMod val="20000"/>
                  <a:lumOff val="80000"/>
                </a:srgb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43015" name="Agrupar 7">
            <a:extLst>
              <a:ext uri="{FF2B5EF4-FFF2-40B4-BE49-F238E27FC236}">
                <a16:creationId xmlns:a16="http://schemas.microsoft.com/office/drawing/2014/main" id="{98B7CD57-2D52-9C4D-7841-4C755121AABB}"/>
              </a:ext>
            </a:extLst>
          </p:cNvPr>
          <p:cNvGrpSpPr>
            <a:grpSpLocks/>
          </p:cNvGrpSpPr>
          <p:nvPr/>
        </p:nvGrpSpPr>
        <p:grpSpPr bwMode="auto">
          <a:xfrm>
            <a:off x="1798520" y="5957167"/>
            <a:ext cx="3912772" cy="833139"/>
            <a:chOff x="3318214" y="23705"/>
            <a:chExt cx="3933449" cy="769319"/>
          </a:xfrm>
        </p:grpSpPr>
        <p:pic>
          <p:nvPicPr>
            <p:cNvPr id="43021" name="Picture 3">
              <a:extLst>
                <a:ext uri="{FF2B5EF4-FFF2-40B4-BE49-F238E27FC236}">
                  <a16:creationId xmlns:a16="http://schemas.microsoft.com/office/drawing/2014/main" id="{C5B9D300-22EB-04C1-D661-70336925C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3" t="26027" r="63689" b="66972"/>
            <a:stretch>
              <a:fillRect/>
            </a:stretch>
          </p:blipFill>
          <p:spPr bwMode="auto">
            <a:xfrm>
              <a:off x="3318214" y="23705"/>
              <a:ext cx="3933449" cy="754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4E33522-E25A-98EC-7483-302CE1B0C195}"/>
                </a:ext>
              </a:extLst>
            </p:cNvPr>
            <p:cNvSpPr txBox="1"/>
            <p:nvPr/>
          </p:nvSpPr>
          <p:spPr>
            <a:xfrm>
              <a:off x="4654304" y="480404"/>
              <a:ext cx="719877" cy="3126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 dirty="0">
                  <a:solidFill>
                    <a:prstClr val="black"/>
                  </a:solidFill>
                  <a:latin typeface="Constantia"/>
                </a:rPr>
                <a:t>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18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B39ED2-9D7F-5005-ACE3-7DAAC4986B82}"/>
              </a:ext>
            </a:extLst>
          </p:cNvPr>
          <p:cNvSpPr txBox="1"/>
          <p:nvPr/>
        </p:nvSpPr>
        <p:spPr>
          <a:xfrm>
            <a:off x="4457852" y="4165700"/>
            <a:ext cx="14610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RESSACA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5CEE977-9B21-7AF4-7AD9-C1A43F0AE701}"/>
              </a:ext>
            </a:extLst>
          </p:cNvPr>
          <p:cNvSpPr txBox="1"/>
          <p:nvPr/>
        </p:nvSpPr>
        <p:spPr>
          <a:xfrm>
            <a:off x="6691311" y="5707002"/>
            <a:ext cx="317046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C000"/>
                </a:solidFill>
              </a:rPr>
              <a:t>EVENTOS CONJUGADOS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A79A055-8D22-00D0-4E11-1B1229AEBCE0}"/>
              </a:ext>
            </a:extLst>
          </p:cNvPr>
          <p:cNvSpPr txBox="1"/>
          <p:nvPr/>
        </p:nvSpPr>
        <p:spPr>
          <a:xfrm>
            <a:off x="2518346" y="3083812"/>
            <a:ext cx="290817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FFFF"/>
                </a:solidFill>
              </a:rPr>
              <a:t>MARÉS ALTAS ANÔMALAS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509140-1235-244A-AB3C-D9E4DD6F1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55" y="25835"/>
            <a:ext cx="1476508" cy="473713"/>
          </a:xfrm>
          <a:prstGeom prst="rect">
            <a:avLst/>
          </a:prstGeom>
          <a:noFill/>
        </p:spPr>
      </p:pic>
      <p:pic>
        <p:nvPicPr>
          <p:cNvPr id="4" name="Google Shape;78;g1393543f3ba_2_0">
            <a:extLst>
              <a:ext uri="{FF2B5EF4-FFF2-40B4-BE49-F238E27FC236}">
                <a16:creationId xmlns:a16="http://schemas.microsoft.com/office/drawing/2014/main" id="{1FD1153E-5730-8E21-7D2F-E1E6C7A4344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8"/>
          <a:stretch>
            <a:fillRect/>
          </a:stretch>
        </p:blipFill>
        <p:spPr bwMode="auto">
          <a:xfrm>
            <a:off x="88178" y="2610589"/>
            <a:ext cx="2908179" cy="218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80;g1393543f3ba_2_0">
            <a:extLst>
              <a:ext uri="{FF2B5EF4-FFF2-40B4-BE49-F238E27FC236}">
                <a16:creationId xmlns:a16="http://schemas.microsoft.com/office/drawing/2014/main" id="{FE0CD845-7F03-D2DD-4265-BF05839D332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4"/>
          <a:stretch>
            <a:fillRect/>
          </a:stretch>
        </p:blipFill>
        <p:spPr bwMode="auto">
          <a:xfrm>
            <a:off x="5897114" y="2832921"/>
            <a:ext cx="2999041" cy="225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81;g1393543f3ba_2_0">
            <a:extLst>
              <a:ext uri="{FF2B5EF4-FFF2-40B4-BE49-F238E27FC236}">
                <a16:creationId xmlns:a16="http://schemas.microsoft.com/office/drawing/2014/main" id="{3E36485F-1947-18F0-42E2-62C1DEDD363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6"/>
          <a:stretch>
            <a:fillRect/>
          </a:stretch>
        </p:blipFill>
        <p:spPr bwMode="auto">
          <a:xfrm>
            <a:off x="9216682" y="2588413"/>
            <a:ext cx="2931684" cy="218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83;g1393543f3ba_2_0">
            <a:extLst>
              <a:ext uri="{FF2B5EF4-FFF2-40B4-BE49-F238E27FC236}">
                <a16:creationId xmlns:a16="http://schemas.microsoft.com/office/drawing/2014/main" id="{E1711555-C22D-09FC-BE40-B7560D6F490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1"/>
          <a:stretch>
            <a:fillRect/>
          </a:stretch>
        </p:blipFill>
        <p:spPr bwMode="auto">
          <a:xfrm>
            <a:off x="88178" y="4652975"/>
            <a:ext cx="2896880" cy="217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1">
            <a:extLst>
              <a:ext uri="{FF2B5EF4-FFF2-40B4-BE49-F238E27FC236}">
                <a16:creationId xmlns:a16="http://schemas.microsoft.com/office/drawing/2014/main" id="{B3955444-CF14-D63A-3ACD-33676D422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66" y="144540"/>
            <a:ext cx="8685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b="1" dirty="0">
                <a:solidFill>
                  <a:srgbClr val="FFFF00"/>
                </a:solidFill>
                <a:latin typeface="Book Antiqua" panose="02040602050305030304" pitchFamily="18" charset="0"/>
              </a:rPr>
              <a:t>MODELAGEM (SARIC) DE EVENTOS SEVEROS E EXTREMO EM 2020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4F9C030A-C186-00F0-D933-26EB48E68C15}"/>
              </a:ext>
            </a:extLst>
          </p:cNvPr>
          <p:cNvGraphicFramePr>
            <a:graphicFrameLocks noGrp="1"/>
          </p:cNvGraphicFramePr>
          <p:nvPr/>
        </p:nvGraphicFramePr>
        <p:xfrm>
          <a:off x="740265" y="474768"/>
          <a:ext cx="8790563" cy="2113645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2930188">
                  <a:extLst>
                    <a:ext uri="{9D8B030D-6E8A-4147-A177-3AD203B41FA5}">
                      <a16:colId xmlns:a16="http://schemas.microsoft.com/office/drawing/2014/main" val="1567809265"/>
                    </a:ext>
                  </a:extLst>
                </a:gridCol>
                <a:gridCol w="976729">
                  <a:extLst>
                    <a:ext uri="{9D8B030D-6E8A-4147-A177-3AD203B41FA5}">
                      <a16:colId xmlns:a16="http://schemas.microsoft.com/office/drawing/2014/main" val="2272925393"/>
                    </a:ext>
                  </a:extLst>
                </a:gridCol>
                <a:gridCol w="895336">
                  <a:extLst>
                    <a:ext uri="{9D8B030D-6E8A-4147-A177-3AD203B41FA5}">
                      <a16:colId xmlns:a16="http://schemas.microsoft.com/office/drawing/2014/main" val="2264146696"/>
                    </a:ext>
                  </a:extLst>
                </a:gridCol>
                <a:gridCol w="1220911">
                  <a:extLst>
                    <a:ext uri="{9D8B030D-6E8A-4147-A177-3AD203B41FA5}">
                      <a16:colId xmlns:a16="http://schemas.microsoft.com/office/drawing/2014/main" val="3548849480"/>
                    </a:ext>
                  </a:extLst>
                </a:gridCol>
                <a:gridCol w="1440522">
                  <a:extLst>
                    <a:ext uri="{9D8B030D-6E8A-4147-A177-3AD203B41FA5}">
                      <a16:colId xmlns:a16="http://schemas.microsoft.com/office/drawing/2014/main" val="1613523002"/>
                    </a:ext>
                  </a:extLst>
                </a:gridCol>
                <a:gridCol w="1326877">
                  <a:extLst>
                    <a:ext uri="{9D8B030D-6E8A-4147-A177-3AD203B41FA5}">
                      <a16:colId xmlns:a16="http://schemas.microsoft.com/office/drawing/2014/main" val="2951344093"/>
                    </a:ext>
                  </a:extLst>
                </a:gridCol>
              </a:tblGrid>
              <a:tr h="3232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  <a:latin typeface="+mn-lt"/>
                        </a:rPr>
                        <a:t>Data da Modelagem Eventos Severos/Extremos (Tipo)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  <a:latin typeface="+mn-lt"/>
                        </a:rPr>
                        <a:t>Hs (m)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  <a:latin typeface="+mn-lt"/>
                        </a:rPr>
                        <a:t>Tp (s)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 err="1">
                          <a:effectLst/>
                          <a:latin typeface="+mn-lt"/>
                        </a:rPr>
                        <a:t>Dirm</a:t>
                      </a:r>
                      <a:r>
                        <a:rPr lang="pt-BR" sz="1800" b="1" u="none" strike="noStrike" dirty="0">
                          <a:effectLst/>
                          <a:latin typeface="+mn-lt"/>
                        </a:rPr>
                        <a:t> (°)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Duração (h)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  <a:latin typeface="+mn-lt"/>
                        </a:rPr>
                        <a:t>Maré</a:t>
                      </a:r>
                      <a:r>
                        <a:rPr lang="pt-BR" sz="1800" b="1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pt-BR" sz="1800" b="1" u="none" strike="noStrike" dirty="0">
                          <a:effectLst/>
                          <a:latin typeface="+mn-lt"/>
                        </a:rPr>
                        <a:t>(m)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044519"/>
                  </a:ext>
                </a:extLst>
              </a:tr>
              <a:tr h="3232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23/02/2020 </a:t>
                      </a:r>
                      <a:r>
                        <a:rPr lang="pt-BR" sz="1600" b="1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(Maré Alta)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2,3</a:t>
                      </a:r>
                      <a:endParaRPr lang="pt-BR" sz="1800" b="1" i="0" u="none" strike="noStrike" dirty="0">
                        <a:solidFill>
                          <a:srgbClr val="00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pt-BR" sz="1800" b="1" i="0" u="none" strike="noStrike" dirty="0">
                        <a:solidFill>
                          <a:srgbClr val="00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169</a:t>
                      </a:r>
                      <a:endParaRPr lang="pt-BR" sz="1800" b="1" i="0" u="none" strike="noStrike" dirty="0">
                        <a:solidFill>
                          <a:srgbClr val="00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pt-BR" sz="1800" b="1" i="0" u="none" strike="noStrike" dirty="0">
                        <a:solidFill>
                          <a:srgbClr val="00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546225"/>
                  </a:ext>
                </a:extLst>
              </a:tr>
              <a:tr h="3232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04/04/2020</a:t>
                      </a:r>
                      <a:r>
                        <a:rPr lang="pt-BR" sz="1600" b="1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(Conjugado)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2,9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172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22293"/>
                  </a:ext>
                </a:extLst>
              </a:tr>
              <a:tr h="3232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08/04/2020</a:t>
                      </a:r>
                      <a:r>
                        <a:rPr lang="pt-BR" sz="1600" b="1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(Conjugado)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2,6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170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2,2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451822"/>
                  </a:ext>
                </a:extLst>
              </a:tr>
              <a:tr h="3232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01/07/2020 </a:t>
                      </a:r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(Ressaca)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2,8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171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1,6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84845"/>
                  </a:ext>
                </a:extLst>
              </a:tr>
              <a:tr h="3232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21/08/2020 </a:t>
                      </a:r>
                      <a:r>
                        <a:rPr lang="pt-BR" sz="1600" b="1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(Maré Alta)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2,5</a:t>
                      </a:r>
                      <a:endParaRPr lang="pt-BR" sz="1800" b="1" i="0" u="none" strike="noStrike" dirty="0">
                        <a:solidFill>
                          <a:srgbClr val="00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pt-BR" sz="1800" b="1" i="0" u="none" strike="noStrike" dirty="0">
                        <a:solidFill>
                          <a:srgbClr val="00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178</a:t>
                      </a:r>
                      <a:endParaRPr lang="pt-BR" sz="1800" b="1" i="0" u="none" strike="noStrike" dirty="0">
                        <a:solidFill>
                          <a:srgbClr val="00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rgbClr val="00FFFF"/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pt-BR" sz="1800" b="1" i="0" u="none" strike="noStrike" dirty="0">
                        <a:solidFill>
                          <a:srgbClr val="00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637326"/>
                  </a:ext>
                </a:extLst>
              </a:tr>
            </a:tbl>
          </a:graphicData>
        </a:graphic>
      </p:graphicFrame>
      <p:pic>
        <p:nvPicPr>
          <p:cNvPr id="7" name="Google Shape;82;g1393543f3ba_2_0">
            <a:extLst>
              <a:ext uri="{FF2B5EF4-FFF2-40B4-BE49-F238E27FC236}">
                <a16:creationId xmlns:a16="http://schemas.microsoft.com/office/drawing/2014/main" id="{2D191118-8B2E-AA28-5AC7-37A6DBE18DA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1"/>
          <a:stretch>
            <a:fillRect/>
          </a:stretch>
        </p:blipFill>
        <p:spPr bwMode="auto">
          <a:xfrm>
            <a:off x="9211156" y="4625909"/>
            <a:ext cx="2931684" cy="220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E0B0084-3584-69CC-D437-03B7818B4D0D}"/>
              </a:ext>
            </a:extLst>
          </p:cNvPr>
          <p:cNvSpPr txBox="1"/>
          <p:nvPr/>
        </p:nvSpPr>
        <p:spPr>
          <a:xfrm>
            <a:off x="3516699" y="5561082"/>
            <a:ext cx="33433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rgbClr val="FFCCFF"/>
                </a:solidFill>
              </a:rPr>
              <a:t>Chou et al. 2024. </a:t>
            </a:r>
            <a:r>
              <a:rPr lang="en-US" sz="1400" i="1" dirty="0">
                <a:solidFill>
                  <a:srgbClr val="FFCCFF"/>
                </a:solidFill>
              </a:rPr>
              <a:t>Four Storm Surge Cases on the Coast of São Paulo, Brazil: Weather. Analyses and High-Resolution Forecasts. J. Mar. Sci. Eng., 12, 771. https://doi.org/10.3390/jmse12050771. </a:t>
            </a:r>
            <a:endParaRPr lang="pt-BR" sz="1400" i="1" dirty="0">
              <a:solidFill>
                <a:srgbClr val="FFCCFF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30EB692-368E-616C-C4F3-49665F9CECE6}"/>
              </a:ext>
            </a:extLst>
          </p:cNvPr>
          <p:cNvSpPr txBox="1"/>
          <p:nvPr/>
        </p:nvSpPr>
        <p:spPr>
          <a:xfrm>
            <a:off x="9861773" y="787877"/>
            <a:ext cx="23302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rgbClr val="FFCCFF"/>
                </a:solidFill>
              </a:rPr>
              <a:t>Ribeiro et al. 2022. </a:t>
            </a:r>
            <a:r>
              <a:rPr lang="pt-BR" sz="1400" i="1" dirty="0">
                <a:solidFill>
                  <a:srgbClr val="FFCCFF"/>
                </a:solidFill>
                <a:ea typeface="Times New Roman" panose="02020603050405020304" pitchFamily="18" charset="0"/>
                <a:cs typeface="Tms Rmn"/>
              </a:rPr>
              <a:t>Simulação de eventos meteo-oceanográficos intensos ocorridos em 2020 na costa Sul-Sudeste do Brasil</a:t>
            </a:r>
            <a:r>
              <a:rPr lang="pt-BR" sz="1400" i="1" dirty="0">
                <a:solidFill>
                  <a:srgbClr val="FFCCFF"/>
                </a:solidFill>
                <a:effectLst/>
                <a:ea typeface="Times New Roman" panose="02020603050405020304" pitchFamily="18" charset="0"/>
                <a:cs typeface="Tms Rmn"/>
              </a:rPr>
              <a:t>. In: XIX COLACMAR, Cidade do Panamá. </a:t>
            </a:r>
            <a:endParaRPr lang="pt-BR" sz="1400" b="1" i="1" dirty="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59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B6E7AAA-DA1B-3548-EABA-C831CC292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64" y="383457"/>
            <a:ext cx="10552331" cy="6416291"/>
          </a:xfrm>
          <a:prstGeom prst="rect">
            <a:avLst/>
          </a:prstGeom>
        </p:spPr>
      </p:pic>
      <p:sp>
        <p:nvSpPr>
          <p:cNvPr id="4" name="CaixaDeTexto 55">
            <a:extLst>
              <a:ext uri="{FF2B5EF4-FFF2-40B4-BE49-F238E27FC236}">
                <a16:creationId xmlns:a16="http://schemas.microsoft.com/office/drawing/2014/main" id="{D6B4C088-B2B5-9405-1CE4-756436693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57" y="0"/>
            <a:ext cx="62877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i="1" dirty="0"/>
              <a:t>PLATAFORMA SARIC  -  </a:t>
            </a:r>
            <a:r>
              <a:rPr lang="pt-BR" altLang="pt-BR" sz="2300" b="1" dirty="0">
                <a:solidFill>
                  <a:srgbClr val="FFFF00"/>
                </a:solidFill>
                <a:highlight>
                  <a:srgbClr val="000000"/>
                </a:highlight>
              </a:rPr>
              <a:t>MODELO OPERACIONAL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8B56F02-D233-2667-E59F-734392E1B44C}"/>
              </a:ext>
            </a:extLst>
          </p:cNvPr>
          <p:cNvSpPr txBox="1"/>
          <p:nvPr/>
        </p:nvSpPr>
        <p:spPr>
          <a:xfrm>
            <a:off x="3932504" y="6457890"/>
            <a:ext cx="3511708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00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http://ressacas.institucional.ws</a:t>
            </a:r>
            <a:endParaRPr lang="pt-BR" sz="20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63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1">
            <a:extLst>
              <a:ext uri="{FF2B5EF4-FFF2-40B4-BE49-F238E27FC236}">
                <a16:creationId xmlns:a16="http://schemas.microsoft.com/office/drawing/2014/main" id="{62FBBA5B-1393-857F-E20F-60A2E34B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79" y="129149"/>
            <a:ext cx="105174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pt-BR" b="1" i="1" dirty="0" err="1">
                <a:solidFill>
                  <a:srgbClr val="FFCCFF"/>
                </a:solidFill>
                <a:latin typeface="Baskerville Old Face" panose="02020602080505020303" pitchFamily="18" charset="0"/>
              </a:rPr>
              <a:t>Programa</a:t>
            </a:r>
            <a:r>
              <a:rPr lang="en-US" altLang="pt-BR" b="1" dirty="0">
                <a:solidFill>
                  <a:srgbClr val="FFCCFF"/>
                </a:solidFill>
                <a:latin typeface="Baskerville Old Face" panose="02020602080505020303" pitchFamily="18" charset="0"/>
              </a:rPr>
              <a:t> de </a:t>
            </a:r>
            <a:r>
              <a:rPr lang="en-US" altLang="pt-BR" b="1" dirty="0" err="1">
                <a:solidFill>
                  <a:srgbClr val="FFCCFF"/>
                </a:solidFill>
                <a:latin typeface="Baskerville Old Face" panose="02020602080505020303" pitchFamily="18" charset="0"/>
              </a:rPr>
              <a:t>Monitoramento</a:t>
            </a:r>
            <a:r>
              <a:rPr lang="en-US" altLang="pt-BR" b="1" dirty="0">
                <a:solidFill>
                  <a:srgbClr val="FFCCFF"/>
                </a:solidFill>
                <a:latin typeface="Baskerville Old Face" panose="02020602080505020303" pitchFamily="18" charset="0"/>
              </a:rPr>
              <a:t> da </a:t>
            </a:r>
            <a:r>
              <a:rPr lang="en-US" altLang="pt-BR" b="1" dirty="0" err="1">
                <a:solidFill>
                  <a:srgbClr val="FFCCFF"/>
                </a:solidFill>
                <a:latin typeface="Baskerville Old Face" panose="02020602080505020303" pitchFamily="18" charset="0"/>
              </a:rPr>
              <a:t>Erosão</a:t>
            </a:r>
            <a:r>
              <a:rPr lang="en-US" altLang="pt-BR" b="1" dirty="0">
                <a:solidFill>
                  <a:srgbClr val="FFCCFF"/>
                </a:solidFill>
                <a:latin typeface="Baskerville Old Face" panose="02020602080505020303" pitchFamily="18" charset="0"/>
              </a:rPr>
              <a:t> </a:t>
            </a:r>
            <a:r>
              <a:rPr lang="en-US" altLang="pt-BR" b="1" dirty="0" err="1">
                <a:solidFill>
                  <a:srgbClr val="FFCCFF"/>
                </a:solidFill>
                <a:latin typeface="Baskerville Old Face" panose="02020602080505020303" pitchFamily="18" charset="0"/>
              </a:rPr>
              <a:t>Costeira</a:t>
            </a:r>
            <a:r>
              <a:rPr lang="en-US" altLang="pt-BR" b="1" dirty="0">
                <a:solidFill>
                  <a:srgbClr val="FFCCFF"/>
                </a:solidFill>
                <a:latin typeface="Baskerville Old Face" panose="02020602080505020303" pitchFamily="18" charset="0"/>
              </a:rPr>
              <a:t> (</a:t>
            </a:r>
            <a:r>
              <a:rPr lang="en-US" altLang="pt-BR" b="1" dirty="0" err="1">
                <a:solidFill>
                  <a:srgbClr val="FFCCFF"/>
                </a:solidFill>
                <a:latin typeface="Baskerville Old Face" panose="02020602080505020303" pitchFamily="18" charset="0"/>
              </a:rPr>
              <a:t>Inundação</a:t>
            </a:r>
            <a:r>
              <a:rPr lang="en-US" altLang="pt-BR" b="1" dirty="0">
                <a:solidFill>
                  <a:srgbClr val="FFCCFF"/>
                </a:solidFill>
                <a:latin typeface="Baskerville Old Face" panose="02020602080505020303" pitchFamily="18" charset="0"/>
              </a:rPr>
              <a:t> </a:t>
            </a:r>
            <a:r>
              <a:rPr lang="en-US" altLang="pt-BR" b="1" dirty="0" err="1">
                <a:solidFill>
                  <a:srgbClr val="FFCCFF"/>
                </a:solidFill>
                <a:latin typeface="Baskerville Old Face" panose="02020602080505020303" pitchFamily="18" charset="0"/>
              </a:rPr>
              <a:t>Costeira</a:t>
            </a:r>
            <a:r>
              <a:rPr lang="en-US" altLang="pt-BR" b="1" dirty="0">
                <a:solidFill>
                  <a:srgbClr val="FFCCFF"/>
                </a:solidFill>
                <a:latin typeface="Baskerville Old Face" panose="02020602080505020303" pitchFamily="18" charset="0"/>
              </a:rPr>
              <a:t>) no Estado de SP   (</a:t>
            </a:r>
            <a:r>
              <a:rPr lang="en-US" altLang="pt-BR" b="1" dirty="0" err="1">
                <a:solidFill>
                  <a:srgbClr val="FFCCFF"/>
                </a:solidFill>
                <a:latin typeface="Baskerville Old Face" panose="02020602080505020303" pitchFamily="18" charset="0"/>
              </a:rPr>
              <a:t>monitoramento</a:t>
            </a:r>
            <a:r>
              <a:rPr lang="en-US" altLang="pt-BR" b="1" dirty="0">
                <a:solidFill>
                  <a:srgbClr val="FFCCFF"/>
                </a:solidFill>
                <a:latin typeface="Baskerville Old Face" panose="02020602080505020303" pitchFamily="18" charset="0"/>
              </a:rPr>
              <a:t> </a:t>
            </a:r>
            <a:r>
              <a:rPr lang="en-US" altLang="pt-BR" b="1" dirty="0" err="1">
                <a:solidFill>
                  <a:srgbClr val="FFCCFF"/>
                </a:solidFill>
                <a:latin typeface="Baskerville Old Face" panose="02020602080505020303" pitchFamily="18" charset="0"/>
              </a:rPr>
              <a:t>desde</a:t>
            </a:r>
            <a:r>
              <a:rPr lang="en-US" altLang="pt-BR" b="1" dirty="0">
                <a:solidFill>
                  <a:srgbClr val="FFCCFF"/>
                </a:solidFill>
                <a:latin typeface="Baskerville Old Face" panose="02020602080505020303" pitchFamily="18" charset="0"/>
              </a:rPr>
              <a:t> 1992, </a:t>
            </a:r>
            <a:r>
              <a:rPr lang="en-US" altLang="pt-BR" b="1" dirty="0" err="1">
                <a:solidFill>
                  <a:srgbClr val="FFCCFF"/>
                </a:solidFill>
                <a:latin typeface="Baskerville Old Face" panose="02020602080505020303" pitchFamily="18" charset="0"/>
              </a:rPr>
              <a:t>atualização</a:t>
            </a:r>
            <a:r>
              <a:rPr lang="en-US" altLang="pt-BR" b="1" dirty="0">
                <a:solidFill>
                  <a:srgbClr val="FFCCFF"/>
                </a:solidFill>
                <a:latin typeface="Baskerville Old Face" panose="02020602080505020303" pitchFamily="18" charset="0"/>
              </a:rPr>
              <a:t> a </a:t>
            </a:r>
            <a:r>
              <a:rPr lang="en-US" altLang="pt-BR" b="1" dirty="0" err="1">
                <a:solidFill>
                  <a:srgbClr val="FFCCFF"/>
                </a:solidFill>
                <a:latin typeface="Baskerville Old Face" panose="02020602080505020303" pitchFamily="18" charset="0"/>
              </a:rPr>
              <a:t>cada</a:t>
            </a:r>
            <a:r>
              <a:rPr lang="en-US" altLang="pt-BR" b="1" dirty="0">
                <a:solidFill>
                  <a:srgbClr val="FFCCFF"/>
                </a:solidFill>
                <a:latin typeface="Baskerville Old Face" panose="02020602080505020303" pitchFamily="18" charset="0"/>
              </a:rPr>
              <a:t> 5 </a:t>
            </a:r>
            <a:r>
              <a:rPr lang="en-US" altLang="pt-BR" b="1" dirty="0" err="1">
                <a:solidFill>
                  <a:srgbClr val="FFCCFF"/>
                </a:solidFill>
                <a:latin typeface="Baskerville Old Face" panose="02020602080505020303" pitchFamily="18" charset="0"/>
              </a:rPr>
              <a:t>anos</a:t>
            </a:r>
            <a:r>
              <a:rPr lang="en-US" altLang="pt-BR" b="1" dirty="0">
                <a:solidFill>
                  <a:srgbClr val="FFCCFF"/>
                </a:solidFill>
                <a:latin typeface="Baskerville Old Face" panose="02020602080505020303" pitchFamily="18" charset="0"/>
              </a:rPr>
              <a:t>)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FBB9813-B6E2-0D60-DA92-E341AB1686AA}"/>
              </a:ext>
            </a:extLst>
          </p:cNvPr>
          <p:cNvGrpSpPr/>
          <p:nvPr/>
        </p:nvGrpSpPr>
        <p:grpSpPr>
          <a:xfrm>
            <a:off x="599766" y="1034449"/>
            <a:ext cx="11228439" cy="5720312"/>
            <a:chOff x="-53391" y="1730641"/>
            <a:chExt cx="9235641" cy="459933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EE5C33C3-62C7-89DC-F36A-6673A91F9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13"/>
            <a:stretch/>
          </p:blipFill>
          <p:spPr>
            <a:xfrm>
              <a:off x="-53391" y="1730641"/>
              <a:ext cx="9235641" cy="4599331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C3FEC505-D886-E0F9-1EEB-40A97B07B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0099" y="4556168"/>
              <a:ext cx="2822736" cy="1753152"/>
            </a:xfrm>
            <a:prstGeom prst="rect">
              <a:avLst/>
            </a:prstGeom>
          </p:spPr>
        </p:pic>
      </p:grpSp>
      <p:sp>
        <p:nvSpPr>
          <p:cNvPr id="10" name="Text Box 5">
            <a:extLst>
              <a:ext uri="{FF2B5EF4-FFF2-40B4-BE49-F238E27FC236}">
                <a16:creationId xmlns:a16="http://schemas.microsoft.com/office/drawing/2014/main" id="{EA9E8393-73C6-69CC-EA14-1A51636D5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314" y="5001086"/>
            <a:ext cx="1512168" cy="14773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800" b="1" dirty="0">
                <a:solidFill>
                  <a:srgbClr val="A50021"/>
                </a:solidFill>
                <a:latin typeface="Times New Roman" pitchFamily="18" charset="0"/>
              </a:rPr>
              <a:t>MA = 28,3%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800" b="1" dirty="0">
                <a:solidFill>
                  <a:srgbClr val="FF3300"/>
                </a:solidFill>
                <a:latin typeface="Times New Roman" pitchFamily="18" charset="0"/>
              </a:rPr>
              <a:t>A = 23,2%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800" b="1" dirty="0">
                <a:solidFill>
                  <a:srgbClr val="FF9900"/>
                </a:solidFill>
                <a:latin typeface="Times New Roman" pitchFamily="18" charset="0"/>
              </a:rPr>
              <a:t>M = 26,3%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800" b="1" dirty="0">
                <a:solidFill>
                  <a:srgbClr val="FFFF00"/>
                </a:solidFill>
                <a:latin typeface="Times New Roman" pitchFamily="18" charset="0"/>
              </a:rPr>
              <a:t>B = 21,2%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800" b="1" dirty="0">
                <a:solidFill>
                  <a:srgbClr val="008000"/>
                </a:solidFill>
                <a:latin typeface="Times New Roman" pitchFamily="18" charset="0"/>
              </a:rPr>
              <a:t>MB = 1% 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64EEE56A-E4BC-E29A-A09D-3918D2916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752" y="4658360"/>
            <a:ext cx="1852445" cy="19389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2400" b="1" dirty="0">
                <a:solidFill>
                  <a:srgbClr val="A50021"/>
                </a:solidFill>
                <a:latin typeface="Times New Roman" pitchFamily="18" charset="0"/>
              </a:rPr>
              <a:t>MA = 23,3%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2400" b="1" dirty="0">
                <a:solidFill>
                  <a:srgbClr val="FF3300"/>
                </a:solidFill>
                <a:latin typeface="Times New Roman" pitchFamily="18" charset="0"/>
              </a:rPr>
              <a:t>A = 41,4%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2400" b="1" dirty="0">
                <a:solidFill>
                  <a:srgbClr val="FF9900"/>
                </a:solidFill>
                <a:latin typeface="Times New Roman" pitchFamily="18" charset="0"/>
              </a:rPr>
              <a:t>M = 21,6%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2400" b="1" dirty="0">
                <a:solidFill>
                  <a:srgbClr val="FFFF00"/>
                </a:solidFill>
                <a:latin typeface="Times New Roman" pitchFamily="18" charset="0"/>
              </a:rPr>
              <a:t>B = 11,2%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2400" b="1" dirty="0">
                <a:solidFill>
                  <a:srgbClr val="008000"/>
                </a:solidFill>
                <a:latin typeface="Times New Roman" pitchFamily="18" charset="0"/>
              </a:rPr>
              <a:t>MB = 2,6%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2A150C0-41BD-F209-64D9-B9D2DE38D460}"/>
              </a:ext>
            </a:extLst>
          </p:cNvPr>
          <p:cNvSpPr txBox="1"/>
          <p:nvPr/>
        </p:nvSpPr>
        <p:spPr>
          <a:xfrm>
            <a:off x="6680445" y="4509120"/>
            <a:ext cx="103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18ED6EF-1F8E-EFB4-37CB-24B959990CC5}"/>
              </a:ext>
            </a:extLst>
          </p:cNvPr>
          <p:cNvSpPr txBox="1"/>
          <p:nvPr/>
        </p:nvSpPr>
        <p:spPr>
          <a:xfrm>
            <a:off x="4147714" y="4125850"/>
            <a:ext cx="198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2022/23</a:t>
            </a:r>
          </a:p>
        </p:txBody>
      </p:sp>
      <p:sp>
        <p:nvSpPr>
          <p:cNvPr id="7" name="CaixaDeTexto 14">
            <a:extLst>
              <a:ext uri="{FF2B5EF4-FFF2-40B4-BE49-F238E27FC236}">
                <a16:creationId xmlns:a16="http://schemas.microsoft.com/office/drawing/2014/main" id="{A1AF4A35-82FC-21C8-8DA5-C0E747127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97" y="1253273"/>
            <a:ext cx="5956217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S" altLang="pt-BR" sz="2000" b="1" dirty="0">
                <a:solidFill>
                  <a:srgbClr val="FF00F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MAPA DE RISCO À EROSÃO/INUNDAÇAO COSTEIRA    </a:t>
            </a:r>
          </a:p>
          <a:p>
            <a:pPr algn="ctr"/>
            <a:r>
              <a:rPr lang="es-ES" altLang="pt-BR" b="1" dirty="0">
                <a:solidFill>
                  <a:srgbClr val="FFFF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(11 Indicadores de </a:t>
            </a:r>
            <a:r>
              <a:rPr lang="es-ES" altLang="pt-BR" b="1" dirty="0" err="1">
                <a:solidFill>
                  <a:srgbClr val="FFFF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Erosão</a:t>
            </a:r>
            <a:r>
              <a:rPr lang="es-ES" altLang="pt-BR" b="1" dirty="0">
                <a:solidFill>
                  <a:srgbClr val="FFFF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s-ES" altLang="pt-BR" b="1" dirty="0" err="1">
                <a:solidFill>
                  <a:srgbClr val="FFFF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Costeira</a:t>
            </a:r>
            <a:r>
              <a:rPr lang="es-ES" altLang="pt-BR" b="1" dirty="0">
                <a:solidFill>
                  <a:srgbClr val="FFFF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)</a:t>
            </a:r>
            <a:endParaRPr lang="pt-BR" altLang="pt-BR" dirty="0">
              <a:solidFill>
                <a:srgbClr val="FFFF0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AFF62C3-24AC-8498-8C89-78170DCA07B8}"/>
              </a:ext>
            </a:extLst>
          </p:cNvPr>
          <p:cNvSpPr txBox="1"/>
          <p:nvPr/>
        </p:nvSpPr>
        <p:spPr>
          <a:xfrm>
            <a:off x="2361759" y="5192132"/>
            <a:ext cx="174533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64,7%  das praias estão em Risco MA/A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A6FB1B9-6019-08D9-23E6-618E3B65E8A1}"/>
              </a:ext>
            </a:extLst>
          </p:cNvPr>
          <p:cNvSpPr txBox="1"/>
          <p:nvPr/>
        </p:nvSpPr>
        <p:spPr>
          <a:xfrm>
            <a:off x="144691" y="2724984"/>
            <a:ext cx="3962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1" dirty="0">
                <a:solidFill>
                  <a:schemeClr val="bg1"/>
                </a:solidFill>
                <a:highlight>
                  <a:srgbClr val="C0C0C0"/>
                </a:highlight>
              </a:rPr>
              <a:t>Plataforma </a:t>
            </a:r>
            <a:r>
              <a:rPr lang="pt-BR" sz="2400" b="1" dirty="0">
                <a:solidFill>
                  <a:schemeClr val="bg1"/>
                </a:solidFill>
                <a:highlight>
                  <a:srgbClr val="C0C0C0"/>
                </a:highlight>
              </a:rPr>
              <a:t>SARIC</a:t>
            </a:r>
            <a:endParaRPr lang="pt-BR" sz="2400" b="1" i="1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091BE4B-BF31-C000-B846-54F7BC3E3350}"/>
              </a:ext>
            </a:extLst>
          </p:cNvPr>
          <p:cNvSpPr txBox="1"/>
          <p:nvPr/>
        </p:nvSpPr>
        <p:spPr>
          <a:xfrm>
            <a:off x="599765" y="3167984"/>
            <a:ext cx="318565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http://ressacas.institucional.ws</a:t>
            </a:r>
            <a:endParaRPr lang="pt-BR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6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4160</TotalTime>
  <Words>1014</Words>
  <Application>Microsoft Office PowerPoint</Application>
  <PresentationFormat>Widescreen</PresentationFormat>
  <Paragraphs>164</Paragraphs>
  <Slides>18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31" baseType="lpstr">
      <vt:lpstr>Agency FB</vt:lpstr>
      <vt:lpstr>Andalus</vt:lpstr>
      <vt:lpstr>Arial</vt:lpstr>
      <vt:lpstr>Baskerville Old Face</vt:lpstr>
      <vt:lpstr>Book Antiqua</vt:lpstr>
      <vt:lpstr>Calibri</vt:lpstr>
      <vt:lpstr>Comic Sans MS</vt:lpstr>
      <vt:lpstr>Constantia</vt:lpstr>
      <vt:lpstr>Corbel</vt:lpstr>
      <vt:lpstr>Georgia</vt:lpstr>
      <vt:lpstr>Times New Roman</vt:lpstr>
      <vt:lpstr>Wingdings 2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Deckzi Solutions</dc:creator>
  <cp:lastModifiedBy>Celia Gouveia</cp:lastModifiedBy>
  <cp:revision>107</cp:revision>
  <dcterms:created xsi:type="dcterms:W3CDTF">2022-05-17T13:05:58Z</dcterms:created>
  <dcterms:modified xsi:type="dcterms:W3CDTF">2024-08-27T19:05:28Z</dcterms:modified>
</cp:coreProperties>
</file>