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8" r:id="rId4"/>
    <p:sldId id="271" r:id="rId5"/>
    <p:sldId id="272" r:id="rId6"/>
    <p:sldId id="269" r:id="rId7"/>
    <p:sldId id="270" r:id="rId8"/>
    <p:sldId id="273" r:id="rId9"/>
    <p:sldId id="274" r:id="rId10"/>
    <p:sldId id="276" r:id="rId11"/>
    <p:sldId id="267" r:id="rId12"/>
  </p:sldIdLst>
  <p:sldSz cx="12192000" cy="6858000"/>
  <p:notesSz cx="6858000" cy="9144000"/>
  <p:embeddedFontLs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Segoe UI" panose="020B0502040204020203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vmSH6cOpwTfZ4tzrRgmtGede+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706CD8-15D5-4749-AE08-D7B8E8E9D5C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61994D0C-3AFB-41E1-941A-E221092564E9}">
      <dgm:prSet phldrT="[Texto]"/>
      <dgm:spPr/>
      <dgm:t>
        <a:bodyPr/>
        <a:lstStyle/>
        <a:p>
          <a:r>
            <a:rPr lang="pt-BR" dirty="0"/>
            <a:t>19-08-2019 - Protocolo de Defesa Administrativa</a:t>
          </a:r>
        </a:p>
      </dgm:t>
    </dgm:pt>
    <dgm:pt modelId="{4EB15EE8-8976-4DE9-A482-372EB41E04D5}" type="parTrans" cxnId="{BEDC19A6-C136-4B8E-BD4C-0FAA01D77A6F}">
      <dgm:prSet/>
      <dgm:spPr/>
      <dgm:t>
        <a:bodyPr/>
        <a:lstStyle/>
        <a:p>
          <a:endParaRPr lang="pt-BR"/>
        </a:p>
      </dgm:t>
    </dgm:pt>
    <dgm:pt modelId="{807A268F-455A-4212-B6CB-EEE99FD41CEB}" type="sibTrans" cxnId="{BEDC19A6-C136-4B8E-BD4C-0FAA01D77A6F}">
      <dgm:prSet/>
      <dgm:spPr/>
      <dgm:t>
        <a:bodyPr/>
        <a:lstStyle/>
        <a:p>
          <a:endParaRPr lang="pt-BR"/>
        </a:p>
      </dgm:t>
    </dgm:pt>
    <dgm:pt modelId="{D954BD02-94C9-4934-B4B7-277B6E6EA54B}">
      <dgm:prSet phldrT="[Texto]"/>
      <dgm:spPr/>
      <dgm:t>
        <a:bodyPr/>
        <a:lstStyle/>
        <a:p>
          <a:r>
            <a:rPr lang="pt-BR" dirty="0"/>
            <a:t>14-02-2020 – Julgamento da Defesa – Manutenção do AIIPM</a:t>
          </a:r>
        </a:p>
      </dgm:t>
    </dgm:pt>
    <dgm:pt modelId="{143EDE0A-8CBE-4FD6-8EE9-5EF626B4749A}" type="parTrans" cxnId="{80856211-4E5A-4ED6-A469-DBD582BB1D70}">
      <dgm:prSet/>
      <dgm:spPr/>
      <dgm:t>
        <a:bodyPr/>
        <a:lstStyle/>
        <a:p>
          <a:endParaRPr lang="pt-BR"/>
        </a:p>
      </dgm:t>
    </dgm:pt>
    <dgm:pt modelId="{7D3F9790-6CEC-4044-9615-9645244BBF7D}" type="sibTrans" cxnId="{80856211-4E5A-4ED6-A469-DBD582BB1D70}">
      <dgm:prSet/>
      <dgm:spPr/>
      <dgm:t>
        <a:bodyPr/>
        <a:lstStyle/>
        <a:p>
          <a:endParaRPr lang="pt-BR"/>
        </a:p>
      </dgm:t>
    </dgm:pt>
    <dgm:pt modelId="{B86A0505-52BB-4F34-88F6-D2589F8F91E6}">
      <dgm:prSet phldrT="[Texto]"/>
      <dgm:spPr/>
      <dgm:t>
        <a:bodyPr/>
        <a:lstStyle/>
        <a:p>
          <a:r>
            <a:rPr lang="pt-BR" dirty="0"/>
            <a:t>18-08-2020 – Protocolo de Recurso Hierárquico</a:t>
          </a:r>
        </a:p>
      </dgm:t>
    </dgm:pt>
    <dgm:pt modelId="{4745831A-46EF-41EC-8F80-47760AE4843C}" type="parTrans" cxnId="{B5469AD7-55FF-4FFE-B86A-B7979303DEB2}">
      <dgm:prSet/>
      <dgm:spPr/>
      <dgm:t>
        <a:bodyPr/>
        <a:lstStyle/>
        <a:p>
          <a:endParaRPr lang="pt-BR"/>
        </a:p>
      </dgm:t>
    </dgm:pt>
    <dgm:pt modelId="{3435C027-DFF1-4BD7-8B24-6B5C74A91E80}" type="sibTrans" cxnId="{B5469AD7-55FF-4FFE-B86A-B7979303DEB2}">
      <dgm:prSet/>
      <dgm:spPr/>
      <dgm:t>
        <a:bodyPr/>
        <a:lstStyle/>
        <a:p>
          <a:endParaRPr lang="pt-BR"/>
        </a:p>
      </dgm:t>
    </dgm:pt>
    <dgm:pt modelId="{E6A5FE01-FD03-4FED-93FA-892783C5145B}">
      <dgm:prSet phldrT="[Texto]"/>
      <dgm:spPr/>
      <dgm:t>
        <a:bodyPr/>
        <a:lstStyle/>
        <a:p>
          <a:r>
            <a:rPr lang="pt-BR" dirty="0"/>
            <a:t>28-04-2022 – Parecer Departamento Jurídico da CETESB</a:t>
          </a:r>
        </a:p>
      </dgm:t>
    </dgm:pt>
    <dgm:pt modelId="{C17E8C11-C741-4020-96A6-BAA427D959AC}" type="parTrans" cxnId="{11585F51-D7D4-4CDB-A2AD-46521F82890E}">
      <dgm:prSet/>
      <dgm:spPr/>
      <dgm:t>
        <a:bodyPr/>
        <a:lstStyle/>
        <a:p>
          <a:endParaRPr lang="pt-BR"/>
        </a:p>
      </dgm:t>
    </dgm:pt>
    <dgm:pt modelId="{8F64B8AE-2570-49E1-B057-A81583C7C8C2}" type="sibTrans" cxnId="{11585F51-D7D4-4CDB-A2AD-46521F82890E}">
      <dgm:prSet/>
      <dgm:spPr/>
      <dgm:t>
        <a:bodyPr/>
        <a:lstStyle/>
        <a:p>
          <a:endParaRPr lang="pt-BR"/>
        </a:p>
      </dgm:t>
    </dgm:pt>
    <dgm:pt modelId="{4B976837-AE32-473A-9751-53BC9A7DCA6B}">
      <dgm:prSet phldrT="[Texto]"/>
      <dgm:spPr/>
      <dgm:t>
        <a:bodyPr/>
        <a:lstStyle/>
        <a:p>
          <a:r>
            <a:rPr lang="pt-BR" dirty="0"/>
            <a:t>02-05-2022 – Julgamento Recurso Hierárquico – Diretor de Controle e Licenciamento CETESB</a:t>
          </a:r>
        </a:p>
      </dgm:t>
    </dgm:pt>
    <dgm:pt modelId="{4E089D95-3F06-48DD-BAD3-B6F7DC98C7B0}" type="parTrans" cxnId="{AEBC8AB9-A435-4F84-913B-98ED3BEF7D2D}">
      <dgm:prSet/>
      <dgm:spPr/>
      <dgm:t>
        <a:bodyPr/>
        <a:lstStyle/>
        <a:p>
          <a:endParaRPr lang="pt-BR"/>
        </a:p>
      </dgm:t>
    </dgm:pt>
    <dgm:pt modelId="{F2CBFB7C-3722-4BDC-AE28-FECBF9A6408A}" type="sibTrans" cxnId="{AEBC8AB9-A435-4F84-913B-98ED3BEF7D2D}">
      <dgm:prSet/>
      <dgm:spPr/>
      <dgm:t>
        <a:bodyPr/>
        <a:lstStyle/>
        <a:p>
          <a:endParaRPr lang="pt-BR"/>
        </a:p>
      </dgm:t>
    </dgm:pt>
    <dgm:pt modelId="{08F580C9-479A-4497-8025-37899B074D6A}" type="pres">
      <dgm:prSet presAssocID="{A6706CD8-15D5-4749-AE08-D7B8E8E9D5C9}" presName="arrowDiagram" presStyleCnt="0">
        <dgm:presLayoutVars>
          <dgm:chMax val="5"/>
          <dgm:dir/>
          <dgm:resizeHandles val="exact"/>
        </dgm:presLayoutVars>
      </dgm:prSet>
      <dgm:spPr/>
    </dgm:pt>
    <dgm:pt modelId="{941F9290-BAD1-4A88-8EC6-D50D6220BF95}" type="pres">
      <dgm:prSet presAssocID="{A6706CD8-15D5-4749-AE08-D7B8E8E9D5C9}" presName="arrow" presStyleLbl="bgShp" presStyleIdx="0" presStyleCnt="1"/>
      <dgm:spPr/>
    </dgm:pt>
    <dgm:pt modelId="{CD274EE3-C53C-4AE5-BD32-D1C6C9F3E7A4}" type="pres">
      <dgm:prSet presAssocID="{A6706CD8-15D5-4749-AE08-D7B8E8E9D5C9}" presName="arrowDiagram5" presStyleCnt="0"/>
      <dgm:spPr/>
    </dgm:pt>
    <dgm:pt modelId="{B7BC0BF1-2DB0-46A3-AB5B-91FB63ED580E}" type="pres">
      <dgm:prSet presAssocID="{61994D0C-3AFB-41E1-941A-E221092564E9}" presName="bullet5a" presStyleLbl="node1" presStyleIdx="0" presStyleCnt="5"/>
      <dgm:spPr/>
    </dgm:pt>
    <dgm:pt modelId="{2623904C-609A-4E06-AD76-67DD959B747D}" type="pres">
      <dgm:prSet presAssocID="{61994D0C-3AFB-41E1-941A-E221092564E9}" presName="textBox5a" presStyleLbl="revTx" presStyleIdx="0" presStyleCnt="5">
        <dgm:presLayoutVars>
          <dgm:bulletEnabled val="1"/>
        </dgm:presLayoutVars>
      </dgm:prSet>
      <dgm:spPr/>
    </dgm:pt>
    <dgm:pt modelId="{68461269-0844-45C8-85D4-215F9B1339C7}" type="pres">
      <dgm:prSet presAssocID="{D954BD02-94C9-4934-B4B7-277B6E6EA54B}" presName="bullet5b" presStyleLbl="node1" presStyleIdx="1" presStyleCnt="5"/>
      <dgm:spPr/>
    </dgm:pt>
    <dgm:pt modelId="{9511F760-CFD2-4EEB-B0F4-AA43C5E126B7}" type="pres">
      <dgm:prSet presAssocID="{D954BD02-94C9-4934-B4B7-277B6E6EA54B}" presName="textBox5b" presStyleLbl="revTx" presStyleIdx="1" presStyleCnt="5">
        <dgm:presLayoutVars>
          <dgm:bulletEnabled val="1"/>
        </dgm:presLayoutVars>
      </dgm:prSet>
      <dgm:spPr/>
    </dgm:pt>
    <dgm:pt modelId="{7F2D61F1-9C94-4A8E-9649-075538A3551B}" type="pres">
      <dgm:prSet presAssocID="{B86A0505-52BB-4F34-88F6-D2589F8F91E6}" presName="bullet5c" presStyleLbl="node1" presStyleIdx="2" presStyleCnt="5"/>
      <dgm:spPr/>
    </dgm:pt>
    <dgm:pt modelId="{C9ECBBD2-90C3-4196-8938-91B23FF5365E}" type="pres">
      <dgm:prSet presAssocID="{B86A0505-52BB-4F34-88F6-D2589F8F91E6}" presName="textBox5c" presStyleLbl="revTx" presStyleIdx="2" presStyleCnt="5">
        <dgm:presLayoutVars>
          <dgm:bulletEnabled val="1"/>
        </dgm:presLayoutVars>
      </dgm:prSet>
      <dgm:spPr/>
    </dgm:pt>
    <dgm:pt modelId="{24CAA3CB-C659-4F76-9816-B566B0D9E07E}" type="pres">
      <dgm:prSet presAssocID="{E6A5FE01-FD03-4FED-93FA-892783C5145B}" presName="bullet5d" presStyleLbl="node1" presStyleIdx="3" presStyleCnt="5"/>
      <dgm:spPr/>
    </dgm:pt>
    <dgm:pt modelId="{5748C6A9-E265-4C26-8617-2037491FABA6}" type="pres">
      <dgm:prSet presAssocID="{E6A5FE01-FD03-4FED-93FA-892783C5145B}" presName="textBox5d" presStyleLbl="revTx" presStyleIdx="3" presStyleCnt="5">
        <dgm:presLayoutVars>
          <dgm:bulletEnabled val="1"/>
        </dgm:presLayoutVars>
      </dgm:prSet>
      <dgm:spPr/>
    </dgm:pt>
    <dgm:pt modelId="{9662F549-2FF1-48DE-8451-4EF1564AD423}" type="pres">
      <dgm:prSet presAssocID="{4B976837-AE32-473A-9751-53BC9A7DCA6B}" presName="bullet5e" presStyleLbl="node1" presStyleIdx="4" presStyleCnt="5"/>
      <dgm:spPr/>
    </dgm:pt>
    <dgm:pt modelId="{92CBA04F-48E4-4559-8F78-65879B3E3650}" type="pres">
      <dgm:prSet presAssocID="{4B976837-AE32-473A-9751-53BC9A7DCA6B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80856211-4E5A-4ED6-A469-DBD582BB1D70}" srcId="{A6706CD8-15D5-4749-AE08-D7B8E8E9D5C9}" destId="{D954BD02-94C9-4934-B4B7-277B6E6EA54B}" srcOrd="1" destOrd="0" parTransId="{143EDE0A-8CBE-4FD6-8EE9-5EF626B4749A}" sibTransId="{7D3F9790-6CEC-4044-9615-9645244BBF7D}"/>
    <dgm:cxn modelId="{C09CD340-D32F-4730-9EDB-46AAF73464EC}" type="presOf" srcId="{E6A5FE01-FD03-4FED-93FA-892783C5145B}" destId="{5748C6A9-E265-4C26-8617-2037491FABA6}" srcOrd="0" destOrd="0" presId="urn:microsoft.com/office/officeart/2005/8/layout/arrow2"/>
    <dgm:cxn modelId="{39E82462-C554-4E03-9B54-90B0559F23C1}" type="presOf" srcId="{B86A0505-52BB-4F34-88F6-D2589F8F91E6}" destId="{C9ECBBD2-90C3-4196-8938-91B23FF5365E}" srcOrd="0" destOrd="0" presId="urn:microsoft.com/office/officeart/2005/8/layout/arrow2"/>
    <dgm:cxn modelId="{11585F51-D7D4-4CDB-A2AD-46521F82890E}" srcId="{A6706CD8-15D5-4749-AE08-D7B8E8E9D5C9}" destId="{E6A5FE01-FD03-4FED-93FA-892783C5145B}" srcOrd="3" destOrd="0" parTransId="{C17E8C11-C741-4020-96A6-BAA427D959AC}" sibTransId="{8F64B8AE-2570-49E1-B057-A81583C7C8C2}"/>
    <dgm:cxn modelId="{BEDC19A6-C136-4B8E-BD4C-0FAA01D77A6F}" srcId="{A6706CD8-15D5-4749-AE08-D7B8E8E9D5C9}" destId="{61994D0C-3AFB-41E1-941A-E221092564E9}" srcOrd="0" destOrd="0" parTransId="{4EB15EE8-8976-4DE9-A482-372EB41E04D5}" sibTransId="{807A268F-455A-4212-B6CB-EEE99FD41CEB}"/>
    <dgm:cxn modelId="{EED406B3-073A-46C0-B37E-F3923C9D9F0A}" type="presOf" srcId="{A6706CD8-15D5-4749-AE08-D7B8E8E9D5C9}" destId="{08F580C9-479A-4497-8025-37899B074D6A}" srcOrd="0" destOrd="0" presId="urn:microsoft.com/office/officeart/2005/8/layout/arrow2"/>
    <dgm:cxn modelId="{AEBC8AB9-A435-4F84-913B-98ED3BEF7D2D}" srcId="{A6706CD8-15D5-4749-AE08-D7B8E8E9D5C9}" destId="{4B976837-AE32-473A-9751-53BC9A7DCA6B}" srcOrd="4" destOrd="0" parTransId="{4E089D95-3F06-48DD-BAD3-B6F7DC98C7B0}" sibTransId="{F2CBFB7C-3722-4BDC-AE28-FECBF9A6408A}"/>
    <dgm:cxn modelId="{7F8EE1BA-DE89-4637-BB70-41ECEACDCA4E}" type="presOf" srcId="{61994D0C-3AFB-41E1-941A-E221092564E9}" destId="{2623904C-609A-4E06-AD76-67DD959B747D}" srcOrd="0" destOrd="0" presId="urn:microsoft.com/office/officeart/2005/8/layout/arrow2"/>
    <dgm:cxn modelId="{B5469AD7-55FF-4FFE-B86A-B7979303DEB2}" srcId="{A6706CD8-15D5-4749-AE08-D7B8E8E9D5C9}" destId="{B86A0505-52BB-4F34-88F6-D2589F8F91E6}" srcOrd="2" destOrd="0" parTransId="{4745831A-46EF-41EC-8F80-47760AE4843C}" sibTransId="{3435C027-DFF1-4BD7-8B24-6B5C74A91E80}"/>
    <dgm:cxn modelId="{1D4F40F0-8901-4042-99B1-2A01EBC6AF92}" type="presOf" srcId="{4B976837-AE32-473A-9751-53BC9A7DCA6B}" destId="{92CBA04F-48E4-4559-8F78-65879B3E3650}" srcOrd="0" destOrd="0" presId="urn:microsoft.com/office/officeart/2005/8/layout/arrow2"/>
    <dgm:cxn modelId="{EB690BF7-5911-4FE6-B904-775B74692D7A}" type="presOf" srcId="{D954BD02-94C9-4934-B4B7-277B6E6EA54B}" destId="{9511F760-CFD2-4EEB-B0F4-AA43C5E126B7}" srcOrd="0" destOrd="0" presId="urn:microsoft.com/office/officeart/2005/8/layout/arrow2"/>
    <dgm:cxn modelId="{53510395-2E4C-4D41-8631-6D09882468E5}" type="presParOf" srcId="{08F580C9-479A-4497-8025-37899B074D6A}" destId="{941F9290-BAD1-4A88-8EC6-D50D6220BF95}" srcOrd="0" destOrd="0" presId="urn:microsoft.com/office/officeart/2005/8/layout/arrow2"/>
    <dgm:cxn modelId="{8334C803-AD4E-4A75-92E0-5D6F4A14DD33}" type="presParOf" srcId="{08F580C9-479A-4497-8025-37899B074D6A}" destId="{CD274EE3-C53C-4AE5-BD32-D1C6C9F3E7A4}" srcOrd="1" destOrd="0" presId="urn:microsoft.com/office/officeart/2005/8/layout/arrow2"/>
    <dgm:cxn modelId="{817888DA-9320-4E67-A17C-9E1C7FE223B0}" type="presParOf" srcId="{CD274EE3-C53C-4AE5-BD32-D1C6C9F3E7A4}" destId="{B7BC0BF1-2DB0-46A3-AB5B-91FB63ED580E}" srcOrd="0" destOrd="0" presId="urn:microsoft.com/office/officeart/2005/8/layout/arrow2"/>
    <dgm:cxn modelId="{89A5757A-F031-42FE-B24E-9F492DE27681}" type="presParOf" srcId="{CD274EE3-C53C-4AE5-BD32-D1C6C9F3E7A4}" destId="{2623904C-609A-4E06-AD76-67DD959B747D}" srcOrd="1" destOrd="0" presId="urn:microsoft.com/office/officeart/2005/8/layout/arrow2"/>
    <dgm:cxn modelId="{C9C9812C-2457-4183-A49A-F9B1B143C7EB}" type="presParOf" srcId="{CD274EE3-C53C-4AE5-BD32-D1C6C9F3E7A4}" destId="{68461269-0844-45C8-85D4-215F9B1339C7}" srcOrd="2" destOrd="0" presId="urn:microsoft.com/office/officeart/2005/8/layout/arrow2"/>
    <dgm:cxn modelId="{D17A1D34-9038-46CA-B757-C21AFB952824}" type="presParOf" srcId="{CD274EE3-C53C-4AE5-BD32-D1C6C9F3E7A4}" destId="{9511F760-CFD2-4EEB-B0F4-AA43C5E126B7}" srcOrd="3" destOrd="0" presId="urn:microsoft.com/office/officeart/2005/8/layout/arrow2"/>
    <dgm:cxn modelId="{7505CB61-B83D-416F-A9AA-55A32B8A534B}" type="presParOf" srcId="{CD274EE3-C53C-4AE5-BD32-D1C6C9F3E7A4}" destId="{7F2D61F1-9C94-4A8E-9649-075538A3551B}" srcOrd="4" destOrd="0" presId="urn:microsoft.com/office/officeart/2005/8/layout/arrow2"/>
    <dgm:cxn modelId="{E7843C0C-EF7E-4A58-A1CC-1CFEB3425502}" type="presParOf" srcId="{CD274EE3-C53C-4AE5-BD32-D1C6C9F3E7A4}" destId="{C9ECBBD2-90C3-4196-8938-91B23FF5365E}" srcOrd="5" destOrd="0" presId="urn:microsoft.com/office/officeart/2005/8/layout/arrow2"/>
    <dgm:cxn modelId="{6B60325D-6FC4-4D32-9BA4-296F35A765A0}" type="presParOf" srcId="{CD274EE3-C53C-4AE5-BD32-D1C6C9F3E7A4}" destId="{24CAA3CB-C659-4F76-9816-B566B0D9E07E}" srcOrd="6" destOrd="0" presId="urn:microsoft.com/office/officeart/2005/8/layout/arrow2"/>
    <dgm:cxn modelId="{16FA6B46-7BEA-4A86-AD9B-7D7FA398EC9F}" type="presParOf" srcId="{CD274EE3-C53C-4AE5-BD32-D1C6C9F3E7A4}" destId="{5748C6A9-E265-4C26-8617-2037491FABA6}" srcOrd="7" destOrd="0" presId="urn:microsoft.com/office/officeart/2005/8/layout/arrow2"/>
    <dgm:cxn modelId="{5D7C67CC-46A3-44A6-9B66-DB0A66BE07C0}" type="presParOf" srcId="{CD274EE3-C53C-4AE5-BD32-D1C6C9F3E7A4}" destId="{9662F549-2FF1-48DE-8451-4EF1564AD423}" srcOrd="8" destOrd="0" presId="urn:microsoft.com/office/officeart/2005/8/layout/arrow2"/>
    <dgm:cxn modelId="{6FCDC650-580A-4C17-BEFB-321CC0321C6F}" type="presParOf" srcId="{CD274EE3-C53C-4AE5-BD32-D1C6C9F3E7A4}" destId="{92CBA04F-48E4-4559-8F78-65879B3E365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F9290-BAD1-4A88-8EC6-D50D6220BF95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C0BF1-2DB0-46A3-AB5B-91FB63ED580E}">
      <dsp:nvSpPr>
        <dsp:cNvPr id="0" name=""/>
        <dsp:cNvSpPr/>
      </dsp:nvSpPr>
      <dsp:spPr>
        <a:xfrm>
          <a:off x="800607" y="3946821"/>
          <a:ext cx="186944" cy="186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3904C-609A-4E06-AD76-67DD959B747D}">
      <dsp:nvSpPr>
        <dsp:cNvPr id="0" name=""/>
        <dsp:cNvSpPr/>
      </dsp:nvSpPr>
      <dsp:spPr>
        <a:xfrm>
          <a:off x="894079" y="4040293"/>
          <a:ext cx="1064768" cy="120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19-08-2019 - Protocolo de Defesa Administrativa</a:t>
          </a:r>
        </a:p>
      </dsp:txBody>
      <dsp:txXfrm>
        <a:off x="894079" y="4040293"/>
        <a:ext cx="1064768" cy="1209040"/>
      </dsp:txXfrm>
    </dsp:sp>
    <dsp:sp modelId="{68461269-0844-45C8-85D4-215F9B1339C7}">
      <dsp:nvSpPr>
        <dsp:cNvPr id="0" name=""/>
        <dsp:cNvSpPr/>
      </dsp:nvSpPr>
      <dsp:spPr>
        <a:xfrm>
          <a:off x="1812543" y="2974509"/>
          <a:ext cx="292608" cy="292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1F760-CFD2-4EEB-B0F4-AA43C5E126B7}">
      <dsp:nvSpPr>
        <dsp:cNvPr id="0" name=""/>
        <dsp:cNvSpPr/>
      </dsp:nvSpPr>
      <dsp:spPr>
        <a:xfrm>
          <a:off x="1958847" y="3120813"/>
          <a:ext cx="1349248" cy="2128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7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14-02-2020 – Julgamento da Defesa – Manutenção do AIIPM</a:t>
          </a:r>
        </a:p>
      </dsp:txBody>
      <dsp:txXfrm>
        <a:off x="1958847" y="3120813"/>
        <a:ext cx="1349248" cy="2128519"/>
      </dsp:txXfrm>
    </dsp:sp>
    <dsp:sp modelId="{7F2D61F1-9C94-4A8E-9649-075538A3551B}">
      <dsp:nvSpPr>
        <dsp:cNvPr id="0" name=""/>
        <dsp:cNvSpPr/>
      </dsp:nvSpPr>
      <dsp:spPr>
        <a:xfrm>
          <a:off x="3113023" y="2199301"/>
          <a:ext cx="390144" cy="390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CBBD2-90C3-4196-8938-91B23FF5365E}">
      <dsp:nvSpPr>
        <dsp:cNvPr id="0" name=""/>
        <dsp:cNvSpPr/>
      </dsp:nvSpPr>
      <dsp:spPr>
        <a:xfrm>
          <a:off x="3308095" y="2394373"/>
          <a:ext cx="1568704" cy="285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29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18-08-2020 – Protocolo de Recurso Hierárquico</a:t>
          </a:r>
        </a:p>
      </dsp:txBody>
      <dsp:txXfrm>
        <a:off x="3308095" y="2394373"/>
        <a:ext cx="1568704" cy="2854960"/>
      </dsp:txXfrm>
    </dsp:sp>
    <dsp:sp modelId="{24CAA3CB-C659-4F76-9816-B566B0D9E07E}">
      <dsp:nvSpPr>
        <dsp:cNvPr id="0" name=""/>
        <dsp:cNvSpPr/>
      </dsp:nvSpPr>
      <dsp:spPr>
        <a:xfrm>
          <a:off x="4624832" y="1593765"/>
          <a:ext cx="503936" cy="503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8C6A9-E265-4C26-8617-2037491FABA6}">
      <dsp:nvSpPr>
        <dsp:cNvPr id="0" name=""/>
        <dsp:cNvSpPr/>
      </dsp:nvSpPr>
      <dsp:spPr>
        <a:xfrm>
          <a:off x="4876800" y="1845733"/>
          <a:ext cx="1625600" cy="340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025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28-04-2022 – Parecer Departamento Jurídico da CETESB</a:t>
          </a:r>
        </a:p>
      </dsp:txBody>
      <dsp:txXfrm>
        <a:off x="4876800" y="1845733"/>
        <a:ext cx="1625600" cy="3403600"/>
      </dsp:txXfrm>
    </dsp:sp>
    <dsp:sp modelId="{9662F549-2FF1-48DE-8451-4EF1564AD423}">
      <dsp:nvSpPr>
        <dsp:cNvPr id="0" name=""/>
        <dsp:cNvSpPr/>
      </dsp:nvSpPr>
      <dsp:spPr>
        <a:xfrm>
          <a:off x="6181343" y="1189397"/>
          <a:ext cx="642112" cy="642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BA04F-48E4-4559-8F78-65879B3E3650}">
      <dsp:nvSpPr>
        <dsp:cNvPr id="0" name=""/>
        <dsp:cNvSpPr/>
      </dsp:nvSpPr>
      <dsp:spPr>
        <a:xfrm>
          <a:off x="6502399" y="1510453"/>
          <a:ext cx="1625600" cy="373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242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02-05-2022 – Julgamento Recurso Hierárquico – Diretor de Controle e Licenciamento CETESB</a:t>
          </a:r>
        </a:p>
      </dsp:txBody>
      <dsp:txXfrm>
        <a:off x="6502399" y="1510453"/>
        <a:ext cx="1625600" cy="3738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6381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998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178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777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2035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792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093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Text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b="36027"/>
          <a:stretch/>
        </p:blipFill>
        <p:spPr>
          <a:xfrm>
            <a:off x="0" y="-591125"/>
            <a:ext cx="12192000" cy="438727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3941902"/>
            <a:ext cx="121920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437ª Reunião Ordinária do Plenário do Conselho Estadual de Meio Ambiente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highlight>
                  <a:srgbClr val="FFFFFF"/>
                </a:highlight>
                <a:latin typeface="Segoe UI" panose="020B0502040204020203" pitchFamily="34" charset="0"/>
              </a:rPr>
              <a:t>Análise de Recurso Especial interposto contra o Auto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highlight>
                  <a:srgbClr val="FFFFFF"/>
                </a:highlight>
                <a:latin typeface="Segoe UI" panose="020B0502040204020203" pitchFamily="34" charset="0"/>
              </a:rPr>
              <a:t>de Infração e Imposição de Penalidade de Multa – AIIPM nº 72001260, lavrado pela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highlight>
                  <a:srgbClr val="FFFFFF"/>
                </a:highlight>
                <a:latin typeface="Segoe UI" panose="020B0502040204020203" pitchFamily="34" charset="0"/>
              </a:rPr>
              <a:t>CETESB (Processo Digital CETESB.055260/2019-00)</a:t>
            </a:r>
            <a:endParaRPr sz="2000" dirty="0"/>
          </a:p>
        </p:txBody>
      </p:sp>
      <p:sp>
        <p:nvSpPr>
          <p:cNvPr id="86" name="Google Shape;86;p1"/>
          <p:cNvSpPr txBox="1"/>
          <p:nvPr/>
        </p:nvSpPr>
        <p:spPr>
          <a:xfrm>
            <a:off x="9928746" y="6299028"/>
            <a:ext cx="1914066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28 de agosto</a:t>
            </a:r>
            <a:r>
              <a:rPr lang="pt-BR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pt-BR" sz="11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2024</a:t>
            </a:r>
            <a:endParaRPr dirty="0"/>
          </a:p>
        </p:txBody>
      </p:sp>
      <p:pic>
        <p:nvPicPr>
          <p:cNvPr id="87" name="Google Shape;87;p1" descr="Text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8908" t="63906" r="43403" b="2019"/>
          <a:stretch/>
        </p:blipFill>
        <p:spPr>
          <a:xfrm>
            <a:off x="-2766291" y="6109996"/>
            <a:ext cx="1861128" cy="74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1302" y="6081483"/>
            <a:ext cx="5409398" cy="39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8982" y="6158483"/>
            <a:ext cx="3752291" cy="27651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499204" y="189360"/>
            <a:ext cx="11092069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AUTO DE INFRAÇÃO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Montserrat"/>
                <a:sym typeface="Montserrat"/>
              </a:rPr>
              <a:t>IMPOSIÇÃO DE PENALIDADE DE MULTA</a:t>
            </a:r>
            <a:endParaRPr sz="1800" dirty="0"/>
          </a:p>
        </p:txBody>
      </p:sp>
      <p:sp>
        <p:nvSpPr>
          <p:cNvPr id="97" name="Google Shape;97;p2"/>
          <p:cNvSpPr txBox="1"/>
          <p:nvPr/>
        </p:nvSpPr>
        <p:spPr>
          <a:xfrm>
            <a:off x="46382" y="1526659"/>
            <a:ext cx="12145617" cy="435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</a:pPr>
            <a:r>
              <a:rPr lang="pt-B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razão de todo o exposto, com fundamento de não preencher o Recurso Especial os requisitos de admissibilidade e tempestividade preconizados pelo artigo 3º, do Decreto Estadual nº 55.087, de 27 de novembro de 2009 c/c o artigo único, da Deliberação Normativa CONSEMA nº 03/2019, de 26 de junho de 2019,  </a:t>
            </a:r>
            <a:r>
              <a:rPr lang="pt-BR" sz="1800" b="1" u="sng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DECIDO PELO NÃO CONHECIMENTO DO RECURSO ESPECIAL</a:t>
            </a:r>
            <a:r>
              <a:rPr lang="pt-B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mantendo o Auto de Infração Ambiental em todos os seus termos, nos moldes explicitados no Despacho nº 408/2022/C (fls. 372), da Diretoria de Controle e Licenciamento Ambiental – CETESB, propondo o encaminhamento desta Relatoria para a análise e deliberação da Comissão Processante e de Normatização, com posterior julgamento pelo Plenário do CONSEMA.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1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0778" y="2823958"/>
            <a:ext cx="8950444" cy="65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12"/>
          <p:cNvSpPr txBox="1"/>
          <p:nvPr/>
        </p:nvSpPr>
        <p:spPr>
          <a:xfrm>
            <a:off x="3952568" y="4557269"/>
            <a:ext cx="4286864" cy="438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rPr lang="pt-BR" sz="18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OBRIGADO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8982" y="6158483"/>
            <a:ext cx="3752291" cy="27651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6003235" y="189360"/>
            <a:ext cx="5099926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AUTO DE INFRAÇÃO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Montserrat"/>
                <a:sym typeface="Montserrat"/>
              </a:rPr>
              <a:t>IMPOSIÇÃO DE PENALIDADE DE MULTA</a:t>
            </a:r>
            <a:endParaRPr sz="1800" dirty="0"/>
          </a:p>
        </p:txBody>
      </p:sp>
      <p:sp>
        <p:nvSpPr>
          <p:cNvPr id="96" name="Google Shape;96;p2"/>
          <p:cNvSpPr txBox="1"/>
          <p:nvPr/>
        </p:nvSpPr>
        <p:spPr>
          <a:xfrm>
            <a:off x="6003235" y="1204239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ALBERTO CARLOS MAKIYAMA</a:t>
            </a:r>
            <a:endParaRPr sz="1800" b="1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5108713" y="1641089"/>
            <a:ext cx="6884504" cy="447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pt-BR" sz="1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de lavratura: </a:t>
            </a:r>
            <a:r>
              <a:rPr lang="pt-BR" sz="15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19/07/2019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endParaRPr lang="pt-BR" sz="15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pt-BR" sz="1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Infração: </a:t>
            </a:r>
            <a:r>
              <a:rPr lang="pt-BR" sz="15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aterramento de 3.535,00 m² de corpo d’água e áreas de várzea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localizadas na Estrada Mosteiro Nossa Senhora da Paz, s/nº, Estrada Shinohara – Bairro </a:t>
            </a:r>
            <a:r>
              <a:rPr lang="pt-BR" sz="15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Potuverá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– Município de Itapecerica da Serra – SP, em </a:t>
            </a:r>
            <a:r>
              <a:rPr lang="pt-BR" sz="15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Área de Proteção e Recuperação aos Mananciais da Bacia da Guarapiranga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entre as coordenadas UTM 309.006 m E x 7.377.655 m S; 309.028 m E x 7.377.636 m S; 309.202 m E x 7.377.774 m S; e, 309.255 m E x 7.377.793 m S (Fuso 23K DATUM Horizontal WGS-84), sem licença ou autorização dos órgãos ambientais competentes.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endParaRPr lang="pt-BR" sz="15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pt-BR" sz="1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Sanções aplicadas: </a:t>
            </a:r>
            <a:r>
              <a:rPr lang="pt-BR" sz="15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multa simples, no valor de R$ 566.600,00 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(quinhentos e sessenta e seis mil e seiscentos Reais), bem como consignada a exigência de </a:t>
            </a:r>
            <a:r>
              <a:rPr lang="pt-BR" sz="15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impedir, de imediato, a ocorrência de novas intervenções na área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 apresentar, em um prazo de 30 (trinta) dias corridos, contados da data da ciência da autuação, um </a:t>
            </a:r>
            <a:r>
              <a:rPr lang="pt-BR" sz="15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plano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com cronograma de execução, destinado a </a:t>
            </a:r>
            <a:r>
              <a:rPr lang="pt-BR" sz="15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recompor a área à situação anterior à ocupação não autorizada</a:t>
            </a:r>
            <a:endParaRPr sz="1500" b="1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7D90627-BC0E-2698-420D-00A3204D3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763"/>
            <a:ext cx="4788393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6172939-9448-A17C-4D63-1AB9EDF3679D}"/>
              </a:ext>
            </a:extLst>
          </p:cNvPr>
          <p:cNvSpPr/>
          <p:nvPr/>
        </p:nvSpPr>
        <p:spPr>
          <a:xfrm>
            <a:off x="481781" y="1465006"/>
            <a:ext cx="4208206" cy="52111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8982" y="6158483"/>
            <a:ext cx="3752291" cy="27651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499204" y="189360"/>
            <a:ext cx="11092069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AUTO DE INFRAÇÃO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Montserrat"/>
                <a:sym typeface="Montserrat"/>
              </a:rPr>
              <a:t>IMPOSIÇÃO DE PENALIDADE DE MULTA</a:t>
            </a:r>
            <a:endParaRPr sz="1800" dirty="0"/>
          </a:p>
        </p:txBody>
      </p:sp>
      <p:sp>
        <p:nvSpPr>
          <p:cNvPr id="97" name="Google Shape;97;p2"/>
          <p:cNvSpPr txBox="1"/>
          <p:nvPr/>
        </p:nvSpPr>
        <p:spPr>
          <a:xfrm>
            <a:off x="669235" y="1526661"/>
            <a:ext cx="11231216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LEGISLAÇÃO APLICÁVEL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</a:pPr>
            <a:r>
              <a:rPr lang="pt-BR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Artigo 66, inciso I, do Decreto nº 6.514/2008, com redação dada pelo Decreto nº 6.686/2008;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Artigo 40, § 3º, inciso V, da Resolução SMA-SP nº 32/2010;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Artigo 2º, inciso V, da Lei Estadual nº 118/1973, com redação dada pela Lei Estadual nº 13.542/2009;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Artigos 3º, inciso II, e artigo 113, do Decreto nº 6.514/2008;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Artigo 3º, do Decreto Estadual nº 55.087, de 27 de novembro de 2009;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Artigo único, da Deliberação Normativa CONSEMA nº 03/2019, de 26 de junho de 2019.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8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8982" y="6158483"/>
            <a:ext cx="3752291" cy="276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F6B3A11-E28A-6773-A079-096F973D5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69" y="0"/>
            <a:ext cx="12014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8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477A3F6-F3AE-32D8-12E4-308BDEBE2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1912"/>
            <a:ext cx="12192000" cy="373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08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8982" y="6158483"/>
            <a:ext cx="3752291" cy="27651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483704" y="189360"/>
            <a:ext cx="11164957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AUTO DE INFRAÇÃO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Montserrat"/>
                <a:sym typeface="Montserrat"/>
              </a:rPr>
              <a:t>IMPOSIÇÃO DE PENALIDADE DE MULTA</a:t>
            </a:r>
            <a:endParaRPr sz="180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585AD19-51CE-525E-C817-20CC8C787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364646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99683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8982" y="6158483"/>
            <a:ext cx="3752291" cy="276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E97093B-FD54-EA99-64F3-5F22AA42D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829889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F85C746-C00C-2C2F-D42C-B003EC5CEB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8293" y="993912"/>
            <a:ext cx="5225304" cy="434671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66AE7F7-2B09-8B55-B75A-85E8A57080BF}"/>
              </a:ext>
            </a:extLst>
          </p:cNvPr>
          <p:cNvSpPr/>
          <p:nvPr/>
        </p:nvSpPr>
        <p:spPr>
          <a:xfrm>
            <a:off x="6155635" y="4671391"/>
            <a:ext cx="5082208" cy="6692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465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8982" y="6158483"/>
            <a:ext cx="3752291" cy="276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75489AD-562C-8FF3-0EB3-63CEF5A51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662" y="-1763"/>
            <a:ext cx="6406138" cy="6858000"/>
          </a:xfrm>
          <a:prstGeom prst="rect">
            <a:avLst/>
          </a:prstGeom>
        </p:spPr>
      </p:pic>
      <p:sp>
        <p:nvSpPr>
          <p:cNvPr id="5" name="Explosão: 14 Pontos 4">
            <a:extLst>
              <a:ext uri="{FF2B5EF4-FFF2-40B4-BE49-F238E27FC236}">
                <a16:creationId xmlns:a16="http://schemas.microsoft.com/office/drawing/2014/main" id="{E1090638-8DB5-0228-A530-91F1A7013DE3}"/>
              </a:ext>
            </a:extLst>
          </p:cNvPr>
          <p:cNvSpPr/>
          <p:nvPr/>
        </p:nvSpPr>
        <p:spPr>
          <a:xfrm>
            <a:off x="5161723" y="4134679"/>
            <a:ext cx="3207026" cy="2657060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E3C91A4-0F9F-9199-1B73-08F316CD43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661" y="2569692"/>
            <a:ext cx="5035826" cy="7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3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8982" y="6158483"/>
            <a:ext cx="3752291" cy="27651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499204" y="189360"/>
            <a:ext cx="11092069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AUTO DE INFRAÇÃO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Montserrat"/>
                <a:sym typeface="Montserrat"/>
              </a:rPr>
              <a:t>IMPOSIÇÃO DE PENALIDADE DE MULTA</a:t>
            </a:r>
            <a:endParaRPr sz="1800" dirty="0"/>
          </a:p>
        </p:txBody>
      </p:sp>
      <p:sp>
        <p:nvSpPr>
          <p:cNvPr id="97" name="Google Shape;97;p2"/>
          <p:cNvSpPr txBox="1"/>
          <p:nvPr/>
        </p:nvSpPr>
        <p:spPr>
          <a:xfrm>
            <a:off x="46383" y="1526660"/>
            <a:ext cx="11900452" cy="383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70305" algn="just">
              <a:lnSpc>
                <a:spcPct val="150000"/>
              </a:lnSpc>
            </a:pPr>
            <a:r>
              <a:rPr lang="pt-BR" sz="1800" b="1" i="1" u="sng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Decreto Estadual nº 55.087/2009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0305" algn="just">
              <a:lnSpc>
                <a:spcPct val="150000"/>
              </a:lnSpc>
            </a:pPr>
            <a:r>
              <a:rPr lang="pt-BR" sz="18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0305" algn="just">
              <a:lnSpc>
                <a:spcPct val="150000"/>
              </a:lnSpc>
            </a:pPr>
            <a:r>
              <a:rPr lang="pt-BR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Artigo 3º - Nos procedimentos referentes a auto de infração por desrespeito à legislação ambiental, caberá </a:t>
            </a:r>
            <a:r>
              <a:rPr lang="pt-BR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recurso especial </a:t>
            </a:r>
            <a:r>
              <a:rPr lang="pt-BR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ao CONSEMA nas seguintes hipóteses:</a:t>
            </a:r>
            <a:endParaRPr lang="pt-BR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0305" algn="just">
              <a:lnSpc>
                <a:spcPct val="150000"/>
              </a:lnSpc>
            </a:pPr>
            <a:r>
              <a:rPr lang="pt-BR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 - decisões proferidas em grau de recurso pelas autoridades ou órgãos do SEAQUA relativas a penalidades de multa de valor superior a 7.500 (sete mil e quinhentas) </a:t>
            </a:r>
            <a:r>
              <a:rPr lang="pt-BR" i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UFESP’s</a:t>
            </a:r>
            <a:r>
              <a:rPr lang="pt-BR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0305" algn="just">
              <a:lnSpc>
                <a:spcPct val="150000"/>
              </a:lnSpc>
            </a:pPr>
            <a:r>
              <a:rPr lang="pt-BR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II - aplicação da pena de interdição.</a:t>
            </a:r>
            <a:endParaRPr lang="pt-BR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0305" algn="just">
              <a:lnSpc>
                <a:spcPct val="150000"/>
              </a:lnSpc>
            </a:pPr>
            <a:r>
              <a:rPr lang="pt-BR" b="1" i="1" u="sng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§ 1º - O recurso especial será interposto no prazo de </a:t>
            </a:r>
            <a:r>
              <a:rPr lang="pt-BR" b="1" i="1" u="sng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10 (dez) dias</a:t>
            </a:r>
            <a:r>
              <a:rPr lang="pt-BR" b="1" i="1" u="sng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contados da data da publicação ou notificação da decisão</a:t>
            </a:r>
            <a:r>
              <a:rPr lang="pt-BR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e será dirigido à autoridade ou órgão prolator da decisão que, se não a reconsiderar no prazo de 5 (cinco) dias, encaminhará o recurso devidamente instruído ao CONSEMA.</a:t>
            </a:r>
            <a:endParaRPr lang="pt-BR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0305" algn="just">
              <a:lnSpc>
                <a:spcPct val="150000"/>
              </a:lnSpc>
            </a:pPr>
            <a:r>
              <a:rPr lang="pt-BR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§ 2º - O recurso especial deverá ser formulado por petição fundamentada e </a:t>
            </a:r>
            <a:r>
              <a:rPr lang="pt-BR" b="1" i="1" u="sng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não será conhecido se interposto fora do prazo.</a:t>
            </a:r>
            <a:endParaRPr lang="pt-BR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482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716</Words>
  <Application>Microsoft Office PowerPoint</Application>
  <PresentationFormat>Widescreen</PresentationFormat>
  <Paragraphs>46</Paragraphs>
  <Slides>11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Verdana</vt:lpstr>
      <vt:lpstr>Symbol</vt:lpstr>
      <vt:lpstr>Segoe UI</vt:lpstr>
      <vt:lpstr>Calibri</vt:lpstr>
      <vt:lpstr>Arial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Clauton Danielli de Souza (Externo)</dc:creator>
  <cp:lastModifiedBy>Joao Thiago Wohnrath Mele</cp:lastModifiedBy>
  <cp:revision>6</cp:revision>
  <dcterms:created xsi:type="dcterms:W3CDTF">2023-04-28T20:45:22Z</dcterms:created>
  <dcterms:modified xsi:type="dcterms:W3CDTF">2024-08-28T00:39:41Z</dcterms:modified>
</cp:coreProperties>
</file>