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576" r:id="rId3"/>
    <p:sldId id="577" r:id="rId4"/>
    <p:sldId id="348" r:id="rId5"/>
    <p:sldId id="335" r:id="rId6"/>
    <p:sldId id="574" r:id="rId7"/>
    <p:sldId id="573" r:id="rId8"/>
    <p:sldId id="575" r:id="rId9"/>
    <p:sldId id="570" r:id="rId10"/>
    <p:sldId id="572" r:id="rId11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C3B"/>
    <a:srgbClr val="FFCCFF"/>
    <a:srgbClr val="FFFF73"/>
    <a:srgbClr val="73B373"/>
    <a:srgbClr val="D7FFBF"/>
    <a:srgbClr val="FFBFBF"/>
    <a:srgbClr val="C8EEA6"/>
    <a:srgbClr val="73B273"/>
    <a:srgbClr val="6DA94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86" autoAdjust="0"/>
  </p:normalViewPr>
  <p:slideViewPr>
    <p:cSldViewPr snapToGrid="0" showGuides="1">
      <p:cViewPr>
        <p:scale>
          <a:sx n="70" d="100"/>
          <a:sy n="70" d="100"/>
        </p:scale>
        <p:origin x="660" y="84"/>
      </p:cViewPr>
      <p:guideLst>
        <p:guide orient="horz" pos="232"/>
        <p:guide pos="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822"/>
    </p:cViewPr>
  </p:sorterViewPr>
  <p:notesViewPr>
    <p:cSldViewPr snapToGrid="0" showGuides="1">
      <p:cViewPr>
        <p:scale>
          <a:sx n="131" d="100"/>
          <a:sy n="131" d="100"/>
        </p:scale>
        <p:origin x="962" y="-11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95AE-3FFB-4464-A82D-41C44D044591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B2F1-9979-4B26-B7CA-2C0D2C12C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65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6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51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21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88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61043" y="5119543"/>
            <a:ext cx="5288339" cy="4850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3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60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5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4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22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60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" descr="nova-marca-gov-sp-2019-418x300.png"/>
          <p:cNvPicPr preferRelativeResize="0"/>
          <p:nvPr/>
        </p:nvPicPr>
        <p:blipFill rotWithShape="1">
          <a:blip r:embed="rId2">
            <a:alphaModFix/>
          </a:blip>
          <a:srcRect t="20038" b="13178"/>
          <a:stretch/>
        </p:blipFill>
        <p:spPr>
          <a:xfrm>
            <a:off x="10109579" y="71440"/>
            <a:ext cx="1987213" cy="7143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7"/>
          <p:cNvCxnSpPr/>
          <p:nvPr/>
        </p:nvCxnSpPr>
        <p:spPr>
          <a:xfrm>
            <a:off x="623392" y="747448"/>
            <a:ext cx="1084920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420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3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16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45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3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0B3D-FF9B-4A31-973D-B10475E28CE3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87F6-ED2E-488F-BD81-4B66FA9A9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2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5"/>
          <p:cNvSpPr txBox="1">
            <a:spLocks noGrp="1"/>
          </p:cNvSpPr>
          <p:nvPr>
            <p:ph type="body" idx="4294967295"/>
          </p:nvPr>
        </p:nvSpPr>
        <p:spPr>
          <a:xfrm>
            <a:off x="668740" y="710041"/>
            <a:ext cx="10999385" cy="57809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>
              <a:buNone/>
            </a:pPr>
            <a:endParaRPr lang="pt-BR" sz="2000" dirty="0"/>
          </a:p>
          <a:p>
            <a:pPr algn="just"/>
            <a:r>
              <a:rPr lang="pt-BR" sz="1800" b="1" i="0" u="none" strike="noStrike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APRESENTAÇÃO DO PLANO DE MANEJO </a:t>
            </a:r>
            <a:endParaRPr lang="pt-BR" sz="1800" b="1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DEFINIÇÃO DA </a:t>
            </a:r>
            <a:r>
              <a:rPr 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RELATORIA - CETESB</a:t>
            </a: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20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3" name="Retângulo 2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7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65213" y="76200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117ª reunião da </a:t>
            </a:r>
            <a:r>
              <a:rPr 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4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C5C99-8461-7AAB-158A-F01119AE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10" y="646042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800" b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Anexo </a:t>
            </a:r>
            <a:r>
              <a:rPr lang="pt-BR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10 - </a:t>
            </a:r>
            <a:r>
              <a:rPr lang="pt-BR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MAPA DE CRITÉRIOS PARA DE ÁREA DE INTERESSE PARA RECUPERAÇÃO (AIR), </a:t>
            </a:r>
            <a:br>
              <a:rPr lang="pt-BR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16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APROVADO NA 121ª REUNIÃO DA CTBIO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344F415-918F-83E8-80CC-55279052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30" y="1091334"/>
            <a:ext cx="9369419" cy="5766666"/>
          </a:xfrm>
        </p:spPr>
      </p:pic>
      <p:sp>
        <p:nvSpPr>
          <p:cNvPr id="6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41444" y="76201"/>
            <a:ext cx="9785445" cy="569842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2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3" name="Retângulo 2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7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65213" y="76200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6729" y="862013"/>
            <a:ext cx="1147776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Inclusão na minuta de decreto da Resolução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SEMIL nº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77/2022 que dispõe sobre  a criação do Corredor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Ecológico entre APA Barreiro Rico, EE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Ibicatu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APA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Tanquã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Rio Piracicaba.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Inclusão do termo “</a:t>
            </a:r>
            <a:r>
              <a:rPr lang="pt-BR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Priorizar” no </a:t>
            </a: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Artigo 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7º, inciso XII </a:t>
            </a:r>
            <a:r>
              <a:rPr 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5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Priorizar, sempre que possível a compensação de Reserva Legal, prevista nos incisos II e IV do § 5º, artigo 66, da Lei federal nº 12.651/2012, dos imóveis existentes no interior da Área de Proteção Ambiental </a:t>
            </a:r>
            <a:r>
              <a:rPr lang="pt-BR" sz="1600" i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Tanquã</a:t>
            </a:r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Rio Piracicaba, deve ser efetivada na própria Unidade de Conservação ou no Corredor Ecológico entre APA Barreiro Rico, EE </a:t>
            </a:r>
            <a:r>
              <a:rPr lang="pt-BR" sz="1600" i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Ibicatu</a:t>
            </a:r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APA </a:t>
            </a:r>
            <a:r>
              <a:rPr lang="pt-BR" sz="1600" i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Tanquã</a:t>
            </a:r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Rio Piracicab</a:t>
            </a:r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a; </a:t>
            </a:r>
            <a:endParaRPr lang="pt-BR" i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5"/>
            <a:endParaRPr lang="pt-BR" sz="2000" i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Ajuste da Definição da Área de Interesse para Conservação (inciso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do artigo 5º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5"/>
            <a:r>
              <a:rPr lang="pt-BR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original: </a:t>
            </a:r>
          </a:p>
          <a:p>
            <a:pPr lvl="5"/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aquela constituída por </a:t>
            </a:r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fragmentos de ecossistemas naturais de maior dimensão e suas conexões via Áreas de Proteção Permanente, relevantes para a conservação ambiental e incremento da conectividade. </a:t>
            </a:r>
          </a:p>
          <a:p>
            <a:pPr lvl="5"/>
            <a:r>
              <a:rPr lang="pt-BR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Ajuste </a:t>
            </a:r>
            <a:r>
              <a:rPr lang="pt-BR" sz="1600" b="1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para: </a:t>
            </a:r>
          </a:p>
          <a:p>
            <a:pPr lvl="5"/>
            <a:r>
              <a:rPr lang="pt-BR" sz="1600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Compreende a faixa de 250 metros contígua aos fragmentos florestais significativos, em razão do estado de conservação de sua vegetação, conectividade e biodiversidade. </a:t>
            </a:r>
          </a:p>
          <a:p>
            <a:pPr lvl="5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27797" y="53373"/>
            <a:ext cx="9579535" cy="6334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118ª reunião da </a:t>
            </a:r>
            <a:r>
              <a:rPr 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3" name="Retângulo 2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313898" y="875185"/>
            <a:ext cx="114504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Exclusão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inciso XVI do artigo 7º e inclusão dos Artigos 8º, 9º e 10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abaixo, referentes ao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uso da pulverização aérea de agrotóxicos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com o objetivo de compatibilizar os critérios e procedimentos adotados para essa prática no decreto que aprovou o Plano de Manejo da APA Serra do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Itapeti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conforme a redação a seguir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3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Exclusão:</a:t>
            </a:r>
          </a:p>
          <a:p>
            <a:pPr lvl="3"/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Artigo 7º, inciso XVI - A fim de evitar a contaminação por agrotóxicos, o proprietário que fizer uso de pulverização aérea deve:</a:t>
            </a:r>
          </a:p>
          <a:p>
            <a:pPr lvl="3"/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a)Enviar 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 entidade gestora, semestralmente, cópia dos relatórios operacionais devidamente preenchidos, conforme Anexo I da IN MAPA nº 02/2008;</a:t>
            </a:r>
          </a:p>
          <a:p>
            <a:pPr lvl="3"/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b)Incorporar 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boas práticas instituídas pela IN MAPA 02/2008 e pela IN Conjunta MAPA-IBAMA 01/2012, como não realizar a aplicação com ventos fortes;</a:t>
            </a:r>
          </a:p>
          <a:p>
            <a:pPr lvl="3"/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c)Priorizar 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uso de tecnologias de maior precisão na aplicação, como o Sistema de Posicionamento Global Diferencial (DGPS), </a:t>
            </a:r>
            <a:r>
              <a:rPr lang="pt-BR" sz="1600" i="1" strike="sngStrike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Drones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outros;</a:t>
            </a:r>
          </a:p>
          <a:p>
            <a:pPr lvl="3"/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d)Utilizar 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aplicações em Ultra Baixo Volume (UBV);</a:t>
            </a:r>
          </a:p>
          <a:p>
            <a:pPr lvl="3"/>
            <a:r>
              <a:rPr lang="pt-BR" sz="1600" i="1" strike="sngStrike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e)Evitar </a:t>
            </a:r>
            <a:r>
              <a:rPr lang="pt-BR" sz="1600" i="1" strike="sngStrik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sobrevoo em grandes fragmentos de vegetação nativa, optando por rotas alternativas sempre que possível;</a:t>
            </a:r>
            <a:endParaRPr lang="pt-BR" sz="1600" i="1" strike="sngStrike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5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27797" y="53373"/>
            <a:ext cx="9579535" cy="6334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118ª reunião da </a:t>
            </a:r>
            <a:r>
              <a:rPr 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0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1444" y="76200"/>
            <a:ext cx="9785445" cy="633413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121ª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reunião da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2FD14DE-A8E9-082B-F719-581256803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21"/>
          <a:stretch/>
        </p:blipFill>
        <p:spPr>
          <a:xfrm>
            <a:off x="512414" y="995081"/>
            <a:ext cx="11518781" cy="504264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7" name="Retângulo 6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E5CD255-0E81-8D53-14CA-42167C6C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2"/>
          <a:stretch/>
        </p:blipFill>
        <p:spPr>
          <a:xfrm>
            <a:off x="257191" y="954740"/>
            <a:ext cx="11804821" cy="467957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7" name="Retângulo 6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10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65213" y="76200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41444" y="76200"/>
            <a:ext cx="9785445" cy="633413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F63D2A-9C10-A39D-77C4-E99F098CF04F}"/>
              </a:ext>
            </a:extLst>
          </p:cNvPr>
          <p:cNvSpPr txBox="1"/>
          <p:nvPr/>
        </p:nvSpPr>
        <p:spPr>
          <a:xfrm>
            <a:off x="664029" y="1317171"/>
            <a:ext cx="107115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SUBSTITUIÇÃO DO TEXTO DO ARTIGO 5º, INCISO III DA MINUTA DE DECRETO:</a:t>
            </a:r>
          </a:p>
          <a:p>
            <a:pPr algn="l"/>
            <a:endParaRPr lang="pt-BR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000" b="0" i="0" u="none" strike="sng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Área de Interesse para Recuperação – AIR: </a:t>
            </a:r>
            <a:r>
              <a:rPr lang="pt-BR" sz="2000" b="0" i="0" u="none" strike="sng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São constituídas por porções territoriais que apresentam alta fragilidade do solo, fragmentos isolados de vegetação, sub-bacias do Córrego da Barra, Córrego da Pinga, Ribeirão do Meio, Ribeirão Claro, Ribeirão Estiva e Ribeirão Samambaia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endParaRPr lang="pt-BR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ARTIGO 5º</a:t>
            </a:r>
          </a:p>
          <a:p>
            <a:pPr algn="just"/>
            <a:endParaRPr lang="pt-BR" sz="2000" b="1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Área de Interesse para Recuperação – AIR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Caracterizada por ambientes naturais alterados ou degradados, prioritária às ações de mitigação e redução dos impactos negativos. </a:t>
            </a:r>
          </a:p>
          <a:p>
            <a:pPr algn="just"/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6" name="Retângulo 5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8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65213" y="76200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41444" y="76200"/>
            <a:ext cx="9785445" cy="633413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888E5E4-D3BC-6FDB-A5D6-756E76AF4442}"/>
              </a:ext>
            </a:extLst>
          </p:cNvPr>
          <p:cNvSpPr txBox="1"/>
          <p:nvPr/>
        </p:nvSpPr>
        <p:spPr>
          <a:xfrm>
            <a:off x="391886" y="1536174"/>
            <a:ext cx="11691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ACRESCIMO NA MINUTA DE DECRETO</a:t>
            </a:r>
          </a:p>
          <a:p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Artigo </a:t>
            </a:r>
            <a:r>
              <a:rPr lang="pt-BR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8º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Recomenda-se que nas Áreas de Interesse para a Recuperação - AIR sejam adotadas ações voltadas a:</a:t>
            </a: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00050" indent="-400050">
              <a:buAutoNum type="romanUcPeriod"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Estimular a adequação ambiental das propriedades rurais em conformidade à legislação específica; </a:t>
            </a:r>
          </a:p>
          <a:p>
            <a:pPr marL="400050" indent="-400050">
              <a:buAutoNum type="romanUcPeriod"/>
            </a:pPr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Incentivar a implantação de projetos de restauração ecológica; </a:t>
            </a:r>
          </a:p>
          <a:p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0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Fomentar projetos de apoio ao </a:t>
            </a:r>
            <a:r>
              <a:rPr lang="pt-BR" sz="2000" b="0" i="0" u="none" strike="noStrik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desenvolviment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boas práticas e manejo adequado, considerando as especificidades ambientais.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7" name="Retângulo 6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9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65213" y="76200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41444" y="76200"/>
            <a:ext cx="9785445" cy="633413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1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61F995-D588-7EB6-6286-2E637654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DB29B3B-C565-52B8-1FAD-10AE5F9A36F2}"/>
              </a:ext>
            </a:extLst>
          </p:cNvPr>
          <p:cNvSpPr txBox="1"/>
          <p:nvPr/>
        </p:nvSpPr>
        <p:spPr>
          <a:xfrm>
            <a:off x="1077686" y="2351314"/>
            <a:ext cx="10014857" cy="354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091EED6-EF84-C0F5-7874-5FA56583A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" t="1866" r="2248" b="3300"/>
          <a:stretch/>
        </p:blipFill>
        <p:spPr>
          <a:xfrm>
            <a:off x="968990" y="354843"/>
            <a:ext cx="10317709" cy="60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7;p30">
            <a:extLst>
              <a:ext uri="{FF2B5EF4-FFF2-40B4-BE49-F238E27FC236}">
                <a16:creationId xmlns:a16="http://schemas.microsoft.com/office/drawing/2014/main" xmlns="" id="{A8EBC341-24E3-4418-9494-A1390C5294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65262" y="127031"/>
            <a:ext cx="8942070" cy="634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ANEXO </a:t>
            </a:r>
            <a:r>
              <a:rPr lang="pt-BR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11 – MAPA DE ZONEAMENTO, COM AIR </a:t>
            </a:r>
            <a:r>
              <a:rPr lang="pt-BR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AJUSTADA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FA183D9-872B-041E-ABF1-2A2FC6F0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27" y="812754"/>
            <a:ext cx="9304968" cy="561613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0207332" y="53373"/>
            <a:ext cx="1854680" cy="656667"/>
            <a:chOff x="10207332" y="53373"/>
            <a:chExt cx="1854680" cy="656667"/>
          </a:xfrm>
        </p:grpSpPr>
        <p:sp>
          <p:nvSpPr>
            <p:cNvPr id="6" name="Retângulo 5"/>
            <p:cNvSpPr/>
            <p:nvPr/>
          </p:nvSpPr>
          <p:spPr>
            <a:xfrm>
              <a:off x="10207332" y="75674"/>
              <a:ext cx="1854680" cy="634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/>
            <a:srcRect l="16697" r="52027" b="18507"/>
            <a:stretch/>
          </p:blipFill>
          <p:spPr>
            <a:xfrm>
              <a:off x="10771094" y="53373"/>
              <a:ext cx="1260101" cy="656667"/>
            </a:xfrm>
            <a:prstGeom prst="rect">
              <a:avLst/>
            </a:prstGeom>
          </p:spPr>
        </p:pic>
      </p:grpSp>
      <p:sp>
        <p:nvSpPr>
          <p:cNvPr id="8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1055122" y="-92562"/>
            <a:ext cx="8940800" cy="633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</a:t>
            </a:r>
            <a:r>
              <a:rPr 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7;p30">
            <a:extLst>
              <a:ext uri="{FF2B5EF4-FFF2-40B4-BE49-F238E27FC236}">
                <a16:creationId xmlns:a16="http://schemas.microsoft.com/office/drawing/2014/main" xmlns="" id="{139A7C3D-481A-ED8B-CC8F-6EA20D8EB093}"/>
              </a:ext>
            </a:extLst>
          </p:cNvPr>
          <p:cNvSpPr txBox="1">
            <a:spLocks/>
          </p:cNvSpPr>
          <p:nvPr/>
        </p:nvSpPr>
        <p:spPr>
          <a:xfrm>
            <a:off x="632799" y="6614"/>
            <a:ext cx="9785445" cy="486070"/>
          </a:xfrm>
          <a:prstGeom prst="rect">
            <a:avLst/>
          </a:prstGeom>
          <a:solidFill>
            <a:srgbClr val="90AC3B"/>
          </a:solidFill>
          <a:ln>
            <a:noFill/>
          </a:ln>
        </p:spPr>
        <p:txBody>
          <a:bodyPr spcFirstLastPara="1" vert="horz" wrap="square" lIns="109710" tIns="54840" rIns="109710" bIns="5484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9728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defRPr/>
            </a:pPr>
            <a:r>
              <a:rPr lang="pt-B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121ª reunião da CTBio</a:t>
            </a:r>
            <a:endParaRPr lang="pt-BR" sz="24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4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8156</TotalTime>
  <Words>618</Words>
  <Application>Microsoft Office PowerPoint</Application>
  <PresentationFormat>Widescreen</PresentationFormat>
  <Paragraphs>58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121ª reunião da CTBio</vt:lpstr>
      <vt:lpstr>Apresentação do PowerPoint</vt:lpstr>
      <vt:lpstr>Apresentação do PowerPoint</vt:lpstr>
      <vt:lpstr>Apresentação do PowerPoint</vt:lpstr>
      <vt:lpstr>Apresentação do PowerPoint</vt:lpstr>
      <vt:lpstr> ANEXO 11 – MAPA DE ZONEAMENTO, COM AIR AJUSTADA</vt:lpstr>
      <vt:lpstr>Anexo 10 - MAPA DE CRITÉRIOS PARA DE ÁREA DE INTERESSE PARA RECUPERAÇÃO (AIR),  APROVADO NA 121ª REUNIÃO DA CTBIO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MANEJO  ESTAÇÃO ECOLÓGICA BANANAL</dc:title>
  <dc:creator>User</dc:creator>
  <cp:lastModifiedBy>FLS</cp:lastModifiedBy>
  <cp:revision>186</cp:revision>
  <cp:lastPrinted>2024-08-07T19:50:49Z</cp:lastPrinted>
  <dcterms:created xsi:type="dcterms:W3CDTF">2019-09-07T17:54:39Z</dcterms:created>
  <dcterms:modified xsi:type="dcterms:W3CDTF">2024-08-27T21:25:35Z</dcterms:modified>
</cp:coreProperties>
</file>