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Overlock" panose="020B0604020202020204" charset="0"/>
      <p:regular r:id="rId24"/>
      <p:bold r:id="rId25"/>
      <p:italic r:id="rId26"/>
      <p:boldItalic r:id="rId27"/>
    </p:embeddedFont>
    <p:embeddedFont>
      <p:font typeface="Quattrocento Sans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wE8zLOI2XARqkyC1fLtF232yr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f30c0bd8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1f30c0bd8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ef86ad20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g1ef86ad20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ef86ad20b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g1ef86ad20b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 t="15580"/>
          <a:stretch/>
        </p:blipFill>
        <p:spPr>
          <a:xfrm>
            <a:off x="-21648" y="728656"/>
            <a:ext cx="9192829" cy="4414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" name="Google Shape;55;p1"/>
          <p:cNvCxnSpPr/>
          <p:nvPr/>
        </p:nvCxnSpPr>
        <p:spPr>
          <a:xfrm flipH="1">
            <a:off x="-11250" y="688900"/>
            <a:ext cx="9166500" cy="9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6" name="Google Shape;5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688" y="112301"/>
            <a:ext cx="639238" cy="5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927" y="107886"/>
            <a:ext cx="795050" cy="4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"/>
          <p:cNvSpPr txBox="1"/>
          <p:nvPr/>
        </p:nvSpPr>
        <p:spPr>
          <a:xfrm>
            <a:off x="0" y="1224252"/>
            <a:ext cx="91440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Proposta de Alteração dos Limites do Parque Estadual Restinga de Bertioga </a:t>
            </a:r>
            <a:endParaRPr sz="1800" b="1" i="0" u="none" strike="noStrike" cap="none">
              <a:solidFill>
                <a:schemeClr val="lt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59" name="Google Shape;59;p1"/>
          <p:cNvPicPr preferRelativeResize="0"/>
          <p:nvPr/>
        </p:nvPicPr>
        <p:blipFill rotWithShape="1">
          <a:blip r:embed="rId6">
            <a:alphaModFix/>
          </a:blip>
          <a:srcRect b="18752"/>
          <a:stretch/>
        </p:blipFill>
        <p:spPr>
          <a:xfrm>
            <a:off x="5249861" y="281403"/>
            <a:ext cx="3724455" cy="329567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"/>
          <p:cNvSpPr/>
          <p:nvPr/>
        </p:nvSpPr>
        <p:spPr>
          <a:xfrm>
            <a:off x="3130132" y="4382530"/>
            <a:ext cx="267524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Março</a:t>
            </a:r>
            <a:r>
              <a:rPr lang="pt-BR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/202</a:t>
            </a:r>
            <a:r>
              <a:rPr lang="pt-BR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4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0" name="Google Shape;170;p14"/>
          <p:cNvCxnSpPr/>
          <p:nvPr/>
        </p:nvCxnSpPr>
        <p:spPr>
          <a:xfrm flipH="1">
            <a:off x="-11250" y="688900"/>
            <a:ext cx="9166500" cy="9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1" name="Google Shape;171;p14"/>
          <p:cNvSpPr txBox="1"/>
          <p:nvPr/>
        </p:nvSpPr>
        <p:spPr>
          <a:xfrm>
            <a:off x="37831" y="659250"/>
            <a:ext cx="911741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Áreas à serem incorporadas</a:t>
            </a:r>
            <a:endParaRPr sz="1800" b="1" i="0" u="none" strike="noStrike" cap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72" name="Google Shape;172;p14"/>
          <p:cNvPicPr preferRelativeResize="0"/>
          <p:nvPr/>
        </p:nvPicPr>
        <p:blipFill rotWithShape="1">
          <a:blip r:embed="rId3">
            <a:alphaModFix/>
          </a:blip>
          <a:srcRect l="2263" t="2317" r="1397" b="1368"/>
          <a:stretch/>
        </p:blipFill>
        <p:spPr>
          <a:xfrm>
            <a:off x="-43732" y="1150535"/>
            <a:ext cx="6289984" cy="401420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4"/>
          <p:cNvSpPr txBox="1">
            <a:spLocks noGrp="1"/>
          </p:cNvSpPr>
          <p:nvPr>
            <p:ph type="body" idx="1"/>
          </p:nvPr>
        </p:nvSpPr>
        <p:spPr>
          <a:xfrm>
            <a:off x="6246254" y="1212574"/>
            <a:ext cx="2897700" cy="39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Área 02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118,74 ha a ser incorporada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Área Citymar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Compensação ambiental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Área 01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280,85 ha a ser incorporada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Antiga RPPN Costa Blanca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688" y="112301"/>
            <a:ext cx="639238" cy="5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927" y="107886"/>
            <a:ext cx="795050" cy="4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4"/>
          <p:cNvPicPr preferRelativeResize="0"/>
          <p:nvPr/>
        </p:nvPicPr>
        <p:blipFill rotWithShape="1">
          <a:blip r:embed="rId6">
            <a:alphaModFix/>
          </a:blip>
          <a:srcRect b="18752"/>
          <a:stretch/>
        </p:blipFill>
        <p:spPr>
          <a:xfrm>
            <a:off x="5249861" y="281403"/>
            <a:ext cx="3724455" cy="329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14"/>
          <p:cNvGrpSpPr/>
          <p:nvPr/>
        </p:nvGrpSpPr>
        <p:grpSpPr>
          <a:xfrm>
            <a:off x="5576376" y="3408700"/>
            <a:ext cx="717823" cy="329500"/>
            <a:chOff x="6802125" y="3457500"/>
            <a:chExt cx="663300" cy="329500"/>
          </a:xfrm>
        </p:grpSpPr>
        <p:grpSp>
          <p:nvGrpSpPr>
            <p:cNvPr id="178" name="Google Shape;178;p14"/>
            <p:cNvGrpSpPr/>
            <p:nvPr/>
          </p:nvGrpSpPr>
          <p:grpSpPr>
            <a:xfrm>
              <a:off x="6885575" y="3529800"/>
              <a:ext cx="465713" cy="257200"/>
              <a:chOff x="6885575" y="3529800"/>
              <a:chExt cx="465713" cy="257200"/>
            </a:xfrm>
          </p:grpSpPr>
          <p:sp>
            <p:nvSpPr>
              <p:cNvPr id="179" name="Google Shape;179;p14"/>
              <p:cNvSpPr/>
              <p:nvPr/>
            </p:nvSpPr>
            <p:spPr>
              <a:xfrm>
                <a:off x="6935788" y="3671200"/>
                <a:ext cx="415500" cy="1158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4"/>
              <p:cNvSpPr/>
              <p:nvPr/>
            </p:nvSpPr>
            <p:spPr>
              <a:xfrm>
                <a:off x="6885575" y="3529800"/>
                <a:ext cx="465600" cy="1158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1" name="Google Shape;181;p14"/>
            <p:cNvSpPr txBox="1"/>
            <p:nvPr/>
          </p:nvSpPr>
          <p:spPr>
            <a:xfrm>
              <a:off x="6802125" y="3457500"/>
              <a:ext cx="6633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605"/>
                <a:buNone/>
              </a:pPr>
              <a:r>
                <a:rPr lang="pt-BR" sz="650">
                  <a:solidFill>
                    <a:schemeClr val="dk2"/>
                  </a:solidFill>
                </a:rPr>
                <a:t>(280,85 ha)</a:t>
              </a:r>
              <a:endParaRPr sz="650">
                <a:solidFill>
                  <a:schemeClr val="dk2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605"/>
                <a:buNone/>
              </a:pPr>
              <a:r>
                <a:rPr lang="pt-BR" sz="650">
                  <a:solidFill>
                    <a:schemeClr val="dk2"/>
                  </a:solidFill>
                </a:rPr>
                <a:t>   (118,74 ha)</a:t>
              </a:r>
              <a:endParaRPr sz="650">
                <a:solidFill>
                  <a:schemeClr val="dk2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6" name="Google Shape;186;p16"/>
          <p:cNvCxnSpPr/>
          <p:nvPr/>
        </p:nvCxnSpPr>
        <p:spPr>
          <a:xfrm flipH="1">
            <a:off x="-11250" y="688900"/>
            <a:ext cx="9166500" cy="9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" name="Google Shape;187;p16"/>
          <p:cNvSpPr txBox="1"/>
          <p:nvPr/>
        </p:nvSpPr>
        <p:spPr>
          <a:xfrm>
            <a:off x="37831" y="1037299"/>
            <a:ext cx="9023700" cy="1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Apresentar os esforços realizados durante a busca de áreas a serem incorporadas;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73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Argumentar as dificuldades, como por exemplo: Dificuldade em localizar áreas disponíveis com a mesma tipologia de restinga.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endParaRPr/>
          </a:p>
        </p:txBody>
      </p:sp>
      <p:sp>
        <p:nvSpPr>
          <p:cNvPr id="188" name="Google Shape;188;p16"/>
          <p:cNvSpPr txBox="1"/>
          <p:nvPr/>
        </p:nvSpPr>
        <p:spPr>
          <a:xfrm>
            <a:off x="37831" y="659250"/>
            <a:ext cx="911741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Prospecção de áreas para ampliação</a:t>
            </a:r>
            <a:endParaRPr sz="1800" b="1" i="0" u="none" strike="noStrike" cap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89" name="Google Shape;18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688" y="112301"/>
            <a:ext cx="639238" cy="5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927" y="107886"/>
            <a:ext cx="795050" cy="4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6"/>
          <p:cNvPicPr preferRelativeResize="0"/>
          <p:nvPr/>
        </p:nvPicPr>
        <p:blipFill rotWithShape="1">
          <a:blip r:embed="rId5">
            <a:alphaModFix/>
          </a:blip>
          <a:srcRect b="18752"/>
          <a:stretch/>
        </p:blipFill>
        <p:spPr>
          <a:xfrm>
            <a:off x="5249861" y="281403"/>
            <a:ext cx="3724455" cy="329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6" name="Google Shape;196;g1f30c0bd8f4_0_0"/>
          <p:cNvCxnSpPr/>
          <p:nvPr/>
        </p:nvCxnSpPr>
        <p:spPr>
          <a:xfrm flipH="1">
            <a:off x="-11250" y="688900"/>
            <a:ext cx="9166500" cy="9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7" name="Google Shape;197;g1f30c0bd8f4_0_0"/>
          <p:cNvSpPr txBox="1"/>
          <p:nvPr/>
        </p:nvSpPr>
        <p:spPr>
          <a:xfrm>
            <a:off x="37825" y="1037300"/>
            <a:ext cx="9023700" cy="20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pt-B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primeira área em estudo para ser incorporada ao PERB possui 280,85 hectares;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pt-B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Cobertos por vegetação em diferentes estágios de sucessão e fitofisionomias do bioma Mata Atlântica;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pt-B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área está livre de ocupações humanas, não possui edificações e arruamentos;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pt-B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Vetores de pressão potenciais são basicamente a caça e a extração de espécies vegetais, com foco na palmeira juçara. </a:t>
            </a:r>
            <a:endParaRPr/>
          </a:p>
        </p:txBody>
      </p:sp>
      <p:pic>
        <p:nvPicPr>
          <p:cNvPr id="198" name="Google Shape;198;g1f30c0bd8f4_0_0"/>
          <p:cNvPicPr preferRelativeResize="0"/>
          <p:nvPr/>
        </p:nvPicPr>
        <p:blipFill rotWithShape="1">
          <a:blip r:embed="rId3">
            <a:alphaModFix/>
          </a:blip>
          <a:srcRect t="7807" b="11618"/>
          <a:stretch/>
        </p:blipFill>
        <p:spPr>
          <a:xfrm>
            <a:off x="0" y="2954761"/>
            <a:ext cx="4906685" cy="218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1f30c0bd8f4_0_0"/>
          <p:cNvPicPr preferRelativeResize="0"/>
          <p:nvPr/>
        </p:nvPicPr>
        <p:blipFill rotWithShape="1">
          <a:blip r:embed="rId4">
            <a:alphaModFix/>
          </a:blip>
          <a:srcRect t="6043" b="7623"/>
          <a:stretch/>
        </p:blipFill>
        <p:spPr>
          <a:xfrm>
            <a:off x="4639586" y="2954761"/>
            <a:ext cx="4515665" cy="218874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1f30c0bd8f4_0_0"/>
          <p:cNvSpPr txBox="1"/>
          <p:nvPr/>
        </p:nvSpPr>
        <p:spPr>
          <a:xfrm>
            <a:off x="37831" y="659250"/>
            <a:ext cx="911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Área 01 – RPPN (em processo de revogação) </a:t>
            </a:r>
            <a:endParaRPr sz="1800" b="1" i="0" u="none" strike="noStrike" cap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201" name="Google Shape;201;g1f30c0bd8f4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688" y="112301"/>
            <a:ext cx="639238" cy="5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1f30c0bd8f4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927" y="107886"/>
            <a:ext cx="795050" cy="4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1f30c0bd8f4_0_0"/>
          <p:cNvPicPr preferRelativeResize="0"/>
          <p:nvPr/>
        </p:nvPicPr>
        <p:blipFill rotWithShape="1">
          <a:blip r:embed="rId7">
            <a:alphaModFix/>
          </a:blip>
          <a:srcRect b="18752"/>
          <a:stretch/>
        </p:blipFill>
        <p:spPr>
          <a:xfrm>
            <a:off x="5249861" y="281403"/>
            <a:ext cx="3724455" cy="329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8" name="Google Shape;208;p17"/>
          <p:cNvCxnSpPr/>
          <p:nvPr/>
        </p:nvCxnSpPr>
        <p:spPr>
          <a:xfrm flipH="1">
            <a:off x="-11250" y="688900"/>
            <a:ext cx="9166500" cy="9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" name="Google Shape;209;p17"/>
          <p:cNvSpPr txBox="1"/>
          <p:nvPr/>
        </p:nvSpPr>
        <p:spPr>
          <a:xfrm>
            <a:off x="96253" y="1094308"/>
            <a:ext cx="8878200" cy="17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pt-B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segunda área em estudo para ser incorporada ao PERB possui 118,74 hectares 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pt-B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Maior proteção à sub-bacia hidrográfica do Rio Itapanhaú (2 corpos hídricos Rio Vermelho e Rio Itapanhaú e 1  Lago fluvial)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pt-B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Conectividade entre o mosaico de UCs e fragmentos florestais urbanos;</a:t>
            </a:r>
            <a:endParaRPr/>
          </a:p>
          <a:p>
            <a:pPr marL="0" marR="0" lvl="0" indent="0" algn="just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00" y="2799637"/>
            <a:ext cx="4624676" cy="264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2337" y="2799625"/>
            <a:ext cx="4624389" cy="264867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7"/>
          <p:cNvSpPr txBox="1"/>
          <p:nvPr/>
        </p:nvSpPr>
        <p:spPr>
          <a:xfrm>
            <a:off x="37831" y="659250"/>
            <a:ext cx="911741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Área 02 – City Mar</a:t>
            </a:r>
            <a:endParaRPr sz="1800" b="1" i="0" u="none" strike="noStrike" cap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213" name="Google Shape;21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688" y="112301"/>
            <a:ext cx="639238" cy="5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927" y="107886"/>
            <a:ext cx="795050" cy="4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7"/>
          <p:cNvPicPr preferRelativeResize="0"/>
          <p:nvPr/>
        </p:nvPicPr>
        <p:blipFill rotWithShape="1">
          <a:blip r:embed="rId7">
            <a:alphaModFix/>
          </a:blip>
          <a:srcRect b="18752"/>
          <a:stretch/>
        </p:blipFill>
        <p:spPr>
          <a:xfrm>
            <a:off x="5249861" y="281403"/>
            <a:ext cx="3724455" cy="329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0" name="Google Shape;220;p18"/>
          <p:cNvCxnSpPr/>
          <p:nvPr/>
        </p:nvCxnSpPr>
        <p:spPr>
          <a:xfrm flipH="1">
            <a:off x="-11250" y="688900"/>
            <a:ext cx="9166500" cy="9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1" name="Google Shape;221;p18"/>
          <p:cNvSpPr txBox="1"/>
          <p:nvPr/>
        </p:nvSpPr>
        <p:spPr>
          <a:xfrm>
            <a:off x="37831" y="659250"/>
            <a:ext cx="911741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Proposta de alteração dos limites do PERB (desafetação e incorporação) </a:t>
            </a:r>
            <a:endParaRPr sz="1800" b="1" i="0" u="none" strike="noStrike" cap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222" name="Google Shape;22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688" y="112301"/>
            <a:ext cx="639238" cy="5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927" y="107886"/>
            <a:ext cx="795050" cy="4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8"/>
          <p:cNvPicPr preferRelativeResize="0"/>
          <p:nvPr/>
        </p:nvPicPr>
        <p:blipFill rotWithShape="1">
          <a:blip r:embed="rId5">
            <a:alphaModFix/>
          </a:blip>
          <a:srcRect b="18752"/>
          <a:stretch/>
        </p:blipFill>
        <p:spPr>
          <a:xfrm>
            <a:off x="5249861" y="281403"/>
            <a:ext cx="3724455" cy="329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5" name="Google Shape;225;p18"/>
          <p:cNvGrpSpPr/>
          <p:nvPr/>
        </p:nvGrpSpPr>
        <p:grpSpPr>
          <a:xfrm>
            <a:off x="1654817" y="1082308"/>
            <a:ext cx="5840233" cy="4047214"/>
            <a:chOff x="1654817" y="1082308"/>
            <a:chExt cx="5840233" cy="4047214"/>
          </a:xfrm>
        </p:grpSpPr>
        <p:pic>
          <p:nvPicPr>
            <p:cNvPr id="226" name="Google Shape;226;p18"/>
            <p:cNvPicPr preferRelativeResize="0"/>
            <p:nvPr/>
          </p:nvPicPr>
          <p:blipFill rotWithShape="1">
            <a:blip r:embed="rId6">
              <a:alphaModFix/>
            </a:blip>
            <a:srcRect l="3125" t="2917" r="1971" b="3360"/>
            <a:stretch/>
          </p:blipFill>
          <p:spPr>
            <a:xfrm>
              <a:off x="1654817" y="1082308"/>
              <a:ext cx="5763750" cy="40472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7" name="Google Shape;227;p18"/>
            <p:cNvGrpSpPr/>
            <p:nvPr/>
          </p:nvGrpSpPr>
          <p:grpSpPr>
            <a:xfrm>
              <a:off x="6831750" y="3429900"/>
              <a:ext cx="663300" cy="318300"/>
              <a:chOff x="6831750" y="3429900"/>
              <a:chExt cx="663300" cy="318300"/>
            </a:xfrm>
          </p:grpSpPr>
          <p:grpSp>
            <p:nvGrpSpPr>
              <p:cNvPr id="228" name="Google Shape;228;p18"/>
              <p:cNvGrpSpPr/>
              <p:nvPr/>
            </p:nvGrpSpPr>
            <p:grpSpPr>
              <a:xfrm>
                <a:off x="6922975" y="3516600"/>
                <a:ext cx="452975" cy="231600"/>
                <a:chOff x="6922975" y="3516600"/>
                <a:chExt cx="452975" cy="231600"/>
              </a:xfrm>
            </p:grpSpPr>
            <p:sp>
              <p:nvSpPr>
                <p:cNvPr id="229" name="Google Shape;229;p18"/>
                <p:cNvSpPr/>
                <p:nvPr/>
              </p:nvSpPr>
              <p:spPr>
                <a:xfrm>
                  <a:off x="6950850" y="3632400"/>
                  <a:ext cx="425100" cy="1158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230;p18"/>
                <p:cNvSpPr/>
                <p:nvPr/>
              </p:nvSpPr>
              <p:spPr>
                <a:xfrm>
                  <a:off x="6922975" y="3516600"/>
                  <a:ext cx="425100" cy="1158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1" name="Google Shape;231;p18"/>
              <p:cNvSpPr txBox="1"/>
              <p:nvPr/>
            </p:nvSpPr>
            <p:spPr>
              <a:xfrm>
                <a:off x="6831750" y="3429900"/>
                <a:ext cx="663300" cy="2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605"/>
                  <a:buNone/>
                </a:pPr>
                <a:r>
                  <a:rPr lang="pt-BR" sz="650">
                    <a:solidFill>
                      <a:schemeClr val="dk2"/>
                    </a:solidFill>
                  </a:rPr>
                  <a:t>(280,85 ha)</a:t>
                </a:r>
                <a:endParaRPr sz="650">
                  <a:solidFill>
                    <a:schemeClr val="dk2"/>
                  </a:solidFill>
                </a:endParaRPr>
              </a:p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605"/>
                  <a:buNone/>
                </a:pPr>
                <a:r>
                  <a:rPr lang="pt-BR" sz="650">
                    <a:solidFill>
                      <a:schemeClr val="dk2"/>
                    </a:solidFill>
                  </a:rPr>
                  <a:t>  (118,74 ha)</a:t>
                </a:r>
                <a:endParaRPr sz="650">
                  <a:solidFill>
                    <a:schemeClr val="dk2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6" name="Google Shape;236;p19"/>
          <p:cNvCxnSpPr/>
          <p:nvPr/>
        </p:nvCxnSpPr>
        <p:spPr>
          <a:xfrm flipH="1">
            <a:off x="-11250" y="688900"/>
            <a:ext cx="9166500" cy="9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7" name="Google Shape;237;p19"/>
          <p:cNvSpPr txBox="1"/>
          <p:nvPr/>
        </p:nvSpPr>
        <p:spPr>
          <a:xfrm>
            <a:off x="37831" y="659250"/>
            <a:ext cx="911741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Proposta dos novos limites do PERB</a:t>
            </a:r>
            <a:endParaRPr sz="1800" b="1" i="0" u="none" strike="noStrike" cap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238" name="Google Shape;238;p19"/>
          <p:cNvPicPr preferRelativeResize="0"/>
          <p:nvPr/>
        </p:nvPicPr>
        <p:blipFill rotWithShape="1">
          <a:blip r:embed="rId3">
            <a:alphaModFix/>
          </a:blip>
          <a:srcRect l="2070" t="30996" r="2726" b="3071"/>
          <a:stretch/>
        </p:blipFill>
        <p:spPr>
          <a:xfrm>
            <a:off x="581316" y="1189045"/>
            <a:ext cx="8037897" cy="3935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688" y="112301"/>
            <a:ext cx="639238" cy="5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927" y="107886"/>
            <a:ext cx="795050" cy="4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9"/>
          <p:cNvPicPr preferRelativeResize="0"/>
          <p:nvPr/>
        </p:nvPicPr>
        <p:blipFill rotWithShape="1">
          <a:blip r:embed="rId6">
            <a:alphaModFix/>
          </a:blip>
          <a:srcRect b="18752"/>
          <a:stretch/>
        </p:blipFill>
        <p:spPr>
          <a:xfrm>
            <a:off x="5249861" y="281403"/>
            <a:ext cx="3724455" cy="329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" name="Google Shape;242;p19"/>
          <p:cNvGrpSpPr/>
          <p:nvPr/>
        </p:nvGrpSpPr>
        <p:grpSpPr>
          <a:xfrm>
            <a:off x="7870800" y="2634925"/>
            <a:ext cx="832800" cy="230100"/>
            <a:chOff x="7870800" y="2634925"/>
            <a:chExt cx="832800" cy="230100"/>
          </a:xfrm>
        </p:grpSpPr>
        <p:sp>
          <p:nvSpPr>
            <p:cNvPr id="243" name="Google Shape;243;p19"/>
            <p:cNvSpPr/>
            <p:nvPr/>
          </p:nvSpPr>
          <p:spPr>
            <a:xfrm>
              <a:off x="7978500" y="2736500"/>
              <a:ext cx="591900" cy="121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9"/>
            <p:cNvSpPr txBox="1"/>
            <p:nvPr/>
          </p:nvSpPr>
          <p:spPr>
            <a:xfrm>
              <a:off x="7870800" y="2634925"/>
              <a:ext cx="832800" cy="23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605"/>
                <a:buNone/>
              </a:pPr>
              <a:r>
                <a:rPr lang="pt-BR" sz="800" b="1">
                  <a:solidFill>
                    <a:schemeClr val="dk2"/>
                  </a:solidFill>
                </a:rPr>
                <a:t>(9.690,22 ha)</a:t>
              </a:r>
              <a:endParaRPr sz="800" b="1">
                <a:solidFill>
                  <a:schemeClr val="dk2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9" name="Google Shape;249;p20"/>
          <p:cNvCxnSpPr/>
          <p:nvPr/>
        </p:nvCxnSpPr>
        <p:spPr>
          <a:xfrm flipH="1">
            <a:off x="-11250" y="688900"/>
            <a:ext cx="9166500" cy="9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0" name="Google Shape;250;p20"/>
          <p:cNvSpPr/>
          <p:nvPr/>
        </p:nvSpPr>
        <p:spPr>
          <a:xfrm>
            <a:off x="214356" y="1357281"/>
            <a:ext cx="3919653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Ao final do processo de realinhamento, o PERB ficará maior em área, </a:t>
            </a:r>
            <a:r>
              <a:rPr lang="pt-BR" sz="1400" b="1" i="0" u="none" strike="noStrike" cap="none">
                <a:solidFill>
                  <a:srgbClr val="0C5ADB"/>
                </a:solidFill>
                <a:latin typeface="Arial"/>
                <a:ea typeface="Arial"/>
                <a:cs typeface="Arial"/>
                <a:sym typeface="Arial"/>
              </a:rPr>
              <a:t>tendo um acréscimo de </a:t>
            </a:r>
            <a:r>
              <a:rPr lang="pt-BR" b="1">
                <a:solidFill>
                  <a:srgbClr val="0C5ADB"/>
                </a:solidFill>
              </a:rPr>
              <a:t>399,95</a:t>
            </a:r>
            <a:r>
              <a:rPr lang="pt-BR" sz="1400" b="1" i="0" u="none" strike="noStrike" cap="none">
                <a:solidFill>
                  <a:srgbClr val="0C5ADB"/>
                </a:solidFill>
                <a:latin typeface="Arial"/>
                <a:ea typeface="Arial"/>
                <a:cs typeface="Arial"/>
                <a:sym typeface="Arial"/>
              </a:rPr>
              <a:t> hectares</a:t>
            </a: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floresta conservada. Representando assim, um ganho ambiental relevante para a Unidade de Conservação e para a proteção da restinga e um ganho social importante para a população e para o município.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Além de seus atributos ambientais relevantes, importante mencionar também que, as áreas a serem incorporadas tem vocação para o turismo, que é uma das atividades mais importantes da região, e vem sendo consolidada gradualmente no PERB e no Núcleo Bertioga do Parque Estadual da Serra do Mar.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20"/>
          <p:cNvPicPr preferRelativeResize="0"/>
          <p:nvPr/>
        </p:nvPicPr>
        <p:blipFill rotWithShape="1">
          <a:blip r:embed="rId3">
            <a:alphaModFix/>
          </a:blip>
          <a:srcRect l="29908"/>
          <a:stretch/>
        </p:blipFill>
        <p:spPr>
          <a:xfrm>
            <a:off x="4241990" y="1169165"/>
            <a:ext cx="4913259" cy="394299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0"/>
          <p:cNvSpPr txBox="1"/>
          <p:nvPr/>
        </p:nvSpPr>
        <p:spPr>
          <a:xfrm>
            <a:off x="37831" y="659250"/>
            <a:ext cx="911741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Considerações finais</a:t>
            </a:r>
            <a:endParaRPr sz="1800" b="1" i="0" u="none" strike="noStrike" cap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253" name="Google Shape;25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688" y="112301"/>
            <a:ext cx="639238" cy="5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927" y="107886"/>
            <a:ext cx="795050" cy="4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0"/>
          <p:cNvPicPr preferRelativeResize="0"/>
          <p:nvPr/>
        </p:nvPicPr>
        <p:blipFill rotWithShape="1">
          <a:blip r:embed="rId6">
            <a:alphaModFix/>
          </a:blip>
          <a:srcRect b="18752"/>
          <a:stretch/>
        </p:blipFill>
        <p:spPr>
          <a:xfrm>
            <a:off x="5249861" y="281403"/>
            <a:ext cx="3724455" cy="329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2"/>
          <p:cNvSpPr txBox="1"/>
          <p:nvPr/>
        </p:nvSpPr>
        <p:spPr>
          <a:xfrm>
            <a:off x="250800" y="490950"/>
            <a:ext cx="86424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pt-BR" sz="4100" b="1" i="0" u="none" strike="noStrike" cap="none">
                <a:solidFill>
                  <a:srgbClr val="134F5C"/>
                </a:solidFill>
                <a:latin typeface="Overlock"/>
                <a:ea typeface="Overlock"/>
                <a:cs typeface="Overlock"/>
                <a:sym typeface="Overlock"/>
              </a:rPr>
              <a:t>AGRADECEMOS A PARTICIPAÇÃO DE TOD@S! </a:t>
            </a:r>
            <a:endParaRPr sz="4100" b="1" i="0" u="none" strike="noStrike" cap="none">
              <a:solidFill>
                <a:srgbClr val="134F5C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261" name="Google Shape;26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4552" y="3445280"/>
            <a:ext cx="853374" cy="719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2"/>
          <p:cNvPicPr preferRelativeResize="0"/>
          <p:nvPr/>
        </p:nvPicPr>
        <p:blipFill rotWithShape="1">
          <a:blip r:embed="rId4">
            <a:alphaModFix/>
          </a:blip>
          <a:srcRect b="16686"/>
          <a:stretch/>
        </p:blipFill>
        <p:spPr>
          <a:xfrm>
            <a:off x="4500650" y="3444450"/>
            <a:ext cx="1358800" cy="72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2"/>
          <p:cNvPicPr preferRelativeResize="0"/>
          <p:nvPr/>
        </p:nvPicPr>
        <p:blipFill rotWithShape="1">
          <a:blip r:embed="rId5">
            <a:alphaModFix/>
          </a:blip>
          <a:srcRect b="18752"/>
          <a:stretch/>
        </p:blipFill>
        <p:spPr>
          <a:xfrm>
            <a:off x="2130972" y="4511296"/>
            <a:ext cx="4882056" cy="4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Google Shape;65;p2"/>
          <p:cNvCxnSpPr/>
          <p:nvPr/>
        </p:nvCxnSpPr>
        <p:spPr>
          <a:xfrm flipH="1">
            <a:off x="-11250" y="688900"/>
            <a:ext cx="9166500" cy="9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6" name="Google Shape;66;p2"/>
          <p:cNvGrpSpPr/>
          <p:nvPr/>
        </p:nvGrpSpPr>
        <p:grpSpPr>
          <a:xfrm>
            <a:off x="60274" y="1503732"/>
            <a:ext cx="9056925" cy="3635997"/>
            <a:chOff x="905262" y="1201648"/>
            <a:chExt cx="8180026" cy="3542476"/>
          </a:xfrm>
        </p:grpSpPr>
        <p:cxnSp>
          <p:nvCxnSpPr>
            <p:cNvPr id="67" name="Google Shape;67;p2"/>
            <p:cNvCxnSpPr/>
            <p:nvPr/>
          </p:nvCxnSpPr>
          <p:spPr>
            <a:xfrm rot="10800000" flipH="1">
              <a:off x="6962282" y="2065925"/>
              <a:ext cx="332400" cy="3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8" name="Google Shape;68;p2"/>
            <p:cNvCxnSpPr/>
            <p:nvPr/>
          </p:nvCxnSpPr>
          <p:spPr>
            <a:xfrm rot="10800000" flipH="1">
              <a:off x="6962282" y="2571600"/>
              <a:ext cx="332400" cy="300"/>
            </a:xfrm>
            <a:prstGeom prst="straightConnector1">
              <a:avLst/>
            </a:prstGeom>
            <a:noFill/>
            <a:ln w="76200" cap="flat" cmpd="sng">
              <a:solidFill>
                <a:srgbClr val="00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9" name="Google Shape;69;p2"/>
            <p:cNvCxnSpPr/>
            <p:nvPr/>
          </p:nvCxnSpPr>
          <p:spPr>
            <a:xfrm rot="10800000" flipH="1">
              <a:off x="6962282" y="3077275"/>
              <a:ext cx="332400" cy="300"/>
            </a:xfrm>
            <a:prstGeom prst="straightConnector1">
              <a:avLst/>
            </a:prstGeom>
            <a:noFill/>
            <a:ln w="76200" cap="flat" cmpd="sng">
              <a:solidFill>
                <a:srgbClr val="FFD96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0" name="Google Shape;70;p2"/>
            <p:cNvSpPr txBox="1"/>
            <p:nvPr/>
          </p:nvSpPr>
          <p:spPr>
            <a:xfrm>
              <a:off x="7357588" y="1866517"/>
              <a:ext cx="1727700" cy="4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pt-BR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Município Bertioga</a:t>
              </a:r>
              <a:endPara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 txBox="1"/>
            <p:nvPr/>
          </p:nvSpPr>
          <p:spPr>
            <a:xfrm>
              <a:off x="7357588" y="2356050"/>
              <a:ext cx="1103700" cy="4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pt-BR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PESM-NB</a:t>
              </a:r>
              <a:endPara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 txBox="1"/>
            <p:nvPr/>
          </p:nvSpPr>
          <p:spPr>
            <a:xfrm>
              <a:off x="7357588" y="2861725"/>
              <a:ext cx="919800" cy="4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pt-BR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PERB</a:t>
              </a:r>
              <a:endPara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3" name="Google Shape;73;p2"/>
            <p:cNvPicPr preferRelativeResize="0"/>
            <p:nvPr/>
          </p:nvPicPr>
          <p:blipFill rotWithShape="1">
            <a:blip r:embed="rId3">
              <a:alphaModFix/>
            </a:blip>
            <a:srcRect l="3913" t="8010" b="2559"/>
            <a:stretch/>
          </p:blipFill>
          <p:spPr>
            <a:xfrm>
              <a:off x="905262" y="1201648"/>
              <a:ext cx="5507824" cy="35424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" name="Google Shape;74;p2"/>
          <p:cNvSpPr txBox="1"/>
          <p:nvPr/>
        </p:nvSpPr>
        <p:spPr>
          <a:xfrm>
            <a:off x="37831" y="659250"/>
            <a:ext cx="9117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Parque Estadual Serra do Mar – Núcleo Bertioga</a:t>
            </a:r>
            <a:endParaRPr sz="1800" b="1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Parque Estadual </a:t>
            </a:r>
            <a:r>
              <a:rPr lang="pt-BR" sz="1800" b="1" i="0" u="none" strike="noStrike" cap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Restinga de Bertioga</a:t>
            </a:r>
            <a:endParaRPr sz="1800" b="1" i="0" u="none" strike="noStrike" cap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75" name="Google Shape;7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688" y="112301"/>
            <a:ext cx="639238" cy="5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927" y="107886"/>
            <a:ext cx="795050" cy="4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"/>
          <p:cNvPicPr preferRelativeResize="0"/>
          <p:nvPr/>
        </p:nvPicPr>
        <p:blipFill rotWithShape="1">
          <a:blip r:embed="rId6">
            <a:alphaModFix/>
          </a:blip>
          <a:srcRect b="18752"/>
          <a:stretch/>
        </p:blipFill>
        <p:spPr>
          <a:xfrm>
            <a:off x="5249861" y="281403"/>
            <a:ext cx="3724455" cy="329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Google Shape;82;p3"/>
          <p:cNvCxnSpPr/>
          <p:nvPr/>
        </p:nvCxnSpPr>
        <p:spPr>
          <a:xfrm flipH="1">
            <a:off x="-11250" y="688900"/>
            <a:ext cx="9166500" cy="9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3" name="Google Shape;83;p3"/>
          <p:cNvSpPr txBox="1">
            <a:spLocks noGrp="1"/>
          </p:cNvSpPr>
          <p:nvPr>
            <p:ph type="body" idx="1"/>
          </p:nvPr>
        </p:nvSpPr>
        <p:spPr>
          <a:xfrm>
            <a:off x="6039805" y="1819367"/>
            <a:ext cx="3252600" cy="3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Criado em 9 de dezembro de 2010 Decreto Estadual Nº 56.500/2010;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Atualmente possui 9.312,32 ha;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19% do município de Bertioga.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3"/>
          <p:cNvPicPr preferRelativeResize="0"/>
          <p:nvPr/>
        </p:nvPicPr>
        <p:blipFill rotWithShape="1">
          <a:blip r:embed="rId3">
            <a:alphaModFix/>
          </a:blip>
          <a:srcRect l="540" r="1264" b="3151"/>
          <a:stretch/>
        </p:blipFill>
        <p:spPr>
          <a:xfrm>
            <a:off x="12878" y="1316655"/>
            <a:ext cx="5919990" cy="382630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3"/>
          <p:cNvSpPr txBox="1"/>
          <p:nvPr/>
        </p:nvSpPr>
        <p:spPr>
          <a:xfrm>
            <a:off x="37831" y="659250"/>
            <a:ext cx="911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Parque Estadual Restinga de Bertioga - PERB</a:t>
            </a:r>
            <a:endParaRPr sz="1800" b="1" i="0" u="none" strike="noStrike" cap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86" name="Google Shape;8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688" y="112301"/>
            <a:ext cx="639238" cy="5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927" y="107886"/>
            <a:ext cx="795050" cy="4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3"/>
          <p:cNvPicPr preferRelativeResize="0"/>
          <p:nvPr/>
        </p:nvPicPr>
        <p:blipFill rotWithShape="1">
          <a:blip r:embed="rId6">
            <a:alphaModFix/>
          </a:blip>
          <a:srcRect b="18752"/>
          <a:stretch/>
        </p:blipFill>
        <p:spPr>
          <a:xfrm>
            <a:off x="5249861" y="281403"/>
            <a:ext cx="3724455" cy="329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Google Shape;93;g1ef86ad20b3_0_0"/>
          <p:cNvCxnSpPr/>
          <p:nvPr/>
        </p:nvCxnSpPr>
        <p:spPr>
          <a:xfrm flipH="1">
            <a:off x="-11250" y="688900"/>
            <a:ext cx="9166500" cy="9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4" name="Google Shape;94;g1ef86ad20b3_0_0"/>
          <p:cNvSpPr txBox="1">
            <a:spLocks noGrp="1"/>
          </p:cNvSpPr>
          <p:nvPr>
            <p:ph type="body" idx="1"/>
          </p:nvPr>
        </p:nvSpPr>
        <p:spPr>
          <a:xfrm>
            <a:off x="-11250" y="1531451"/>
            <a:ext cx="9114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 trilhas mapeadas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praias, 4 rios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trilhas em operação atualmente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g1ef86ad20b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3064" y="3383520"/>
            <a:ext cx="2756816" cy="1759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1ef86ad20b3_0_0"/>
          <p:cNvPicPr preferRelativeResize="0"/>
          <p:nvPr/>
        </p:nvPicPr>
        <p:blipFill rotWithShape="1">
          <a:blip r:embed="rId4">
            <a:alphaModFix/>
          </a:blip>
          <a:srcRect b="5820"/>
          <a:stretch/>
        </p:blipFill>
        <p:spPr>
          <a:xfrm>
            <a:off x="6740250" y="3368276"/>
            <a:ext cx="2779105" cy="177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1ef86ad20b3_0_0"/>
          <p:cNvPicPr preferRelativeResize="0"/>
          <p:nvPr/>
        </p:nvPicPr>
        <p:blipFill rotWithShape="1">
          <a:blip r:embed="rId5">
            <a:alphaModFix/>
          </a:blip>
          <a:srcRect l="7808"/>
          <a:stretch/>
        </p:blipFill>
        <p:spPr>
          <a:xfrm>
            <a:off x="4648200" y="3369291"/>
            <a:ext cx="2452782" cy="177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1ef86ad20b3_0_0"/>
          <p:cNvPicPr preferRelativeResize="0"/>
          <p:nvPr/>
        </p:nvPicPr>
        <p:blipFill rotWithShape="1">
          <a:blip r:embed="rId6">
            <a:alphaModFix/>
          </a:blip>
          <a:srcRect r="8784"/>
          <a:stretch/>
        </p:blipFill>
        <p:spPr>
          <a:xfrm>
            <a:off x="0" y="3370307"/>
            <a:ext cx="2434106" cy="177319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1ef86ad20b3_0_0"/>
          <p:cNvSpPr txBox="1"/>
          <p:nvPr/>
        </p:nvSpPr>
        <p:spPr>
          <a:xfrm>
            <a:off x="37831" y="659250"/>
            <a:ext cx="911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Atrativos da Unidade de Conservação</a:t>
            </a:r>
            <a:endParaRPr sz="1800" b="1" i="0" u="none" strike="noStrike" cap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00" name="Google Shape;100;g1ef86ad20b3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1688" y="112301"/>
            <a:ext cx="639238" cy="5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1ef86ad20b3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9927" y="107886"/>
            <a:ext cx="795050" cy="4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1ef86ad20b3_0_0"/>
          <p:cNvPicPr preferRelativeResize="0"/>
          <p:nvPr/>
        </p:nvPicPr>
        <p:blipFill rotWithShape="1">
          <a:blip r:embed="rId9">
            <a:alphaModFix/>
          </a:blip>
          <a:srcRect b="18752"/>
          <a:stretch/>
        </p:blipFill>
        <p:spPr>
          <a:xfrm>
            <a:off x="5249861" y="281403"/>
            <a:ext cx="3724455" cy="329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Google Shape;107;p6"/>
          <p:cNvCxnSpPr/>
          <p:nvPr/>
        </p:nvCxnSpPr>
        <p:spPr>
          <a:xfrm flipH="1">
            <a:off x="-11250" y="688900"/>
            <a:ext cx="9166500" cy="9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" name="Google Shape;108;p6"/>
          <p:cNvSpPr txBox="1">
            <a:spLocks noGrp="1"/>
          </p:cNvSpPr>
          <p:nvPr>
            <p:ph type="body" idx="1"/>
          </p:nvPr>
        </p:nvSpPr>
        <p:spPr>
          <a:xfrm>
            <a:off x="4153179" y="1292509"/>
            <a:ext cx="4821137" cy="196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28575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4467"/>
              <a:buChar char="●"/>
            </a:pPr>
            <a:r>
              <a:rPr lang="pt-BR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Predomínio</a:t>
            </a:r>
            <a:r>
              <a:rPr lang="pt-B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Floresta Ombrófila Densa;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Char char="●"/>
            </a:pPr>
            <a:r>
              <a:rPr lang="pt-B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1007 espécies nativas;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Char char="●"/>
            </a:pPr>
            <a:r>
              <a:rPr lang="pt-B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 espécies exóticas e/ou com potencial invasor;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08108"/>
              <a:buChar char="●"/>
            </a:pPr>
            <a:r>
              <a:rPr lang="pt-B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 espécies em risco de extinção.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4660" y="3297756"/>
            <a:ext cx="2836552" cy="1845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9790" y="1187063"/>
            <a:ext cx="3365386" cy="187897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1" name="Google Shape;111;p6"/>
          <p:cNvPicPr preferRelativeResize="0"/>
          <p:nvPr/>
        </p:nvPicPr>
        <p:blipFill rotWithShape="1">
          <a:blip r:embed="rId5">
            <a:alphaModFix/>
          </a:blip>
          <a:srcRect r="9933"/>
          <a:stretch/>
        </p:blipFill>
        <p:spPr>
          <a:xfrm>
            <a:off x="-72981" y="3297757"/>
            <a:ext cx="2494208" cy="1845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6"/>
          <p:cNvSpPr txBox="1"/>
          <p:nvPr/>
        </p:nvSpPr>
        <p:spPr>
          <a:xfrm>
            <a:off x="37831" y="659250"/>
            <a:ext cx="911741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Diagnóstico de Flora</a:t>
            </a:r>
            <a:endParaRPr sz="1800" b="1" i="0" u="none" strike="noStrike" cap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13" name="Google Shape;113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86736" y="3286736"/>
            <a:ext cx="2769290" cy="1846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6"/>
          <p:cNvPicPr preferRelativeResize="0"/>
          <p:nvPr/>
        </p:nvPicPr>
        <p:blipFill rotWithShape="1">
          <a:blip r:embed="rId7">
            <a:alphaModFix/>
          </a:blip>
          <a:srcRect l="8934"/>
          <a:stretch/>
        </p:blipFill>
        <p:spPr>
          <a:xfrm>
            <a:off x="6825803" y="3274719"/>
            <a:ext cx="2445358" cy="1845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1688" y="112301"/>
            <a:ext cx="639238" cy="5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49927" y="107886"/>
            <a:ext cx="795050" cy="4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6"/>
          <p:cNvPicPr preferRelativeResize="0"/>
          <p:nvPr/>
        </p:nvPicPr>
        <p:blipFill rotWithShape="1">
          <a:blip r:embed="rId10">
            <a:alphaModFix/>
          </a:blip>
          <a:srcRect b="18752"/>
          <a:stretch/>
        </p:blipFill>
        <p:spPr>
          <a:xfrm>
            <a:off x="5249861" y="281403"/>
            <a:ext cx="3724455" cy="329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Google Shape;122;p7"/>
          <p:cNvCxnSpPr/>
          <p:nvPr/>
        </p:nvCxnSpPr>
        <p:spPr>
          <a:xfrm flipH="1">
            <a:off x="-11250" y="688900"/>
            <a:ext cx="9166500" cy="9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3" name="Google Shape;123;p7"/>
          <p:cNvSpPr txBox="1">
            <a:spLocks noGrp="1"/>
          </p:cNvSpPr>
          <p:nvPr>
            <p:ph type="body" idx="1"/>
          </p:nvPr>
        </p:nvSpPr>
        <p:spPr>
          <a:xfrm>
            <a:off x="631307" y="1487386"/>
            <a:ext cx="8144844" cy="153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28575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pt-B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516 espécies de vertebrados; 23 espécies de peixes de água doce;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Char char="●"/>
            </a:pPr>
            <a:r>
              <a:rPr lang="pt-B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 espécies de mamíferos; 353 espécies de aves, sendo 15 migratórias;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Char char="●"/>
            </a:pPr>
            <a:r>
              <a:rPr lang="pt-B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 espécies de anfíbios; 53 espécies de répteis; 49 espécies ameaçadas de extinção.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7"/>
          <p:cNvPicPr preferRelativeResize="0"/>
          <p:nvPr/>
        </p:nvPicPr>
        <p:blipFill rotWithShape="1">
          <a:blip r:embed="rId3">
            <a:alphaModFix/>
          </a:blip>
          <a:srcRect l="2374" b="6065"/>
          <a:stretch/>
        </p:blipFill>
        <p:spPr>
          <a:xfrm>
            <a:off x="0" y="3389430"/>
            <a:ext cx="2758416" cy="175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2173" y="3382249"/>
            <a:ext cx="2621815" cy="174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7"/>
          <p:cNvSpPr txBox="1"/>
          <p:nvPr/>
        </p:nvSpPr>
        <p:spPr>
          <a:xfrm>
            <a:off x="37831" y="659250"/>
            <a:ext cx="911741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Diagnóstico de Fauna</a:t>
            </a:r>
            <a:endParaRPr sz="1800" b="1" i="0" u="none" strike="noStrike" cap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27" name="Google Shape;127;p7"/>
          <p:cNvPicPr preferRelativeResize="0"/>
          <p:nvPr/>
        </p:nvPicPr>
        <p:blipFill rotWithShape="1">
          <a:blip r:embed="rId5">
            <a:alphaModFix/>
          </a:blip>
          <a:srcRect l="23370" t="16765" r="11412" b="3903"/>
          <a:stretch/>
        </p:blipFill>
        <p:spPr>
          <a:xfrm>
            <a:off x="6976055" y="3389431"/>
            <a:ext cx="2179195" cy="175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7"/>
          <p:cNvPicPr preferRelativeResize="0"/>
          <p:nvPr/>
        </p:nvPicPr>
        <p:blipFill rotWithShape="1">
          <a:blip r:embed="rId6">
            <a:alphaModFix/>
          </a:blip>
          <a:srcRect l="9222" b="12468"/>
          <a:stretch/>
        </p:blipFill>
        <p:spPr>
          <a:xfrm>
            <a:off x="2574143" y="3389945"/>
            <a:ext cx="2629246" cy="1739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1688" y="112301"/>
            <a:ext cx="639238" cy="5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9927" y="107886"/>
            <a:ext cx="795050" cy="4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7"/>
          <p:cNvPicPr preferRelativeResize="0"/>
          <p:nvPr/>
        </p:nvPicPr>
        <p:blipFill rotWithShape="1">
          <a:blip r:embed="rId9">
            <a:alphaModFix/>
          </a:blip>
          <a:srcRect b="18752"/>
          <a:stretch/>
        </p:blipFill>
        <p:spPr>
          <a:xfrm>
            <a:off x="5249861" y="281403"/>
            <a:ext cx="3724455" cy="329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6" name="Google Shape;136;p4"/>
          <p:cNvCxnSpPr/>
          <p:nvPr/>
        </p:nvCxnSpPr>
        <p:spPr>
          <a:xfrm flipH="1">
            <a:off x="-11250" y="688900"/>
            <a:ext cx="9166500" cy="9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7" name="Google Shape;13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6431" y="1181699"/>
            <a:ext cx="2733963" cy="3924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8" name="Google Shape;138;p4"/>
          <p:cNvSpPr txBox="1">
            <a:spLocks noGrp="1"/>
          </p:cNvSpPr>
          <p:nvPr>
            <p:ph type="body" idx="1"/>
          </p:nvPr>
        </p:nvSpPr>
        <p:spPr>
          <a:xfrm>
            <a:off x="3295930" y="1181699"/>
            <a:ext cx="5712544" cy="203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Documento que contém as diretrizes e conjunto de ações necessárias para a eficaz gestão de uma Unidade de Conservação;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Elaborado ao longo do ano de 2018, Resolução SMA 203/2018;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Ampla participação da sociedade civil;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Aprovado em 27 de dezembro de 2018 pela Resolução SMA Nº203/2018.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5624" y="3205581"/>
            <a:ext cx="2822850" cy="186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95930" y="3205581"/>
            <a:ext cx="2828196" cy="187257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4"/>
          <p:cNvSpPr txBox="1"/>
          <p:nvPr/>
        </p:nvSpPr>
        <p:spPr>
          <a:xfrm>
            <a:off x="-11249" y="659250"/>
            <a:ext cx="91665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Plano de Manejo Parque Estadual Restinga de Bertioga – 2018</a:t>
            </a:r>
            <a:endParaRPr sz="1800" b="1" i="0" u="none" strike="noStrike" cap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42" name="Google Shape;14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1688" y="112301"/>
            <a:ext cx="639238" cy="5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9927" y="107886"/>
            <a:ext cx="795050" cy="4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4"/>
          <p:cNvPicPr preferRelativeResize="0"/>
          <p:nvPr/>
        </p:nvPicPr>
        <p:blipFill rotWithShape="1">
          <a:blip r:embed="rId8">
            <a:alphaModFix/>
          </a:blip>
          <a:srcRect b="18752"/>
          <a:stretch/>
        </p:blipFill>
        <p:spPr>
          <a:xfrm>
            <a:off x="5249861" y="281403"/>
            <a:ext cx="3724455" cy="329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9" name="Google Shape;149;g1ef86ad20b3_0_13"/>
          <p:cNvCxnSpPr/>
          <p:nvPr/>
        </p:nvCxnSpPr>
        <p:spPr>
          <a:xfrm flipH="1">
            <a:off x="-11250" y="688900"/>
            <a:ext cx="9166500" cy="9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0" name="Google Shape;150;g1ef86ad20b3_0_13"/>
          <p:cNvSpPr txBox="1">
            <a:spLocks noGrp="1"/>
          </p:cNvSpPr>
          <p:nvPr>
            <p:ph type="body" idx="1"/>
          </p:nvPr>
        </p:nvSpPr>
        <p:spPr>
          <a:xfrm>
            <a:off x="161972" y="1181700"/>
            <a:ext cx="8846400" cy="20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Aprova o Plano de Manejo do Parque Estadual Restinga de Bertioga, unidade de conservação da natureza de proteção integral, criada pelo Decreto nº 56.500, de 9 de dezembro de 2010, e dispõe sobre o seu regulamento.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73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Artigo 23</a:t>
            </a: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Os núcleos localizados na Vila da Mata em Guaratuba, na Rua Carvalho Pinto entre Guaratuba e Boracéia, no Morro do Itaguá entre Guaratuba e Boracéia e nas Chácaras do Balneário Mogiano são indicados como áreas de exclusão do Parque Estadual Restinga de Bertioga (Anexo V), mediante a incorporação de área contígua equivalente a no mínimo 2 (duas) vezes a área excluída, e com a presença de atributos compatíveis aos objetivos de criação do Parque Estadual Restinga de Bertioga.  §1º - A alteração dos limites deverá ser efetivada por meio de instrumento jurídico específico.  §2º - A ocupação nos núcleos indicados no caput está condicionada à efetivação da alteração dos limites e à requalificação da área pelo Município.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g1ef86ad20b3_0_13"/>
          <p:cNvSpPr txBox="1"/>
          <p:nvPr/>
        </p:nvSpPr>
        <p:spPr>
          <a:xfrm>
            <a:off x="-11249" y="659250"/>
            <a:ext cx="916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b="1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Resolução SMA nº 203/2018 - Artigo 28</a:t>
            </a:r>
            <a:endParaRPr sz="1800" b="1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52" name="Google Shape;152;g1ef86ad20b3_0_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688" y="112301"/>
            <a:ext cx="639238" cy="5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1ef86ad20b3_0_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927" y="107886"/>
            <a:ext cx="795050" cy="4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1ef86ad20b3_0_13"/>
          <p:cNvPicPr preferRelativeResize="0"/>
          <p:nvPr/>
        </p:nvPicPr>
        <p:blipFill rotWithShape="1">
          <a:blip r:embed="rId5">
            <a:alphaModFix/>
          </a:blip>
          <a:srcRect b="18752"/>
          <a:stretch/>
        </p:blipFill>
        <p:spPr>
          <a:xfrm>
            <a:off x="5249861" y="281403"/>
            <a:ext cx="3724455" cy="329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9" name="Google Shape;159;p8"/>
          <p:cNvCxnSpPr/>
          <p:nvPr/>
        </p:nvCxnSpPr>
        <p:spPr>
          <a:xfrm flipH="1">
            <a:off x="-11250" y="688900"/>
            <a:ext cx="9166500" cy="9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0" name="Google Shape;160;p8"/>
          <p:cNvPicPr preferRelativeResize="0"/>
          <p:nvPr/>
        </p:nvPicPr>
        <p:blipFill rotWithShape="1">
          <a:blip r:embed="rId3">
            <a:alphaModFix/>
          </a:blip>
          <a:srcRect l="12438" r="8889" b="16680"/>
          <a:stretch/>
        </p:blipFill>
        <p:spPr>
          <a:xfrm>
            <a:off x="0" y="1311900"/>
            <a:ext cx="5648021" cy="383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8"/>
          <p:cNvSpPr txBox="1">
            <a:spLocks noGrp="1"/>
          </p:cNvSpPr>
          <p:nvPr>
            <p:ph type="body" idx="1"/>
          </p:nvPr>
        </p:nvSpPr>
        <p:spPr>
          <a:xfrm>
            <a:off x="6008914" y="1289117"/>
            <a:ext cx="3135085" cy="353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Cinco núcleos comunitários de ocupação anterior à criação do PERB:</a:t>
            </a:r>
            <a:endParaRPr sz="16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pt-BR" sz="16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Vila da Mata;</a:t>
            </a:r>
            <a:endParaRPr sz="16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pt-BR" sz="16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Morro do Macuco;</a:t>
            </a:r>
            <a:endParaRPr sz="16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pt-BR" sz="16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Margens do Rio Guaratuba;</a:t>
            </a:r>
            <a:endParaRPr sz="16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pt-BR" sz="16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Carvalho-Pinto/Barreira do Itaguá;</a:t>
            </a:r>
            <a:endParaRPr sz="16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pt-BR" sz="16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Chácaras do Balneário Mogiano.</a:t>
            </a:r>
            <a:endParaRPr sz="16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±230 edificações (Plano de Manejo).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8"/>
          <p:cNvSpPr txBox="1"/>
          <p:nvPr/>
        </p:nvSpPr>
        <p:spPr>
          <a:xfrm>
            <a:off x="37831" y="659250"/>
            <a:ext cx="911741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Núcleos comunitários de ocupação</a:t>
            </a:r>
            <a:endParaRPr sz="1800" b="1" i="0" u="none" strike="noStrike" cap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63" name="Google Shape;16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688" y="112301"/>
            <a:ext cx="639238" cy="5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927" y="107886"/>
            <a:ext cx="795050" cy="4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/>
          <p:cNvPicPr preferRelativeResize="0"/>
          <p:nvPr/>
        </p:nvPicPr>
        <p:blipFill rotWithShape="1">
          <a:blip r:embed="rId6">
            <a:alphaModFix/>
          </a:blip>
          <a:srcRect b="18752"/>
          <a:stretch/>
        </p:blipFill>
        <p:spPr>
          <a:xfrm>
            <a:off x="5249861" y="281403"/>
            <a:ext cx="3724455" cy="329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789</Words>
  <Application>Microsoft Office PowerPoint</Application>
  <PresentationFormat>Apresentação na tela (16:9)</PresentationFormat>
  <Paragraphs>79</Paragraphs>
  <Slides>17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Calibri</vt:lpstr>
      <vt:lpstr>Arial</vt:lpstr>
      <vt:lpstr>Overlock</vt:lpstr>
      <vt:lpstr>Quattrocento Sans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Sala Pau Brasil</dc:creator>
  <cp:lastModifiedBy>Debora Marcondes Martins Fontes</cp:lastModifiedBy>
  <cp:revision>1</cp:revision>
  <dcterms:modified xsi:type="dcterms:W3CDTF">2024-04-03T18:39:06Z</dcterms:modified>
</cp:coreProperties>
</file>