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0" r:id="rId2"/>
    <p:sldId id="340" r:id="rId3"/>
    <p:sldId id="337" r:id="rId4"/>
    <p:sldId id="342" r:id="rId5"/>
    <p:sldId id="343" r:id="rId6"/>
    <p:sldId id="323" r:id="rId7"/>
    <p:sldId id="451" r:id="rId8"/>
    <p:sldId id="392" r:id="rId9"/>
    <p:sldId id="330" r:id="rId10"/>
    <p:sldId id="350" r:id="rId11"/>
    <p:sldId id="331" r:id="rId12"/>
    <p:sldId id="351" r:id="rId13"/>
    <p:sldId id="332" r:id="rId14"/>
    <p:sldId id="395" r:id="rId15"/>
    <p:sldId id="450" r:id="rId16"/>
    <p:sldId id="353" r:id="rId17"/>
    <p:sldId id="454" r:id="rId18"/>
    <p:sldId id="409" r:id="rId19"/>
    <p:sldId id="453" r:id="rId20"/>
    <p:sldId id="455" r:id="rId21"/>
    <p:sldId id="452" r:id="rId22"/>
  </p:sldIdLst>
  <p:sldSz cx="9144000" cy="6858000" type="screen4x3"/>
  <p:notesSz cx="6881813" cy="100028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33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BF0D8-9216-46A9-9E9F-5DCE18226C1C}" type="datetimeFigureOut">
              <a:rPr lang="pt-BR" smtClean="0"/>
              <a:t>27/03/2024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8291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7313" y="9501188"/>
            <a:ext cx="2982912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2FC23-86AA-4CD0-AAB7-0729D5490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677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0086D08A-7CC4-4354-AC43-F5DAB83CCA04}" type="datetimeFigureOut">
              <a:rPr lang="pt-BR" smtClean="0"/>
              <a:t>27/03/2024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A5268548-66CC-47F9-B96D-97E650953F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1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4B3E-A052-4BF7-8A1C-67CD3C01D728}" type="datetimeFigureOut">
              <a:rPr lang="pt-BR" smtClean="0"/>
              <a:t>27/03/2024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AA2E-A259-47C3-BBA9-13C6D62FD4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34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4B3E-A052-4BF7-8A1C-67CD3C01D728}" type="datetimeFigureOut">
              <a:rPr lang="pt-BR" smtClean="0"/>
              <a:t>27/03/2024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AA2E-A259-47C3-BBA9-13C6D62FD4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01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4B3E-A052-4BF7-8A1C-67CD3C01D728}" type="datetimeFigureOut">
              <a:rPr lang="pt-BR" smtClean="0"/>
              <a:t>27/03/2024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AA2E-A259-47C3-BBA9-13C6D62FD4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613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B64D5F-5A7B-4C1E-B1E5-1EF599FDE8E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811981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4B3E-A052-4BF7-8A1C-67CD3C01D728}" type="datetimeFigureOut">
              <a:rPr lang="pt-BR" smtClean="0"/>
              <a:t>27/03/2024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AA2E-A259-47C3-BBA9-13C6D62FD4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54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4B3E-A052-4BF7-8A1C-67CD3C01D728}" type="datetimeFigureOut">
              <a:rPr lang="pt-BR" smtClean="0"/>
              <a:t>27/03/2024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AA2E-A259-47C3-BBA9-13C6D62FD4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56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4B3E-A052-4BF7-8A1C-67CD3C01D728}" type="datetimeFigureOut">
              <a:rPr lang="pt-BR" smtClean="0"/>
              <a:t>27/03/2024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AA2E-A259-47C3-BBA9-13C6D62FD4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18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4B3E-A052-4BF7-8A1C-67CD3C01D728}" type="datetimeFigureOut">
              <a:rPr lang="pt-BR" smtClean="0"/>
              <a:t>27/03/2024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AA2E-A259-47C3-BBA9-13C6D62FD4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038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4B3E-A052-4BF7-8A1C-67CD3C01D728}" type="datetimeFigureOut">
              <a:rPr lang="pt-BR" smtClean="0"/>
              <a:t>27/03/2024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AA2E-A259-47C3-BBA9-13C6D62FD4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46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4B3E-A052-4BF7-8A1C-67CD3C01D728}" type="datetimeFigureOut">
              <a:rPr lang="pt-BR" smtClean="0"/>
              <a:t>27/03/2024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AA2E-A259-47C3-BBA9-13C6D62FD4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27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4B3E-A052-4BF7-8A1C-67CD3C01D728}" type="datetimeFigureOut">
              <a:rPr lang="pt-BR" smtClean="0"/>
              <a:t>27/03/2024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AA2E-A259-47C3-BBA9-13C6D62FD4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01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4B3E-A052-4BF7-8A1C-67CD3C01D728}" type="datetimeFigureOut">
              <a:rPr lang="pt-BR" smtClean="0"/>
              <a:t>27/03/2024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AA2E-A259-47C3-BBA9-13C6D62FD4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89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44B3E-A052-4BF7-8A1C-67CD3C01D728}" type="datetimeFigureOut">
              <a:rPr lang="pt-BR" smtClean="0"/>
              <a:t>27/03/2024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0AA2E-A259-47C3-BBA9-13C6D62FD4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43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691680" y="548680"/>
            <a:ext cx="7126238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pt-BR" altLang="pt-BR" sz="2400" dirty="0">
              <a:latin typeface="Arial" charset="0"/>
              <a:cs typeface="Arial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pt-BR" altLang="pt-BR" sz="2400" dirty="0">
              <a:latin typeface="Arial" charset="0"/>
              <a:cs typeface="Arial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pt-BR" altLang="pt-BR" sz="2800" b="1" dirty="0">
              <a:latin typeface="Arial" charset="0"/>
              <a:cs typeface="Arial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pt-BR" altLang="pt-BR" sz="2800" b="1" dirty="0">
              <a:latin typeface="Arial" charset="0"/>
              <a:cs typeface="Arial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2800" b="1" dirty="0">
                <a:latin typeface="Arial" charset="0"/>
                <a:cs typeface="Arial" charset="0"/>
              </a:rPr>
              <a:t>Parque Ecológico do Tietê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pt-BR" altLang="pt-BR" sz="2800" b="1" dirty="0">
              <a:latin typeface="Arial" charset="0"/>
              <a:cs typeface="Arial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pt-BR" altLang="pt-BR" sz="2800" dirty="0">
              <a:latin typeface="Arial" charset="0"/>
              <a:cs typeface="Arial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pt-BR" altLang="pt-BR" sz="2800" dirty="0">
              <a:latin typeface="Arial" charset="0"/>
              <a:cs typeface="Arial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pt-BR" altLang="pt-BR" sz="2800" dirty="0">
              <a:latin typeface="Arial" charset="0"/>
              <a:cs typeface="Arial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pt-BR" altLang="pt-BR" sz="2000" dirty="0">
              <a:latin typeface="Arial" charset="0"/>
              <a:cs typeface="Arial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pt-BR" altLang="pt-BR" sz="2000" dirty="0">
              <a:latin typeface="Arial" charset="0"/>
              <a:cs typeface="Arial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Arial" charset="0"/>
                <a:cs typeface="Arial" charset="0"/>
              </a:rPr>
              <a:t>Rodrigo Ohtake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Arial" charset="0"/>
                <a:cs typeface="Arial" charset="0"/>
              </a:rPr>
              <a:t>27 março 2024</a:t>
            </a:r>
          </a:p>
        </p:txBody>
      </p:sp>
    </p:spTree>
    <p:extLst>
      <p:ext uri="{BB962C8B-B14F-4D97-AF65-F5344CB8AC3E}">
        <p14:creationId xmlns:p14="http://schemas.microsoft.com/office/powerpoint/2010/main" val="1704751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Work100\Desktop\Imagens PET-23-11-16\Material PET_23-11-16_Págin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438"/>
            <a:ext cx="914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0" y="430213"/>
            <a:ext cx="7129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200">
                <a:latin typeface="Arial" charset="0"/>
                <a:cs typeface="Arial" charset="0"/>
              </a:rPr>
              <a:t>Núcleo Tamboré</a:t>
            </a:r>
          </a:p>
        </p:txBody>
      </p:sp>
    </p:spTree>
    <p:extLst>
      <p:ext uri="{BB962C8B-B14F-4D97-AF65-F5344CB8AC3E}">
        <p14:creationId xmlns:p14="http://schemas.microsoft.com/office/powerpoint/2010/main" val="254859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7772400" cy="720725"/>
          </a:xfrm>
          <a:noFill/>
        </p:spPr>
        <p:txBody>
          <a:bodyPr>
            <a:noAutofit/>
          </a:bodyPr>
          <a:lstStyle/>
          <a:p>
            <a:pPr algn="l" eaLnBrk="1" hangingPunct="1"/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1981</a:t>
            </a:r>
            <a:b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Núcleo Eng. Goulart</a:t>
            </a:r>
            <a:b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Implantado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979488"/>
            <a:ext cx="6400800" cy="3313112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pt-BR" alt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Correspondendo aos 10 km iniciais a montante da barragem da Penha, protegendo as várzeas das duas margens e mantendo o traçado natural, sinuoso do rio.</a:t>
            </a:r>
          </a:p>
          <a:p>
            <a:pPr algn="l" eaLnBrk="1" hangingPunct="1">
              <a:lnSpc>
                <a:spcPct val="80000"/>
              </a:lnSpc>
            </a:pPr>
            <a:endParaRPr lang="pt-BR" alt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pt-BR" alt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Implantou-se aí o núcleo de equipamentos Eng. Goulart, cuja frequência atinge hoje 50 mil pessoas em fins de semana.</a:t>
            </a:r>
          </a:p>
          <a:p>
            <a:pPr algn="l" eaLnBrk="1" hangingPunct="1">
              <a:lnSpc>
                <a:spcPct val="80000"/>
              </a:lnSpc>
            </a:pPr>
            <a:endParaRPr lang="pt-BR" alt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269" name="Group 16"/>
          <p:cNvGrpSpPr>
            <a:grpSpLocks/>
          </p:cNvGrpSpPr>
          <p:nvPr/>
        </p:nvGrpSpPr>
        <p:grpSpPr bwMode="auto">
          <a:xfrm>
            <a:off x="468312" y="2060847"/>
            <a:ext cx="5039791" cy="2589215"/>
            <a:chOff x="1791" y="2840"/>
            <a:chExt cx="2040" cy="1134"/>
          </a:xfrm>
        </p:grpSpPr>
        <p:pic>
          <p:nvPicPr>
            <p:cNvPr id="11271" name="Picture 5"/>
            <p:cNvPicPr>
              <a:picLocks noChangeAspect="1" noChangeArrowheads="1"/>
            </p:cNvPicPr>
            <p:nvPr/>
          </p:nvPicPr>
          <p:blipFill>
            <a:blip r:embed="rId2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12"/>
            <a:stretch>
              <a:fillRect/>
            </a:stretch>
          </p:blipFill>
          <p:spPr bwMode="auto">
            <a:xfrm>
              <a:off x="1791" y="2840"/>
              <a:ext cx="1039" cy="1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127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840"/>
              <a:ext cx="951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11270" name="Picture 2" descr="pet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439" y="1916832"/>
            <a:ext cx="3466279" cy="273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588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Work100\Desktop\Imagens PET-23-11-16\Material PET_23-11-16_Página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5738"/>
            <a:ext cx="91440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0" y="1179513"/>
            <a:ext cx="7129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200" dirty="0">
                <a:latin typeface="Arial" charset="0"/>
                <a:cs typeface="Arial" charset="0"/>
              </a:rPr>
              <a:t>Núcleo Eng. Goulart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10889" y="5661248"/>
            <a:ext cx="71294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600" dirty="0">
                <a:latin typeface="Arial" charset="0"/>
                <a:cs typeface="Arial" charset="0"/>
              </a:rPr>
              <a:t>50 mil pessoas frequentam em finais de semana</a:t>
            </a:r>
          </a:p>
        </p:txBody>
      </p:sp>
    </p:spTree>
    <p:extLst>
      <p:ext uri="{BB962C8B-B14F-4D97-AF65-F5344CB8AC3E}">
        <p14:creationId xmlns:p14="http://schemas.microsoft.com/office/powerpoint/2010/main" val="344942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7772400" cy="720725"/>
          </a:xfrm>
          <a:noFill/>
        </p:spPr>
        <p:txBody>
          <a:bodyPr>
            <a:noAutofit/>
          </a:bodyPr>
          <a:lstStyle/>
          <a:p>
            <a:pPr algn="l" eaLnBrk="1" hangingPunct="1"/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b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Reformas e Ampliação</a:t>
            </a:r>
            <a:b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Núcleo Eng. Goulart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1340619"/>
            <a:ext cx="6400800" cy="1584325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pt-BR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do Museu do Tietê e trocas de acabamentos</a:t>
            </a:r>
          </a:p>
        </p:txBody>
      </p:sp>
      <p:pic>
        <p:nvPicPr>
          <p:cNvPr id="13316" name="Picture 2" descr="D:\Comunicação Visual\Pastas Pretas\Catalogo\PROJETOS CATALOGADOS\Parque Ecológico do Tietê\Pasta Preta\Imagens2\08730 Tiete Ecological Park, Guarulhos SP Brazil\Baixas\08730HR090405_00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6913"/>
            <a:ext cx="543560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D:\Comunicação Visual\Pastas Pretas\Catalogo\PROJETOS CATALOGADOS\Parque Ecológico do Tietê\Pasta Preta\Imagens2\08730 Tiete Ecological Park, Guarulhos SP Brazil\Baixas\08730HR090405_012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213100"/>
            <a:ext cx="255587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 descr="D:\Comunicação Visual\Pastas Pretas\Catalogo\PROJETOS CATALOGADOS\Parque Ecológico do Tietê\Pasta Preta\Imagens2\08730 Tiete Ecological Park, Guarulhos SP Brazil\Baixas\08730HR090405_006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5176838"/>
            <a:ext cx="2520950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-47625" y="3040063"/>
            <a:ext cx="1512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000"/>
              <a:t>Museu do Tietê</a:t>
            </a:r>
          </a:p>
        </p:txBody>
      </p:sp>
    </p:spTree>
    <p:extLst>
      <p:ext uri="{BB962C8B-B14F-4D97-AF65-F5344CB8AC3E}">
        <p14:creationId xmlns:p14="http://schemas.microsoft.com/office/powerpoint/2010/main" val="2105422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Autofit/>
          </a:bodyPr>
          <a:lstStyle/>
          <a:p>
            <a:pPr algn="l" eaLnBrk="1" hangingPunct="1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Núcleo Vila Jacuí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Implantado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8" name="Picture 2" descr="D:\Comunicação Visual\Pastas Pretas\Catalogo\PROJETOS CATALOGADOS\Parque Ecológico do Tietê - atualização\Núcleo Jacui\Fotos enviadas pela Dersa em 160310\DSC037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6575" y="1751605"/>
            <a:ext cx="352742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17"/>
          <p:cNvSpPr txBox="1">
            <a:spLocks noChangeArrowheads="1"/>
          </p:cNvSpPr>
          <p:nvPr/>
        </p:nvSpPr>
        <p:spPr bwMode="auto">
          <a:xfrm>
            <a:off x="797437" y="1531347"/>
            <a:ext cx="424815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i="0" dirty="0">
                <a:latin typeface="Arial" panose="020B0604020202020204" pitchFamily="34" charset="0"/>
                <a:cs typeface="Arial" panose="020B0604020202020204" pitchFamily="34" charset="0"/>
              </a:rPr>
              <a:t>As condições para a implantação imediata do Parque Jacuí, como um dos núcleos do Programa, surgiu da feliz oportunidade de parceria entre a DERSA, o DAEE e a Prefeitura de São Paulo, em função das obras do Complexo Viário Jacu-Pêssego. </a:t>
            </a:r>
          </a:p>
          <a:p>
            <a:pPr>
              <a:spcBef>
                <a:spcPct val="50000"/>
              </a:spcBef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Área 148.000 m2</a:t>
            </a:r>
            <a:endParaRPr lang="pt-BR" sz="12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2" name="Text Box 19"/>
          <p:cNvSpPr txBox="1">
            <a:spLocks noChangeArrowheads="1"/>
          </p:cNvSpPr>
          <p:nvPr/>
        </p:nvSpPr>
        <p:spPr bwMode="auto">
          <a:xfrm>
            <a:off x="5895035" y="1344671"/>
            <a:ext cx="352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000" i="0" dirty="0">
                <a:latin typeface="Arial" panose="020B0604020202020204" pitchFamily="34" charset="0"/>
                <a:cs typeface="Arial" panose="020B0604020202020204" pitchFamily="34" charset="0"/>
              </a:rPr>
              <a:t>o rio tietê, o viaduto jacu-pêssego, o córrego jacu, a comunidade do jardim pantanal e o núcleo vila </a:t>
            </a:r>
            <a:r>
              <a:rPr lang="pt-BR" sz="1000" i="0" dirty="0" err="1">
                <a:latin typeface="Arial" panose="020B0604020202020204" pitchFamily="34" charset="0"/>
                <a:cs typeface="Arial" panose="020B0604020202020204" pitchFamily="34" charset="0"/>
              </a:rPr>
              <a:t>jacuí</a:t>
            </a:r>
            <a:endParaRPr lang="pt-BR" sz="1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D:\Comunicação Visual\Pastas Pretas\Catalogo\PROJETOS CATALOGADOS\Parque Ecológico do Tietê - atualização\Núcleo Jacui\Daniel Ducci, fotógrafo\parquejacui_032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800" y="4584905"/>
            <a:ext cx="2920201" cy="227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P:\Projetos\2010proj\xxxx - fotos\Parque Jacui\parquejacui_0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3779" y="4584905"/>
            <a:ext cx="3410222" cy="227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6804" y="3981405"/>
            <a:ext cx="3952991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17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360000" cy="252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21088"/>
            <a:ext cx="4480000" cy="2520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5971" y="404663"/>
            <a:ext cx="8229600" cy="9223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Núcleo Itaim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Biacica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Implantado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95240"/>
            <a:ext cx="4680520" cy="351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49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57173"/>
            <a:ext cx="4320000" cy="2777624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922337"/>
          </a:xfrm>
        </p:spPr>
        <p:txBody>
          <a:bodyPr>
            <a:noAutofit/>
          </a:bodyPr>
          <a:lstStyle/>
          <a:p>
            <a:pPr algn="l" eaLnBrk="1" hangingPunct="1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Núcleo Jardim Helena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Implantado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48253"/>
            <a:ext cx="4320000" cy="242705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908"/>
            <a:ext cx="4594289" cy="522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21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922337"/>
          </a:xfrm>
        </p:spPr>
        <p:txBody>
          <a:bodyPr>
            <a:noAutofit/>
          </a:bodyPr>
          <a:lstStyle/>
          <a:p>
            <a:pPr algn="l" eaLnBrk="1" hangingPunct="1"/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Continuação do Parque Ecológico do Tietê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Projeto e Desejo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49413"/>
          <a:stretch/>
        </p:blipFill>
        <p:spPr>
          <a:xfrm>
            <a:off x="2771800" y="1112416"/>
            <a:ext cx="6306208" cy="288032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3" r="10625"/>
          <a:stretch/>
        </p:blipFill>
        <p:spPr>
          <a:xfrm>
            <a:off x="2771800" y="3994246"/>
            <a:ext cx="630620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81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8815"/>
            <a:ext cx="9144000" cy="316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22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922337"/>
          </a:xfrm>
        </p:spPr>
        <p:txBody>
          <a:bodyPr>
            <a:noAutofit/>
          </a:bodyPr>
          <a:lstStyle/>
          <a:p>
            <a:pPr algn="l" eaLnBrk="1" hangingPunct="1"/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Núcleo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Jaci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Projeto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6355"/>
            <a:ext cx="6444208" cy="29763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7001"/>
            <a:ext cx="5215495" cy="244606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54186"/>
            <a:ext cx="4248472" cy="396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2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Work100\Desktop\Imagens PET-23-11-16\Material PET_23-11-16_Página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450"/>
            <a:ext cx="91440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CaixaDeTexto 1"/>
          <p:cNvSpPr txBox="1">
            <a:spLocks noChangeArrowheads="1"/>
          </p:cNvSpPr>
          <p:nvPr/>
        </p:nvSpPr>
        <p:spPr bwMode="auto">
          <a:xfrm>
            <a:off x="0" y="0"/>
            <a:ext cx="4679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charset="0"/>
                <a:cs typeface="Arial" charset="0"/>
              </a:rPr>
              <a:t>Os meandros do rio, sua várzea e o tecido urbano (trecho na Zona Leste, foto 1960)</a:t>
            </a:r>
          </a:p>
        </p:txBody>
      </p:sp>
    </p:spTree>
    <p:extLst>
      <p:ext uri="{BB962C8B-B14F-4D97-AF65-F5344CB8AC3E}">
        <p14:creationId xmlns:p14="http://schemas.microsoft.com/office/powerpoint/2010/main" val="1282641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01"/>
            <a:ext cx="9144000" cy="56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39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Work100\Desktop\Imagens PET-23-11-16\Material PET_23-11-16_Página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925"/>
            <a:ext cx="91440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25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76200" y="3124200"/>
            <a:ext cx="1743075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ct val="20000"/>
              </a:spcBef>
            </a:pPr>
            <a:r>
              <a:rPr lang="pt-BR" sz="2400" i="0" dirty="0">
                <a:latin typeface="Arial" panose="020B0604020202020204" pitchFamily="34" charset="0"/>
                <a:cs typeface="Arial" panose="020B0604020202020204" pitchFamily="34" charset="0"/>
              </a:rPr>
              <a:t>são </a:t>
            </a:r>
            <a:r>
              <a:rPr lang="pt-BR" sz="2400" i="0" dirty="0" err="1">
                <a:latin typeface="Arial" panose="020B0604020202020204" pitchFamily="34" charset="0"/>
                <a:cs typeface="Arial" panose="020B0604020202020204" pitchFamily="34" charset="0"/>
              </a:rPr>
              <a:t>paulo</a:t>
            </a:r>
            <a:endParaRPr lang="pt-BR" sz="2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pt-BR" sz="24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5" name="Picture 3" descr="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990600"/>
            <a:ext cx="739140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8388424" y="5229200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8316416" y="5152836"/>
            <a:ext cx="5245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2000</a:t>
            </a:r>
          </a:p>
        </p:txBody>
      </p:sp>
    </p:spTree>
    <p:extLst>
      <p:ext uri="{BB962C8B-B14F-4D97-AF65-F5344CB8AC3E}">
        <p14:creationId xmlns:p14="http://schemas.microsoft.com/office/powerpoint/2010/main" val="413916053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/>
          <p:cNvSpPr txBox="1">
            <a:spLocks noChangeArrowheads="1"/>
          </p:cNvSpPr>
          <p:nvPr/>
        </p:nvSpPr>
        <p:spPr bwMode="auto">
          <a:xfrm>
            <a:off x="0" y="-17463"/>
            <a:ext cx="5435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charset="0"/>
                <a:cs typeface="Arial" charset="0"/>
              </a:rPr>
              <a:t>Avenidas marginais e construções à beira do rio</a:t>
            </a:r>
          </a:p>
        </p:txBody>
      </p:sp>
      <p:pic>
        <p:nvPicPr>
          <p:cNvPr id="4099" name="Picture 5" descr="C:\Documents and Settings\Work100\Desktop\Marginal_Tiete_Sao_Paulo_09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765175"/>
            <a:ext cx="9151938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91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Work100\Desktop\Imagens PET-23-11-16\Material PET_23-11-16_Página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6250"/>
            <a:ext cx="91440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C:\Documents and Settings\Work100\Desktop\Imagens PET-23-11-16\Material PET_23-11-16_Página_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1"/>
          <a:stretch>
            <a:fillRect/>
          </a:stretch>
        </p:blipFill>
        <p:spPr bwMode="auto">
          <a:xfrm>
            <a:off x="0" y="3267075"/>
            <a:ext cx="18224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CaixaDeTexto 3"/>
          <p:cNvSpPr txBox="1">
            <a:spLocks noChangeArrowheads="1"/>
          </p:cNvSpPr>
          <p:nvPr/>
        </p:nvSpPr>
        <p:spPr bwMode="auto">
          <a:xfrm>
            <a:off x="0" y="0"/>
            <a:ext cx="5651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charset="0"/>
                <a:cs typeface="Arial" charset="0"/>
              </a:rPr>
              <a:t>Garantir o traçado original de um rio de planície, com seus meandros e várzeas nas duas margens.</a:t>
            </a:r>
          </a:p>
        </p:txBody>
      </p:sp>
    </p:spTree>
    <p:extLst>
      <p:ext uri="{BB962C8B-B14F-4D97-AF65-F5344CB8AC3E}">
        <p14:creationId xmlns:p14="http://schemas.microsoft.com/office/powerpoint/2010/main" val="2168503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7" name="Picture 7" descr="DIAGNOSTICOePOTECNIALIDADES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89050"/>
            <a:ext cx="9144000" cy="4300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8301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1628800"/>
            <a:ext cx="903649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25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2"/>
            <a:ext cx="9180512" cy="68339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5577" y="67744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primeiros núcleos construídos: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403648" y="1268760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1980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139952" y="1268760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299470" y="1394671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211960" y="3296017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1981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277947" y="3303513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713351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7772400" cy="720725"/>
          </a:xfrm>
          <a:noFill/>
        </p:spPr>
        <p:txBody>
          <a:bodyPr>
            <a:noAutofit/>
          </a:bodyPr>
          <a:lstStyle/>
          <a:p>
            <a:pPr algn="l" eaLnBrk="1" hangingPunct="1"/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1980</a:t>
            </a:r>
            <a:b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Núcleo Tamboré</a:t>
            </a:r>
            <a:b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Implantado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47646" y="1196752"/>
            <a:ext cx="6400800" cy="17272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pt-BR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oeste da cidade, quando o Parque Ecológico do Tietê foi projetado, foi incluída uma pequena parte (20 km) a jusante de São Paulo : o núcleo Tamboré, implantado em 1980.</a:t>
            </a:r>
          </a:p>
          <a:p>
            <a:pPr algn="l" eaLnBrk="1" hangingPunct="1">
              <a:lnSpc>
                <a:spcPct val="80000"/>
              </a:lnSpc>
            </a:pPr>
            <a:endParaRPr lang="pt-BR" alt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pt-BR" alt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Diferente de outros núcleos, em razão da reduzida área disponível entre o canal e o braço original do rio, compõe-se de: Pavilhão Comunitário, Arena, Quadras Poliesportivas, Campos de Futebol, Churrasqueiras, Restaurante, Sanitários, Vestiários, Ambulatório e Administração.</a:t>
            </a:r>
          </a:p>
        </p:txBody>
      </p:sp>
      <p:pic>
        <p:nvPicPr>
          <p:cNvPr id="10245" name="Picture 5" descr="petnt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3048000"/>
            <a:ext cx="3887787" cy="146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p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048000"/>
            <a:ext cx="424815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2395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367</Words>
  <Application>Microsoft Office PowerPoint</Application>
  <PresentationFormat>Apresentação na tela (4:3)</PresentationFormat>
  <Paragraphs>46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1980 Núcleo Tamboré Implantado</vt:lpstr>
      <vt:lpstr>Apresentação do PowerPoint</vt:lpstr>
      <vt:lpstr>1981 Núcleo Eng. Goulart Implantado</vt:lpstr>
      <vt:lpstr>Apresentação do PowerPoint</vt:lpstr>
      <vt:lpstr>2005 Reformas e Ampliação Núcleo Eng. Goulart</vt:lpstr>
      <vt:lpstr>2009 Núcleo Vila Jacuí Implantado </vt:lpstr>
      <vt:lpstr>Apresentação do PowerPoint</vt:lpstr>
      <vt:lpstr>2019 Núcleo Jardim Helena Implantado </vt:lpstr>
      <vt:lpstr> Continuação do Parque Ecológico do Tietê Projeto e Desejo </vt:lpstr>
      <vt:lpstr>Apresentação do PowerPoint</vt:lpstr>
      <vt:lpstr> Núcleo Any Jaci Projeto </vt:lpstr>
      <vt:lpstr>Apresentação do PowerPoint</vt:lpstr>
      <vt:lpstr>Apresentação do PowerPoint</vt:lpstr>
    </vt:vector>
  </TitlesOfParts>
  <Company>ROAU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Ruy Ohtake Arquitetura e Urbanismo</dc:creator>
  <cp:lastModifiedBy>Gloria Roberta Paffi</cp:lastModifiedBy>
  <cp:revision>56</cp:revision>
  <cp:lastPrinted>2017-06-12T16:44:12Z</cp:lastPrinted>
  <dcterms:created xsi:type="dcterms:W3CDTF">2016-10-18T11:52:23Z</dcterms:created>
  <dcterms:modified xsi:type="dcterms:W3CDTF">2024-03-27T16:12:33Z</dcterms:modified>
</cp:coreProperties>
</file>