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398" r:id="rId2"/>
    <p:sldId id="552" r:id="rId3"/>
    <p:sldId id="547" r:id="rId4"/>
    <p:sldId id="554" r:id="rId5"/>
    <p:sldId id="553" r:id="rId6"/>
    <p:sldId id="549" r:id="rId7"/>
    <p:sldId id="551" r:id="rId8"/>
    <p:sldId id="550" r:id="rId9"/>
    <p:sldId id="557" r:id="rId10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Correa goncalves" initials="MC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5050"/>
    <a:srgbClr val="008000"/>
    <a:srgbClr val="00CC00"/>
    <a:srgbClr val="6699FF"/>
    <a:srgbClr val="00CC66"/>
    <a:srgbClr val="FFCC00"/>
    <a:srgbClr val="FFCC66"/>
    <a:srgbClr val="FF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12" autoAdjust="0"/>
    <p:restoredTop sz="86449" autoAdjust="0"/>
  </p:normalViewPr>
  <p:slideViewPr>
    <p:cSldViewPr showGuides="1">
      <p:cViewPr varScale="1">
        <p:scale>
          <a:sx n="104" d="100"/>
          <a:sy n="104" d="100"/>
        </p:scale>
        <p:origin x="120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78427" cy="513507"/>
          </a:xfrm>
          <a:prstGeom prst="rect">
            <a:avLst/>
          </a:prstGeom>
        </p:spPr>
        <p:txBody>
          <a:bodyPr vert="horz" lIns="95461" tIns="47731" rIns="95461" bIns="4773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4"/>
            <a:ext cx="3078427" cy="513507"/>
          </a:xfrm>
          <a:prstGeom prst="rect">
            <a:avLst/>
          </a:prstGeom>
        </p:spPr>
        <p:txBody>
          <a:bodyPr vert="horz" lIns="95461" tIns="47731" rIns="95461" bIns="47731" rtlCol="0"/>
          <a:lstStyle>
            <a:lvl1pPr algn="r">
              <a:defRPr sz="1200"/>
            </a:lvl1pPr>
          </a:lstStyle>
          <a:p>
            <a:fld id="{23F2E188-525C-404F-A771-AD08BC0202AB}" type="datetimeFigureOut">
              <a:rPr lang="pt-BR" smtClean="0"/>
              <a:t>12/05/2022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1" tIns="47731" rIns="95461" bIns="47731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9"/>
          </a:xfrm>
          <a:prstGeom prst="rect">
            <a:avLst/>
          </a:prstGeom>
        </p:spPr>
        <p:txBody>
          <a:bodyPr vert="horz" lIns="95461" tIns="47731" rIns="95461" bIns="47731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6"/>
          </a:xfrm>
          <a:prstGeom prst="rect">
            <a:avLst/>
          </a:prstGeom>
        </p:spPr>
        <p:txBody>
          <a:bodyPr vert="horz" lIns="95461" tIns="47731" rIns="95461" bIns="4773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6"/>
          </a:xfrm>
          <a:prstGeom prst="rect">
            <a:avLst/>
          </a:prstGeom>
        </p:spPr>
        <p:txBody>
          <a:bodyPr vert="horz" lIns="95461" tIns="47731" rIns="95461" bIns="47731" rtlCol="0" anchor="b"/>
          <a:lstStyle>
            <a:lvl1pPr algn="r">
              <a:defRPr sz="1200"/>
            </a:lvl1pPr>
          </a:lstStyle>
          <a:p>
            <a:fld id="{1603218E-3E36-4E4D-8FEF-8A2C0F45615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10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3218E-3E36-4E4D-8FEF-8A2C0F45615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01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99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4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7FA6D19-DAC7-064A-A8B8-E2829B90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1715" y="6479658"/>
            <a:ext cx="252031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1E49510-BA26-4250-B572-609D8B6E31CF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D1773E-D655-4F7B-3EE6-81618E65E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88" y="116632"/>
            <a:ext cx="840744" cy="5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3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raestruturameioambiente.sp.gov.br/cortafogo/informacoes-e-materiai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F4B7948-75EB-45C1-9495-84600026037A}"/>
              </a:ext>
            </a:extLst>
          </p:cNvPr>
          <p:cNvSpPr/>
          <p:nvPr/>
        </p:nvSpPr>
        <p:spPr>
          <a:xfrm>
            <a:off x="21956" y="8626"/>
            <a:ext cx="2117696" cy="684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4B7948-75EB-45C1-9495-84600026037A}"/>
              </a:ext>
            </a:extLst>
          </p:cNvPr>
          <p:cNvSpPr/>
          <p:nvPr/>
        </p:nvSpPr>
        <p:spPr>
          <a:xfrm>
            <a:off x="10074304" y="0"/>
            <a:ext cx="2117696" cy="684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F4B7948-75EB-45C1-9495-84600026037A}"/>
              </a:ext>
            </a:extLst>
          </p:cNvPr>
          <p:cNvSpPr/>
          <p:nvPr/>
        </p:nvSpPr>
        <p:spPr>
          <a:xfrm rot="5400000">
            <a:off x="2775013" y="-1071499"/>
            <a:ext cx="6858000" cy="900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60286F-35D3-5C27-CEFF-300B5376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4"/>
            <a:ext cx="12192000" cy="68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750074" y="1214966"/>
            <a:ext cx="77941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400" spc="-7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SOBRE</a:t>
            </a:r>
            <a:r>
              <a:rPr sz="2400" spc="-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sz="2400" spc="-114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A</a:t>
            </a:r>
            <a:r>
              <a:rPr sz="240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lang="pt-BR" sz="2400" b="1" dirty="0">
                <a:solidFill>
                  <a:srgbClr val="FF9933"/>
                </a:solidFill>
                <a:latin typeface="Montserrat" panose="00000500000000000000" pitchFamily="50" charset="0"/>
              </a:rPr>
              <a:t>OPERAÇÃO: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750075" y="1700808"/>
            <a:ext cx="9306365" cy="272959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r>
              <a:rPr lang="pt-BR" sz="1600" dirty="0">
                <a:latin typeface="Montserrat" panose="00000500000000000000" pitchFamily="50" charset="0"/>
              </a:rPr>
              <a:t>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Operação Corta-Fogo</a:t>
            </a:r>
            <a:r>
              <a:rPr lang="pt-BR" sz="1600" dirty="0">
                <a:latin typeface="Montserrat" panose="00000500000000000000" pitchFamily="50" charset="0"/>
              </a:rPr>
              <a:t>, como é chamado este sistema, é formada por diversos órgãos estaduais como 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Coordenadoria Estadual de Proteção Defesa Civil </a:t>
            </a:r>
            <a:r>
              <a:rPr lang="pt-BR" sz="1600" dirty="0">
                <a:latin typeface="Montserrat" panose="00000500000000000000" pitchFamily="50" charset="0"/>
              </a:rPr>
              <a:t>(CEPDEC), o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Corpo de Bombeiros</a:t>
            </a:r>
            <a:r>
              <a:rPr lang="pt-BR" sz="1600" dirty="0">
                <a:latin typeface="Montserrat" panose="00000500000000000000" pitchFamily="50" charset="0"/>
              </a:rPr>
              <a:t>, 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Polícia Militar Ambiental</a:t>
            </a:r>
            <a:r>
              <a:rPr lang="pt-BR" sz="1600" dirty="0">
                <a:latin typeface="Montserrat" panose="00000500000000000000" pitchFamily="50" charset="0"/>
              </a:rPr>
              <a:t>, 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Companhia Ambiental do Estado de São Paulo </a:t>
            </a:r>
            <a:r>
              <a:rPr lang="pt-BR" sz="1600" dirty="0">
                <a:latin typeface="Montserrat" panose="00000500000000000000" pitchFamily="50" charset="0"/>
              </a:rPr>
              <a:t>(Cetesb), 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Fundação Florestal </a:t>
            </a:r>
            <a:r>
              <a:rPr lang="pt-BR" sz="1600" dirty="0">
                <a:latin typeface="Montserrat" panose="00000500000000000000" pitchFamily="50" charset="0"/>
              </a:rPr>
              <a:t>(FF) e o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Instituto de Pesquisas Ambientais </a:t>
            </a:r>
            <a:r>
              <a:rPr lang="pt-BR" sz="1600" dirty="0">
                <a:latin typeface="Montserrat" panose="00000500000000000000" pitchFamily="50" charset="0"/>
              </a:rPr>
              <a:t>(IPA). </a:t>
            </a:r>
          </a:p>
          <a:p>
            <a:endParaRPr lang="pt-BR" sz="1600" dirty="0">
              <a:latin typeface="Montserrat" panose="00000500000000000000" pitchFamily="50" charset="0"/>
            </a:endParaRPr>
          </a:p>
          <a:p>
            <a:r>
              <a:rPr lang="pt-BR" sz="1600" dirty="0">
                <a:latin typeface="Montserrat" panose="00000500000000000000" pitchFamily="50" charset="0"/>
              </a:rPr>
              <a:t>A coordenação do sistema é realizada pela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Secretaria Estadual de Infraestrutura e Meio Ambiente</a:t>
            </a:r>
            <a:r>
              <a:rPr lang="pt-BR" sz="1600" dirty="0">
                <a:latin typeface="Montserrat" panose="00000500000000000000" pitchFamily="50" charset="0"/>
              </a:rPr>
              <a:t>, por intermédio da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Coordenadoria de Fiscalização e Biodiversidade</a:t>
            </a:r>
            <a:r>
              <a:rPr lang="pt-BR" sz="1600" dirty="0">
                <a:latin typeface="Montserrat" panose="00000500000000000000" pitchFamily="50" charset="0"/>
              </a:rPr>
              <a:t>.  A articulação entre essas instituições ocorre por meio do </a:t>
            </a:r>
            <a:r>
              <a:rPr lang="pt-BR" sz="1600" b="1" dirty="0">
                <a:solidFill>
                  <a:srgbClr val="FF9933"/>
                </a:solidFill>
                <a:latin typeface="Montserrat" panose="00000500000000000000" pitchFamily="50" charset="0"/>
              </a:rPr>
              <a:t>Comitê Executivo</a:t>
            </a:r>
            <a:r>
              <a:rPr lang="pt-BR" sz="1600" dirty="0">
                <a:latin typeface="Montserrat" panose="00000500000000000000" pitchFamily="50" charset="0"/>
              </a:rPr>
              <a:t>, que tem como objetivo delinear ações integradas e complementares.</a:t>
            </a:r>
          </a:p>
          <a:p>
            <a:pPr>
              <a:lnSpc>
                <a:spcPct val="100000"/>
              </a:lnSpc>
            </a:pPr>
            <a:endParaRPr dirty="0">
              <a:latin typeface="Montserrat" panose="00000500000000000000" pitchFamily="50" charset="0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Montserrat" panose="000005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38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750074" y="3746499"/>
            <a:ext cx="8514278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>
              <a:lnSpc>
                <a:spcPts val="1700"/>
              </a:lnSpc>
            </a:pPr>
            <a:r>
              <a:rPr sz="2400" b="1" spc="-65" dirty="0">
                <a:solidFill>
                  <a:srgbClr val="FF0000"/>
                </a:solidFill>
                <a:latin typeface="Montserrat" panose="00000500000000000000" pitchFamily="50" charset="0"/>
                <a:cs typeface="Book Antiqua"/>
              </a:rPr>
              <a:t>NÃO!</a:t>
            </a:r>
            <a:endParaRPr sz="2400" b="1" dirty="0">
              <a:latin typeface="Montserrat" panose="00000500000000000000" pitchFamily="50" charset="0"/>
              <a:cs typeface="Book Antiqua"/>
            </a:endParaRPr>
          </a:p>
          <a:p>
            <a:pPr marL="412750" marR="690245" indent="-400050">
              <a:lnSpc>
                <a:spcPts val="1930"/>
              </a:lnSpc>
              <a:spcBef>
                <a:spcPts val="1200"/>
              </a:spcBef>
              <a:buSzPct val="125000"/>
              <a:buChar char="•"/>
              <a:tabLst>
                <a:tab pos="412115" algn="l"/>
                <a:tab pos="412750" algn="l"/>
              </a:tabLst>
            </a:pPr>
            <a:r>
              <a:rPr sz="1600" b="1" spc="1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Remover</a:t>
            </a:r>
            <a:r>
              <a:rPr sz="1600" spc="4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frases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da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campanha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contida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nas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35" dirty="0" err="1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peças</a:t>
            </a:r>
            <a:r>
              <a:rPr sz="1600" spc="1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-3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95" dirty="0" err="1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oficiais</a:t>
            </a:r>
            <a:r>
              <a:rPr lang="pt-BR" sz="1600" spc="9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;</a:t>
            </a:r>
            <a:endParaRPr sz="1600" dirty="0">
              <a:latin typeface="Montserrat" panose="00000500000000000000" pitchFamily="50" charset="0"/>
              <a:cs typeface="Calibri"/>
            </a:endParaRPr>
          </a:p>
          <a:p>
            <a:pPr marL="412750" marR="5080" indent="-400050">
              <a:lnSpc>
                <a:spcPts val="1870"/>
              </a:lnSpc>
              <a:spcBef>
                <a:spcPts val="1200"/>
              </a:spcBef>
              <a:buSzPct val="125000"/>
              <a:buChar char="•"/>
              <a:tabLst>
                <a:tab pos="412115" algn="l"/>
                <a:tab pos="412750" algn="l"/>
              </a:tabLst>
            </a:pPr>
            <a:r>
              <a:rPr sz="1600" b="1" spc="1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Remover</a:t>
            </a:r>
            <a:r>
              <a:rPr sz="1600" spc="4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0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barra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de</a:t>
            </a:r>
            <a:r>
              <a:rPr sz="1600" spc="3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logos</a:t>
            </a:r>
            <a:r>
              <a:rPr sz="1600" spc="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600" spc="16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com o brasão</a:t>
            </a:r>
            <a:r>
              <a:rPr sz="1600" spc="1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.</a:t>
            </a:r>
            <a:endParaRPr sz="1600" dirty="0"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750074" y="1214966"/>
            <a:ext cx="10271760" cy="2082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MANUAL</a:t>
            </a:r>
            <a:r>
              <a:rPr sz="2400" spc="3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sz="2400" spc="-8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DE</a:t>
            </a:r>
            <a:r>
              <a:rPr sz="2400" b="1" spc="2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sz="2400" b="1" spc="-8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DIVULGAÇÃO</a:t>
            </a:r>
            <a:r>
              <a:rPr sz="2400" b="1" spc="2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sz="2400" spc="-3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-</a:t>
            </a:r>
            <a:r>
              <a:rPr sz="2400" spc="3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Montserrat" panose="00000500000000000000" pitchFamily="50" charset="0"/>
                <a:cs typeface="Book Antiqua"/>
              </a:rPr>
              <a:t>REGRAS</a:t>
            </a:r>
            <a:r>
              <a:rPr sz="2400" spc="35" dirty="0">
                <a:solidFill>
                  <a:srgbClr val="FFFFFF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Montserrat" panose="00000500000000000000" pitchFamily="50" charset="0"/>
                <a:cs typeface="Book Antiqua"/>
              </a:rPr>
              <a:t>BÁSICAS</a:t>
            </a:r>
            <a:endParaRPr sz="2400" dirty="0">
              <a:latin typeface="Montserrat" panose="00000500000000000000" pitchFamily="50" charset="0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Montserrat" panose="00000500000000000000" pitchFamily="50" charset="0"/>
              <a:cs typeface="Book Antiqua"/>
            </a:endParaRPr>
          </a:p>
          <a:p>
            <a:pPr marL="31750">
              <a:lnSpc>
                <a:spcPts val="2875"/>
              </a:lnSpc>
            </a:pPr>
            <a:r>
              <a:rPr spc="26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ATENÇÃO!</a:t>
            </a:r>
            <a:endParaRPr dirty="0">
              <a:solidFill>
                <a:srgbClr val="FF9933"/>
              </a:solidFill>
              <a:latin typeface="Montserrat" panose="00000500000000000000" pitchFamily="50" charset="0"/>
              <a:cs typeface="Calibri"/>
            </a:endParaRPr>
          </a:p>
          <a:p>
            <a:pPr marL="31750" marR="5080">
              <a:lnSpc>
                <a:spcPts val="2400"/>
              </a:lnSpc>
              <a:spcBef>
                <a:spcPts val="75"/>
              </a:spcBef>
            </a:pPr>
            <a:r>
              <a:rPr sz="1600" b="1" spc="27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TODO</a:t>
            </a:r>
            <a:r>
              <a:rPr sz="1600" spc="27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3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O </a:t>
            </a:r>
            <a:r>
              <a:rPr sz="1600" spc="18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MATERIAL </a:t>
            </a:r>
            <a:r>
              <a:rPr sz="1600" spc="254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CONTIDO </a:t>
            </a:r>
            <a:r>
              <a:rPr sz="1600" b="1" spc="24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NESSE </a:t>
            </a:r>
            <a:r>
              <a:rPr sz="1600" b="1" spc="19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GUIA </a:t>
            </a:r>
            <a:r>
              <a:rPr sz="1600" spc="18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TEM </a:t>
            </a:r>
            <a:r>
              <a:rPr sz="1600" spc="28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COMO </a:t>
            </a:r>
            <a:r>
              <a:rPr sz="1600" b="1" spc="21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FINALIDADE</a:t>
            </a:r>
            <a:r>
              <a:rPr sz="1600" spc="21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EXCLUSIVA </a:t>
            </a:r>
            <a:r>
              <a:rPr sz="1600" spc="204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APOIAR</a:t>
            </a:r>
            <a:r>
              <a:rPr sz="1600" spc="1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2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A</a:t>
            </a:r>
            <a:r>
              <a:rPr sz="1600" spc="2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DIVULGAÇÃO</a:t>
            </a:r>
            <a:r>
              <a:rPr sz="1600" spc="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DA</a:t>
            </a:r>
            <a:r>
              <a:rPr sz="1600" spc="2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600" b="1" spc="22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OPERAÇÃO CORTA-FOGO</a:t>
            </a:r>
            <a:r>
              <a:rPr lang="pt-BR" sz="1600" spc="22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spc="2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E</a:t>
            </a:r>
            <a:r>
              <a:rPr sz="1600" spc="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27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NÃO</a:t>
            </a:r>
            <a:r>
              <a:rPr sz="1600" b="1" spc="5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22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DEVERÁ</a:t>
            </a:r>
            <a:r>
              <a:rPr sz="1600" b="1" spc="2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22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SER </a:t>
            </a:r>
            <a:r>
              <a:rPr sz="1600" b="1" spc="-44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21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UTILIZADO</a:t>
            </a:r>
            <a:r>
              <a:rPr sz="1600" b="1" spc="4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19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PARA</a:t>
            </a:r>
            <a:r>
              <a:rPr sz="1600" b="1" spc="1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22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QUALQUER</a:t>
            </a:r>
            <a:r>
              <a:rPr sz="1600" b="1" spc="4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24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OUTRO</a:t>
            </a:r>
            <a:r>
              <a:rPr sz="1600" b="1" spc="4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600" b="1" spc="1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FIM</a:t>
            </a:r>
            <a:r>
              <a:rPr sz="1600" spc="13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.</a:t>
            </a:r>
            <a:endParaRPr sz="1600" dirty="0">
              <a:latin typeface="Montserrat" panose="000005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12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7979965" y="870000"/>
            <a:ext cx="54692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6312024" y="966938"/>
            <a:ext cx="54692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r>
              <a:rPr lang="pt-BR" spc="12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Cartaz</a:t>
            </a:r>
            <a:r>
              <a:rPr lang="pt-BR" spc="4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0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A3</a:t>
            </a:r>
            <a:endParaRPr lang="pt-BR" dirty="0">
              <a:latin typeface="Montserrat" panose="00000500000000000000" pitchFamily="50" charset="0"/>
            </a:endParaRPr>
          </a:p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08A6FA-536F-CB53-55FF-F0D821322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64704"/>
            <a:ext cx="4073438" cy="576064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568EE9-943B-CE45-AB68-8B363B369B7F}"/>
              </a:ext>
            </a:extLst>
          </p:cNvPr>
          <p:cNvSpPr txBox="1"/>
          <p:nvPr/>
        </p:nvSpPr>
        <p:spPr>
          <a:xfrm>
            <a:off x="4264782" y="944379"/>
            <a:ext cx="6790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2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PEÇAS</a:t>
            </a:r>
            <a:r>
              <a:rPr lang="pt-BR" sz="1800" spc="1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lang="pt-BR" sz="1800" b="1" spc="-1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OFICIAIS</a:t>
            </a:r>
            <a:endParaRPr lang="pt-BR" sz="1800" b="1" dirty="0">
              <a:solidFill>
                <a:srgbClr val="FF9933"/>
              </a:solidFill>
              <a:latin typeface="Montserrat" panose="00000500000000000000" pitchFamily="50" charset="0"/>
              <a:cs typeface="Book Antiqua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1D25F99-AF37-DA57-202C-BE2E0DA71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9" y="1386066"/>
            <a:ext cx="1597344" cy="225895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7A8BE85-0714-7503-3A7E-2B178080E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13" y="1375705"/>
            <a:ext cx="1604671" cy="226932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EC3742F-9214-7D87-75A5-8548BB218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94" y="3809204"/>
            <a:ext cx="1597022" cy="22589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F23F430-E30C-45AD-FA77-E3DB590869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45" y="3809204"/>
            <a:ext cx="1597022" cy="22589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472A21B-E2F4-3264-DA37-4D6812752E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96" y="3811475"/>
            <a:ext cx="1597022" cy="22589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7AB625-C245-A526-14ED-0533C4132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9" y="3809204"/>
            <a:ext cx="1597022" cy="225895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90D1DB27-7D73-E77A-A07E-DCDC8C5E1F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47" y="1386064"/>
            <a:ext cx="1597345" cy="22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750074" y="1214966"/>
            <a:ext cx="546925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PEÇAS</a:t>
            </a:r>
            <a:r>
              <a:rPr sz="2400" spc="1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lang="en-US" sz="2400" b="1" spc="-1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DIGITAIS</a:t>
            </a:r>
            <a:endParaRPr sz="2400" b="1" dirty="0">
              <a:solidFill>
                <a:srgbClr val="FF9933"/>
              </a:solidFill>
              <a:latin typeface="Montserrat" panose="00000500000000000000" pitchFamily="50" charset="0"/>
              <a:cs typeface="Book Antiqua"/>
            </a:endParaRPr>
          </a:p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750074" y="1715006"/>
            <a:ext cx="10271760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pt-BR" sz="2000" spc="130" dirty="0">
                <a:solidFill>
                  <a:srgbClr val="FFFFFF"/>
                </a:solidFill>
                <a:latin typeface="Montserrat" panose="00000500000000000000" pitchFamily="50" charset="0"/>
                <a:ea typeface="Verdana" pitchFamily="34" charset="0"/>
                <a:cs typeface="Calibri"/>
              </a:rPr>
              <a:t>Banner para sites oficias participantes da campanha:</a:t>
            </a:r>
          </a:p>
          <a:p>
            <a:pPr marL="12700">
              <a:spcBef>
                <a:spcPts val="1450"/>
              </a:spcBef>
            </a:pPr>
            <a:r>
              <a:rPr lang="pt-BR" spc="1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Cover</a:t>
            </a:r>
            <a:r>
              <a:rPr lang="pt-BR" spc="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6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de</a:t>
            </a:r>
            <a:r>
              <a:rPr lang="pt-BR" spc="-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45" dirty="0" err="1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Facebook</a:t>
            </a:r>
            <a:r>
              <a:rPr lang="pt-BR" spc="1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: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6168008" y="2276872"/>
            <a:ext cx="10271760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lang="pt-BR" spc="1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Cover</a:t>
            </a:r>
            <a:r>
              <a:rPr lang="pt-BR" spc="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6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de</a:t>
            </a:r>
            <a:r>
              <a:rPr lang="pt-BR" spc="-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45" dirty="0" err="1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Instagram</a:t>
            </a:r>
            <a:endParaRPr lang="pt-BR" spc="145" dirty="0">
              <a:solidFill>
                <a:srgbClr val="FFFFFF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450"/>
              </a:spcBef>
            </a:pPr>
            <a:endParaRPr lang="pt-BR" spc="145" dirty="0">
              <a:solidFill>
                <a:srgbClr val="FFFFFF"/>
              </a:solidFill>
              <a:latin typeface="Gotham" panose="02000504050000020004" pitchFamily="2" charset="0"/>
              <a:cs typeface="Calibri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710751" y="4470018"/>
            <a:ext cx="2720953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lang="pt-BR" spc="1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Cover</a:t>
            </a:r>
            <a:r>
              <a:rPr lang="pt-BR" spc="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6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de</a:t>
            </a:r>
            <a:r>
              <a:rPr lang="pt-BR" spc="-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pc="145" dirty="0" err="1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Youtube</a:t>
            </a:r>
            <a:endParaRPr lang="pt-BR" spc="145" dirty="0">
              <a:solidFill>
                <a:srgbClr val="FFFFFF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450"/>
              </a:spcBef>
            </a:pPr>
            <a:endParaRPr lang="pt-BR" spc="145" dirty="0">
              <a:solidFill>
                <a:srgbClr val="FFFFFF"/>
              </a:solidFill>
              <a:latin typeface="Gotham" panose="02000504050000020004" pitchFamily="2" charset="0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F54E16-ECE9-53BB-8985-CF4FA1697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650094"/>
            <a:ext cx="1787018" cy="17870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369EF0-50C4-7089-CAEC-6B256F57D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1" y="4870179"/>
            <a:ext cx="6194648" cy="14125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7E757D4-6E98-B173-FD94-A332CB3D7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1" y="2656463"/>
            <a:ext cx="4881194" cy="179833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3E7EF91-76D9-8800-C431-597F3A18D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40" y="5568930"/>
            <a:ext cx="4879471" cy="725327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C24CD74E-509B-926D-3AE5-077640325F03}"/>
              </a:ext>
            </a:extLst>
          </p:cNvPr>
          <p:cNvSpPr txBox="1"/>
          <p:nvPr/>
        </p:nvSpPr>
        <p:spPr>
          <a:xfrm>
            <a:off x="7147333" y="5157192"/>
            <a:ext cx="2720953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lang="pt-BR" spc="1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Banner para site</a:t>
            </a:r>
            <a:endParaRPr lang="pt-BR" spc="145" dirty="0">
              <a:solidFill>
                <a:srgbClr val="FFFFFF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450"/>
              </a:spcBef>
            </a:pPr>
            <a:endParaRPr lang="pt-BR" spc="145" dirty="0">
              <a:solidFill>
                <a:srgbClr val="FFFFFF"/>
              </a:solidFill>
              <a:latin typeface="Gotham" panose="02000504050000020004" pitchFamily="2" charset="0"/>
              <a:cs typeface="Calibri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68FD53C-C773-9EEE-4D13-BEBE3F449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55" y="763298"/>
            <a:ext cx="2390556" cy="4249878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4830D948-3A16-5095-3190-2D4145AC5D11}"/>
              </a:ext>
            </a:extLst>
          </p:cNvPr>
          <p:cNvSpPr txBox="1"/>
          <p:nvPr/>
        </p:nvSpPr>
        <p:spPr>
          <a:xfrm rot="16200000">
            <a:off x="4535197" y="-2104284"/>
            <a:ext cx="1027176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lang="pt-BR" sz="1600" spc="15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Formato: 1080 x 1920</a:t>
            </a:r>
            <a:endParaRPr lang="pt-BR" sz="1600" spc="145" dirty="0">
              <a:solidFill>
                <a:srgbClr val="FFFFFF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450"/>
              </a:spcBef>
            </a:pPr>
            <a:endParaRPr lang="pt-BR" spc="145" dirty="0">
              <a:solidFill>
                <a:srgbClr val="FFFFFF"/>
              </a:solidFill>
              <a:latin typeface="Gotham" panose="0200050405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0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7219" y="1280808"/>
            <a:ext cx="54692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spcBef>
                <a:spcPts val="1185"/>
              </a:spcBef>
              <a:tabLst>
                <a:tab pos="3771900" algn="l"/>
              </a:tabLst>
            </a:pPr>
            <a:r>
              <a:rPr lang="pt-BR" spc="100" dirty="0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Posts</a:t>
            </a:r>
            <a:r>
              <a:rPr lang="pt-BR" dirty="0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 </a:t>
            </a:r>
            <a:r>
              <a:rPr lang="pt-BR" spc="125" dirty="0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redes</a:t>
            </a:r>
            <a:r>
              <a:rPr lang="pt-BR" spc="5" dirty="0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 </a:t>
            </a:r>
            <a:r>
              <a:rPr lang="pt-BR" spc="110" dirty="0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sociais:</a:t>
            </a:r>
          </a:p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endParaRPr lang="pt-BR" dirty="0">
              <a:latin typeface="Gotham" panose="02000504050000020004" pitchFamily="2" charset="0"/>
            </a:endParaRPr>
          </a:p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267219" y="887743"/>
            <a:ext cx="546925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PEÇAS</a:t>
            </a:r>
            <a:r>
              <a:rPr sz="2400" spc="10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 </a:t>
            </a:r>
            <a:r>
              <a:rPr lang="en-US" sz="2400" b="1" spc="-15" dirty="0">
                <a:solidFill>
                  <a:srgbClr val="FF9933"/>
                </a:solidFill>
                <a:latin typeface="Montserrat" panose="00000500000000000000" pitchFamily="50" charset="0"/>
                <a:cs typeface="Book Antiqua"/>
              </a:rPr>
              <a:t>DIGITAIS</a:t>
            </a:r>
            <a:endParaRPr sz="2400" b="1" dirty="0">
              <a:solidFill>
                <a:srgbClr val="FF9933"/>
              </a:solidFill>
              <a:latin typeface="Montserrat" panose="00000500000000000000" pitchFamily="50" charset="0"/>
              <a:cs typeface="Book Antiqua"/>
            </a:endParaRPr>
          </a:p>
          <a:p>
            <a:pPr marL="29209">
              <a:lnSpc>
                <a:spcPct val="100000"/>
              </a:lnSpc>
              <a:spcBef>
                <a:spcPts val="1185"/>
              </a:spcBef>
              <a:tabLst>
                <a:tab pos="3771900" algn="l"/>
              </a:tabLst>
            </a:pPr>
            <a:r>
              <a:rPr sz="1600" b="1" spc="100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	</a:t>
            </a:r>
            <a:endParaRPr sz="1600" dirty="0">
              <a:latin typeface="Montserrat" panose="00000500000000000000" pitchFamily="50" charset="0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632684-D49C-21DB-7696-73DDED2D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" y="1745761"/>
            <a:ext cx="4563559" cy="45635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9CE9A6-1BF4-06E7-B000-76370D985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8" y="895012"/>
            <a:ext cx="1717152" cy="17171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18F4602-C980-CD93-9FD7-6990BA1AA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896449"/>
            <a:ext cx="1717152" cy="17171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F3548BB-A253-A33B-DA95-5C1E88910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73" y="895012"/>
            <a:ext cx="1717152" cy="171715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F325A91-25EA-DCEB-2ED1-E5E211339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7" y="2683099"/>
            <a:ext cx="1717152" cy="171715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02A4097-6751-D441-3645-D2FFE8039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26" y="4471186"/>
            <a:ext cx="1717152" cy="1717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95B7DCF-55B7-0AE4-2107-58908CE43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79" y="4471186"/>
            <a:ext cx="1717152" cy="171715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6F27D83-3244-7AB6-12FF-3F93CBE26B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7" y="895012"/>
            <a:ext cx="1717152" cy="171715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B64908E-C18C-32FD-6327-C20B4BE065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0" y="2683099"/>
            <a:ext cx="1717152" cy="171715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3F6B432-41B6-82C6-A398-2307882519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73" y="2683099"/>
            <a:ext cx="1717152" cy="171715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67455ED-B2F4-C2E0-9DE6-F25440A1C4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12" y="2683099"/>
            <a:ext cx="1717152" cy="17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695400" y="1214966"/>
            <a:ext cx="77941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520"/>
              </a:spcBef>
            </a:pPr>
            <a:r>
              <a:rPr lang="pt-BR" sz="2400" spc="-75" dirty="0">
                <a:solidFill>
                  <a:srgbClr val="FF9933"/>
                </a:solidFill>
                <a:latin typeface="Montserrat" panose="00000500000000000000" pitchFamily="50" charset="0"/>
                <a:ea typeface="Verdana" pitchFamily="34" charset="0"/>
                <a:cs typeface="Book Antiqua"/>
              </a:rPr>
              <a:t>MATERIAIS</a:t>
            </a:r>
            <a:r>
              <a:rPr lang="pt-BR" sz="2400" spc="25" dirty="0">
                <a:solidFill>
                  <a:srgbClr val="FF9933"/>
                </a:solidFill>
                <a:latin typeface="Montserrat" panose="00000500000000000000" pitchFamily="50" charset="0"/>
                <a:ea typeface="Verdana" pitchFamily="34" charset="0"/>
                <a:cs typeface="Book Antiqua"/>
              </a:rPr>
              <a:t> </a:t>
            </a:r>
            <a:r>
              <a:rPr lang="pt-BR" sz="2400" b="1" spc="-110" dirty="0">
                <a:solidFill>
                  <a:srgbClr val="FF9933"/>
                </a:solidFill>
                <a:latin typeface="Montserrat" panose="00000500000000000000" pitchFamily="50" charset="0"/>
                <a:ea typeface="Verdana" pitchFamily="34" charset="0"/>
                <a:cs typeface="Book Antiqua"/>
              </a:rPr>
              <a:t>AUDIOVISUAIS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750075" y="1766410"/>
            <a:ext cx="9306365" cy="233717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0485">
              <a:spcBef>
                <a:spcPts val="2520"/>
              </a:spcBef>
            </a:pPr>
            <a:r>
              <a:rPr lang="pt-BR" sz="1400" b="1" spc="22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FILMES</a:t>
            </a:r>
            <a:r>
              <a:rPr lang="pt-BR" sz="1400" b="1" spc="-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400" b="1" spc="22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PARA </a:t>
            </a:r>
            <a:r>
              <a:rPr lang="pt-BR" sz="1400" b="1" spc="2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INTERNET:</a:t>
            </a:r>
          </a:p>
          <a:p>
            <a:pPr marL="356235" indent="-285750">
              <a:spcBef>
                <a:spcPts val="2520"/>
              </a:spcBef>
              <a:buFont typeface="Arial" panose="020B0604020202020204" pitchFamily="34" charset="0"/>
              <a:buChar char="•"/>
            </a:pPr>
            <a:r>
              <a:rPr lang="pt-BR" sz="1400" b="1" spc="24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3 vídeos campanha </a:t>
            </a:r>
            <a:r>
              <a:rPr lang="pt-BR" sz="1400" spc="2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com 30 segundos para todas as plataformas; 16:9;</a:t>
            </a:r>
          </a:p>
          <a:p>
            <a:pPr marL="356235" indent="-285750">
              <a:spcBef>
                <a:spcPts val="2520"/>
              </a:spcBef>
              <a:buFont typeface="Arial" panose="020B0604020202020204" pitchFamily="34" charset="0"/>
              <a:buChar char="•"/>
            </a:pPr>
            <a:r>
              <a:rPr lang="pt-BR" sz="1400" b="1" spc="24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10 vídeos serviço </a:t>
            </a:r>
            <a:r>
              <a:rPr lang="pt-BR" sz="1400" spc="2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com tamanhos diversos para redes sociais;</a:t>
            </a:r>
          </a:p>
          <a:p>
            <a:pPr marL="356235" indent="-285750">
              <a:spcBef>
                <a:spcPts val="2520"/>
              </a:spcBef>
              <a:buFont typeface="Arial" panose="020B0604020202020204" pitchFamily="34" charset="0"/>
              <a:buChar char="•"/>
            </a:pPr>
            <a:r>
              <a:rPr lang="pt-BR" sz="1400" spc="2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Versão específicas para </a:t>
            </a:r>
            <a:r>
              <a:rPr lang="pt-BR" sz="1400" b="1" spc="24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mídias digitais parceiras</a:t>
            </a:r>
            <a:r>
              <a:rPr lang="pt-BR" sz="1400" spc="24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;</a:t>
            </a:r>
            <a:endParaRPr lang="pt-BR" sz="1400" spc="265" dirty="0">
              <a:solidFill>
                <a:srgbClr val="FFFFFF"/>
              </a:solidFill>
              <a:latin typeface="Montserrat" panose="00000500000000000000" pitchFamily="50" charset="0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Montserrat" panose="00000500000000000000" pitchFamily="50" charset="0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Montserrat" panose="000005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38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652712"/>
            <a:ext cx="2143125" cy="15525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783632" y="4581128"/>
            <a:ext cx="6096000" cy="51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indent="-1270" algn="ctr">
              <a:lnSpc>
                <a:spcPct val="98600"/>
              </a:lnSpc>
              <a:spcBef>
                <a:spcPts val="130"/>
              </a:spcBef>
            </a:pPr>
            <a:r>
              <a:rPr lang="pt-BR" sz="1600" b="1" spc="22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  <a:hlinkClick r:id="rId3"/>
              </a:rPr>
              <a:t>CLIQUE </a:t>
            </a:r>
            <a:r>
              <a:rPr lang="pt-BR" sz="1600" b="1" spc="20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  <a:hlinkClick r:id="rId3"/>
              </a:rPr>
              <a:t>AQUI </a:t>
            </a:r>
            <a:r>
              <a:rPr lang="pt-BR" sz="1200" spc="15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PARA </a:t>
            </a:r>
            <a:r>
              <a:rPr lang="pt-BR" sz="1200" spc="16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TER </a:t>
            </a:r>
            <a:r>
              <a:rPr lang="pt-BR" sz="1200" spc="21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ACESSO </a:t>
            </a:r>
            <a:r>
              <a:rPr lang="pt-BR" sz="1200" spc="19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A </a:t>
            </a:r>
            <a:r>
              <a:rPr lang="pt-BR" sz="1200" spc="-35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21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TODOS</a:t>
            </a:r>
            <a:r>
              <a:rPr lang="pt-BR" sz="1200" spc="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229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OS</a:t>
            </a:r>
            <a:r>
              <a:rPr lang="pt-BR" sz="1200" spc="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1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MATERIAIS</a:t>
            </a:r>
            <a:r>
              <a:rPr lang="pt-BR" sz="1200" spc="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19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DESSE</a:t>
            </a:r>
            <a:r>
              <a:rPr lang="pt-BR" sz="1200" spc="3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16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MANUAL </a:t>
            </a:r>
            <a:r>
              <a:rPr lang="pt-BR" sz="1200" spc="-35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16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EM</a:t>
            </a:r>
            <a:r>
              <a:rPr lang="pt-BR" sz="120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11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ALTA</a:t>
            </a:r>
            <a:r>
              <a:rPr lang="pt-BR" sz="1200" spc="5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pt-BR" sz="1200" spc="170" dirty="0">
                <a:solidFill>
                  <a:srgbClr val="FF9933"/>
                </a:solidFill>
                <a:latin typeface="Montserrat" panose="00000500000000000000" pitchFamily="50" charset="0"/>
                <a:cs typeface="Calibri"/>
              </a:rPr>
              <a:t>RESOLUÇÃO.</a:t>
            </a:r>
            <a:endParaRPr lang="pt-BR" sz="1200" dirty="0">
              <a:solidFill>
                <a:srgbClr val="FF9933"/>
              </a:solidFill>
              <a:latin typeface="Montserrat" panose="000005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79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48C054-1728-E7BC-61B9-A50ED268D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467919"/>
            <a:ext cx="6132772" cy="43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4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{CE704FAB-E5F4-A547-A052-80C349E1EC29}tf10001063</Template>
  <TotalTime>21230</TotalTime>
  <Words>261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Gotham</vt:lpstr>
      <vt:lpstr>Montserrat</vt:lpstr>
      <vt:lpstr>Verdana</vt:lpstr>
      <vt:lpstr>Mesh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Fernando Hisi Panhoca</cp:lastModifiedBy>
  <cp:revision>2205</cp:revision>
  <cp:lastPrinted>2020-09-03T23:27:06Z</cp:lastPrinted>
  <dcterms:created xsi:type="dcterms:W3CDTF">2014-07-01T15:16:56Z</dcterms:created>
  <dcterms:modified xsi:type="dcterms:W3CDTF">2022-05-12T20:40:14Z</dcterms:modified>
</cp:coreProperties>
</file>