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232" r:id="rId2"/>
    <p:sldId id="2233" r:id="rId3"/>
    <p:sldId id="6260" r:id="rId4"/>
    <p:sldId id="6261" r:id="rId5"/>
    <p:sldId id="2227" r:id="rId6"/>
    <p:sldId id="6270" r:id="rId7"/>
    <p:sldId id="6273" r:id="rId8"/>
    <p:sldId id="6271" r:id="rId9"/>
    <p:sldId id="6274" r:id="rId10"/>
    <p:sldId id="6272" r:id="rId11"/>
    <p:sldId id="6275" r:id="rId12"/>
    <p:sldId id="6269" r:id="rId13"/>
  </p:sldIdLst>
  <p:sldSz cx="12192000" cy="6858000"/>
  <p:notesSz cx="6858000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../embeddings/oleObject2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and\Documents\PAC2050%20Overview%20consulta%20p&#250;blic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and\Documents\PAC2050%20Overview%20consulta%20p&#250;blic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and\Documents\PAC2050%20Overview%20consulta%20p&#250;blic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and\Documents\PAC2050%20Overview%20consulta%20p&#250;blic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and\Documents\PAC2050%20Overview%20consulta%20p&#250;blica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and\Documents\PAC2050%20Overview%20consulta%20p&#250;blic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274427596832616"/>
          <c:y val="5.9901284681841853E-2"/>
          <c:w val="0.82753794416337656"/>
          <c:h val="0.82013417184564064"/>
        </c:manualLayout>
      </c:layout>
      <c:scatterChart>
        <c:scatterStyle val="lineMarker"/>
        <c:varyColors val="0"/>
        <c:ser>
          <c:idx val="1"/>
          <c:order val="0"/>
          <c:tx>
            <c:strRef>
              <c:f>'Resultados Síntese'!$B$22</c:f>
              <c:strCache>
                <c:ptCount val="1"/>
                <c:pt idx="0">
                  <c:v>Referência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4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B6-466C-BCCD-C9A4A34197E3}"/>
                </c:ext>
              </c:extLst>
            </c:dLbl>
            <c:numFmt formatCode="#,##0" sourceLinked="0"/>
            <c:spPr>
              <a:solidFill>
                <a:srgbClr val="44546A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'Resultados Síntese'!$C$2:$AT$2</c:f>
              <c:numCache>
                <c:formatCode>General</c:formatCode>
                <c:ptCount val="4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  <c:pt idx="18">
                  <c:v>2025</c:v>
                </c:pt>
                <c:pt idx="19">
                  <c:v>2026</c:v>
                </c:pt>
                <c:pt idx="20">
                  <c:v>2027</c:v>
                </c:pt>
                <c:pt idx="21">
                  <c:v>2028</c:v>
                </c:pt>
                <c:pt idx="22">
                  <c:v>2029</c:v>
                </c:pt>
                <c:pt idx="23">
                  <c:v>2030</c:v>
                </c:pt>
                <c:pt idx="24">
                  <c:v>2031</c:v>
                </c:pt>
                <c:pt idx="25">
                  <c:v>2032</c:v>
                </c:pt>
                <c:pt idx="26">
                  <c:v>2033</c:v>
                </c:pt>
                <c:pt idx="27">
                  <c:v>2034</c:v>
                </c:pt>
                <c:pt idx="28">
                  <c:v>2035</c:v>
                </c:pt>
                <c:pt idx="29">
                  <c:v>2036</c:v>
                </c:pt>
                <c:pt idx="30">
                  <c:v>2037</c:v>
                </c:pt>
                <c:pt idx="31">
                  <c:v>2038</c:v>
                </c:pt>
                <c:pt idx="32">
                  <c:v>2039</c:v>
                </c:pt>
                <c:pt idx="33">
                  <c:v>2040</c:v>
                </c:pt>
                <c:pt idx="34">
                  <c:v>2041</c:v>
                </c:pt>
                <c:pt idx="35">
                  <c:v>2042</c:v>
                </c:pt>
                <c:pt idx="36">
                  <c:v>2043</c:v>
                </c:pt>
                <c:pt idx="37">
                  <c:v>2044</c:v>
                </c:pt>
                <c:pt idx="38">
                  <c:v>2045</c:v>
                </c:pt>
                <c:pt idx="39">
                  <c:v>2046</c:v>
                </c:pt>
                <c:pt idx="40">
                  <c:v>2047</c:v>
                </c:pt>
                <c:pt idx="41">
                  <c:v>2048</c:v>
                </c:pt>
                <c:pt idx="42">
                  <c:v>2049</c:v>
                </c:pt>
                <c:pt idx="43">
                  <c:v>2050</c:v>
                </c:pt>
              </c:numCache>
            </c:numRef>
          </c:xVal>
          <c:yVal>
            <c:numRef>
              <c:f>'Resultados Síntese'!$C$14:$AT$14</c:f>
              <c:numCache>
                <c:formatCode>0</c:formatCode>
                <c:ptCount val="44"/>
                <c:pt idx="0">
                  <c:v>105.69958417406967</c:v>
                </c:pt>
                <c:pt idx="1">
                  <c:v>104.83268305733671</c:v>
                </c:pt>
                <c:pt idx="2">
                  <c:v>98.396750436916562</c:v>
                </c:pt>
                <c:pt idx="3">
                  <c:v>101.31447984876414</c:v>
                </c:pt>
                <c:pt idx="4">
                  <c:v>105.49466833235161</c:v>
                </c:pt>
                <c:pt idx="5">
                  <c:v>155.396311534018</c:v>
                </c:pt>
                <c:pt idx="6">
                  <c:v>161.48137092535549</c:v>
                </c:pt>
                <c:pt idx="7">
                  <c:v>162.16975670384676</c:v>
                </c:pt>
                <c:pt idx="8">
                  <c:v>152.56444177602199</c:v>
                </c:pt>
                <c:pt idx="9">
                  <c:v>138.46854854122847</c:v>
                </c:pt>
                <c:pt idx="10">
                  <c:v>140.2287351756907</c:v>
                </c:pt>
                <c:pt idx="11">
                  <c:v>136.62466871126918</c:v>
                </c:pt>
                <c:pt idx="12">
                  <c:v>135.2662234822497</c:v>
                </c:pt>
                <c:pt idx="13">
                  <c:v>128.83291187118803</c:v>
                </c:pt>
                <c:pt idx="14">
                  <c:v>142.37169443937404</c:v>
                </c:pt>
                <c:pt idx="15">
                  <c:v>143.14397816251997</c:v>
                </c:pt>
                <c:pt idx="16">
                  <c:v>146.14602933796877</c:v>
                </c:pt>
                <c:pt idx="17">
                  <c:v>149.39776446134329</c:v>
                </c:pt>
                <c:pt idx="18">
                  <c:v>152.55807917533781</c:v>
                </c:pt>
                <c:pt idx="19">
                  <c:v>155.76143313356707</c:v>
                </c:pt>
                <c:pt idx="20">
                  <c:v>158.73740115865212</c:v>
                </c:pt>
                <c:pt idx="21">
                  <c:v>161.93906001889002</c:v>
                </c:pt>
                <c:pt idx="22">
                  <c:v>164.96227124464724</c:v>
                </c:pt>
                <c:pt idx="23">
                  <c:v>168.1949789225207</c:v>
                </c:pt>
                <c:pt idx="24">
                  <c:v>170.64175388306799</c:v>
                </c:pt>
                <c:pt idx="25">
                  <c:v>173.07738097206462</c:v>
                </c:pt>
                <c:pt idx="26">
                  <c:v>175.41298398713846</c:v>
                </c:pt>
                <c:pt idx="27">
                  <c:v>177.80232145906814</c:v>
                </c:pt>
                <c:pt idx="28">
                  <c:v>180.17889403593003</c:v>
                </c:pt>
                <c:pt idx="29">
                  <c:v>182.5411944443324</c:v>
                </c:pt>
                <c:pt idx="30">
                  <c:v>184.8635407342164</c:v>
                </c:pt>
                <c:pt idx="31">
                  <c:v>187.2174124600522</c:v>
                </c:pt>
                <c:pt idx="32">
                  <c:v>189.6039066918882</c:v>
                </c:pt>
                <c:pt idx="33">
                  <c:v>192.03691768960385</c:v>
                </c:pt>
                <c:pt idx="34">
                  <c:v>194.45380993608191</c:v>
                </c:pt>
                <c:pt idx="35">
                  <c:v>196.88467228179965</c:v>
                </c:pt>
                <c:pt idx="36">
                  <c:v>199.34580210827383</c:v>
                </c:pt>
                <c:pt idx="37">
                  <c:v>201.84258253051146</c:v>
                </c:pt>
                <c:pt idx="38">
                  <c:v>204.36796497724401</c:v>
                </c:pt>
                <c:pt idx="39">
                  <c:v>206.87373223248778</c:v>
                </c:pt>
                <c:pt idx="40">
                  <c:v>209.4251010251015</c:v>
                </c:pt>
                <c:pt idx="41">
                  <c:v>211.9728880475603</c:v>
                </c:pt>
                <c:pt idx="42">
                  <c:v>214.48087509375523</c:v>
                </c:pt>
                <c:pt idx="43">
                  <c:v>217.00626063622329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4B6-466C-BCCD-C9A4A34197E3}"/>
            </c:ext>
          </c:extLst>
        </c:ser>
        <c:ser>
          <c:idx val="0"/>
          <c:order val="1"/>
          <c:tx>
            <c:strRef>
              <c:f>'Resultados Síntese'!$B$12</c:f>
              <c:strCache>
                <c:ptCount val="1"/>
                <c:pt idx="0">
                  <c:v>Mitigação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dLbls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4B6-466C-BCCD-C9A4A34197E3}"/>
                </c:ext>
              </c:extLst>
            </c:dLbl>
            <c:dLbl>
              <c:idx val="43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4B6-466C-BCCD-C9A4A34197E3}"/>
                </c:ext>
              </c:extLst>
            </c:dLbl>
            <c:numFmt formatCode="#,##0" sourceLinked="0"/>
            <c:spPr>
              <a:solidFill>
                <a:srgbClr val="00B05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'Resultados Síntese'!$C$2:$AT$2</c:f>
              <c:numCache>
                <c:formatCode>General</c:formatCode>
                <c:ptCount val="4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  <c:pt idx="18">
                  <c:v>2025</c:v>
                </c:pt>
                <c:pt idx="19">
                  <c:v>2026</c:v>
                </c:pt>
                <c:pt idx="20">
                  <c:v>2027</c:v>
                </c:pt>
                <c:pt idx="21">
                  <c:v>2028</c:v>
                </c:pt>
                <c:pt idx="22">
                  <c:v>2029</c:v>
                </c:pt>
                <c:pt idx="23">
                  <c:v>2030</c:v>
                </c:pt>
                <c:pt idx="24">
                  <c:v>2031</c:v>
                </c:pt>
                <c:pt idx="25">
                  <c:v>2032</c:v>
                </c:pt>
                <c:pt idx="26">
                  <c:v>2033</c:v>
                </c:pt>
                <c:pt idx="27">
                  <c:v>2034</c:v>
                </c:pt>
                <c:pt idx="28">
                  <c:v>2035</c:v>
                </c:pt>
                <c:pt idx="29">
                  <c:v>2036</c:v>
                </c:pt>
                <c:pt idx="30">
                  <c:v>2037</c:v>
                </c:pt>
                <c:pt idx="31">
                  <c:v>2038</c:v>
                </c:pt>
                <c:pt idx="32">
                  <c:v>2039</c:v>
                </c:pt>
                <c:pt idx="33">
                  <c:v>2040</c:v>
                </c:pt>
                <c:pt idx="34">
                  <c:v>2041</c:v>
                </c:pt>
                <c:pt idx="35">
                  <c:v>2042</c:v>
                </c:pt>
                <c:pt idx="36">
                  <c:v>2043</c:v>
                </c:pt>
                <c:pt idx="37">
                  <c:v>2044</c:v>
                </c:pt>
                <c:pt idx="38">
                  <c:v>2045</c:v>
                </c:pt>
                <c:pt idx="39">
                  <c:v>2046</c:v>
                </c:pt>
                <c:pt idx="40">
                  <c:v>2047</c:v>
                </c:pt>
                <c:pt idx="41">
                  <c:v>2048</c:v>
                </c:pt>
                <c:pt idx="42">
                  <c:v>2049</c:v>
                </c:pt>
                <c:pt idx="43">
                  <c:v>2050</c:v>
                </c:pt>
              </c:numCache>
            </c:numRef>
          </c:xVal>
          <c:yVal>
            <c:numRef>
              <c:f>'Resultados Síntese'!$C$4:$AT$4</c:f>
              <c:numCache>
                <c:formatCode>0</c:formatCode>
                <c:ptCount val="44"/>
                <c:pt idx="0">
                  <c:v>105.69958417406967</c:v>
                </c:pt>
                <c:pt idx="1">
                  <c:v>104.83268305733671</c:v>
                </c:pt>
                <c:pt idx="2">
                  <c:v>98.396750436916562</c:v>
                </c:pt>
                <c:pt idx="3">
                  <c:v>101.31447984876414</c:v>
                </c:pt>
                <c:pt idx="4">
                  <c:v>105.49466833235161</c:v>
                </c:pt>
                <c:pt idx="5">
                  <c:v>155.396311534018</c:v>
                </c:pt>
                <c:pt idx="6">
                  <c:v>161.48137092535549</c:v>
                </c:pt>
                <c:pt idx="7">
                  <c:v>162.16975670384676</c:v>
                </c:pt>
                <c:pt idx="8">
                  <c:v>152.56444177602199</c:v>
                </c:pt>
                <c:pt idx="9">
                  <c:v>138.46854854122847</c:v>
                </c:pt>
                <c:pt idx="10">
                  <c:v>140.2287351756907</c:v>
                </c:pt>
                <c:pt idx="11">
                  <c:v>136.62466871126918</c:v>
                </c:pt>
                <c:pt idx="12">
                  <c:v>135.2662234822497</c:v>
                </c:pt>
                <c:pt idx="13">
                  <c:v>128.58726561109103</c:v>
                </c:pt>
                <c:pt idx="14">
                  <c:v>139.09804713310206</c:v>
                </c:pt>
                <c:pt idx="15">
                  <c:v>135.58101555650305</c:v>
                </c:pt>
                <c:pt idx="16">
                  <c:v>133.86100435819077</c:v>
                </c:pt>
                <c:pt idx="17">
                  <c:v>131.91136011109728</c:v>
                </c:pt>
                <c:pt idx="18">
                  <c:v>129.90941218929851</c:v>
                </c:pt>
                <c:pt idx="19">
                  <c:v>127.80467118186736</c:v>
                </c:pt>
                <c:pt idx="20">
                  <c:v>125.37408322386618</c:v>
                </c:pt>
                <c:pt idx="21">
                  <c:v>122.99146057997305</c:v>
                </c:pt>
                <c:pt idx="22">
                  <c:v>120.33754741568893</c:v>
                </c:pt>
                <c:pt idx="23">
                  <c:v>117.84460422341603</c:v>
                </c:pt>
                <c:pt idx="24">
                  <c:v>114.83275550121277</c:v>
                </c:pt>
                <c:pt idx="25">
                  <c:v>111.8439844556777</c:v>
                </c:pt>
                <c:pt idx="26">
                  <c:v>108.69479720508161</c:v>
                </c:pt>
                <c:pt idx="27">
                  <c:v>105.56391079486613</c:v>
                </c:pt>
                <c:pt idx="28">
                  <c:v>102.56314306878421</c:v>
                </c:pt>
                <c:pt idx="29">
                  <c:v>99.346815551511497</c:v>
                </c:pt>
                <c:pt idx="30">
                  <c:v>96.105801312633218</c:v>
                </c:pt>
                <c:pt idx="31">
                  <c:v>92.903403022142527</c:v>
                </c:pt>
                <c:pt idx="32">
                  <c:v>89.712001281334253</c:v>
                </c:pt>
                <c:pt idx="33">
                  <c:v>86.531675884705393</c:v>
                </c:pt>
                <c:pt idx="34">
                  <c:v>82.309129847075724</c:v>
                </c:pt>
                <c:pt idx="35">
                  <c:v>78.452741485958683</c:v>
                </c:pt>
                <c:pt idx="36">
                  <c:v>74.572217250198008</c:v>
                </c:pt>
                <c:pt idx="37">
                  <c:v>70.675135648625343</c:v>
                </c:pt>
                <c:pt idx="38">
                  <c:v>66.75978019132512</c:v>
                </c:pt>
                <c:pt idx="39">
                  <c:v>62.811034045970274</c:v>
                </c:pt>
                <c:pt idx="40">
                  <c:v>58.854708127207743</c:v>
                </c:pt>
                <c:pt idx="41">
                  <c:v>54.872835951353593</c:v>
                </c:pt>
                <c:pt idx="42">
                  <c:v>50.844642267690531</c:v>
                </c:pt>
                <c:pt idx="43">
                  <c:v>46.800933291652761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B4B6-466C-BCCD-C9A4A34197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89470720"/>
        <c:axId val="1689471968"/>
      </c:scatterChart>
      <c:valAx>
        <c:axId val="1689470720"/>
        <c:scaling>
          <c:orientation val="minMax"/>
          <c:max val="2050"/>
          <c:min val="201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89471968"/>
        <c:crossesAt val="-20"/>
        <c:crossBetween val="midCat"/>
        <c:majorUnit val="5"/>
      </c:valAx>
      <c:valAx>
        <c:axId val="1689471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MtCO</a:t>
                </a:r>
                <a:r>
                  <a:rPr lang="en-US" baseline="-25000"/>
                  <a:t>2</a:t>
                </a:r>
                <a:r>
                  <a:rPr lang="en-US"/>
                  <a:t>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89470720"/>
        <c:crosses val="autoZero"/>
        <c:crossBetween val="midCat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t"/>
      <c:overlay val="1"/>
      <c:spPr>
        <a:solidFill>
          <a:schemeClr val="bg1"/>
        </a:solidFill>
        <a:ln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ysClr val="windowText" lastClr="000000"/>
          </a:solidFill>
        </a:defRPr>
      </a:pPr>
      <a:endParaRPr lang="pt-BR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Plan1!$G$3</c:f>
              <c:strCache>
                <c:ptCount val="1"/>
                <c:pt idx="0">
                  <c:v>Contribuintes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781A-4433-BB96-FFAB2B0BC381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781A-4433-BB96-FFAB2B0BC38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781A-4433-BB96-FFAB2B0BC381}"/>
              </c:ext>
            </c:extLst>
          </c:dPt>
          <c:dLbls>
            <c:dLbl>
              <c:idx val="0"/>
              <c:layout>
                <c:manualLayout>
                  <c:x val="1.9444444444444445E-2"/>
                  <c:y val="-3.2407407407407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81A-4433-BB96-FFAB2B0BC381}"/>
                </c:ext>
              </c:extLst>
            </c:dLbl>
            <c:dLbl>
              <c:idx val="1"/>
              <c:layout>
                <c:manualLayout>
                  <c:x val="1.6666666666666566E-2"/>
                  <c:y val="-5.7978067810016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81A-4433-BB96-FFAB2B0BC381}"/>
                </c:ext>
              </c:extLst>
            </c:dLbl>
            <c:dLbl>
              <c:idx val="2"/>
              <c:layout>
                <c:manualLayout>
                  <c:x val="2.2222222222222119E-2"/>
                  <c:y val="-1.11090957175039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81A-4433-BB96-FFAB2B0BC381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Plan1!$F$4:$F$6</c:f>
              <c:strCache>
                <c:ptCount val="3"/>
                <c:pt idx="0">
                  <c:v>Pessoa Física</c:v>
                </c:pt>
                <c:pt idx="1">
                  <c:v>Pessoa Jurídica</c:v>
                </c:pt>
                <c:pt idx="2">
                  <c:v>TOTAL</c:v>
                </c:pt>
              </c:strCache>
            </c:strRef>
          </c:cat>
          <c:val>
            <c:numRef>
              <c:f>Plan1!$G$4:$G$6</c:f>
              <c:numCache>
                <c:formatCode>General</c:formatCode>
                <c:ptCount val="3"/>
                <c:pt idx="0">
                  <c:v>16</c:v>
                </c:pt>
                <c:pt idx="1">
                  <c:v>34</c:v>
                </c:pt>
                <c:pt idx="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81A-4433-BB96-FFAB2B0BC38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3111936"/>
        <c:axId val="199180672"/>
        <c:axId val="0"/>
      </c:bar3DChart>
      <c:catAx>
        <c:axId val="193111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pt-BR"/>
          </a:p>
        </c:txPr>
        <c:crossAx val="199180672"/>
        <c:crosses val="autoZero"/>
        <c:auto val="1"/>
        <c:lblAlgn val="ctr"/>
        <c:lblOffset val="100"/>
        <c:noMultiLvlLbl val="0"/>
      </c:catAx>
      <c:valAx>
        <c:axId val="19918067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93111936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bg1">
          <a:lumMod val="75000"/>
        </a:schemeClr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5.7911624060691072E-2"/>
          <c:w val="0.82175797210843737"/>
          <c:h val="0.90244015388487397"/>
        </c:manualLayout>
      </c:layout>
      <c:pie3DChart>
        <c:varyColors val="1"/>
        <c:ser>
          <c:idx val="0"/>
          <c:order val="0"/>
          <c:tx>
            <c:strRef>
              <c:f>Plan1!$G$3</c:f>
              <c:strCache>
                <c:ptCount val="1"/>
                <c:pt idx="0">
                  <c:v>Contribuintes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dPt>
            <c:idx val="0"/>
            <c:bubble3D val="0"/>
            <c:explosion val="11"/>
            <c:extLst>
              <c:ext xmlns:c16="http://schemas.microsoft.com/office/drawing/2014/chart" uri="{C3380CC4-5D6E-409C-BE32-E72D297353CC}">
                <c16:uniqueId val="{00000000-1085-4767-943E-DF551831647E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1085-4767-943E-DF551831647E}"/>
              </c:ext>
            </c:extLst>
          </c:dPt>
          <c:dLbls>
            <c:dLbl>
              <c:idx val="0"/>
              <c:layout>
                <c:manualLayout>
                  <c:x val="-0.15988821815995199"/>
                  <c:y val="0.1032978822852622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085-4767-943E-DF551831647E}"/>
                </c:ext>
              </c:extLst>
            </c:dLbl>
            <c:dLbl>
              <c:idx val="1"/>
              <c:layout>
                <c:manualLayout>
                  <c:x val="0.17118707405695194"/>
                  <c:y val="-0.1410577787365620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85-4767-943E-DF551831647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Plan1!$F$4:$F$5</c:f>
              <c:strCache>
                <c:ptCount val="2"/>
                <c:pt idx="0">
                  <c:v>Pessoa Física</c:v>
                </c:pt>
                <c:pt idx="1">
                  <c:v>Pessoa Jurídica</c:v>
                </c:pt>
              </c:strCache>
            </c:strRef>
          </c:cat>
          <c:val>
            <c:numRef>
              <c:f>Plan1!$G$4:$G$5</c:f>
              <c:numCache>
                <c:formatCode>General</c:formatCode>
                <c:ptCount val="2"/>
                <c:pt idx="0">
                  <c:v>16</c:v>
                </c:pt>
                <c:pt idx="1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85-4767-943E-DF55183164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4190988571574745"/>
          <c:y val="0.16643842807320322"/>
          <c:w val="0.23569185403557577"/>
          <c:h val="0.70281379211160244"/>
        </c:manualLayout>
      </c:layout>
      <c:overlay val="0"/>
      <c:txPr>
        <a:bodyPr/>
        <a:lstStyle/>
        <a:p>
          <a:pPr>
            <a:defRPr sz="2000"/>
          </a:pPr>
          <a:endParaRPr lang="pt-BR"/>
        </a:p>
      </c:txPr>
    </c:legend>
    <c:plotVisOnly val="1"/>
    <c:dispBlanksAs val="gap"/>
    <c:showDLblsOverMax val="0"/>
  </c:chart>
  <c:spPr>
    <a:ln>
      <a:solidFill>
        <a:schemeClr val="bg1">
          <a:lumMod val="75000"/>
        </a:schemeClr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Plan1!$H$3</c:f>
              <c:strCache>
                <c:ptCount val="1"/>
                <c:pt idx="0">
                  <c:v>Contribuições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0D36-4BAE-9151-29A0EB2037F7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0D36-4BAE-9151-29A0EB2037F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0D36-4BAE-9151-29A0EB2037F7}"/>
              </c:ext>
            </c:extLst>
          </c:dPt>
          <c:dLbls>
            <c:dLbl>
              <c:idx val="0"/>
              <c:layout>
                <c:manualLayout>
                  <c:x val="1.9444464303816824E-2"/>
                  <c:y val="-1.9074976117240849E-2"/>
                </c:manualLayout>
              </c:layout>
              <c:spPr/>
              <c:txPr>
                <a:bodyPr/>
                <a:lstStyle/>
                <a:p>
                  <a:pPr>
                    <a:defRPr sz="1800" b="1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D36-4BAE-9151-29A0EB2037F7}"/>
                </c:ext>
              </c:extLst>
            </c:dLbl>
            <c:dLbl>
              <c:idx val="1"/>
              <c:layout>
                <c:manualLayout>
                  <c:x val="1.8095432411559035E-2"/>
                  <c:y val="-4.9072771554846364E-2"/>
                </c:manualLayout>
              </c:layout>
              <c:spPr/>
              <c:txPr>
                <a:bodyPr/>
                <a:lstStyle/>
                <a:p>
                  <a:pPr>
                    <a:defRPr sz="1800" b="1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D36-4BAE-9151-29A0EB2037F7}"/>
                </c:ext>
              </c:extLst>
            </c:dLbl>
            <c:dLbl>
              <c:idx val="2"/>
              <c:layout>
                <c:manualLayout>
                  <c:x val="2.1322916511992709E-2"/>
                  <c:y val="-1.7038380381494272E-2"/>
                </c:manualLayout>
              </c:layout>
              <c:spPr/>
              <c:txPr>
                <a:bodyPr/>
                <a:lstStyle/>
                <a:p>
                  <a:pPr>
                    <a:defRPr sz="1800" b="1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D36-4BAE-9151-29A0EB2037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Plan1!$F$4:$F$6</c:f>
              <c:strCache>
                <c:ptCount val="3"/>
                <c:pt idx="0">
                  <c:v>Pessoa Física</c:v>
                </c:pt>
                <c:pt idx="1">
                  <c:v>Pessoa Jurídica</c:v>
                </c:pt>
                <c:pt idx="2">
                  <c:v>TOTAL</c:v>
                </c:pt>
              </c:strCache>
            </c:strRef>
          </c:cat>
          <c:val>
            <c:numRef>
              <c:f>Plan1!$H$4:$H$6</c:f>
              <c:numCache>
                <c:formatCode>General</c:formatCode>
                <c:ptCount val="3"/>
                <c:pt idx="0">
                  <c:v>33</c:v>
                </c:pt>
                <c:pt idx="1">
                  <c:v>301</c:v>
                </c:pt>
                <c:pt idx="2">
                  <c:v>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D36-4BAE-9151-29A0EB2037F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3899136"/>
        <c:axId val="43904384"/>
        <c:axId val="0"/>
      </c:bar3DChart>
      <c:catAx>
        <c:axId val="43899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43904384"/>
        <c:crosses val="autoZero"/>
        <c:auto val="1"/>
        <c:lblAlgn val="ctr"/>
        <c:lblOffset val="100"/>
        <c:noMultiLvlLbl val="0"/>
      </c:catAx>
      <c:valAx>
        <c:axId val="4390438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43899136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bg1">
          <a:lumMod val="75000"/>
        </a:schemeClr>
      </a:solidFill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4.2129034830731202E-2"/>
          <c:w val="0.83649190726159217"/>
          <c:h val="0.91822267443092109"/>
        </c:manualLayout>
      </c:layout>
      <c:pie3DChart>
        <c:varyColors val="1"/>
        <c:ser>
          <c:idx val="0"/>
          <c:order val="0"/>
          <c:tx>
            <c:strRef>
              <c:f>Plan1!$H$3</c:f>
              <c:strCache>
                <c:ptCount val="1"/>
                <c:pt idx="0">
                  <c:v>Contribuições</c:v>
                </c:pt>
              </c:strCache>
            </c:strRef>
          </c:tx>
          <c:dPt>
            <c:idx val="0"/>
            <c:bubble3D val="0"/>
            <c:explosion val="11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F06D-4C32-AECA-6A772B425484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F06D-4C32-AECA-6A772B425484}"/>
              </c:ext>
            </c:extLst>
          </c:dPt>
          <c:dLbls>
            <c:dLbl>
              <c:idx val="0"/>
              <c:layout>
                <c:manualLayout>
                  <c:x val="-7.088963776458615E-2"/>
                  <c:y val="0.1296294977754887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06D-4C32-AECA-6A772B425484}"/>
                </c:ext>
              </c:extLst>
            </c:dLbl>
            <c:dLbl>
              <c:idx val="1"/>
              <c:layout>
                <c:manualLayout>
                  <c:x val="7.7777777777777835E-2"/>
                  <c:y val="-0.217592592592592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06D-4C32-AECA-6A772B42548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Plan1!$F$4:$F$5</c:f>
              <c:strCache>
                <c:ptCount val="2"/>
                <c:pt idx="0">
                  <c:v>Pessoa Física</c:v>
                </c:pt>
                <c:pt idx="1">
                  <c:v>Pessoa Jurídica</c:v>
                </c:pt>
              </c:strCache>
            </c:strRef>
          </c:cat>
          <c:val>
            <c:numRef>
              <c:f>Plan1!$H$4:$H$5</c:f>
              <c:numCache>
                <c:formatCode>General</c:formatCode>
                <c:ptCount val="2"/>
                <c:pt idx="0">
                  <c:v>33</c:v>
                </c:pt>
                <c:pt idx="1">
                  <c:v>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6D-4C32-AECA-6A772B4254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5757764654418203"/>
          <c:y val="0.28152317624965578"/>
          <c:w val="0.21742235345581803"/>
          <c:h val="0.52589967862167453"/>
        </c:manualLayout>
      </c:layout>
      <c:overlay val="0"/>
      <c:txPr>
        <a:bodyPr/>
        <a:lstStyle/>
        <a:p>
          <a:pPr rtl="0">
            <a:defRPr sz="1800" b="1"/>
          </a:pPr>
          <a:endParaRPr lang="pt-BR"/>
        </a:p>
      </c:txPr>
    </c:legend>
    <c:plotVisOnly val="1"/>
    <c:dispBlanksAs val="gap"/>
    <c:showDLblsOverMax val="0"/>
  </c:chart>
  <c:spPr>
    <a:ln>
      <a:solidFill>
        <a:schemeClr val="bg1">
          <a:lumMod val="75000"/>
        </a:schemeClr>
      </a:solidFill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ofPieChart>
        <c:ofPieType val="pie"/>
        <c:varyColors val="1"/>
        <c:ser>
          <c:idx val="0"/>
          <c:order val="0"/>
          <c:explosion val="6"/>
          <c:dPt>
            <c:idx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0-227C-45B7-9EE0-7A39EBF4C020}"/>
              </c:ext>
            </c:extLst>
          </c:dPt>
          <c:dLbls>
            <c:dLbl>
              <c:idx val="0"/>
              <c:layout>
                <c:manualLayout>
                  <c:x val="0.11269993239481425"/>
                  <c:y val="-7.2175925925925921E-2"/>
                </c:manualLayout>
              </c:layout>
              <c:spPr/>
              <c:txPr>
                <a:bodyPr/>
                <a:lstStyle/>
                <a:p>
                  <a:pPr>
                    <a:defRPr sz="3600" b="1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27C-45B7-9EE0-7A39EBF4C020}"/>
                </c:ext>
              </c:extLst>
            </c:dLbl>
            <c:dLbl>
              <c:idx val="2"/>
              <c:layout>
                <c:manualLayout>
                  <c:x val="2.5771308573255255E-2"/>
                  <c:y val="-5.38852237895057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AD-4597-B7A1-BB1E0204B380}"/>
                </c:ext>
              </c:extLst>
            </c:dLbl>
            <c:dLbl>
              <c:idx val="8"/>
              <c:layout>
                <c:manualLayout>
                  <c:x val="-5.2002014312178824E-2"/>
                  <c:y val="6.1971426471116183E-6"/>
                </c:manualLayout>
              </c:layout>
              <c:spPr/>
              <c:txPr>
                <a:bodyPr/>
                <a:lstStyle/>
                <a:p>
                  <a:pPr>
                    <a:defRPr sz="1800" b="1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27C-45B7-9EE0-7A39EBF4C0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Plan1!$F$28:$F$35</c:f>
              <c:strCache>
                <c:ptCount val="8"/>
                <c:pt idx="0">
                  <c:v>SETORES/TEMAS</c:v>
                </c:pt>
                <c:pt idx="1">
                  <c:v>Geral e Sumário</c:v>
                </c:pt>
                <c:pt idx="2">
                  <c:v>Visão de Futuro</c:v>
                </c:pt>
                <c:pt idx="3">
                  <c:v>Plano de Ação Climática</c:v>
                </c:pt>
                <c:pt idx="4">
                  <c:v>Panorama Emissões e Cenários</c:v>
                </c:pt>
                <c:pt idx="5">
                  <c:v>Orientações Política do Clima, ações e subações</c:v>
                </c:pt>
                <c:pt idx="6">
                  <c:v>FINANCIAMENTO</c:v>
                </c:pt>
                <c:pt idx="7">
                  <c:v>GOVERNANÇA</c:v>
                </c:pt>
              </c:strCache>
            </c:strRef>
          </c:cat>
          <c:val>
            <c:numRef>
              <c:f>Plan1!$G$28:$G$35</c:f>
              <c:numCache>
                <c:formatCode>General</c:formatCode>
                <c:ptCount val="8"/>
                <c:pt idx="0">
                  <c:v>259</c:v>
                </c:pt>
                <c:pt idx="1">
                  <c:v>19</c:v>
                </c:pt>
                <c:pt idx="2">
                  <c:v>3</c:v>
                </c:pt>
                <c:pt idx="3">
                  <c:v>4</c:v>
                </c:pt>
                <c:pt idx="4">
                  <c:v>11</c:v>
                </c:pt>
                <c:pt idx="5">
                  <c:v>22</c:v>
                </c:pt>
                <c:pt idx="6">
                  <c:v>10</c:v>
                </c:pt>
                <c:pt idx="7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7C-45B7-9EE0-7A39EBF4C0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34"/>
        <c:splitType val="pos"/>
        <c:splitPos val="7"/>
        <c:secondPieSize val="73"/>
        <c:serLines/>
      </c:ofPieChart>
    </c:plotArea>
    <c:legend>
      <c:legendPos val="r"/>
      <c:layout>
        <c:manualLayout>
          <c:xMode val="edge"/>
          <c:yMode val="edge"/>
          <c:x val="0.71085326853595487"/>
          <c:y val="2.946570373042344E-2"/>
          <c:w val="0.2858452487966659"/>
          <c:h val="0.95160501720668711"/>
        </c:manualLayout>
      </c:layout>
      <c:overlay val="0"/>
      <c:txPr>
        <a:bodyPr/>
        <a:lstStyle/>
        <a:p>
          <a:pPr>
            <a:defRPr sz="1100" b="1"/>
          </a:pPr>
          <a:endParaRPr lang="pt-BR"/>
        </a:p>
      </c:txPr>
    </c:legend>
    <c:plotVisOnly val="1"/>
    <c:dispBlanksAs val="gap"/>
    <c:showDLblsOverMax val="0"/>
  </c:chart>
  <c:spPr>
    <a:ln>
      <a:solidFill>
        <a:schemeClr val="bg1">
          <a:lumMod val="75000"/>
        </a:schemeClr>
      </a:solidFill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0-9768-4B1B-8FA9-079EDF57343C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9768-4B1B-8FA9-079EDF57343C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2-9768-4B1B-8FA9-079EDF57343C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3-9768-4B1B-8FA9-079EDF57343C}"/>
              </c:ext>
            </c:extLst>
          </c:dPt>
          <c:dPt>
            <c:idx val="4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4-9768-4B1B-8FA9-079EDF57343C}"/>
              </c:ext>
            </c:extLst>
          </c:dPt>
          <c:dLbls>
            <c:dLbl>
              <c:idx val="3"/>
              <c:layout>
                <c:manualLayout>
                  <c:x val="1.2902246585908132E-2"/>
                  <c:y val="-9.1103972109272298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768-4B1B-8FA9-079EDF57343C}"/>
                </c:ext>
              </c:extLst>
            </c:dLbl>
            <c:dLbl>
              <c:idx val="4"/>
              <c:layout>
                <c:manualLayout>
                  <c:x val="1.032179726872642E-2"/>
                  <c:y val="-4.4784417155762689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768-4B1B-8FA9-079EDF5734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Plan1!$F$39:$F$43</c:f>
              <c:strCache>
                <c:ptCount val="5"/>
                <c:pt idx="0">
                  <c:v>TRANSPORTE</c:v>
                </c:pt>
                <c:pt idx="1">
                  <c:v>AFOLU</c:v>
                </c:pt>
                <c:pt idx="2">
                  <c:v>ENERGIA</c:v>
                </c:pt>
                <c:pt idx="3">
                  <c:v>INDUSTRIA</c:v>
                </c:pt>
                <c:pt idx="4">
                  <c:v>RESÍDUOS</c:v>
                </c:pt>
              </c:strCache>
            </c:strRef>
          </c:cat>
          <c:val>
            <c:numRef>
              <c:f>Plan1!$G$39:$G$43</c:f>
              <c:numCache>
                <c:formatCode>General</c:formatCode>
                <c:ptCount val="5"/>
                <c:pt idx="0">
                  <c:v>85</c:v>
                </c:pt>
                <c:pt idx="1">
                  <c:v>72</c:v>
                </c:pt>
                <c:pt idx="2">
                  <c:v>62</c:v>
                </c:pt>
                <c:pt idx="3">
                  <c:v>21</c:v>
                </c:pt>
                <c:pt idx="4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768-4B1B-8FA9-079EDF57343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 sz="2000"/>
          </a:pPr>
          <a:endParaRPr lang="pt-BR"/>
        </a:p>
      </c:txPr>
    </c:legend>
    <c:plotVisOnly val="1"/>
    <c:dispBlanksAs val="gap"/>
    <c:showDLblsOverMax val="0"/>
  </c:chart>
  <c:spPr>
    <a:ln>
      <a:solidFill>
        <a:schemeClr val="bg1">
          <a:lumMod val="75000"/>
        </a:schemeClr>
      </a:solidFill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0.20837</cdr:x>
      <cdr:y>0.47039</cdr:y>
    </cdr:from>
    <cdr:to>
      <cdr:x>0.28363</cdr:x>
      <cdr:y>0.52848</cdr:y>
    </cdr:to>
    <cdr:sp macro="" textlink="">
      <cdr:nvSpPr>
        <cdr:cNvPr id="3" name="CaixaDeTexto 2">
          <a:extLst xmlns:a="http://schemas.openxmlformats.org/drawingml/2006/main">
            <a:ext uri="{FF2B5EF4-FFF2-40B4-BE49-F238E27FC236}">
              <a16:creationId xmlns:a16="http://schemas.microsoft.com/office/drawing/2014/main" id="{B7EE7BA9-3166-DFE0-AF19-A05890D2A202}"/>
            </a:ext>
          </a:extLst>
        </cdr:cNvPr>
        <cdr:cNvSpPr txBox="1"/>
      </cdr:nvSpPr>
      <cdr:spPr>
        <a:xfrm xmlns:a="http://schemas.openxmlformats.org/drawingml/2006/main">
          <a:off x="1125221" y="1905087"/>
          <a:ext cx="406400" cy="235264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000" dirty="0">
              <a:solidFill>
                <a:schemeClr val="bg1"/>
              </a:solidFill>
            </a:rPr>
            <a:t>129</a:t>
          </a:r>
        </a:p>
      </cdr:txBody>
    </cdr:sp>
  </cdr:relSizeAnchor>
  <cdr:relSizeAnchor xmlns:cdr="http://schemas.openxmlformats.org/drawingml/2006/chartDrawing">
    <cdr:from>
      <cdr:x>0.09635</cdr:x>
      <cdr:y>0.30035</cdr:y>
    </cdr:from>
    <cdr:to>
      <cdr:x>0.16691</cdr:x>
      <cdr:y>0.34843</cdr:y>
    </cdr:to>
    <cdr:sp macro="" textlink="">
      <cdr:nvSpPr>
        <cdr:cNvPr id="4" name="CaixaDeTexto 3">
          <a:extLst xmlns:a="http://schemas.openxmlformats.org/drawingml/2006/main">
            <a:ext uri="{FF2B5EF4-FFF2-40B4-BE49-F238E27FC236}">
              <a16:creationId xmlns:a16="http://schemas.microsoft.com/office/drawing/2014/main" id="{E0699F22-A485-5B9E-1554-A9FDE7128982}"/>
            </a:ext>
          </a:extLst>
        </cdr:cNvPr>
        <cdr:cNvSpPr txBox="1"/>
      </cdr:nvSpPr>
      <cdr:spPr>
        <a:xfrm xmlns:a="http://schemas.openxmlformats.org/drawingml/2006/main">
          <a:off x="557996" y="1361369"/>
          <a:ext cx="408599" cy="21793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000" b="1" dirty="0"/>
            <a:t>153</a:t>
          </a:r>
        </a:p>
      </cdr:txBody>
    </cdr:sp>
  </cdr:relSizeAnchor>
  <cdr:relSizeAnchor xmlns:cdr="http://schemas.openxmlformats.org/drawingml/2006/chartDrawing">
    <cdr:from>
      <cdr:x>0.44042</cdr:x>
      <cdr:y>0.25293</cdr:y>
    </cdr:from>
    <cdr:to>
      <cdr:x>0.51254</cdr:x>
      <cdr:y>0.30102</cdr:y>
    </cdr:to>
    <cdr:sp macro="" textlink="">
      <cdr:nvSpPr>
        <cdr:cNvPr id="5" name="CaixaDeTexto 4">
          <a:extLst xmlns:a="http://schemas.openxmlformats.org/drawingml/2006/main">
            <a:ext uri="{FF2B5EF4-FFF2-40B4-BE49-F238E27FC236}">
              <a16:creationId xmlns:a16="http://schemas.microsoft.com/office/drawing/2014/main" id="{BE32EF1F-9EE3-CF90-087D-740AAD3A7270}"/>
            </a:ext>
          </a:extLst>
        </cdr:cNvPr>
        <cdr:cNvSpPr txBox="1"/>
      </cdr:nvSpPr>
      <cdr:spPr>
        <a:xfrm xmlns:a="http://schemas.openxmlformats.org/drawingml/2006/main">
          <a:off x="2378286" y="1024390"/>
          <a:ext cx="389467" cy="19473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000" b="1" dirty="0"/>
            <a:t>168</a:t>
          </a:r>
        </a:p>
      </cdr:txBody>
    </cdr:sp>
  </cdr:relSizeAnchor>
  <cdr:relSizeAnchor xmlns:cdr="http://schemas.openxmlformats.org/drawingml/2006/chartDrawing">
    <cdr:from>
      <cdr:x>0.44356</cdr:x>
      <cdr:y>0.53972</cdr:y>
    </cdr:from>
    <cdr:to>
      <cdr:x>0.51568</cdr:x>
      <cdr:y>0.5878</cdr:y>
    </cdr:to>
    <cdr:sp macro="" textlink="">
      <cdr:nvSpPr>
        <cdr:cNvPr id="6" name="CaixaDeTexto 1">
          <a:extLst xmlns:a="http://schemas.openxmlformats.org/drawingml/2006/main">
            <a:ext uri="{FF2B5EF4-FFF2-40B4-BE49-F238E27FC236}">
              <a16:creationId xmlns:a16="http://schemas.microsoft.com/office/drawing/2014/main" id="{C0BD968D-EDF0-C0D5-AF4D-19A1ED696159}"/>
            </a:ext>
          </a:extLst>
        </cdr:cNvPr>
        <cdr:cNvSpPr txBox="1"/>
      </cdr:nvSpPr>
      <cdr:spPr>
        <a:xfrm xmlns:a="http://schemas.openxmlformats.org/drawingml/2006/main">
          <a:off x="2395219" y="2185882"/>
          <a:ext cx="389467" cy="19473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000" b="1" dirty="0"/>
            <a:t>125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951EAC-9499-83B9-083D-39DA830D71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5F57CBA-EEAA-BB4D-11D7-E6B929CB73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C0FD893-E150-A780-B01F-AAF1EE2F7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63E5B-590F-4C51-8213-1A13809C6A6B}" type="datetimeFigureOut">
              <a:rPr lang="pt-BR" smtClean="0"/>
              <a:t>27/12/2022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41A3580-6545-12ED-E133-D0B4848D3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7ED29C3-D667-C7F8-41E6-3AC472F6C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15DE-265A-4D2F-8D8E-5D2450B0AD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693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B1DA19-500D-E85C-E6D6-88FEDF7FA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983F291-3B87-E5C1-AD65-E75EA47212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188B0A-CDBC-1A72-250B-7F6379172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63E5B-590F-4C51-8213-1A13809C6A6B}" type="datetimeFigureOut">
              <a:rPr lang="pt-BR" smtClean="0"/>
              <a:t>27/12/2022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1ADF435-795B-E774-9DCB-E946A0DD9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A51B84-0E15-823B-B1F1-E3085594F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15DE-265A-4D2F-8D8E-5D2450B0AD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6298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03C6E8C-A3EC-C2D5-4E56-0D20AB9321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D9B579D-0793-35EA-C032-5275AE6B8D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53DFCF-F954-EB91-2C40-A3E881024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63E5B-590F-4C51-8213-1A13809C6A6B}" type="datetimeFigureOut">
              <a:rPr lang="pt-BR" smtClean="0"/>
              <a:t>27/12/2022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BF011D9-73BF-66B2-7A88-0B721E547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A89D6D0-AD6F-4F09-32FF-1C374AC73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15DE-265A-4D2F-8D8E-5D2450B0AD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9868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73ABA6-A1D9-9A1B-B34F-60D6269AF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AF23C4-F18F-D643-A9EC-221F06BC7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DF61C73-2444-267D-DCAB-7367E74C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63E5B-590F-4C51-8213-1A13809C6A6B}" type="datetimeFigureOut">
              <a:rPr lang="pt-BR" smtClean="0"/>
              <a:t>27/12/2022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DA72F66-BC36-0F51-9821-0359B9EEF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7485D1F-49B0-50BC-CCCB-D03524D1D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15DE-265A-4D2F-8D8E-5D2450B0AD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6726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4151BB-CB59-9FF6-8D03-82500DB1E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F3842AF-46BE-A4D9-AFD7-AE2ED9271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8871C4A-4E18-E843-621B-C46FFD3A4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63E5B-590F-4C51-8213-1A13809C6A6B}" type="datetimeFigureOut">
              <a:rPr lang="pt-BR" smtClean="0"/>
              <a:t>27/12/2022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3593F16-7CE8-2C02-ADB4-F2D1E2A27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3FA3336-9B98-8212-5770-86125DF8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15DE-265A-4D2F-8D8E-5D2450B0AD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8110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344FA-210D-6135-4D90-F0C32AC6C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331B9AF-3476-A4B4-419E-CD16A79106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B7F6306-7AAC-FC45-8DEA-651CBBA37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EE44336-67C3-155E-2FBA-6D8D71066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63E5B-590F-4C51-8213-1A13809C6A6B}" type="datetimeFigureOut">
              <a:rPr lang="pt-BR" smtClean="0"/>
              <a:t>27/12/2022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E71870E-3E72-23B9-DF16-19EEDE7F7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3E978E4-EFC7-3A93-F4D8-716CCB7AE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15DE-265A-4D2F-8D8E-5D2450B0AD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5301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BEAD23-1157-2FF1-24D7-766AF9AE9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C7AF952-2B13-24EF-ED6D-80A43E472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17FB48A-943E-558B-A22E-EC9F6D6AB0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86BB5DD-D1B2-4538-C313-3D8E05F84F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8E2A963-E7AA-90EB-45A4-C9D1A2F130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3D19BDD-D581-76C0-BC3E-8C93D4F87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63E5B-590F-4C51-8213-1A13809C6A6B}" type="datetimeFigureOut">
              <a:rPr lang="pt-BR" smtClean="0"/>
              <a:t>27/12/2022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BD97B8D-A74E-6A17-BF9B-DE11F1021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03EC3AF-C89B-7712-42B0-3AE336AC8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15DE-265A-4D2F-8D8E-5D2450B0AD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5697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D5AFCE-7063-688F-F12D-5D772E0D1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C8DDEA9-4543-EDB4-0C65-CFE537FF4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63E5B-590F-4C51-8213-1A13809C6A6B}" type="datetimeFigureOut">
              <a:rPr lang="pt-BR" smtClean="0"/>
              <a:t>27/12/2022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B276B73-8F3E-BE52-EE07-754A4F403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A041049-5713-8D25-C290-7F95730DB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15DE-265A-4D2F-8D8E-5D2450B0AD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3021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1EC0ACA-3C42-9B9E-7704-58DFA9831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63E5B-590F-4C51-8213-1A13809C6A6B}" type="datetimeFigureOut">
              <a:rPr lang="pt-BR" smtClean="0"/>
              <a:t>27/12/2022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BE38A34-8587-B2FB-2425-13F258B12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3642C5E-DDE4-2C6D-55E6-AC44D6FC6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15DE-265A-4D2F-8D8E-5D2450B0AD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5596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E1D4D7-AA74-E509-F06C-5EDC02DCD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BC1B219-5CB5-297C-A1D6-5EF4FC310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190E18A-94A0-CBEB-8E1F-F6139DD625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CC69940-BBDA-4382-F4EE-61976AE3F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63E5B-590F-4C51-8213-1A13809C6A6B}" type="datetimeFigureOut">
              <a:rPr lang="pt-BR" smtClean="0"/>
              <a:t>27/12/2022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E99E2CB-2B15-8071-9CD5-12C2445A8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F5BA0A6-2145-3382-9A83-235DD77CF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15DE-265A-4D2F-8D8E-5D2450B0AD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3090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5EB6AB-3034-ED16-0A5B-38FA5B00B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8D0D07C-8C0D-D82B-2ECC-9B5CC7C4D8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64696E1-5B91-6151-99CF-A3EC5C7352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7D6CEE2-AD7B-875A-97A2-888BD7EF0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63E5B-590F-4C51-8213-1A13809C6A6B}" type="datetimeFigureOut">
              <a:rPr lang="pt-BR" smtClean="0"/>
              <a:t>27/12/2022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D3D969D-4345-708A-C635-236B125C6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BB26AEA-F399-4074-F212-75AE870FD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15DE-265A-4D2F-8D8E-5D2450B0AD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6217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D45C753-9141-672B-BD7D-1A7E6295A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8E58AC2-B128-8A1D-DB95-D711D10B20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38AE9E5-101F-36A5-C718-4ACD6E7C88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63E5B-590F-4C51-8213-1A13809C6A6B}" type="datetimeFigureOut">
              <a:rPr lang="pt-BR" smtClean="0"/>
              <a:t>27/12/2022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6981948-D7C7-8699-F02A-C52149BCFB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24E56A-522E-F5AB-E743-6FBCAC0986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215DE-265A-4D2F-8D8E-5D2450B0AD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1530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raestruturameioambiente.sp.gov.br/cop27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>
            <a:extLst>
              <a:ext uri="{FF2B5EF4-FFF2-40B4-BE49-F238E27FC236}">
                <a16:creationId xmlns:a16="http://schemas.microsoft.com/office/drawing/2014/main" id="{5FCAE901-910E-E7A1-F67F-74D1C19DC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E670-BD57-4A34-AF89-A2F8BFA6A599}" type="slidenum">
              <a:rPr lang="pt-BR" smtClean="0"/>
              <a:t>1</a:t>
            </a:fld>
            <a:endParaRPr lang="pt-BR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F0069712-91E5-25CF-3BC1-E4572A73A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7669" y="5092702"/>
            <a:ext cx="3328206" cy="1747308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79EFFC9F-8380-2528-58E2-6F27C1E85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919" y="5568269"/>
            <a:ext cx="3824052" cy="1289731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6FC95CE0-6820-CD24-63EF-DE41D26BC0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2067" y="17990"/>
            <a:ext cx="4959158" cy="5252752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2D870C23-BD2E-8D03-C487-C21C53798A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150" y="601820"/>
            <a:ext cx="4183205" cy="2042546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BEC5B8EE-1FA9-5689-D27D-C354C58D3853}"/>
              </a:ext>
            </a:extLst>
          </p:cNvPr>
          <p:cNvSpPr txBox="1"/>
          <p:nvPr/>
        </p:nvSpPr>
        <p:spPr>
          <a:xfrm>
            <a:off x="137752" y="2967335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0" i="0" dirty="0">
                <a:solidFill>
                  <a:srgbClr val="000000"/>
                </a:solidFill>
                <a:effectLst/>
              </a:rPr>
              <a:t> </a:t>
            </a:r>
            <a:r>
              <a:rPr lang="pt-BR" b="1" i="0" dirty="0">
                <a:solidFill>
                  <a:srgbClr val="000000"/>
                </a:solidFill>
                <a:effectLst/>
              </a:rPr>
              <a:t>418ª Reunião Ordinária do Plenário do Conselho</a:t>
            </a:r>
          </a:p>
          <a:p>
            <a:pPr algn="ctr"/>
            <a:endParaRPr lang="pt-BR" b="1" dirty="0">
              <a:solidFill>
                <a:srgbClr val="000000"/>
              </a:solidFill>
            </a:endParaRPr>
          </a:p>
          <a:p>
            <a:pPr algn="ctr"/>
            <a:r>
              <a:rPr lang="pt-BR" b="1" i="0" dirty="0">
                <a:solidFill>
                  <a:srgbClr val="000000"/>
                </a:solidFill>
                <a:effectLst/>
              </a:rPr>
              <a:t>21 de dezembro de 2022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16898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id="{CC031429-EF1C-3645-740A-8C431C13A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492875"/>
            <a:ext cx="2743200" cy="365125"/>
          </a:xfrm>
        </p:spPr>
        <p:txBody>
          <a:bodyPr/>
          <a:lstStyle/>
          <a:p>
            <a:fld id="{254D5FE1-0BAB-4CA8-AB01-2DBD85165685}" type="slidenum">
              <a:rPr lang="pt-BR" smtClean="0"/>
              <a:t>10</a:t>
            </a:fld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05575BE-4DA9-975C-4710-B12FB3D48245}"/>
              </a:ext>
            </a:extLst>
          </p:cNvPr>
          <p:cNvSpPr txBox="1"/>
          <p:nvPr/>
        </p:nvSpPr>
        <p:spPr>
          <a:xfrm>
            <a:off x="86461" y="1611703"/>
            <a:ext cx="111572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400" b="1" dirty="0">
                <a:solidFill>
                  <a:prstClr val="black"/>
                </a:solidFill>
                <a:latin typeface="Calibri" panose="020F0502020204030204"/>
              </a:rPr>
              <a:t>A Comissão se reuniu em quatro ocasiões: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pt-BR" sz="2400" dirty="0">
                <a:solidFill>
                  <a:prstClr val="black"/>
                </a:solidFill>
                <a:latin typeface="Calibri" panose="020F0502020204030204"/>
              </a:rPr>
              <a:t>10/11: Visão geral do Plano – como contribuir;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pt-BR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pt-BR" sz="2400" dirty="0">
                <a:solidFill>
                  <a:prstClr val="black"/>
                </a:solidFill>
                <a:latin typeface="Calibri" panose="020F0502020204030204"/>
              </a:rPr>
              <a:t>17/11: Transporte e Energia;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pt-BR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pt-BR" sz="2400" dirty="0">
                <a:solidFill>
                  <a:prstClr val="black"/>
                </a:solidFill>
                <a:latin typeface="Calibri" panose="020F0502020204030204"/>
              </a:rPr>
              <a:t>24/11: </a:t>
            </a:r>
            <a:r>
              <a:rPr lang="pt-BR" sz="2400" i="0" u="none" strike="noStrike" kern="1200" baseline="0" dirty="0">
                <a:solidFill>
                  <a:schemeClr val="dk1"/>
                </a:solidFill>
                <a:ea typeface="+mn-ea"/>
                <a:cs typeface="+mn-cs"/>
              </a:rPr>
              <a:t>Agricultura, florestas, e outros usos da terra</a:t>
            </a:r>
            <a:r>
              <a:rPr lang="pt-BR" sz="2400" dirty="0">
                <a:solidFill>
                  <a:prstClr val="black"/>
                </a:solidFill>
              </a:rPr>
              <a:t>;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pt-BR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pt-BR" sz="2400" dirty="0">
                <a:solidFill>
                  <a:prstClr val="black"/>
                </a:solidFill>
                <a:latin typeface="Calibri" panose="020F0502020204030204"/>
              </a:rPr>
              <a:t>01/12: Resíduos e Indústria e Uso de Produtos.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F788984-424C-8C4C-6D8C-F205264CAC71}"/>
              </a:ext>
            </a:extLst>
          </p:cNvPr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pt-BR" sz="2400" b="1" dirty="0">
                <a:solidFill>
                  <a:prstClr val="white"/>
                </a:solidFill>
                <a:latin typeface="Calibri" panose="020F0502020204030204"/>
              </a:rPr>
              <a:t>Contribuições Comissão Temática de Políticas Públicas (CTPP)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75EFE7A-661D-35F6-DE5D-C86F8BFC7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797" y="1152153"/>
            <a:ext cx="4183205" cy="2042546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1365537D-AC6F-B90A-29E7-71EA76BBA026}"/>
              </a:ext>
            </a:extLst>
          </p:cNvPr>
          <p:cNvSpPr txBox="1"/>
          <p:nvPr/>
        </p:nvSpPr>
        <p:spPr>
          <a:xfrm>
            <a:off x="8500869" y="2609924"/>
            <a:ext cx="2887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6">
                    <a:lumMod val="75000"/>
                  </a:schemeClr>
                </a:solidFill>
              </a:rPr>
              <a:t>Comissão Temática de Políticas Públicas (CTPP)</a:t>
            </a:r>
          </a:p>
        </p:txBody>
      </p:sp>
    </p:spTree>
    <p:extLst>
      <p:ext uri="{BB962C8B-B14F-4D97-AF65-F5344CB8AC3E}">
        <p14:creationId xmlns:p14="http://schemas.microsoft.com/office/powerpoint/2010/main" val="2519576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id="{CC031429-EF1C-3645-740A-8C431C13A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492875"/>
            <a:ext cx="2743200" cy="365125"/>
          </a:xfrm>
        </p:spPr>
        <p:txBody>
          <a:bodyPr/>
          <a:lstStyle/>
          <a:p>
            <a:fld id="{254D5FE1-0BAB-4CA8-AB01-2DBD85165685}" type="slidenum">
              <a:rPr lang="pt-BR" smtClean="0"/>
              <a:t>11</a:t>
            </a:fld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F788984-424C-8C4C-6D8C-F205264CAC71}"/>
              </a:ext>
            </a:extLst>
          </p:cNvPr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pt-BR" sz="2400" b="1" dirty="0">
                <a:solidFill>
                  <a:prstClr val="white"/>
                </a:solidFill>
                <a:latin typeface="Calibri" panose="020F0502020204030204"/>
              </a:rPr>
              <a:t>PAC2050 – Próximos Passos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96DBA04-130D-028D-4888-808DE0CD951E}"/>
              </a:ext>
            </a:extLst>
          </p:cNvPr>
          <p:cNvSpPr txBox="1"/>
          <p:nvPr/>
        </p:nvSpPr>
        <p:spPr>
          <a:xfrm>
            <a:off x="110066" y="872067"/>
            <a:ext cx="120819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Análise das contribuições (em andamento):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t-BR" dirty="0"/>
              <a:t>Aprimoramentos: texto/abordagem, ações e </a:t>
            </a:r>
            <a:r>
              <a:rPr lang="pt-BR" dirty="0" err="1"/>
              <a:t>subações</a:t>
            </a:r>
            <a:r>
              <a:rPr lang="pt-BR" dirty="0"/>
              <a:t>;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t-BR" dirty="0"/>
              <a:t>Divergências: justificativas;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t-BR" dirty="0"/>
              <a:t>Gestão: contribuições com recomendações para a fase de implementação/revisão;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t-BR" dirty="0"/>
              <a:t>Meta: avaliação do impacto das contribuições.</a:t>
            </a:r>
          </a:p>
          <a:p>
            <a:endParaRPr lang="pt-BR" dirty="0"/>
          </a:p>
          <a:p>
            <a:r>
              <a:rPr lang="pt-BR" b="1" dirty="0"/>
              <a:t>Até o final do ano (dezembro de 2022):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t-BR" dirty="0"/>
              <a:t>Consolidação e publicização do texto técnico.</a:t>
            </a:r>
          </a:p>
          <a:p>
            <a:endParaRPr lang="pt-BR" b="1" dirty="0"/>
          </a:p>
          <a:p>
            <a:r>
              <a:rPr lang="pt-BR" b="1" dirty="0"/>
              <a:t>Janeiro/Fevereiro de 2023: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t-BR" dirty="0"/>
              <a:t>Publicização da tabela de contribuições: posição do Sistema e justificativas;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t-BR" dirty="0"/>
              <a:t>Editoração e lançamento do PAC.</a:t>
            </a:r>
          </a:p>
          <a:p>
            <a:endParaRPr lang="pt-BR" b="1" dirty="0"/>
          </a:p>
          <a:p>
            <a:endParaRPr lang="pt-BR" b="1" dirty="0"/>
          </a:p>
          <a:p>
            <a:endParaRPr lang="pt-BR" b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23390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id="{27B79988-8CEC-6C40-6C10-64151902A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D5FE1-0BAB-4CA8-AB01-2DBD85165685}" type="slidenum">
              <a:rPr lang="pt-BR" smtClean="0"/>
              <a:t>12</a:t>
            </a:fld>
            <a:endParaRPr lang="pt-BR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CC0D5605-E1C7-D03E-E30F-2F8BF769A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8667" y="5292726"/>
            <a:ext cx="2947208" cy="1547284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91B80256-5F75-8C04-AB2F-8F8ADE7EA917}"/>
              </a:ext>
            </a:extLst>
          </p:cNvPr>
          <p:cNvSpPr txBox="1"/>
          <p:nvPr/>
        </p:nvSpPr>
        <p:spPr>
          <a:xfrm>
            <a:off x="1524000" y="6125517"/>
            <a:ext cx="83536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hlinkClick r:id="rId3"/>
              </a:rPr>
              <a:t>https://www.infraestruturameioambiente.sp.gov.br</a:t>
            </a:r>
            <a:endParaRPr lang="pt-BR" sz="2400" dirty="0"/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1706728D-BF0A-A483-8D93-8FC5684BDB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4068" y="308090"/>
            <a:ext cx="5317067" cy="563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679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>
            <a:extLst>
              <a:ext uri="{FF2B5EF4-FFF2-40B4-BE49-F238E27FC236}">
                <a16:creationId xmlns:a16="http://schemas.microsoft.com/office/drawing/2014/main" id="{506072A9-B2F1-467C-A625-79B8B430C100}"/>
              </a:ext>
            </a:extLst>
          </p:cNvPr>
          <p:cNvSpPr txBox="1"/>
          <p:nvPr/>
        </p:nvSpPr>
        <p:spPr>
          <a:xfrm>
            <a:off x="4926573" y="2874702"/>
            <a:ext cx="7282361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Plano de Ação Climática do Estado de São Paulo (PAC 2050)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05D17BEE-224D-D78E-01E0-6FE0A8A5B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D5FE1-0BAB-4CA8-AB01-2DBD85165685}" type="slidenum">
              <a:rPr lang="pt-BR" smtClean="0"/>
              <a:t>2</a:t>
            </a:fld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219698C-F8D3-F39B-5E83-86CD0530C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27" y="790481"/>
            <a:ext cx="4798112" cy="508217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D7F876FB-2882-1DBF-EBD7-2C9F70F6D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399" y="4713071"/>
            <a:ext cx="3020929" cy="1018863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0D9269C-777F-EEB6-9186-A90478635AA1}"/>
              </a:ext>
            </a:extLst>
          </p:cNvPr>
          <p:cNvSpPr txBox="1"/>
          <p:nvPr/>
        </p:nvSpPr>
        <p:spPr>
          <a:xfrm>
            <a:off x="5753100" y="4451461"/>
            <a:ext cx="5494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Consulta Pública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D495CEE-F3E4-A1F2-3535-5366926D51C2}"/>
              </a:ext>
            </a:extLst>
          </p:cNvPr>
          <p:cNvSpPr txBox="1"/>
          <p:nvPr/>
        </p:nvSpPr>
        <p:spPr>
          <a:xfrm>
            <a:off x="5948782" y="5362602"/>
            <a:ext cx="5103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10 de novembro  - 10 de dezembro</a:t>
            </a:r>
          </a:p>
        </p:txBody>
      </p:sp>
    </p:spTree>
    <p:extLst>
      <p:ext uri="{BB962C8B-B14F-4D97-AF65-F5344CB8AC3E}">
        <p14:creationId xmlns:p14="http://schemas.microsoft.com/office/powerpoint/2010/main" val="3078928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>
            <a:extLst>
              <a:ext uri="{FF2B5EF4-FFF2-40B4-BE49-F238E27FC236}">
                <a16:creationId xmlns:a16="http://schemas.microsoft.com/office/drawing/2014/main" id="{506072A9-B2F1-467C-A625-79B8B430C100}"/>
              </a:ext>
            </a:extLst>
          </p:cNvPr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PAC 2050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4C8E211F-95CB-8AD8-2145-854115C85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7134" y="6163733"/>
            <a:ext cx="1974865" cy="666059"/>
          </a:xfrm>
          <a:prstGeom prst="rect">
            <a:avLst/>
          </a:prstGeom>
        </p:spPr>
      </p:pic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76055F18-7783-ECFE-4B35-A604C37369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8622172"/>
              </p:ext>
            </p:extLst>
          </p:nvPr>
        </p:nvGraphicFramePr>
        <p:xfrm>
          <a:off x="2571655" y="2024218"/>
          <a:ext cx="1950754" cy="2133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m de Bitmap" r:id="rId3" imgW="5896080" imgH="6448320" progId="Paint.Picture">
                  <p:embed/>
                </p:oleObj>
              </mc:Choice>
              <mc:Fallback>
                <p:oleObj name="Imagem de Bitmap" r:id="rId3" imgW="5896080" imgH="6448320" progId="Paint.Picture">
                  <p:embed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76055F18-7783-ECFE-4B35-A604C37369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71655" y="2024218"/>
                        <a:ext cx="1950754" cy="21335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CCD78138-480E-48E2-05FA-75C8F3866698}"/>
              </a:ext>
            </a:extLst>
          </p:cNvPr>
          <p:cNvSpPr txBox="1"/>
          <p:nvPr/>
        </p:nvSpPr>
        <p:spPr>
          <a:xfrm>
            <a:off x="0" y="629649"/>
            <a:ext cx="120345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PAC 2050: início 2021: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t-BR" sz="2400" dirty="0"/>
              <a:t>Diretrizes (1ª consulta pública + contribuições CONSEMA)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t-BR" sz="2400" dirty="0"/>
              <a:t>Plano (2ª consulta pública + contribuições CONSEMA)</a:t>
            </a:r>
          </a:p>
          <a:p>
            <a:endParaRPr lang="pt-BR" sz="2400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00F502AB-3273-2443-C926-D436B1CD3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799" y="6492875"/>
            <a:ext cx="2743200" cy="365125"/>
          </a:xfrm>
        </p:spPr>
        <p:txBody>
          <a:bodyPr/>
          <a:lstStyle/>
          <a:p>
            <a:fld id="{254D5FE1-0BAB-4CA8-AB01-2DBD85165685}" type="slidenum">
              <a:rPr lang="pt-BR" smtClean="0"/>
              <a:t>3</a:t>
            </a:fld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3B28E63-4D7C-4484-8C9E-A93AA1314D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4193" y="2024217"/>
            <a:ext cx="2014288" cy="213353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CF344FA7-29E5-D4A3-535E-3A619F844C08}"/>
              </a:ext>
            </a:extLst>
          </p:cNvPr>
          <p:cNvSpPr txBox="1"/>
          <p:nvPr/>
        </p:nvSpPr>
        <p:spPr>
          <a:xfrm>
            <a:off x="14409" y="4448153"/>
            <a:ext cx="121775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/>
              <a:t>Plano para o desenvolvimento econômico de baixo carbono, com especial foco nos setores de maior emissão de GEE;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/>
              <a:t>Articulação entre as políticas setoriais: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dirty="0"/>
              <a:t>Planos setoriais considerados e fortalecidos: detalhamentos previstos;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dirty="0"/>
              <a:t>Novas agendas incluídas: detalhamentos necessários;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dirty="0"/>
              <a:t>Reconhecimento do patamar tecnológico, social e econômico: metas realistas de melhoria: Sinergias entre as ações;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dirty="0"/>
              <a:t>Gestão: metas progressivas, revisão constante e com base no monitoramento (MRV).</a:t>
            </a:r>
          </a:p>
        </p:txBody>
      </p:sp>
    </p:spTree>
    <p:extLst>
      <p:ext uri="{BB962C8B-B14F-4D97-AF65-F5344CB8AC3E}">
        <p14:creationId xmlns:p14="http://schemas.microsoft.com/office/powerpoint/2010/main" val="630571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3BDFFE3-1017-F20B-5E09-0A69767546B1}"/>
              </a:ext>
            </a:extLst>
          </p:cNvPr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Ponto de Partida: Emissões Projetadas e Mitigadas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C1B9D9F-3DF8-4F95-5D6F-5D16ED50AD67}"/>
              </a:ext>
            </a:extLst>
          </p:cNvPr>
          <p:cNvSpPr txBox="1"/>
          <p:nvPr/>
        </p:nvSpPr>
        <p:spPr>
          <a:xfrm>
            <a:off x="-11853" y="701618"/>
            <a:ext cx="6353386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dirty="0"/>
              <a:t>Partindo das emissões atuais de </a:t>
            </a:r>
            <a:r>
              <a:rPr lang="pt-BR" sz="1700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129 milhões de toneladas (</a:t>
            </a:r>
            <a:r>
              <a:rPr lang="pt-BR" sz="17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Mt</a:t>
            </a:r>
            <a:r>
              <a:rPr lang="pt-BR" sz="1700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) de CO</a:t>
            </a:r>
            <a:r>
              <a:rPr lang="pt-BR" sz="1700" b="1" baseline="-250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2e </a:t>
            </a:r>
            <a:r>
              <a:rPr lang="pt-BR" sz="1700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em 2020</a:t>
            </a:r>
            <a:r>
              <a:rPr lang="pt-BR" sz="1700" dirty="0">
                <a:effectLst/>
                <a:ea typeface="Calibri" panose="020F0502020204030204" pitchFamily="34" charset="0"/>
              </a:rPr>
              <a:t>, foram considerados dois “caminhos”:</a:t>
            </a:r>
          </a:p>
          <a:p>
            <a:endParaRPr lang="pt-BR" sz="1700" dirty="0">
              <a:effectLst/>
              <a:ea typeface="Calibri" panose="020F0502020204030204" pitchFamily="34" charset="0"/>
            </a:endParaRPr>
          </a:p>
          <a:p>
            <a:endParaRPr lang="pt-BR" sz="1700" dirty="0">
              <a:ea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sz="1700" dirty="0">
                <a:ea typeface="Calibri" panose="020F0502020204030204" pitchFamily="34" charset="0"/>
              </a:rPr>
              <a:t>Business As Usual (BAU), ou seja o caminho tendencial (cenário de </a:t>
            </a:r>
            <a:r>
              <a:rPr lang="pt-BR" sz="1700" b="1" dirty="0">
                <a:ea typeface="Calibri" panose="020F0502020204030204" pitchFamily="34" charset="0"/>
              </a:rPr>
              <a:t>Referência</a:t>
            </a:r>
            <a:r>
              <a:rPr lang="pt-BR" sz="1700" dirty="0">
                <a:ea typeface="Calibri" panose="020F0502020204030204" pitchFamily="34" charset="0"/>
              </a:rPr>
              <a:t>) até 2050: </a:t>
            </a:r>
            <a:r>
              <a:rPr lang="pt-BR" sz="1700" b="1" dirty="0">
                <a:solidFill>
                  <a:schemeClr val="tx2"/>
                </a:solidFill>
                <a:ea typeface="Calibri" panose="020F0502020204030204" pitchFamily="34" charset="0"/>
              </a:rPr>
              <a:t>217 </a:t>
            </a:r>
            <a:r>
              <a:rPr lang="pt-BR" sz="1700" b="1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milhões de toneladas (</a:t>
            </a:r>
            <a:r>
              <a:rPr lang="pt-BR" sz="1700" b="1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Mt</a:t>
            </a:r>
            <a:r>
              <a:rPr lang="pt-BR" sz="1700" b="1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) de CO</a:t>
            </a:r>
            <a:r>
              <a:rPr lang="pt-BR" sz="1700" b="1" baseline="-250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2e</a:t>
            </a:r>
            <a:r>
              <a:rPr lang="pt-BR" sz="1700" dirty="0">
                <a:effectLst/>
                <a:ea typeface="Calibri" panose="020F0502020204030204" pitchFamily="34" charset="0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endParaRPr lang="pt-BR" sz="1700" dirty="0">
              <a:ea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pt-BR" sz="1700" dirty="0">
              <a:effectLst/>
              <a:ea typeface="Calibri" panose="020F050202020403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pt-BR" sz="1700" dirty="0">
              <a:ea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sz="1700" b="1" dirty="0">
                <a:ea typeface="Calibri" panose="020F0502020204030204" pitchFamily="34" charset="0"/>
              </a:rPr>
              <a:t>Mitigação</a:t>
            </a:r>
            <a:r>
              <a:rPr lang="pt-BR" sz="1700" dirty="0">
                <a:ea typeface="Calibri" panose="020F0502020204030204" pitchFamily="34" charset="0"/>
              </a:rPr>
              <a:t>, ou seja, o caminho que SP propõe que seja trilhado no PAC 2050. Um caminho de </a:t>
            </a:r>
            <a:r>
              <a:rPr lang="pt-BR" sz="1700" b="1" dirty="0">
                <a:ea typeface="Calibri" panose="020F0502020204030204" pitchFamily="34" charset="0"/>
              </a:rPr>
              <a:t>ações</a:t>
            </a:r>
            <a:r>
              <a:rPr lang="pt-BR" sz="1700" dirty="0">
                <a:ea typeface="Calibri" panose="020F0502020204030204" pitchFamily="34" charset="0"/>
              </a:rPr>
              <a:t> </a:t>
            </a:r>
            <a:r>
              <a:rPr lang="pt-BR" sz="1700" b="1" dirty="0">
                <a:ea typeface="Calibri" panose="020F0502020204030204" pitchFamily="34" charset="0"/>
              </a:rPr>
              <a:t>de mitigação</a:t>
            </a:r>
            <a:r>
              <a:rPr lang="pt-BR" sz="1700" dirty="0">
                <a:ea typeface="Calibri" panose="020F0502020204030204" pitchFamily="34" charset="0"/>
              </a:rPr>
              <a:t>, que permitam que SP contribua para uma economia global de carbono líquido zero em 2050 : </a:t>
            </a:r>
            <a:r>
              <a:rPr lang="pt-BR" sz="1700" b="1" dirty="0">
                <a:solidFill>
                  <a:schemeClr val="accent6"/>
                </a:solidFill>
                <a:ea typeface="Calibri" panose="020F0502020204030204" pitchFamily="34" charset="0"/>
              </a:rPr>
              <a:t>47 </a:t>
            </a:r>
            <a:r>
              <a:rPr lang="pt-BR" sz="1700" b="1" dirty="0">
                <a:solidFill>
                  <a:schemeClr val="accent6"/>
                </a:solidFill>
                <a:effectLst/>
                <a:ea typeface="Calibri" panose="020F0502020204030204" pitchFamily="34" charset="0"/>
              </a:rPr>
              <a:t>milhões de toneladas (</a:t>
            </a:r>
            <a:r>
              <a:rPr lang="pt-BR" sz="1700" b="1" dirty="0" err="1">
                <a:solidFill>
                  <a:schemeClr val="accent6"/>
                </a:solidFill>
                <a:effectLst/>
                <a:ea typeface="Calibri" panose="020F0502020204030204" pitchFamily="34" charset="0"/>
              </a:rPr>
              <a:t>Mt</a:t>
            </a:r>
            <a:r>
              <a:rPr lang="pt-BR" sz="1700" b="1" dirty="0">
                <a:solidFill>
                  <a:schemeClr val="accent6"/>
                </a:solidFill>
                <a:effectLst/>
                <a:ea typeface="Calibri" panose="020F0502020204030204" pitchFamily="34" charset="0"/>
              </a:rPr>
              <a:t>) de CO</a:t>
            </a:r>
            <a:r>
              <a:rPr lang="pt-BR" sz="1700" b="1" baseline="-25000" dirty="0">
                <a:solidFill>
                  <a:schemeClr val="accent6"/>
                </a:solidFill>
                <a:effectLst/>
                <a:ea typeface="Calibri" panose="020F0502020204030204" pitchFamily="34" charset="0"/>
              </a:rPr>
              <a:t>2e</a:t>
            </a:r>
            <a:r>
              <a:rPr lang="pt-BR" sz="1700" dirty="0">
                <a:ea typeface="Calibri" panose="020F0502020204030204" pitchFamily="34" charset="0"/>
              </a:rPr>
              <a:t>.</a:t>
            </a:r>
          </a:p>
        </p:txBody>
      </p:sp>
      <p:graphicFrame>
        <p:nvGraphicFramePr>
          <p:cNvPr id="6" name="Chart 32">
            <a:extLst>
              <a:ext uri="{FF2B5EF4-FFF2-40B4-BE49-F238E27FC236}">
                <a16:creationId xmlns:a16="http://schemas.microsoft.com/office/drawing/2014/main" id="{D40B1708-70C1-43D4-B1AA-10B4456470AC}"/>
              </a:ext>
            </a:extLst>
          </p:cNvPr>
          <p:cNvGraphicFramePr/>
          <p:nvPr/>
        </p:nvGraphicFramePr>
        <p:xfrm>
          <a:off x="6341533" y="598166"/>
          <a:ext cx="5791200" cy="4532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id="{CC031429-EF1C-3645-740A-8C431C13A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492875"/>
            <a:ext cx="2743200" cy="365125"/>
          </a:xfrm>
        </p:spPr>
        <p:txBody>
          <a:bodyPr/>
          <a:lstStyle/>
          <a:p>
            <a:fld id="{254D5FE1-0BAB-4CA8-AB01-2DBD85165685}" type="slidenum">
              <a:rPr lang="pt-BR" smtClean="0"/>
              <a:t>4</a:t>
            </a:fld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1963BDD-1BB5-C002-4362-B9635FDA661C}"/>
              </a:ext>
            </a:extLst>
          </p:cNvPr>
          <p:cNvSpPr txBox="1"/>
          <p:nvPr/>
        </p:nvSpPr>
        <p:spPr>
          <a:xfrm>
            <a:off x="6248400" y="4968444"/>
            <a:ext cx="60960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050" dirty="0">
                <a:effectLst/>
                <a:ea typeface="Calibri" panose="020F0502020204030204" pitchFamily="34" charset="0"/>
              </a:rPr>
              <a:t>Emissões de GEE projetadas  em 2020, 2030 e 2050</a:t>
            </a:r>
            <a:endParaRPr lang="pt-BR" sz="1050" dirty="0"/>
          </a:p>
        </p:txBody>
      </p:sp>
      <p:graphicFrame>
        <p:nvGraphicFramePr>
          <p:cNvPr id="2" name="Tabela 7">
            <a:extLst>
              <a:ext uri="{FF2B5EF4-FFF2-40B4-BE49-F238E27FC236}">
                <a16:creationId xmlns:a16="http://schemas.microsoft.com/office/drawing/2014/main" id="{48D102BA-2905-CF27-C47C-04D3970412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730058"/>
              </p:ext>
            </p:extLst>
          </p:nvPr>
        </p:nvGraphicFramePr>
        <p:xfrm>
          <a:off x="152400" y="4298334"/>
          <a:ext cx="4781091" cy="2240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1091">
                  <a:extLst>
                    <a:ext uri="{9D8B030D-6E8A-4147-A177-3AD203B41FA5}">
                      <a16:colId xmlns:a16="http://schemas.microsoft.com/office/drawing/2014/main" val="425286618"/>
                    </a:ext>
                  </a:extLst>
                </a:gridCol>
              </a:tblGrid>
              <a:tr h="4118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/>
                        <a:t>EIXOS - 2022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2594032"/>
                  </a:ext>
                </a:extLst>
              </a:tr>
              <a:tr h="2817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1) Transporte (TRA)</a:t>
                      </a:r>
                      <a:endParaRPr lang="pt-BR" sz="1400" b="1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7925393"/>
                  </a:ext>
                </a:extLst>
              </a:tr>
              <a:tr h="303709">
                <a:tc>
                  <a:txBody>
                    <a:bodyPr/>
                    <a:lstStyle/>
                    <a:p>
                      <a:r>
                        <a:rPr lang="pt-BR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2) Agricultura, florestas, e outros usos da terra (AFOLU/AFU)</a:t>
                      </a:r>
                      <a:endParaRPr lang="pt-BR" sz="1400" b="1" i="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5058546"/>
                  </a:ext>
                </a:extLst>
              </a:tr>
              <a:tr h="281787">
                <a:tc>
                  <a:txBody>
                    <a:bodyPr/>
                    <a:lstStyle/>
                    <a:p>
                      <a:r>
                        <a:rPr lang="pt-BR" sz="1400" b="1" i="0" dirty="0">
                          <a:latin typeface="+mn-lt"/>
                        </a:rPr>
                        <a:t>3) Energia (ENE)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4859636"/>
                  </a:ext>
                </a:extLst>
              </a:tr>
              <a:tr h="2817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4) Resíduos Sólidos Urbanos (RES)</a:t>
                      </a:r>
                      <a:endParaRPr lang="pt-BR" sz="1400" b="1" i="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754664"/>
                  </a:ext>
                </a:extLst>
              </a:tr>
              <a:tr h="2817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5) Indústria e Uso de Produtos (PIUP/IND)</a:t>
                      </a:r>
                      <a:endParaRPr lang="pt-BR" sz="1400" b="1" i="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2397984"/>
                  </a:ext>
                </a:extLst>
              </a:tr>
              <a:tr h="2817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i="0" dirty="0">
                          <a:latin typeface="+mn-lt"/>
                        </a:rPr>
                        <a:t>6) Finanças Verdes e Inovação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1941087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A431F5FA-F052-8D66-8604-F514B5C2DB08}"/>
              </a:ext>
            </a:extLst>
          </p:cNvPr>
          <p:cNvSpPr txBox="1"/>
          <p:nvPr/>
        </p:nvSpPr>
        <p:spPr>
          <a:xfrm>
            <a:off x="5308597" y="5383779"/>
            <a:ext cx="5638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ea typeface="Calibri" panose="020F0502020204030204" pitchFamily="34" charset="0"/>
              </a:rPr>
              <a:t>2050: </a:t>
            </a:r>
            <a:r>
              <a:rPr lang="pt-BR" sz="1800" b="1" dirty="0">
                <a:solidFill>
                  <a:schemeClr val="accent6"/>
                </a:solidFill>
                <a:ea typeface="Calibri" panose="020F0502020204030204" pitchFamily="34" charset="0"/>
              </a:rPr>
              <a:t>47 </a:t>
            </a:r>
            <a:r>
              <a:rPr lang="pt-BR" sz="1800" b="1" dirty="0">
                <a:solidFill>
                  <a:schemeClr val="accent6"/>
                </a:solidFill>
                <a:effectLst/>
                <a:ea typeface="Calibri" panose="020F0502020204030204" pitchFamily="34" charset="0"/>
              </a:rPr>
              <a:t>milhões de toneladas (</a:t>
            </a:r>
            <a:r>
              <a:rPr lang="pt-BR" sz="1800" b="1" dirty="0" err="1">
                <a:solidFill>
                  <a:schemeClr val="accent6"/>
                </a:solidFill>
                <a:effectLst/>
                <a:ea typeface="Calibri" panose="020F0502020204030204" pitchFamily="34" charset="0"/>
              </a:rPr>
              <a:t>Mt</a:t>
            </a:r>
            <a:r>
              <a:rPr lang="pt-BR" sz="1800" b="1" dirty="0">
                <a:solidFill>
                  <a:schemeClr val="accent6"/>
                </a:solidFill>
                <a:effectLst/>
                <a:ea typeface="Calibri" panose="020F0502020204030204" pitchFamily="34" charset="0"/>
              </a:rPr>
              <a:t>) de CO</a:t>
            </a:r>
            <a:r>
              <a:rPr lang="pt-BR" sz="1800" b="1" baseline="-25000" dirty="0">
                <a:solidFill>
                  <a:schemeClr val="accent6"/>
                </a:solidFill>
                <a:effectLst/>
                <a:ea typeface="Calibri" panose="020F0502020204030204" pitchFamily="34" charset="0"/>
              </a:rPr>
              <a:t>2e</a:t>
            </a:r>
          </a:p>
          <a:p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07DCA4F-A0DF-DD98-54CE-05E04AB8AEAB}"/>
              </a:ext>
            </a:extLst>
          </p:cNvPr>
          <p:cNvSpPr txBox="1"/>
          <p:nvPr/>
        </p:nvSpPr>
        <p:spPr>
          <a:xfrm>
            <a:off x="5308597" y="5694717"/>
            <a:ext cx="68834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Compensações: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/>
              <a:t>Setores de difícil redução (“</a:t>
            </a:r>
            <a:r>
              <a:rPr lang="pt-BR" i="1" dirty="0"/>
              <a:t>hard </a:t>
            </a:r>
            <a:r>
              <a:rPr lang="pt-BR" i="1" dirty="0" err="1"/>
              <a:t>to</a:t>
            </a:r>
            <a:r>
              <a:rPr lang="pt-BR" i="1" dirty="0"/>
              <a:t> abate</a:t>
            </a:r>
            <a:r>
              <a:rPr lang="pt-BR" dirty="0"/>
              <a:t>”)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/>
              <a:t>Harmonia com as </a:t>
            </a:r>
            <a:r>
              <a:rPr lang="pt-BR" b="0" i="0" dirty="0">
                <a:solidFill>
                  <a:srgbClr val="000000"/>
                </a:solidFill>
                <a:effectLst/>
              </a:rPr>
              <a:t>Contribuições Nacionalmente Determinadas (NDC)</a:t>
            </a:r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20E01F7-EFC5-1002-A930-8AB8F41D3860}"/>
              </a:ext>
            </a:extLst>
          </p:cNvPr>
          <p:cNvSpPr txBox="1"/>
          <p:nvPr/>
        </p:nvSpPr>
        <p:spPr>
          <a:xfrm>
            <a:off x="9486898" y="5383779"/>
            <a:ext cx="226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X  “Zero”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418F114D-8A4F-A01C-3CC8-BFAAD4AF85A7}"/>
              </a:ext>
            </a:extLst>
          </p:cNvPr>
          <p:cNvSpPr/>
          <p:nvPr/>
        </p:nvSpPr>
        <p:spPr>
          <a:xfrm>
            <a:off x="5308597" y="5383779"/>
            <a:ext cx="6824136" cy="123426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7296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B3E3CE2-E1CE-5A4D-1920-DF61CE72A426}"/>
              </a:ext>
            </a:extLst>
          </p:cNvPr>
          <p:cNvSpPr txBox="1"/>
          <p:nvPr/>
        </p:nvSpPr>
        <p:spPr>
          <a:xfrm>
            <a:off x="6457544" y="5455289"/>
            <a:ext cx="53947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Figura 1b</a:t>
            </a:r>
            <a:r>
              <a:rPr lang="pt-BR" sz="1600" dirty="0"/>
              <a:t>: </a:t>
            </a:r>
            <a:r>
              <a:rPr lang="en-US" sz="1400" dirty="0"/>
              <a:t>CONTRIBUINTES </a:t>
            </a:r>
            <a:r>
              <a:rPr lang="en-US" sz="1400" dirty="0" err="1"/>
              <a:t>segundo</a:t>
            </a:r>
            <a:r>
              <a:rPr lang="en-US" sz="1400" dirty="0"/>
              <a:t> o </a:t>
            </a:r>
            <a:r>
              <a:rPr lang="en-US" sz="1400" dirty="0" err="1"/>
              <a:t>tipo</a:t>
            </a:r>
            <a:r>
              <a:rPr lang="en-US" sz="1400" dirty="0"/>
              <a:t> de </a:t>
            </a:r>
            <a:r>
              <a:rPr lang="en-US" sz="1400" dirty="0" err="1"/>
              <a:t>contribuinte</a:t>
            </a:r>
            <a:r>
              <a:rPr lang="en-US" sz="1400" dirty="0"/>
              <a:t> - 2022</a:t>
            </a:r>
            <a:endParaRPr lang="pt-BR" sz="16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81362B3-EF5C-F48D-B54A-4FA440E61F8F}"/>
              </a:ext>
            </a:extLst>
          </p:cNvPr>
          <p:cNvSpPr txBox="1"/>
          <p:nvPr/>
        </p:nvSpPr>
        <p:spPr>
          <a:xfrm>
            <a:off x="759544" y="5624566"/>
            <a:ext cx="49749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Figura 1a: </a:t>
            </a:r>
            <a:r>
              <a:rPr lang="en-US" sz="1400" dirty="0"/>
              <a:t>CONTRIBUINTES </a:t>
            </a:r>
            <a:r>
              <a:rPr lang="en-US" sz="1400" dirty="0" err="1"/>
              <a:t>segundo</a:t>
            </a:r>
            <a:r>
              <a:rPr lang="en-US" sz="1400" dirty="0"/>
              <a:t>  </a:t>
            </a:r>
            <a:r>
              <a:rPr lang="en-US" sz="1400" dirty="0" err="1"/>
              <a:t>tipo</a:t>
            </a:r>
            <a:r>
              <a:rPr lang="en-US" sz="1400" dirty="0"/>
              <a:t> de </a:t>
            </a:r>
            <a:r>
              <a:rPr lang="en-US" sz="1400" dirty="0" err="1"/>
              <a:t>contribuinte</a:t>
            </a:r>
            <a:r>
              <a:rPr lang="en-US" sz="1400" dirty="0"/>
              <a:t> - 2022</a:t>
            </a:r>
            <a:endParaRPr lang="pt-BR" sz="12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2ECD9FF-4313-93CF-2843-F4CBB07910CD}"/>
              </a:ext>
            </a:extLst>
          </p:cNvPr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Consulta Pública do Plano de Ação Climática – PAC 2050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3464DEF-4C33-0EAD-6A25-B65BE53C8F01}"/>
              </a:ext>
            </a:extLst>
          </p:cNvPr>
          <p:cNvSpPr txBox="1"/>
          <p:nvPr/>
        </p:nvSpPr>
        <p:spPr>
          <a:xfrm>
            <a:off x="2424738" y="737959"/>
            <a:ext cx="657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Contribuintes</a:t>
            </a:r>
          </a:p>
        </p:txBody>
      </p:sp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763204792"/>
              </p:ext>
            </p:extLst>
          </p:nvPr>
        </p:nvGraphicFramePr>
        <p:xfrm>
          <a:off x="824753" y="1905840"/>
          <a:ext cx="4572000" cy="3611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3158869127"/>
              </p:ext>
            </p:extLst>
          </p:nvPr>
        </p:nvGraphicFramePr>
        <p:xfrm>
          <a:off x="6384830" y="1905840"/>
          <a:ext cx="5394794" cy="347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73981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2ECD9FF-4313-93CF-2843-F4CBB07910CD}"/>
              </a:ext>
            </a:extLst>
          </p:cNvPr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Consulta Pública do Plano de Ação Climática – PAC 2050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3464DEF-4C33-0EAD-6A25-B65BE53C8F01}"/>
              </a:ext>
            </a:extLst>
          </p:cNvPr>
          <p:cNvSpPr txBox="1"/>
          <p:nvPr/>
        </p:nvSpPr>
        <p:spPr>
          <a:xfrm>
            <a:off x="2626445" y="582067"/>
            <a:ext cx="657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Contribuintes Pessoa Jurídica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0" y="1225689"/>
            <a:ext cx="427616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/>
              <a:t> ABCON SINDCON -  Associação e Sindicato Nacional das Concessionárias Privadas de Serviços Públicos de Água e Esgoto</a:t>
            </a:r>
          </a:p>
          <a:p>
            <a:pPr>
              <a:buFont typeface="Arial" pitchFamily="34" charset="0"/>
              <a:buChar char="•"/>
            </a:pPr>
            <a:r>
              <a:rPr lang="pt-BR" dirty="0"/>
              <a:t> ABEGÁS</a:t>
            </a:r>
          </a:p>
          <a:p>
            <a:pPr>
              <a:buFont typeface="Arial" pitchFamily="34" charset="0"/>
              <a:buChar char="•"/>
            </a:pPr>
            <a:r>
              <a:rPr lang="pt-BR" dirty="0"/>
              <a:t> ABES-SP Associação Brasileira de Engenharia </a:t>
            </a:r>
            <a:r>
              <a:rPr lang="pt-BR" dirty="0" err="1"/>
              <a:t>Sanitaria</a:t>
            </a:r>
            <a:r>
              <a:rPr lang="pt-BR" dirty="0"/>
              <a:t> e Ambiental</a:t>
            </a:r>
          </a:p>
          <a:p>
            <a:pPr>
              <a:buFont typeface="Arial" pitchFamily="34" charset="0"/>
              <a:buChar char="•"/>
            </a:pPr>
            <a:r>
              <a:rPr lang="pt-BR" dirty="0"/>
              <a:t> ABIOVE - Associação Brasileira das Indústrias de Óleos Vegetais</a:t>
            </a:r>
          </a:p>
          <a:p>
            <a:pPr>
              <a:buFont typeface="Arial" pitchFamily="34" charset="0"/>
              <a:buChar char="•"/>
            </a:pPr>
            <a:r>
              <a:rPr lang="pt-BR" dirty="0"/>
              <a:t> </a:t>
            </a:r>
            <a:r>
              <a:rPr lang="pt-BR" dirty="0" err="1"/>
              <a:t>Agroleste</a:t>
            </a:r>
            <a:r>
              <a:rPr lang="pt-BR" dirty="0"/>
              <a:t> - empreendimento de Agroecologia e Economia Solidária </a:t>
            </a:r>
          </a:p>
          <a:p>
            <a:pPr>
              <a:buFont typeface="Arial" pitchFamily="34" charset="0"/>
              <a:buChar char="•"/>
            </a:pPr>
            <a:r>
              <a:rPr lang="pt-BR" dirty="0"/>
              <a:t> Articulação Paulista de </a:t>
            </a:r>
            <a:r>
              <a:rPr lang="pt-BR" dirty="0" err="1"/>
              <a:t>Agrecologia</a:t>
            </a:r>
            <a:endParaRPr lang="pt-BR" dirty="0"/>
          </a:p>
          <a:p>
            <a:pPr>
              <a:buFont typeface="Arial" pitchFamily="34" charset="0"/>
              <a:buChar char="•"/>
            </a:pPr>
            <a:r>
              <a:rPr lang="pt-BR" dirty="0"/>
              <a:t> Associação Amigos do </a:t>
            </a:r>
            <a:r>
              <a:rPr lang="pt-BR" dirty="0" err="1"/>
              <a:t>Gomeral</a:t>
            </a:r>
            <a:r>
              <a:rPr lang="pt-BR" dirty="0"/>
              <a:t> (AAG), Guaratinguetá, SP</a:t>
            </a:r>
          </a:p>
          <a:p>
            <a:pPr>
              <a:buFont typeface="Arial" pitchFamily="34" charset="0"/>
              <a:buChar char="•"/>
            </a:pPr>
            <a:r>
              <a:rPr lang="pt-BR" dirty="0"/>
              <a:t> Associação Brasileira do Biogás - </a:t>
            </a:r>
            <a:r>
              <a:rPr lang="pt-BR" dirty="0" err="1"/>
              <a:t>ABiogás</a:t>
            </a:r>
            <a:endParaRPr lang="pt-BR" dirty="0"/>
          </a:p>
          <a:p>
            <a:pPr>
              <a:buFont typeface="Arial" pitchFamily="34" charset="0"/>
              <a:buChar char="•"/>
            </a:pPr>
            <a:r>
              <a:rPr lang="pt-BR" dirty="0"/>
              <a:t> Associação Brasileira pela Conformidade e Eficiência de Instalações - ABRINSTAL</a:t>
            </a:r>
          </a:p>
          <a:p>
            <a:pPr>
              <a:buFont typeface="Arial" pitchFamily="34" charset="0"/>
              <a:buChar char="•"/>
            </a:pPr>
            <a:r>
              <a:rPr lang="pt-BR" dirty="0"/>
              <a:t> CAUSP</a:t>
            </a:r>
          </a:p>
          <a:p>
            <a:pPr>
              <a:buFont typeface="Arial" pitchFamily="34" charset="0"/>
              <a:buChar char="•"/>
            </a:pPr>
            <a:r>
              <a:rPr lang="pt-BR" dirty="0"/>
              <a:t> Comgás</a:t>
            </a:r>
          </a:p>
          <a:p>
            <a:pPr>
              <a:buFont typeface="Arial" pitchFamily="34" charset="0"/>
              <a:buChar char="•"/>
            </a:pPr>
            <a:r>
              <a:rPr lang="pt-BR" dirty="0"/>
              <a:t> Companhia de Saneamento Básico do Estado de São Paulo - SABESP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207685" y="1225689"/>
            <a:ext cx="42004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/>
              <a:t> Cooperativa Central dos Produtores Rurais e da Agricultura Familiar do Vale do Ribeira  - </a:t>
            </a:r>
            <a:r>
              <a:rPr lang="pt-BR" dirty="0" err="1"/>
              <a:t>CooperCentral</a:t>
            </a:r>
            <a:r>
              <a:rPr lang="pt-BR" dirty="0"/>
              <a:t> VR13, VR14 e VR15</a:t>
            </a:r>
          </a:p>
          <a:p>
            <a:pPr>
              <a:buFont typeface="Arial" pitchFamily="34" charset="0"/>
              <a:buChar char="•"/>
            </a:pPr>
            <a:r>
              <a:rPr lang="pt-BR" dirty="0"/>
              <a:t> FAESP</a:t>
            </a:r>
          </a:p>
          <a:p>
            <a:pPr>
              <a:buFont typeface="Arial" pitchFamily="34" charset="0"/>
              <a:buChar char="•"/>
            </a:pPr>
            <a:r>
              <a:rPr lang="pt-BR" dirty="0"/>
              <a:t> FECOMERCIO SP</a:t>
            </a:r>
          </a:p>
          <a:p>
            <a:pPr>
              <a:buFont typeface="Arial" pitchFamily="34" charset="0"/>
              <a:buChar char="•"/>
            </a:pPr>
            <a:r>
              <a:rPr lang="pt-BR" dirty="0"/>
              <a:t> Fiesp</a:t>
            </a:r>
          </a:p>
          <a:p>
            <a:pPr>
              <a:buFont typeface="Arial" pitchFamily="34" charset="0"/>
              <a:buChar char="•"/>
            </a:pPr>
            <a:r>
              <a:rPr lang="pt-BR" dirty="0"/>
              <a:t> </a:t>
            </a:r>
            <a:r>
              <a:rPr lang="pt-BR" dirty="0" err="1"/>
              <a:t>Gas</a:t>
            </a:r>
            <a:r>
              <a:rPr lang="pt-BR" dirty="0"/>
              <a:t> Brasiliano Distribuidora S/A</a:t>
            </a:r>
          </a:p>
          <a:p>
            <a:pPr>
              <a:buFont typeface="Arial" pitchFamily="34" charset="0"/>
              <a:buChar char="•"/>
            </a:pPr>
            <a:r>
              <a:rPr lang="pt-BR" dirty="0"/>
              <a:t> ICCT Brasil</a:t>
            </a:r>
          </a:p>
          <a:p>
            <a:pPr>
              <a:buFont typeface="Arial" pitchFamily="34" charset="0"/>
              <a:buChar char="•"/>
            </a:pPr>
            <a:r>
              <a:rPr lang="pt-BR" dirty="0"/>
              <a:t> IDESC </a:t>
            </a:r>
          </a:p>
          <a:p>
            <a:pPr>
              <a:buFont typeface="Arial" pitchFamily="34" charset="0"/>
              <a:buChar char="•"/>
            </a:pPr>
            <a:r>
              <a:rPr lang="pt-BR" dirty="0"/>
              <a:t> Instituto de Energia e Ambiente da USP</a:t>
            </a:r>
          </a:p>
          <a:p>
            <a:pPr>
              <a:buFont typeface="Arial" pitchFamily="34" charset="0"/>
              <a:buChar char="•"/>
            </a:pPr>
            <a:r>
              <a:rPr lang="pt-BR" dirty="0"/>
              <a:t> Movimento Urbano de Agroecologia MUDA</a:t>
            </a:r>
          </a:p>
          <a:p>
            <a:pPr>
              <a:buFont typeface="Arial" pitchFamily="34" charset="0"/>
              <a:buChar char="•"/>
            </a:pPr>
            <a:r>
              <a:rPr lang="pt-BR" dirty="0"/>
              <a:t> Programa de Pós-Graduação em Arquitetura e Urbanismo, Pontifícia Universidade Católica de Campinas</a:t>
            </a:r>
          </a:p>
          <a:p>
            <a:pPr>
              <a:buFont typeface="Arial" pitchFamily="34" charset="0"/>
              <a:buChar char="•"/>
            </a:pPr>
            <a:r>
              <a:rPr lang="pt-BR" dirty="0"/>
              <a:t> PUC-Campinas</a:t>
            </a:r>
          </a:p>
          <a:p>
            <a:pPr>
              <a:buFont typeface="Arial" pitchFamily="34" charset="0"/>
              <a:buChar char="•"/>
            </a:pPr>
            <a:r>
              <a:rPr lang="pt-BR" dirty="0"/>
              <a:t> ROZZA AGRITECH SOLUTIONS</a:t>
            </a:r>
          </a:p>
          <a:p>
            <a:pPr>
              <a:buFont typeface="Arial" pitchFamily="34" charset="0"/>
              <a:buChar char="•"/>
            </a:pPr>
            <a:r>
              <a:rPr lang="pt-BR" dirty="0"/>
              <a:t> SANASA Campinas</a:t>
            </a:r>
          </a:p>
          <a:p>
            <a:pPr>
              <a:buFont typeface="Arial" pitchFamily="34" charset="0"/>
              <a:buChar char="•"/>
            </a:pPr>
            <a:r>
              <a:rPr lang="pt-BR" dirty="0"/>
              <a:t> Scania </a:t>
            </a:r>
            <a:r>
              <a:rPr lang="pt-BR" dirty="0" err="1"/>
              <a:t>Latin</a:t>
            </a:r>
            <a:r>
              <a:rPr lang="pt-BR" dirty="0"/>
              <a:t> America 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8297334" y="1225689"/>
            <a:ext cx="38946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/>
              <a:t> Secretaria de Agricultura e Abastecimento do Estado de São Paulo</a:t>
            </a:r>
          </a:p>
          <a:p>
            <a:pPr>
              <a:buFont typeface="Arial" pitchFamily="34" charset="0"/>
              <a:buChar char="•"/>
            </a:pPr>
            <a:r>
              <a:rPr lang="pt-BR" dirty="0"/>
              <a:t> Secretaria de Meio Ambiente de São Bernardo do Campo - SMA SBC</a:t>
            </a:r>
          </a:p>
          <a:p>
            <a:pPr>
              <a:buFont typeface="Arial" pitchFamily="34" charset="0"/>
              <a:buChar char="•"/>
            </a:pPr>
            <a:r>
              <a:rPr lang="pt-BR" dirty="0"/>
              <a:t> SIMA/CFB</a:t>
            </a:r>
          </a:p>
          <a:p>
            <a:pPr>
              <a:buFont typeface="Arial" pitchFamily="34" charset="0"/>
              <a:buChar char="•"/>
            </a:pPr>
            <a:r>
              <a:rPr lang="pt-BR" dirty="0"/>
              <a:t> Sindicato de nutricionistas do Estado de São Paulo - </a:t>
            </a:r>
            <a:r>
              <a:rPr lang="pt-BR" dirty="0" err="1"/>
              <a:t>Sindinutrisp</a:t>
            </a:r>
            <a:endParaRPr lang="pt-BR" dirty="0"/>
          </a:p>
          <a:p>
            <a:pPr>
              <a:buFont typeface="Arial" pitchFamily="34" charset="0"/>
              <a:buChar char="•"/>
            </a:pPr>
            <a:r>
              <a:rPr lang="pt-BR" dirty="0"/>
              <a:t> Sindicato Nacional da Indústria do Cimento - SNIC</a:t>
            </a:r>
          </a:p>
          <a:p>
            <a:pPr>
              <a:buFont typeface="Arial" pitchFamily="34" charset="0"/>
              <a:buChar char="•"/>
            </a:pPr>
            <a:r>
              <a:rPr lang="pt-BR" dirty="0"/>
              <a:t> Universidade Estadual Paulista - UNESP - Curso de Turismo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1934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B3E3CE2-E1CE-5A4D-1920-DF61CE72A426}"/>
              </a:ext>
            </a:extLst>
          </p:cNvPr>
          <p:cNvSpPr txBox="1"/>
          <p:nvPr/>
        </p:nvSpPr>
        <p:spPr>
          <a:xfrm>
            <a:off x="6538294" y="5664761"/>
            <a:ext cx="48782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Figura 2b</a:t>
            </a:r>
            <a:r>
              <a:rPr lang="pt-BR" sz="1600" dirty="0"/>
              <a:t>: </a:t>
            </a:r>
            <a:r>
              <a:rPr lang="en-US" sz="1400" dirty="0"/>
              <a:t>CONTRIBUIÇÕES </a:t>
            </a:r>
            <a:r>
              <a:rPr lang="en-US" sz="1400" dirty="0" err="1"/>
              <a:t>por</a:t>
            </a:r>
            <a:r>
              <a:rPr lang="en-US" sz="1400" dirty="0"/>
              <a:t> </a:t>
            </a:r>
            <a:r>
              <a:rPr lang="en-US" sz="1400" dirty="0" err="1"/>
              <a:t>tipo</a:t>
            </a:r>
            <a:r>
              <a:rPr lang="en-US" sz="1400" dirty="0"/>
              <a:t> de </a:t>
            </a:r>
            <a:r>
              <a:rPr lang="en-US" sz="1400" dirty="0" err="1"/>
              <a:t>contribuinte</a:t>
            </a:r>
            <a:r>
              <a:rPr lang="en-US" sz="1400" dirty="0"/>
              <a:t> - 2022</a:t>
            </a:r>
            <a:endParaRPr lang="pt-BR" sz="16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81362B3-EF5C-F48D-B54A-4FA440E61F8F}"/>
              </a:ext>
            </a:extLst>
          </p:cNvPr>
          <p:cNvSpPr txBox="1"/>
          <p:nvPr/>
        </p:nvSpPr>
        <p:spPr>
          <a:xfrm>
            <a:off x="621431" y="5673619"/>
            <a:ext cx="4663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Figura 2a: </a:t>
            </a:r>
            <a:r>
              <a:rPr lang="en-US" sz="1400" dirty="0"/>
              <a:t>CONTRIBUIÇÕES </a:t>
            </a:r>
            <a:r>
              <a:rPr lang="en-US" sz="1400" dirty="0" err="1"/>
              <a:t>por</a:t>
            </a:r>
            <a:r>
              <a:rPr lang="en-US" sz="1400" dirty="0"/>
              <a:t> </a:t>
            </a:r>
            <a:r>
              <a:rPr lang="en-US" sz="1400" dirty="0" err="1"/>
              <a:t>tipo</a:t>
            </a:r>
            <a:r>
              <a:rPr lang="en-US" sz="1400" dirty="0"/>
              <a:t> de </a:t>
            </a:r>
            <a:r>
              <a:rPr lang="en-US" sz="1400" dirty="0" err="1"/>
              <a:t>contribuinte</a:t>
            </a:r>
            <a:r>
              <a:rPr lang="en-US" sz="1400" dirty="0"/>
              <a:t> - 2022</a:t>
            </a:r>
            <a:endParaRPr lang="pt-BR" sz="12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2ECD9FF-4313-93CF-2843-F4CBB07910CD}"/>
              </a:ext>
            </a:extLst>
          </p:cNvPr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Consulta Pública do Plano de Ação Climática – PAC 2050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3464DEF-4C33-0EAD-6A25-B65BE53C8F01}"/>
              </a:ext>
            </a:extLst>
          </p:cNvPr>
          <p:cNvSpPr txBox="1"/>
          <p:nvPr/>
        </p:nvSpPr>
        <p:spPr>
          <a:xfrm>
            <a:off x="2479487" y="592737"/>
            <a:ext cx="657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Contribuições </a:t>
            </a:r>
          </a:p>
          <a:p>
            <a:pPr algn="ctr"/>
            <a:r>
              <a:rPr lang="pt-BR" sz="2800" b="1" dirty="0"/>
              <a:t>Total = 334</a:t>
            </a: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171034736"/>
              </p:ext>
            </p:extLst>
          </p:nvPr>
        </p:nvGraphicFramePr>
        <p:xfrm>
          <a:off x="313764" y="1770249"/>
          <a:ext cx="5455023" cy="381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3386455342"/>
              </p:ext>
            </p:extLst>
          </p:nvPr>
        </p:nvGraphicFramePr>
        <p:xfrm>
          <a:off x="6320118" y="1775012"/>
          <a:ext cx="5195047" cy="3792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769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A81362B3-EF5C-F48D-B54A-4FA440E61F8F}"/>
              </a:ext>
            </a:extLst>
          </p:cNvPr>
          <p:cNvSpPr txBox="1"/>
          <p:nvPr/>
        </p:nvSpPr>
        <p:spPr>
          <a:xfrm>
            <a:off x="4204325" y="5921472"/>
            <a:ext cx="4663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Figura 3: </a:t>
            </a:r>
            <a:r>
              <a:rPr lang="en-US" sz="1400" dirty="0" err="1"/>
              <a:t>Temas</a:t>
            </a:r>
            <a:r>
              <a:rPr lang="en-US" sz="1400" dirty="0"/>
              <a:t> / </a:t>
            </a:r>
            <a:r>
              <a:rPr lang="en-US" sz="1400" dirty="0" err="1"/>
              <a:t>Áreas</a:t>
            </a:r>
            <a:r>
              <a:rPr lang="en-US" sz="1400" dirty="0"/>
              <a:t> de </a:t>
            </a:r>
            <a:r>
              <a:rPr lang="en-US" sz="1400" dirty="0" err="1"/>
              <a:t>contribuição</a:t>
            </a:r>
            <a:r>
              <a:rPr lang="en-US" sz="1400" dirty="0"/>
              <a:t> - 2022</a:t>
            </a:r>
            <a:endParaRPr lang="pt-BR" sz="12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2ECD9FF-4313-93CF-2843-F4CBB07910CD}"/>
              </a:ext>
            </a:extLst>
          </p:cNvPr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Consulta Pública do Plano de Ação Climática – PAC 2050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3464DEF-4C33-0EAD-6A25-B65BE53C8F01}"/>
              </a:ext>
            </a:extLst>
          </p:cNvPr>
          <p:cNvSpPr txBox="1"/>
          <p:nvPr/>
        </p:nvSpPr>
        <p:spPr>
          <a:xfrm>
            <a:off x="2639892" y="574674"/>
            <a:ext cx="657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Contribuições por Sessão</a:t>
            </a:r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2084362373"/>
              </p:ext>
            </p:extLst>
          </p:nvPr>
        </p:nvGraphicFramePr>
        <p:xfrm>
          <a:off x="820270" y="1169895"/>
          <a:ext cx="10717306" cy="4679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8387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A81362B3-EF5C-F48D-B54A-4FA440E61F8F}"/>
              </a:ext>
            </a:extLst>
          </p:cNvPr>
          <p:cNvSpPr txBox="1"/>
          <p:nvPr/>
        </p:nvSpPr>
        <p:spPr>
          <a:xfrm>
            <a:off x="2621678" y="5730316"/>
            <a:ext cx="52174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Figura 3: </a:t>
            </a:r>
            <a:r>
              <a:rPr lang="pt-BR" sz="1600" dirty="0"/>
              <a:t>Contribuições por </a:t>
            </a:r>
            <a:r>
              <a:rPr lang="en-US" sz="1600" dirty="0" err="1"/>
              <a:t>Setores</a:t>
            </a:r>
            <a:r>
              <a:rPr lang="en-US" sz="1600" dirty="0"/>
              <a:t> de Mitigação- 2022</a:t>
            </a:r>
            <a:endParaRPr lang="pt-BR" sz="12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2ECD9FF-4313-93CF-2843-F4CBB07910CD}"/>
              </a:ext>
            </a:extLst>
          </p:cNvPr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Consulta Pública do Plano de Ação Climática – PAC 2050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3464DEF-4C33-0EAD-6A25-B65BE53C8F01}"/>
              </a:ext>
            </a:extLst>
          </p:cNvPr>
          <p:cNvSpPr txBox="1"/>
          <p:nvPr/>
        </p:nvSpPr>
        <p:spPr>
          <a:xfrm>
            <a:off x="2532316" y="641909"/>
            <a:ext cx="657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Contribuições por setor/tema de Mitigação</a:t>
            </a: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390196910"/>
              </p:ext>
            </p:extLst>
          </p:nvPr>
        </p:nvGraphicFramePr>
        <p:xfrm>
          <a:off x="308785" y="1382346"/>
          <a:ext cx="9843247" cy="4182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Estrela: 5 Pontas 8">
            <a:extLst>
              <a:ext uri="{FF2B5EF4-FFF2-40B4-BE49-F238E27FC236}">
                <a16:creationId xmlns:a16="http://schemas.microsoft.com/office/drawing/2014/main" id="{2A13253C-36E1-1A7C-0C7A-3C090DBB0FDC}"/>
              </a:ext>
            </a:extLst>
          </p:cNvPr>
          <p:cNvSpPr/>
          <p:nvPr/>
        </p:nvSpPr>
        <p:spPr>
          <a:xfrm>
            <a:off x="9595722" y="2947540"/>
            <a:ext cx="186267" cy="203200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00"/>
              </a:solidFill>
            </a:endParaRP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F2B22B3A-3612-6683-B20E-5583E99BF294}"/>
              </a:ext>
            </a:extLst>
          </p:cNvPr>
          <p:cNvSpPr/>
          <p:nvPr/>
        </p:nvSpPr>
        <p:spPr>
          <a:xfrm>
            <a:off x="8923867" y="5122333"/>
            <a:ext cx="3132666" cy="162016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5A567DF-A9EB-5C91-5437-67F347D6C5AF}"/>
              </a:ext>
            </a:extLst>
          </p:cNvPr>
          <p:cNvSpPr txBox="1"/>
          <p:nvPr/>
        </p:nvSpPr>
        <p:spPr>
          <a:xfrm>
            <a:off x="9216170" y="5239513"/>
            <a:ext cx="276940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Convergente com as decisões da COP 15/Canadá</a:t>
            </a:r>
          </a:p>
        </p:txBody>
      </p:sp>
      <p:sp>
        <p:nvSpPr>
          <p:cNvPr id="14" name="Estrela: 5 Pontas 13">
            <a:extLst>
              <a:ext uri="{FF2B5EF4-FFF2-40B4-BE49-F238E27FC236}">
                <a16:creationId xmlns:a16="http://schemas.microsoft.com/office/drawing/2014/main" id="{0AFDD86C-4569-2C57-8CAE-1E668189E71B}"/>
              </a:ext>
            </a:extLst>
          </p:cNvPr>
          <p:cNvSpPr/>
          <p:nvPr/>
        </p:nvSpPr>
        <p:spPr>
          <a:xfrm>
            <a:off x="9051650" y="5317226"/>
            <a:ext cx="186267" cy="203200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00"/>
              </a:solidFill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A775DE78-933A-AEA1-5811-8F28F16B6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5722" y="5806456"/>
            <a:ext cx="1833546" cy="84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9797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897</Words>
  <Application>Microsoft Office PowerPoint</Application>
  <PresentationFormat>Widescreen</PresentationFormat>
  <Paragraphs>128</Paragraphs>
  <Slides>12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Tema do Office</vt:lpstr>
      <vt:lpstr>Imagem de Bitmap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Gil Kuchembuck Scatena</dc:creator>
  <cp:lastModifiedBy>Maria do Rosario Fonseca Coelho</cp:lastModifiedBy>
  <cp:revision>20</cp:revision>
  <cp:lastPrinted>2022-12-21T11:05:23Z</cp:lastPrinted>
  <dcterms:created xsi:type="dcterms:W3CDTF">2022-12-20T18:08:35Z</dcterms:created>
  <dcterms:modified xsi:type="dcterms:W3CDTF">2022-12-27T17:42:17Z</dcterms:modified>
</cp:coreProperties>
</file>