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2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3.xml" ContentType="application/vnd.openxmlformats-officedocument.drawingml.chartshapes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drawings/drawing4.xml" ContentType="application/vnd.openxmlformats-officedocument.drawingml.chartshapes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2" r:id="rId7"/>
    <p:sldId id="261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6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chartUserShapes" Target="../drawings/drawing4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inio%20Back\Documents\CONSEMA%20-%20ATAS%20E%20PARECERES\PARECERES%20-%20PROPOSTAS%20DE%20ALTERA&#199;&#195;O%20NORMATIVA\tempo%20de%20fala%20exp%20preliminar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000" b="1"/>
              <a:t>TOTAL DE TEMPO EM MINUTOS:</a:t>
            </a:r>
            <a:r>
              <a:rPr lang="pt-BR" sz="2000" b="1" baseline="0"/>
              <a:t> MAR/2019 A DEZ/2020 [22 MESES]</a:t>
            </a:r>
            <a:endParaRPr lang="pt-BR" sz="20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A2B-427D-B644-DFC15A2EC9B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A2B-427D-B644-DFC15A2EC9B8}"/>
              </c:ext>
            </c:extLst>
          </c:dPt>
          <c:dLbls>
            <c:dLbl>
              <c:idx val="0"/>
              <c:layout>
                <c:manualLayout>
                  <c:x val="-0.14550674053149359"/>
                  <c:y val="0.20227908837128741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2B-427D-B644-DFC15A2EC9B8}"/>
                </c:ext>
              </c:extLst>
            </c:dLbl>
            <c:dLbl>
              <c:idx val="1"/>
              <c:layout>
                <c:manualLayout>
                  <c:x val="0.26181639018463576"/>
                  <c:y val="-0.1698742700647885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8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037309224083668"/>
                      <c:h val="0.30023585872100766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A2B-427D-B644-DFC15A2EC9B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Planilha2!$X$10:$X$11</c:f>
              <c:strCache>
                <c:ptCount val="2"/>
                <c:pt idx="0">
                  <c:v>TOTAL DO EXPEDIENTE PRELIMINAR</c:v>
                </c:pt>
                <c:pt idx="1">
                  <c:v>TOTAL DA SESSÃO PLENÁRIA</c:v>
                </c:pt>
              </c:strCache>
            </c:strRef>
          </c:cat>
          <c:val>
            <c:numRef>
              <c:f>Planilha2!$Y$10:$Y$11</c:f>
              <c:numCache>
                <c:formatCode>General</c:formatCode>
                <c:ptCount val="2"/>
                <c:pt idx="0">
                  <c:v>1158.5</c:v>
                </c:pt>
                <c:pt idx="1">
                  <c:v>4450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A2B-427D-B644-DFC15A2EC9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800" b="1">
                <a:solidFill>
                  <a:sysClr val="windowText" lastClr="000000"/>
                </a:solidFill>
              </a:rPr>
              <a:t>TEMPO  COM 16 CONSELHEIROS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3.6218987194378341E-2"/>
          <c:y val="7.1824845079292307E-2"/>
          <c:w val="0.94799308977941243"/>
          <c:h val="0.8729775450619227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161F-4CCA-BAAF-95B4CE0A32B6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61F-4CCA-BAAF-95B4CE0A32B6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61F-4CCA-BAAF-95B4CE0A32B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Planilha2!$A$31:$A$33</c:f>
              <c:strCache>
                <c:ptCount val="3"/>
                <c:pt idx="0">
                  <c:v>Proposta da Representação = 16 conselheiros x 15 minutos</c:v>
                </c:pt>
                <c:pt idx="1">
                  <c:v>Proposta da Cons. Violeta = 16 conselheiros x 5 x 2</c:v>
                </c:pt>
                <c:pt idx="2">
                  <c:v>Norma Atual Art. 27 § 5º = 16 conselheiros x3 x 2 </c:v>
                </c:pt>
              </c:strCache>
            </c:strRef>
          </c:cat>
          <c:val>
            <c:numRef>
              <c:f>Planilha2!$B$31:$B$33</c:f>
              <c:numCache>
                <c:formatCode>General</c:formatCode>
                <c:ptCount val="3"/>
                <c:pt idx="0">
                  <c:v>240</c:v>
                </c:pt>
                <c:pt idx="1">
                  <c:v>160</c:v>
                </c:pt>
                <c:pt idx="2">
                  <c:v>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61F-4CCA-BAAF-95B4CE0A32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9770639"/>
        <c:axId val="1859771471"/>
      </c:barChart>
      <c:catAx>
        <c:axId val="1859770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71471"/>
        <c:crosses val="autoZero"/>
        <c:auto val="1"/>
        <c:lblAlgn val="ctr"/>
        <c:lblOffset val="100"/>
        <c:noMultiLvlLbl val="0"/>
      </c:catAx>
      <c:valAx>
        <c:axId val="185977147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7063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2000" b="1">
                <a:solidFill>
                  <a:sysClr val="windowText" lastClr="000000"/>
                </a:solidFill>
              </a:rPr>
              <a:t>TEMPO</a:t>
            </a:r>
            <a:r>
              <a:rPr lang="pt-BR" sz="2000" b="1" baseline="0">
                <a:solidFill>
                  <a:sysClr val="windowText" lastClr="000000"/>
                </a:solidFill>
              </a:rPr>
              <a:t> COM 24 CONSELHEIROS (MINUTOS)</a:t>
            </a:r>
            <a:endParaRPr lang="pt-BR" sz="2000" b="1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9B60-461B-82A0-3AC1AFB12E8B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9B60-461B-82A0-3AC1AFB12E8B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B60-461B-82A0-3AC1AFB12E8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Planilha2!$A$34:$A$36</c:f>
              <c:strCache>
                <c:ptCount val="3"/>
                <c:pt idx="0">
                  <c:v>Proposta da Representação = 24 conselheiros x 15 minutos</c:v>
                </c:pt>
                <c:pt idx="1">
                  <c:v>Proposta da Cons. Violeta = 24 conselheiros x 5 x 2 </c:v>
                </c:pt>
                <c:pt idx="2">
                  <c:v>Norma Atual Art. 27 § 5º = 24 conselheiros x3 x 2</c:v>
                </c:pt>
              </c:strCache>
            </c:strRef>
          </c:cat>
          <c:val>
            <c:numRef>
              <c:f>Planilha2!$B$34:$B$36</c:f>
              <c:numCache>
                <c:formatCode>General</c:formatCode>
                <c:ptCount val="3"/>
                <c:pt idx="0">
                  <c:v>360</c:v>
                </c:pt>
                <c:pt idx="1">
                  <c:v>240</c:v>
                </c:pt>
                <c:pt idx="2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B60-461B-82A0-3AC1AFB12E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9732367"/>
        <c:axId val="1859727791"/>
      </c:barChart>
      <c:catAx>
        <c:axId val="18597323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27791"/>
        <c:crosses val="autoZero"/>
        <c:auto val="1"/>
        <c:lblAlgn val="ctr"/>
        <c:lblOffset val="100"/>
        <c:noMultiLvlLbl val="0"/>
      </c:catAx>
      <c:valAx>
        <c:axId val="1859727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32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 sz="2400" b="1"/>
              <a:t>MÉDIA</a:t>
            </a:r>
            <a:r>
              <a:rPr lang="pt-BR" sz="2400" b="1" baseline="0"/>
              <a:t> GERAL EM 22 MESES</a:t>
            </a:r>
          </a:p>
          <a:p>
            <a:pPr>
              <a:defRPr sz="2400" b="1"/>
            </a:pPr>
            <a:r>
              <a:rPr lang="pt-BR" sz="2400" b="1" baseline="0"/>
              <a:t>MAR/209 A DEZ 2020</a:t>
            </a:r>
          </a:p>
          <a:p>
            <a:pPr>
              <a:defRPr sz="2400" b="1"/>
            </a:pPr>
            <a:r>
              <a:rPr lang="pt-BR" sz="2400" b="1" baseline="0"/>
              <a:t>Minutos</a:t>
            </a:r>
            <a:endParaRPr lang="pt-BR" sz="2400" b="1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C6F-47B1-B8FC-E9F730F7212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C6F-47B1-B8FC-E9F730F72127}"/>
              </c:ext>
            </c:extLst>
          </c:dPt>
          <c:dLbls>
            <c:dLbl>
              <c:idx val="0"/>
              <c:layout>
                <c:manualLayout>
                  <c:x val="-2.8200918517327558E-2"/>
                  <c:y val="-1.070961506270746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068555637096563"/>
                      <c:h val="0.16039969069775659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C6F-47B1-B8FC-E9F730F7212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32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154638355039312"/>
                      <c:h val="0.101132078727076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C6F-47B1-B8FC-E9F730F721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Planilha2!$X$13:$X$14</c:f>
              <c:strCache>
                <c:ptCount val="2"/>
                <c:pt idx="0">
                  <c:v>MÉDIA DO EXPEDIENTE PRELIMINAR</c:v>
                </c:pt>
                <c:pt idx="1">
                  <c:v>MÉDIA DA SESSÃO PLENÁRIA</c:v>
                </c:pt>
              </c:strCache>
            </c:strRef>
          </c:cat>
          <c:val>
            <c:numRef>
              <c:f>Planilha2!$Y$13:$Y$14</c:f>
              <c:numCache>
                <c:formatCode>General</c:formatCode>
                <c:ptCount val="2"/>
                <c:pt idx="0">
                  <c:v>52.659090909090907</c:v>
                </c:pt>
                <c:pt idx="1">
                  <c:v>202.27272727272728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6F-47B1-B8FC-E9F730F7212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2000" b="1">
                <a:solidFill>
                  <a:sysClr val="windowText" lastClr="000000"/>
                </a:solidFill>
              </a:rPr>
              <a:t>TEMPO</a:t>
            </a:r>
            <a:r>
              <a:rPr lang="pt-BR" sz="2000" b="1" baseline="0">
                <a:solidFill>
                  <a:sysClr val="windowText" lastClr="000000"/>
                </a:solidFill>
              </a:rPr>
              <a:t> TOTAL DAS SESSÕES PLENÁRIAS X  EXPEDIENTE PRELIMINAR</a:t>
            </a:r>
            <a:endParaRPr lang="pt-BR" sz="2000" b="1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Planilha2!$A$10</c:f>
              <c:strCache>
                <c:ptCount val="1"/>
                <c:pt idx="0">
                  <c:v>TOTAL DO EXPEDIENTE PRELIMINAR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Planilha2!$B$9:$W$9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Planilha2!$B$10:$W$10</c:f>
              <c:numCache>
                <c:formatCode>General</c:formatCode>
                <c:ptCount val="22"/>
                <c:pt idx="0">
                  <c:v>98</c:v>
                </c:pt>
                <c:pt idx="1">
                  <c:v>44</c:v>
                </c:pt>
                <c:pt idx="2">
                  <c:v>44</c:v>
                </c:pt>
                <c:pt idx="3">
                  <c:v>26</c:v>
                </c:pt>
                <c:pt idx="4">
                  <c:v>23</c:v>
                </c:pt>
                <c:pt idx="5">
                  <c:v>60.5</c:v>
                </c:pt>
                <c:pt idx="6">
                  <c:v>33</c:v>
                </c:pt>
                <c:pt idx="7">
                  <c:v>40</c:v>
                </c:pt>
                <c:pt idx="8">
                  <c:v>39</c:v>
                </c:pt>
                <c:pt idx="9">
                  <c:v>39</c:v>
                </c:pt>
                <c:pt idx="10">
                  <c:v>53</c:v>
                </c:pt>
                <c:pt idx="11">
                  <c:v>38</c:v>
                </c:pt>
                <c:pt idx="12">
                  <c:v>55</c:v>
                </c:pt>
                <c:pt idx="13">
                  <c:v>73</c:v>
                </c:pt>
                <c:pt idx="14">
                  <c:v>87</c:v>
                </c:pt>
                <c:pt idx="15">
                  <c:v>62</c:v>
                </c:pt>
                <c:pt idx="16">
                  <c:v>68</c:v>
                </c:pt>
                <c:pt idx="17">
                  <c:v>54</c:v>
                </c:pt>
                <c:pt idx="18">
                  <c:v>47</c:v>
                </c:pt>
                <c:pt idx="19">
                  <c:v>50</c:v>
                </c:pt>
                <c:pt idx="20">
                  <c:v>63</c:v>
                </c:pt>
                <c:pt idx="2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86-44BF-9CAC-794122B16225}"/>
            </c:ext>
          </c:extLst>
        </c:ser>
        <c:ser>
          <c:idx val="1"/>
          <c:order val="1"/>
          <c:tx>
            <c:strRef>
              <c:f>Planilha2!$A$11</c:f>
              <c:strCache>
                <c:ptCount val="1"/>
                <c:pt idx="0">
                  <c:v>TOTAL DA SESSÃO PLENÁRIA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Planilha2!$B$9:$W$9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Planilha2!$B$11:$W$11</c:f>
              <c:numCache>
                <c:formatCode>General</c:formatCode>
                <c:ptCount val="22"/>
                <c:pt idx="0">
                  <c:v>212</c:v>
                </c:pt>
                <c:pt idx="1">
                  <c:v>220</c:v>
                </c:pt>
                <c:pt idx="2">
                  <c:v>238</c:v>
                </c:pt>
                <c:pt idx="3">
                  <c:v>220</c:v>
                </c:pt>
                <c:pt idx="4">
                  <c:v>120</c:v>
                </c:pt>
                <c:pt idx="5">
                  <c:v>127</c:v>
                </c:pt>
                <c:pt idx="6">
                  <c:v>204</c:v>
                </c:pt>
                <c:pt idx="7">
                  <c:v>197</c:v>
                </c:pt>
                <c:pt idx="8">
                  <c:v>189</c:v>
                </c:pt>
                <c:pt idx="9">
                  <c:v>221</c:v>
                </c:pt>
                <c:pt idx="10">
                  <c:v>199</c:v>
                </c:pt>
                <c:pt idx="11">
                  <c:v>207</c:v>
                </c:pt>
                <c:pt idx="12">
                  <c:v>125</c:v>
                </c:pt>
                <c:pt idx="13">
                  <c:v>225</c:v>
                </c:pt>
                <c:pt idx="14">
                  <c:v>226</c:v>
                </c:pt>
                <c:pt idx="15">
                  <c:v>253</c:v>
                </c:pt>
                <c:pt idx="16">
                  <c:v>236</c:v>
                </c:pt>
                <c:pt idx="17">
                  <c:v>242</c:v>
                </c:pt>
                <c:pt idx="18">
                  <c:v>210</c:v>
                </c:pt>
                <c:pt idx="19">
                  <c:v>217</c:v>
                </c:pt>
                <c:pt idx="20">
                  <c:v>171</c:v>
                </c:pt>
                <c:pt idx="21">
                  <c:v>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86-44BF-9CAC-794122B162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55087904"/>
        <c:axId val="155089984"/>
      </c:barChart>
      <c:dateAx>
        <c:axId val="155087904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5089984"/>
        <c:crosses val="autoZero"/>
        <c:auto val="1"/>
        <c:lblOffset val="100"/>
        <c:baseTimeUnit val="months"/>
      </c:dateAx>
      <c:valAx>
        <c:axId val="155089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550879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cap="all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200">
                <a:solidFill>
                  <a:sysClr val="windowText" lastClr="000000"/>
                </a:solidFill>
              </a:rPr>
              <a:t>TOTAL DE TEMPO POR SEGMENTO NO EXPEDIENTE PRELIMINAR</a:t>
            </a:r>
          </a:p>
          <a:p>
            <a:pPr>
              <a:defRPr sz="1200">
                <a:solidFill>
                  <a:sysClr val="windowText" lastClr="000000"/>
                </a:solidFill>
              </a:defRPr>
            </a:pPr>
            <a:r>
              <a:rPr lang="pt-BR" sz="1200">
                <a:solidFill>
                  <a:sysClr val="windowText" lastClr="000000"/>
                </a:solidFill>
              </a:rPr>
              <a:t>MAR/2019 A DEZ 2020 [22 MESES]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cap="all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9.47059778912933E-2"/>
          <c:w val="0.97105547445194984"/>
          <c:h val="0.84208647290428407"/>
        </c:manualLayout>
      </c:layout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>
                  <a:alpha val="90000"/>
                </a:schemeClr>
              </a:solidFill>
              <a:ln w="19050">
                <a:solidFill>
                  <a:schemeClr val="accent1">
                    <a:lumMod val="75000"/>
                  </a:schemeClr>
                </a:solidFill>
              </a:ln>
              <a:effectLst>
                <a:innerShdw blurRad="114300">
                  <a:schemeClr val="accent1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1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8C5B-412A-AC22-32B80361C0AA}"/>
              </c:ext>
            </c:extLst>
          </c:dPt>
          <c:dPt>
            <c:idx val="1"/>
            <c:bubble3D val="0"/>
            <c:spPr>
              <a:solidFill>
                <a:schemeClr val="bg2">
                  <a:lumMod val="75000"/>
                  <a:alpha val="90000"/>
                </a:schemeClr>
              </a:solidFill>
              <a:ln w="19050">
                <a:solidFill>
                  <a:schemeClr val="accent2">
                    <a:lumMod val="75000"/>
                  </a:schemeClr>
                </a:solidFill>
              </a:ln>
              <a:effectLst>
                <a:innerShdw blurRad="114300">
                  <a:schemeClr val="accent2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2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8C5B-412A-AC22-32B80361C0AA}"/>
              </c:ext>
            </c:extLst>
          </c:dPt>
          <c:dPt>
            <c:idx val="2"/>
            <c:bubble3D val="0"/>
            <c:explosion val="14"/>
            <c:spPr>
              <a:solidFill>
                <a:srgbClr val="00B050">
                  <a:alpha val="90000"/>
                </a:srgbClr>
              </a:solidFill>
              <a:ln w="19050">
                <a:solidFill>
                  <a:schemeClr val="accent3">
                    <a:lumMod val="75000"/>
                  </a:schemeClr>
                </a:solidFill>
              </a:ln>
              <a:effectLst>
                <a:innerShdw blurRad="114300">
                  <a:schemeClr val="accent3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3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8C5B-412A-AC22-32B80361C0AA}"/>
              </c:ext>
            </c:extLst>
          </c:dPt>
          <c:dPt>
            <c:idx val="3"/>
            <c:bubble3D val="0"/>
            <c:spPr>
              <a:solidFill>
                <a:schemeClr val="accent4">
                  <a:alpha val="90000"/>
                </a:schemeClr>
              </a:solidFill>
              <a:ln w="19050">
                <a:solidFill>
                  <a:schemeClr val="accent4">
                    <a:lumMod val="75000"/>
                  </a:schemeClr>
                </a:solidFill>
              </a:ln>
              <a:effectLst>
                <a:innerShdw blurRad="114300">
                  <a:schemeClr val="accent4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chemeClr val="accent4">
                    <a:lumMod val="75000"/>
                  </a:scheme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8C5B-412A-AC22-32B80361C0AA}"/>
              </c:ext>
            </c:extLst>
          </c:dPt>
          <c:dPt>
            <c:idx val="4"/>
            <c:bubble3D val="0"/>
            <c:spPr>
              <a:solidFill>
                <a:srgbClr val="7030A0">
                  <a:alpha val="90000"/>
                </a:srgbClr>
              </a:solidFill>
              <a:ln w="19050">
                <a:solidFill>
                  <a:srgbClr val="7030A0"/>
                </a:solidFill>
              </a:ln>
              <a:effectLst>
                <a:innerShdw blurRad="114300">
                  <a:schemeClr val="accent5">
                    <a:lumMod val="75000"/>
                  </a:schemeClr>
                </a:innerShdw>
              </a:effectLst>
              <a:scene3d>
                <a:camera prst="orthographicFront"/>
                <a:lightRig rig="threePt" dir="t"/>
              </a:scene3d>
              <a:sp3d contourW="19050" prstMaterial="flat">
                <a:contourClr>
                  <a:srgbClr val="7030A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8C5B-412A-AC22-32B80361C0AA}"/>
              </c:ext>
            </c:extLst>
          </c:dPt>
          <c:dLbls>
            <c:dLbl>
              <c:idx val="0"/>
              <c:layout>
                <c:manualLayout>
                  <c:x val="6.4018370346551029E-2"/>
                  <c:y val="2.854957255272729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1"/>
                  </a:solidFill>
                  <a:round/>
                </a:ln>
                <a:effectLst>
                  <a:outerShdw blurRad="50800" dist="38100" dir="2700000" algn="tl" rotWithShape="0">
                    <a:schemeClr val="accent1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accent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C5B-412A-AC22-32B80361C0AA}"/>
                </c:ext>
              </c:extLst>
            </c:dLbl>
            <c:dLbl>
              <c:idx val="1"/>
              <c:layout>
                <c:manualLayout>
                  <c:x val="1.8067019526055664E-2"/>
                  <c:y val="7.2829198105233361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2"/>
                  </a:solidFill>
                  <a:round/>
                </a:ln>
                <a:effectLst>
                  <a:outerShdw blurRad="50800" dist="38100" dir="2700000" algn="tl" rotWithShape="0">
                    <a:schemeClr val="accent2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accent2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836504247199924"/>
                      <c:h val="0.189264471501109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8C5B-412A-AC22-32B80361C0AA}"/>
                </c:ext>
              </c:extLst>
            </c:dLbl>
            <c:dLbl>
              <c:idx val="2"/>
              <c:layout>
                <c:manualLayout>
                  <c:x val="0.42798210453428309"/>
                  <c:y val="-0.14247280209019567"/>
                </c:manualLayout>
              </c:layout>
              <c:spPr>
                <a:solidFill>
                  <a:schemeClr val="lt1"/>
                </a:solidFill>
                <a:ln w="12700" cap="flat" cmpd="sng" algn="ctr">
                  <a:solidFill>
                    <a:schemeClr val="dk1"/>
                  </a:solidFill>
                  <a:prstDash val="solid"/>
                  <a:miter lim="800000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dk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204496284451133"/>
                      <c:h val="0.1745085778948435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8C5B-412A-AC22-32B80361C0AA}"/>
                </c:ext>
              </c:extLst>
            </c:dLbl>
            <c:dLbl>
              <c:idx val="3"/>
              <c:layout>
                <c:manualLayout>
                  <c:x val="2.1522129819822915E-2"/>
                  <c:y val="0.14397982932634518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4"/>
                  </a:solidFill>
                  <a:round/>
                </a:ln>
                <a:effectLst>
                  <a:outerShdw blurRad="50800" dist="38100" dir="2700000" algn="tl" rotWithShape="0">
                    <a:schemeClr val="accent4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809444327266656"/>
                      <c:h val="5.231478155819382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7-8C5B-412A-AC22-32B80361C0AA}"/>
                </c:ext>
              </c:extLst>
            </c:dLbl>
            <c:dLbl>
              <c:idx val="4"/>
              <c:layout>
                <c:manualLayout>
                  <c:x val="-0.25147084600476455"/>
                  <c:y val="3.7836603010636953E-2"/>
                </c:manualLayout>
              </c:layout>
              <c:spPr>
                <a:solidFill>
                  <a:schemeClr val="lt1">
                    <a:alpha val="90000"/>
                  </a:schemeClr>
                </a:solidFill>
                <a:ln w="12700" cap="flat" cmpd="sng" algn="ctr">
                  <a:solidFill>
                    <a:schemeClr val="accent5"/>
                  </a:solidFill>
                  <a:round/>
                </a:ln>
                <a:effectLst>
                  <a:outerShdw blurRad="50800" dist="38100" dir="2700000" algn="tl" rotWithShape="0">
                    <a:schemeClr val="accent5">
                      <a:lumMod val="75000"/>
                      <a:alpha val="40000"/>
                    </a:schemeClr>
                  </a:outerShdw>
                </a:effectLst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accent5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C5B-412A-AC22-32B80361C0AA}"/>
                </c:ext>
              </c:extLst>
            </c:dLbl>
            <c:spPr>
              <a:solidFill>
                <a:sysClr val="window" lastClr="FFFFFF">
                  <a:alpha val="90000"/>
                </a:sysClr>
              </a:solidFill>
              <a:ln w="12700" cap="flat" cmpd="sng" algn="ctr">
                <a:solidFill>
                  <a:srgbClr val="4472C4"/>
                </a:solidFill>
                <a:round/>
              </a:ln>
              <a:effectLst>
                <a:outerShdw blurRad="50800" dist="38100" dir="2700000" algn="tl" rotWithShape="0">
                  <a:srgbClr val="4472C4">
                    <a:lumMod val="75000"/>
                    <a:alpha val="40000"/>
                  </a:srgbClr>
                </a:outerShdw>
              </a:effectLst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accent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Planilha2!$X$3:$X$7</c:f>
              <c:strCache>
                <c:ptCount val="5"/>
                <c:pt idx="0">
                  <c:v>Secretaria Executiva</c:v>
                </c:pt>
                <c:pt idx="1">
                  <c:v>Presidente</c:v>
                </c:pt>
                <c:pt idx="2">
                  <c:v>Conselheiros</c:v>
                </c:pt>
                <c:pt idx="3">
                  <c:v>Respostas/Esclarecimentos</c:v>
                </c:pt>
                <c:pt idx="4">
                  <c:v>Posse Conselheiros</c:v>
                </c:pt>
              </c:strCache>
            </c:strRef>
          </c:cat>
          <c:val>
            <c:numRef>
              <c:f>Planilha2!$Y$3:$Y$7</c:f>
              <c:numCache>
                <c:formatCode>General</c:formatCode>
                <c:ptCount val="5"/>
                <c:pt idx="0">
                  <c:v>114.5</c:v>
                </c:pt>
                <c:pt idx="1">
                  <c:v>193.5</c:v>
                </c:pt>
                <c:pt idx="2">
                  <c:v>585.5</c:v>
                </c:pt>
                <c:pt idx="3">
                  <c:v>234</c:v>
                </c:pt>
                <c:pt idx="4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8C5B-412A-AC22-32B80361C0AA}"/>
            </c:ext>
          </c:extLst>
        </c:ser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sz="1600" b="1">
                <a:solidFill>
                  <a:sysClr val="windowText" lastClr="000000"/>
                </a:solidFill>
              </a:rPr>
              <a:t>TOTAL</a:t>
            </a:r>
            <a:r>
              <a:rPr lang="pt-BR" sz="1600" b="1" baseline="0">
                <a:solidFill>
                  <a:sysClr val="windowText" lastClr="000000"/>
                </a:solidFill>
              </a:rPr>
              <a:t> EXPEDIENTE PRELIMINAR E TEMPO POR SEGMENTO</a:t>
            </a:r>
            <a:endParaRPr lang="pt-BR" sz="1600" b="1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Planilha2!$A$3</c:f>
              <c:strCache>
                <c:ptCount val="1"/>
                <c:pt idx="0">
                  <c:v>Secretaria Executiva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Planilha2!$B$3:$W$3</c:f>
              <c:numCache>
                <c:formatCode>General</c:formatCode>
                <c:ptCount val="22"/>
                <c:pt idx="0">
                  <c:v>4</c:v>
                </c:pt>
                <c:pt idx="1">
                  <c:v>0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2.5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13</c:v>
                </c:pt>
                <c:pt idx="13">
                  <c:v>14</c:v>
                </c:pt>
                <c:pt idx="14">
                  <c:v>19</c:v>
                </c:pt>
                <c:pt idx="15">
                  <c:v>17</c:v>
                </c:pt>
                <c:pt idx="16">
                  <c:v>4</c:v>
                </c:pt>
                <c:pt idx="17">
                  <c:v>3</c:v>
                </c:pt>
                <c:pt idx="18">
                  <c:v>5</c:v>
                </c:pt>
                <c:pt idx="19">
                  <c:v>4</c:v>
                </c:pt>
                <c:pt idx="20">
                  <c:v>4</c:v>
                </c:pt>
                <c:pt idx="2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32-4D0D-83ED-D55078ACF85A}"/>
            </c:ext>
          </c:extLst>
        </c:ser>
        <c:ser>
          <c:idx val="1"/>
          <c:order val="1"/>
          <c:tx>
            <c:strRef>
              <c:f>Planilha2!$A$4</c:f>
              <c:strCache>
                <c:ptCount val="1"/>
                <c:pt idx="0">
                  <c:v>Presidente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Planilha2!$B$4:$W$4</c:f>
              <c:numCache>
                <c:formatCode>General</c:formatCode>
                <c:ptCount val="22"/>
                <c:pt idx="0">
                  <c:v>0</c:v>
                </c:pt>
                <c:pt idx="1">
                  <c:v>17</c:v>
                </c:pt>
                <c:pt idx="2">
                  <c:v>4</c:v>
                </c:pt>
                <c:pt idx="3">
                  <c:v>9</c:v>
                </c:pt>
                <c:pt idx="4">
                  <c:v>4</c:v>
                </c:pt>
                <c:pt idx="5">
                  <c:v>7.5</c:v>
                </c:pt>
                <c:pt idx="6">
                  <c:v>8</c:v>
                </c:pt>
                <c:pt idx="7">
                  <c:v>7</c:v>
                </c:pt>
                <c:pt idx="8">
                  <c:v>15</c:v>
                </c:pt>
                <c:pt idx="9">
                  <c:v>4</c:v>
                </c:pt>
                <c:pt idx="10">
                  <c:v>11</c:v>
                </c:pt>
                <c:pt idx="11">
                  <c:v>9</c:v>
                </c:pt>
                <c:pt idx="12">
                  <c:v>4</c:v>
                </c:pt>
                <c:pt idx="13">
                  <c:v>10</c:v>
                </c:pt>
                <c:pt idx="14">
                  <c:v>18</c:v>
                </c:pt>
                <c:pt idx="15">
                  <c:v>11</c:v>
                </c:pt>
                <c:pt idx="16">
                  <c:v>17</c:v>
                </c:pt>
                <c:pt idx="17">
                  <c:v>1</c:v>
                </c:pt>
                <c:pt idx="18">
                  <c:v>7</c:v>
                </c:pt>
                <c:pt idx="19">
                  <c:v>5</c:v>
                </c:pt>
                <c:pt idx="20">
                  <c:v>14</c:v>
                </c:pt>
                <c:pt idx="2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A32-4D0D-83ED-D55078ACF85A}"/>
            </c:ext>
          </c:extLst>
        </c:ser>
        <c:ser>
          <c:idx val="2"/>
          <c:order val="2"/>
          <c:tx>
            <c:strRef>
              <c:f>Planilha2!$A$5</c:f>
              <c:strCache>
                <c:ptCount val="1"/>
                <c:pt idx="0">
                  <c:v>Conselheiros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Planilha2!$B$5:$W$5</c:f>
              <c:numCache>
                <c:formatCode>General</c:formatCode>
                <c:ptCount val="22"/>
                <c:pt idx="0">
                  <c:v>37</c:v>
                </c:pt>
                <c:pt idx="1">
                  <c:v>17</c:v>
                </c:pt>
                <c:pt idx="2">
                  <c:v>22</c:v>
                </c:pt>
                <c:pt idx="3">
                  <c:v>6</c:v>
                </c:pt>
                <c:pt idx="4">
                  <c:v>14</c:v>
                </c:pt>
                <c:pt idx="5">
                  <c:v>45.5</c:v>
                </c:pt>
                <c:pt idx="6">
                  <c:v>20</c:v>
                </c:pt>
                <c:pt idx="7">
                  <c:v>20</c:v>
                </c:pt>
                <c:pt idx="8">
                  <c:v>10</c:v>
                </c:pt>
                <c:pt idx="9">
                  <c:v>32</c:v>
                </c:pt>
                <c:pt idx="10">
                  <c:v>26</c:v>
                </c:pt>
                <c:pt idx="11">
                  <c:v>18</c:v>
                </c:pt>
                <c:pt idx="12">
                  <c:v>30</c:v>
                </c:pt>
                <c:pt idx="13">
                  <c:v>36</c:v>
                </c:pt>
                <c:pt idx="14">
                  <c:v>34</c:v>
                </c:pt>
                <c:pt idx="15">
                  <c:v>27</c:v>
                </c:pt>
                <c:pt idx="16">
                  <c:v>34</c:v>
                </c:pt>
                <c:pt idx="17">
                  <c:v>38</c:v>
                </c:pt>
                <c:pt idx="18">
                  <c:v>25</c:v>
                </c:pt>
                <c:pt idx="19">
                  <c:v>27</c:v>
                </c:pt>
                <c:pt idx="20">
                  <c:v>35</c:v>
                </c:pt>
                <c:pt idx="2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A32-4D0D-83ED-D55078ACF85A}"/>
            </c:ext>
          </c:extLst>
        </c:ser>
        <c:ser>
          <c:idx val="3"/>
          <c:order val="3"/>
          <c:tx>
            <c:strRef>
              <c:f>Planilha2!$A$6</c:f>
              <c:strCache>
                <c:ptCount val="1"/>
                <c:pt idx="0">
                  <c:v>Respostas/Esclarecimentos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Planilha2!$B$6:$W$6</c:f>
              <c:numCache>
                <c:formatCode>General</c:formatCode>
                <c:ptCount val="22"/>
                <c:pt idx="0">
                  <c:v>26</c:v>
                </c:pt>
                <c:pt idx="1">
                  <c:v>10</c:v>
                </c:pt>
                <c:pt idx="2">
                  <c:v>16</c:v>
                </c:pt>
                <c:pt idx="3">
                  <c:v>8</c:v>
                </c:pt>
                <c:pt idx="4">
                  <c:v>1</c:v>
                </c:pt>
                <c:pt idx="5">
                  <c:v>5</c:v>
                </c:pt>
                <c:pt idx="6">
                  <c:v>3</c:v>
                </c:pt>
                <c:pt idx="7">
                  <c:v>11</c:v>
                </c:pt>
                <c:pt idx="8">
                  <c:v>12</c:v>
                </c:pt>
                <c:pt idx="9">
                  <c:v>0</c:v>
                </c:pt>
                <c:pt idx="10">
                  <c:v>13</c:v>
                </c:pt>
                <c:pt idx="11">
                  <c:v>9</c:v>
                </c:pt>
                <c:pt idx="12">
                  <c:v>8</c:v>
                </c:pt>
                <c:pt idx="13">
                  <c:v>13</c:v>
                </c:pt>
                <c:pt idx="14">
                  <c:v>16</c:v>
                </c:pt>
                <c:pt idx="15">
                  <c:v>7</c:v>
                </c:pt>
                <c:pt idx="16">
                  <c:v>13</c:v>
                </c:pt>
                <c:pt idx="17">
                  <c:v>12</c:v>
                </c:pt>
                <c:pt idx="18">
                  <c:v>10</c:v>
                </c:pt>
                <c:pt idx="19">
                  <c:v>14</c:v>
                </c:pt>
                <c:pt idx="20">
                  <c:v>10</c:v>
                </c:pt>
                <c:pt idx="2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A32-4D0D-83ED-D55078ACF85A}"/>
            </c:ext>
          </c:extLst>
        </c:ser>
        <c:ser>
          <c:idx val="4"/>
          <c:order val="4"/>
          <c:tx>
            <c:strRef>
              <c:f>Planilha2!$A$7</c:f>
              <c:strCache>
                <c:ptCount val="1"/>
                <c:pt idx="0">
                  <c:v>Posse Conselheiros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Planilha2!$B$7:$W$7</c:f>
              <c:numCache>
                <c:formatCode>General</c:formatCode>
                <c:ptCount val="22"/>
                <c:pt idx="0">
                  <c:v>31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A32-4D0D-83ED-D55078ACF85A}"/>
            </c:ext>
          </c:extLst>
        </c:ser>
        <c:ser>
          <c:idx val="5"/>
          <c:order val="5"/>
          <c:tx>
            <c:strRef>
              <c:f>Planilha2!$A$8</c:f>
              <c:strCache>
                <c:ptCount val="1"/>
                <c:pt idx="0">
                  <c:v>TOTAL DO EXPEDIENTE PRELIMINAR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Planilha2!$B$8:$W$8</c:f>
              <c:numCache>
                <c:formatCode>General</c:formatCode>
                <c:ptCount val="22"/>
                <c:pt idx="0">
                  <c:v>98</c:v>
                </c:pt>
                <c:pt idx="1">
                  <c:v>44</c:v>
                </c:pt>
                <c:pt idx="2">
                  <c:v>44</c:v>
                </c:pt>
                <c:pt idx="3">
                  <c:v>26</c:v>
                </c:pt>
                <c:pt idx="4">
                  <c:v>23</c:v>
                </c:pt>
                <c:pt idx="5">
                  <c:v>60.5</c:v>
                </c:pt>
                <c:pt idx="6">
                  <c:v>33</c:v>
                </c:pt>
                <c:pt idx="7">
                  <c:v>40</c:v>
                </c:pt>
                <c:pt idx="8">
                  <c:v>39</c:v>
                </c:pt>
                <c:pt idx="9">
                  <c:v>39</c:v>
                </c:pt>
                <c:pt idx="10">
                  <c:v>53</c:v>
                </c:pt>
                <c:pt idx="11">
                  <c:v>38</c:v>
                </c:pt>
                <c:pt idx="12">
                  <c:v>55</c:v>
                </c:pt>
                <c:pt idx="13">
                  <c:v>73</c:v>
                </c:pt>
                <c:pt idx="14">
                  <c:v>87</c:v>
                </c:pt>
                <c:pt idx="15">
                  <c:v>62</c:v>
                </c:pt>
                <c:pt idx="16">
                  <c:v>68</c:v>
                </c:pt>
                <c:pt idx="17">
                  <c:v>54</c:v>
                </c:pt>
                <c:pt idx="18">
                  <c:v>47</c:v>
                </c:pt>
                <c:pt idx="19">
                  <c:v>50</c:v>
                </c:pt>
                <c:pt idx="20">
                  <c:v>63</c:v>
                </c:pt>
                <c:pt idx="2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0A32-4D0D-83ED-D55078ACF8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04136895"/>
        <c:axId val="1804137311"/>
      </c:barChart>
      <c:dateAx>
        <c:axId val="1804136895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04137311"/>
        <c:crosses val="autoZero"/>
        <c:auto val="1"/>
        <c:lblOffset val="100"/>
        <c:baseTimeUnit val="months"/>
      </c:dateAx>
      <c:valAx>
        <c:axId val="180413731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0413689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7368638057513617E-2"/>
          <c:y val="0.1347060707947777"/>
          <c:w val="0.89999997928094089"/>
          <c:h val="9.416182891126571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b="1">
                <a:solidFill>
                  <a:sysClr val="windowText" lastClr="000000"/>
                </a:solidFill>
              </a:rPr>
              <a:t>EXPEDIENTE</a:t>
            </a:r>
            <a:r>
              <a:rPr lang="pt-BR" b="1" baseline="0">
                <a:solidFill>
                  <a:sysClr val="windowText" lastClr="000000"/>
                </a:solidFill>
              </a:rPr>
              <a:t> PRELIMINAR - TEMPO POR SEGMENTO EM MINUTOS </a:t>
            </a:r>
            <a:endParaRPr lang="pt-BR" b="1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>
        <c:manualLayout>
          <c:layoutTarget val="inner"/>
          <c:xMode val="edge"/>
          <c:yMode val="edge"/>
          <c:x val="3.4166557200971143E-2"/>
          <c:y val="8.6573273226990932E-2"/>
          <c:w val="0.95399250052937201"/>
          <c:h val="0.8247815399449314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Planilha2!$A$3</c:f>
              <c:strCache>
                <c:ptCount val="1"/>
                <c:pt idx="0">
                  <c:v>Secretaria Executiva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Planilha2!$B$3:$W$3</c:f>
              <c:numCache>
                <c:formatCode>General</c:formatCode>
                <c:ptCount val="22"/>
                <c:pt idx="0">
                  <c:v>4</c:v>
                </c:pt>
                <c:pt idx="1">
                  <c:v>0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2.5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3</c:v>
                </c:pt>
                <c:pt idx="10">
                  <c:v>3</c:v>
                </c:pt>
                <c:pt idx="11">
                  <c:v>2</c:v>
                </c:pt>
                <c:pt idx="12">
                  <c:v>13</c:v>
                </c:pt>
                <c:pt idx="13">
                  <c:v>14</c:v>
                </c:pt>
                <c:pt idx="14">
                  <c:v>19</c:v>
                </c:pt>
                <c:pt idx="15">
                  <c:v>17</c:v>
                </c:pt>
                <c:pt idx="16">
                  <c:v>4</c:v>
                </c:pt>
                <c:pt idx="17">
                  <c:v>3</c:v>
                </c:pt>
                <c:pt idx="18">
                  <c:v>5</c:v>
                </c:pt>
                <c:pt idx="19">
                  <c:v>4</c:v>
                </c:pt>
                <c:pt idx="20">
                  <c:v>4</c:v>
                </c:pt>
                <c:pt idx="2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35-45AD-A775-EDBD58A5C8ED}"/>
            </c:ext>
          </c:extLst>
        </c:ser>
        <c:ser>
          <c:idx val="1"/>
          <c:order val="1"/>
          <c:tx>
            <c:strRef>
              <c:f>Planilha2!$A$4</c:f>
              <c:strCache>
                <c:ptCount val="1"/>
                <c:pt idx="0">
                  <c:v>Presidente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Planilha2!$B$4:$W$4</c:f>
              <c:numCache>
                <c:formatCode>General</c:formatCode>
                <c:ptCount val="22"/>
                <c:pt idx="0">
                  <c:v>0</c:v>
                </c:pt>
                <c:pt idx="1">
                  <c:v>17</c:v>
                </c:pt>
                <c:pt idx="2">
                  <c:v>4</c:v>
                </c:pt>
                <c:pt idx="3">
                  <c:v>9</c:v>
                </c:pt>
                <c:pt idx="4">
                  <c:v>4</c:v>
                </c:pt>
                <c:pt idx="5">
                  <c:v>7.5</c:v>
                </c:pt>
                <c:pt idx="6">
                  <c:v>8</c:v>
                </c:pt>
                <c:pt idx="7">
                  <c:v>7</c:v>
                </c:pt>
                <c:pt idx="8">
                  <c:v>15</c:v>
                </c:pt>
                <c:pt idx="9">
                  <c:v>4</c:v>
                </c:pt>
                <c:pt idx="10">
                  <c:v>11</c:v>
                </c:pt>
                <c:pt idx="11">
                  <c:v>9</c:v>
                </c:pt>
                <c:pt idx="12">
                  <c:v>4</c:v>
                </c:pt>
                <c:pt idx="13">
                  <c:v>10</c:v>
                </c:pt>
                <c:pt idx="14">
                  <c:v>18</c:v>
                </c:pt>
                <c:pt idx="15">
                  <c:v>11</c:v>
                </c:pt>
                <c:pt idx="16">
                  <c:v>17</c:v>
                </c:pt>
                <c:pt idx="17">
                  <c:v>1</c:v>
                </c:pt>
                <c:pt idx="18">
                  <c:v>7</c:v>
                </c:pt>
                <c:pt idx="19">
                  <c:v>5</c:v>
                </c:pt>
                <c:pt idx="20">
                  <c:v>14</c:v>
                </c:pt>
                <c:pt idx="2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35-45AD-A775-EDBD58A5C8ED}"/>
            </c:ext>
          </c:extLst>
        </c:ser>
        <c:ser>
          <c:idx val="2"/>
          <c:order val="2"/>
          <c:tx>
            <c:strRef>
              <c:f>Planilha2!$A$5</c:f>
              <c:strCache>
                <c:ptCount val="1"/>
                <c:pt idx="0">
                  <c:v>Conselheiros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Planilha2!$B$5:$W$5</c:f>
              <c:numCache>
                <c:formatCode>General</c:formatCode>
                <c:ptCount val="22"/>
                <c:pt idx="0">
                  <c:v>37</c:v>
                </c:pt>
                <c:pt idx="1">
                  <c:v>17</c:v>
                </c:pt>
                <c:pt idx="2">
                  <c:v>22</c:v>
                </c:pt>
                <c:pt idx="3">
                  <c:v>6</c:v>
                </c:pt>
                <c:pt idx="4">
                  <c:v>14</c:v>
                </c:pt>
                <c:pt idx="5">
                  <c:v>45.5</c:v>
                </c:pt>
                <c:pt idx="6">
                  <c:v>20</c:v>
                </c:pt>
                <c:pt idx="7">
                  <c:v>20</c:v>
                </c:pt>
                <c:pt idx="8">
                  <c:v>10</c:v>
                </c:pt>
                <c:pt idx="9">
                  <c:v>32</c:v>
                </c:pt>
                <c:pt idx="10">
                  <c:v>26</c:v>
                </c:pt>
                <c:pt idx="11">
                  <c:v>18</c:v>
                </c:pt>
                <c:pt idx="12">
                  <c:v>30</c:v>
                </c:pt>
                <c:pt idx="13">
                  <c:v>36</c:v>
                </c:pt>
                <c:pt idx="14">
                  <c:v>34</c:v>
                </c:pt>
                <c:pt idx="15">
                  <c:v>27</c:v>
                </c:pt>
                <c:pt idx="16">
                  <c:v>34</c:v>
                </c:pt>
                <c:pt idx="17">
                  <c:v>38</c:v>
                </c:pt>
                <c:pt idx="18">
                  <c:v>25</c:v>
                </c:pt>
                <c:pt idx="19">
                  <c:v>27</c:v>
                </c:pt>
                <c:pt idx="20">
                  <c:v>35</c:v>
                </c:pt>
                <c:pt idx="2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35-45AD-A775-EDBD58A5C8ED}"/>
            </c:ext>
          </c:extLst>
        </c:ser>
        <c:ser>
          <c:idx val="3"/>
          <c:order val="3"/>
          <c:tx>
            <c:strRef>
              <c:f>Planilha2!$A$6</c:f>
              <c:strCache>
                <c:ptCount val="1"/>
                <c:pt idx="0">
                  <c:v>Respostas/Esclarecimentos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Planilha2!$B$6:$W$6</c:f>
              <c:numCache>
                <c:formatCode>General</c:formatCode>
                <c:ptCount val="22"/>
                <c:pt idx="0">
                  <c:v>26</c:v>
                </c:pt>
                <c:pt idx="1">
                  <c:v>10</c:v>
                </c:pt>
                <c:pt idx="2">
                  <c:v>16</c:v>
                </c:pt>
                <c:pt idx="3">
                  <c:v>8</c:v>
                </c:pt>
                <c:pt idx="4">
                  <c:v>1</c:v>
                </c:pt>
                <c:pt idx="5">
                  <c:v>5</c:v>
                </c:pt>
                <c:pt idx="6">
                  <c:v>3</c:v>
                </c:pt>
                <c:pt idx="7">
                  <c:v>11</c:v>
                </c:pt>
                <c:pt idx="8">
                  <c:v>12</c:v>
                </c:pt>
                <c:pt idx="9">
                  <c:v>0</c:v>
                </c:pt>
                <c:pt idx="10">
                  <c:v>13</c:v>
                </c:pt>
                <c:pt idx="11">
                  <c:v>9</c:v>
                </c:pt>
                <c:pt idx="12">
                  <c:v>8</c:v>
                </c:pt>
                <c:pt idx="13">
                  <c:v>13</c:v>
                </c:pt>
                <c:pt idx="14">
                  <c:v>16</c:v>
                </c:pt>
                <c:pt idx="15">
                  <c:v>7</c:v>
                </c:pt>
                <c:pt idx="16">
                  <c:v>13</c:v>
                </c:pt>
                <c:pt idx="17">
                  <c:v>12</c:v>
                </c:pt>
                <c:pt idx="18">
                  <c:v>10</c:v>
                </c:pt>
                <c:pt idx="19">
                  <c:v>14</c:v>
                </c:pt>
                <c:pt idx="20">
                  <c:v>10</c:v>
                </c:pt>
                <c:pt idx="2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6B35-45AD-A775-EDBD58A5C8ED}"/>
            </c:ext>
          </c:extLst>
        </c:ser>
        <c:ser>
          <c:idx val="4"/>
          <c:order val="4"/>
          <c:tx>
            <c:strRef>
              <c:f>Planilha2!$A$7</c:f>
              <c:strCache>
                <c:ptCount val="1"/>
                <c:pt idx="0">
                  <c:v>Posse Conselheiros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numRef>
              <c:f>Planilha2!$B$2:$W$2</c:f>
              <c:numCache>
                <c:formatCode>mmm\-yy</c:formatCode>
                <c:ptCount val="22"/>
                <c:pt idx="0">
                  <c:v>43525</c:v>
                </c:pt>
                <c:pt idx="1">
                  <c:v>43556</c:v>
                </c:pt>
                <c:pt idx="2">
                  <c:v>43586</c:v>
                </c:pt>
                <c:pt idx="3">
                  <c:v>43617</c:v>
                </c:pt>
                <c:pt idx="4">
                  <c:v>43647</c:v>
                </c:pt>
                <c:pt idx="5">
                  <c:v>43678</c:v>
                </c:pt>
                <c:pt idx="6">
                  <c:v>43709</c:v>
                </c:pt>
                <c:pt idx="7">
                  <c:v>43739</c:v>
                </c:pt>
                <c:pt idx="8">
                  <c:v>43770</c:v>
                </c:pt>
                <c:pt idx="9">
                  <c:v>43800</c:v>
                </c:pt>
                <c:pt idx="10">
                  <c:v>43831</c:v>
                </c:pt>
                <c:pt idx="11">
                  <c:v>43862</c:v>
                </c:pt>
                <c:pt idx="12">
                  <c:v>43891</c:v>
                </c:pt>
                <c:pt idx="13">
                  <c:v>43922</c:v>
                </c:pt>
                <c:pt idx="14">
                  <c:v>43952</c:v>
                </c:pt>
                <c:pt idx="15">
                  <c:v>43983</c:v>
                </c:pt>
                <c:pt idx="16">
                  <c:v>44013</c:v>
                </c:pt>
                <c:pt idx="17">
                  <c:v>44044</c:v>
                </c:pt>
                <c:pt idx="18">
                  <c:v>44075</c:v>
                </c:pt>
                <c:pt idx="19">
                  <c:v>44105</c:v>
                </c:pt>
                <c:pt idx="20">
                  <c:v>44136</c:v>
                </c:pt>
                <c:pt idx="21">
                  <c:v>44166</c:v>
                </c:pt>
              </c:numCache>
            </c:numRef>
          </c:cat>
          <c:val>
            <c:numRef>
              <c:f>Planilha2!$B$7:$W$7</c:f>
              <c:numCache>
                <c:formatCode>General</c:formatCode>
                <c:ptCount val="22"/>
                <c:pt idx="0">
                  <c:v>31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B35-45AD-A775-EDBD58A5C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749454431"/>
        <c:axId val="1749459423"/>
      </c:barChart>
      <c:dateAx>
        <c:axId val="1749454431"/>
        <c:scaling>
          <c:orientation val="minMax"/>
        </c:scaling>
        <c:delete val="0"/>
        <c:axPos val="b"/>
        <c:numFmt formatCode="mmm\-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49459423"/>
        <c:crosses val="autoZero"/>
        <c:auto val="1"/>
        <c:lblOffset val="100"/>
        <c:baseTimeUnit val="months"/>
      </c:dateAx>
      <c:valAx>
        <c:axId val="17494594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4945443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  <c:userShapes r:id="rId4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TEMPO</a:t>
            </a:r>
            <a:r>
              <a:rPr lang="pt-BR" baseline="0"/>
              <a:t> DOS DEBATES</a:t>
            </a:r>
          </a:p>
          <a:p>
            <a:pPr>
              <a:defRPr/>
            </a:pPr>
            <a:r>
              <a:rPr lang="pt-BR" baseline="0"/>
              <a:t>NORMA ATUAL X PROPOSTAS</a:t>
            </a:r>
          </a:p>
          <a:p>
            <a:pPr>
              <a:defRPr/>
            </a:pPr>
            <a:r>
              <a:rPr lang="pt-BR" baseline="0"/>
              <a:t>EM MINUTOS</a:t>
            </a:r>
            <a:endParaRPr lang="pt-B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Planilha2!$B$17</c:f>
              <c:strCache>
                <c:ptCount val="1"/>
                <c:pt idx="0">
                  <c:v>Minutos</c:v>
                </c:pt>
              </c:strCache>
            </c:strRef>
          </c:tx>
          <c:spPr>
            <a:solidFill>
              <a:schemeClr val="tx1">
                <a:lumMod val="65000"/>
                <a:lumOff val="35000"/>
              </a:schemeClr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C52B-4BA6-AC43-26B876003EBD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C52B-4BA6-AC43-26B876003E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Planilha2!$A$18:$A$20</c:f>
              <c:strCache>
                <c:ptCount val="3"/>
                <c:pt idx="0">
                  <c:v>Proposta da representação = 36 conselheiros X 15 MIN</c:v>
                </c:pt>
                <c:pt idx="1">
                  <c:v>Proposta Cons. Violeta = 36 conselheiros x 5 min x 2 intervenções</c:v>
                </c:pt>
                <c:pt idx="2">
                  <c:v>Norma atual Art. 27 § 5º = 36 conselheiros X 3 MIN x 2 intervenções</c:v>
                </c:pt>
              </c:strCache>
            </c:strRef>
          </c:cat>
          <c:val>
            <c:numRef>
              <c:f>Planilha2!$B$18:$B$20</c:f>
              <c:numCache>
                <c:formatCode>General</c:formatCode>
                <c:ptCount val="3"/>
                <c:pt idx="0">
                  <c:v>540</c:v>
                </c:pt>
                <c:pt idx="1">
                  <c:v>360</c:v>
                </c:pt>
                <c:pt idx="2">
                  <c:v>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2B-4BA6-AC43-26B876003E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750824463"/>
        <c:axId val="1750840687"/>
      </c:barChart>
      <c:catAx>
        <c:axId val="17508244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50840687"/>
        <c:crosses val="autoZero"/>
        <c:auto val="1"/>
        <c:lblAlgn val="ctr"/>
        <c:lblOffset val="100"/>
        <c:noMultiLvlLbl val="0"/>
      </c:catAx>
      <c:valAx>
        <c:axId val="17508406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7508244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pt-BR" b="1">
                <a:solidFill>
                  <a:sysClr val="windowText" lastClr="000000"/>
                </a:solidFill>
              </a:rPr>
              <a:t>TEMPO</a:t>
            </a:r>
            <a:r>
              <a:rPr lang="pt-BR" b="1" baseline="0">
                <a:solidFill>
                  <a:sysClr val="windowText" lastClr="000000"/>
                </a:solidFill>
              </a:rPr>
              <a:t> DEBATES (TODOS OS CONSELHEIROS)</a:t>
            </a:r>
          </a:p>
          <a:p>
            <a:pPr>
              <a:defRPr b="1">
                <a:solidFill>
                  <a:sysClr val="windowText" lastClr="000000"/>
                </a:solidFill>
              </a:defRPr>
            </a:pPr>
            <a:r>
              <a:rPr lang="pt-BR" b="1" baseline="0">
                <a:solidFill>
                  <a:sysClr val="windowText" lastClr="000000"/>
                </a:solidFill>
              </a:rPr>
              <a:t>NORMA ATUAL X PROPOSTAS</a:t>
            </a:r>
          </a:p>
          <a:p>
            <a:pPr>
              <a:defRPr b="1">
                <a:solidFill>
                  <a:sysClr val="windowText" lastClr="000000"/>
                </a:solidFill>
              </a:defRPr>
            </a:pPr>
            <a:r>
              <a:rPr lang="pt-BR" b="1" baseline="0">
                <a:solidFill>
                  <a:sysClr val="windowText" lastClr="000000"/>
                </a:solidFill>
              </a:rPr>
              <a:t>EM HORAS</a:t>
            </a:r>
            <a:endParaRPr lang="pt-BR" b="1">
              <a:solidFill>
                <a:sysClr val="windowText" lastClr="000000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Planilha2!$B$21</c:f>
              <c:strCache>
                <c:ptCount val="1"/>
                <c:pt idx="0">
                  <c:v>Horas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A7-4FBF-862E-01105886B27B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DA7-4FBF-862E-01105886B27B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6DA7-4FBF-862E-01105886B27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Planilha2!$A$22:$A$24</c:f>
              <c:strCache>
                <c:ptCount val="3"/>
                <c:pt idx="0">
                  <c:v>Proposta da representação = 36 conselheiros X 15 MIN</c:v>
                </c:pt>
                <c:pt idx="1">
                  <c:v>Proposta Cons. Violeta = 36 conselheiros x 5 min x 2 intervenções</c:v>
                </c:pt>
                <c:pt idx="2">
                  <c:v>Norma atual Art. 27 § 5º = 36 conselheiros X 3 MIN x 2 intervenções</c:v>
                </c:pt>
              </c:strCache>
            </c:strRef>
          </c:cat>
          <c:val>
            <c:numRef>
              <c:f>Planilha2!$B$22:$B$24</c:f>
              <c:numCache>
                <c:formatCode>General</c:formatCode>
                <c:ptCount val="3"/>
                <c:pt idx="0">
                  <c:v>9</c:v>
                </c:pt>
                <c:pt idx="1">
                  <c:v>6</c:v>
                </c:pt>
                <c:pt idx="2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DA7-4FBF-862E-01105886B2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859747759"/>
        <c:axId val="1859755663"/>
      </c:barChart>
      <c:catAx>
        <c:axId val="1859747759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55663"/>
        <c:crosses val="autoZero"/>
        <c:auto val="1"/>
        <c:lblAlgn val="ctr"/>
        <c:lblOffset val="100"/>
        <c:noMultiLvlLbl val="0"/>
      </c:catAx>
      <c:valAx>
        <c:axId val="18597556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4775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t-BR"/>
              <a:t>TEMPO</a:t>
            </a:r>
            <a:r>
              <a:rPr lang="pt-BR" baseline="0"/>
              <a:t>  COM 10 CONSELHEIROS</a:t>
            </a:r>
            <a:endParaRPr lang="pt-B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95C-4CF4-990B-D6F66FD00747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95C-4CF4-990B-D6F66FD00747}"/>
              </c:ext>
            </c:extLst>
          </c:dPt>
          <c:dPt>
            <c:idx val="2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95C-4CF4-990B-D6F66FD0074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Planilha2!$A$28:$A$30</c:f>
              <c:strCache>
                <c:ptCount val="3"/>
                <c:pt idx="0">
                  <c:v>Proposta da Representação = 10 conselheiros x 15 minutos</c:v>
                </c:pt>
                <c:pt idx="1">
                  <c:v>Proposta da Cons. Violeta = 10 x 5 x 2 </c:v>
                </c:pt>
                <c:pt idx="2">
                  <c:v>Norma Atual Art. 27 § 5º = 10 x3 x 2 </c:v>
                </c:pt>
              </c:strCache>
            </c:strRef>
          </c:cat>
          <c:val>
            <c:numRef>
              <c:f>Planilha2!$B$28:$B$30</c:f>
              <c:numCache>
                <c:formatCode>General</c:formatCode>
                <c:ptCount val="3"/>
                <c:pt idx="0">
                  <c:v>150</c:v>
                </c:pt>
                <c:pt idx="1">
                  <c:v>100</c:v>
                </c:pt>
                <c:pt idx="2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95C-4CF4-990B-D6F66FD007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859745263"/>
        <c:axId val="1859746095"/>
      </c:barChart>
      <c:catAx>
        <c:axId val="18597452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46095"/>
        <c:crosses val="autoZero"/>
        <c:auto val="1"/>
        <c:lblAlgn val="ctr"/>
        <c:lblOffset val="100"/>
        <c:noMultiLvlLbl val="0"/>
      </c:catAx>
      <c:valAx>
        <c:axId val="1859746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8597452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00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0.74816</cdr:x>
      <cdr:y>0.23821</cdr:y>
    </cdr:from>
    <cdr:to>
      <cdr:x>0.84289</cdr:x>
      <cdr:y>0.38991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16965AC0-E50A-2D1C-DDE1-B9E90553148F}"/>
            </a:ext>
          </a:extLst>
        </cdr:cNvPr>
        <cdr:cNvSpPr txBox="1"/>
      </cdr:nvSpPr>
      <cdr:spPr>
        <a:xfrm xmlns:a="http://schemas.openxmlformats.org/drawingml/2006/main">
          <a:off x="7221940" y="1435858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t-BR" sz="1100"/>
        </a:p>
      </cdr:txBody>
    </cdr:sp>
  </cdr:relSizeAnchor>
  <cdr:relSizeAnchor xmlns:cdr="http://schemas.openxmlformats.org/drawingml/2006/chartDrawing">
    <cdr:from>
      <cdr:x>0.61561</cdr:x>
      <cdr:y>0.08019</cdr:y>
    </cdr:from>
    <cdr:to>
      <cdr:x>0.84389</cdr:x>
      <cdr:y>0.23585</cdr:y>
    </cdr:to>
    <cdr:sp macro="" textlink="">
      <cdr:nvSpPr>
        <cdr:cNvPr id="3" name="CaixaDeTexto 2">
          <a:extLst xmlns:a="http://schemas.openxmlformats.org/drawingml/2006/main">
            <a:ext uri="{FF2B5EF4-FFF2-40B4-BE49-F238E27FC236}">
              <a16:creationId xmlns:a16="http://schemas.microsoft.com/office/drawing/2014/main" id="{8F63CAEA-D2EB-92FD-98C2-6ADD08615EB7}"/>
            </a:ext>
          </a:extLst>
        </cdr:cNvPr>
        <cdr:cNvSpPr txBox="1"/>
      </cdr:nvSpPr>
      <cdr:spPr>
        <a:xfrm xmlns:a="http://schemas.openxmlformats.org/drawingml/2006/main">
          <a:off x="5942462" y="483359"/>
          <a:ext cx="2203545" cy="9382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pt-BR" sz="3200"/>
            <a:t>19,3 HORAS</a:t>
          </a:r>
        </a:p>
      </cdr:txBody>
    </cdr:sp>
  </cdr:relSizeAnchor>
  <cdr:relSizeAnchor xmlns:cdr="http://schemas.openxmlformats.org/drawingml/2006/chartDrawing">
    <cdr:from>
      <cdr:x>0.6032</cdr:x>
      <cdr:y>0.79616</cdr:y>
    </cdr:from>
    <cdr:to>
      <cdr:x>0.69793</cdr:x>
      <cdr:y>0.94786</cdr:y>
    </cdr:to>
    <cdr:sp macro="" textlink="">
      <cdr:nvSpPr>
        <cdr:cNvPr id="4" name="CaixaDeTexto 1">
          <a:extLst xmlns:a="http://schemas.openxmlformats.org/drawingml/2006/main">
            <a:ext uri="{FF2B5EF4-FFF2-40B4-BE49-F238E27FC236}">
              <a16:creationId xmlns:a16="http://schemas.microsoft.com/office/drawing/2014/main" id="{2D2220E5-8CC4-99E7-5442-C38C7E8D71D2}"/>
            </a:ext>
          </a:extLst>
        </cdr:cNvPr>
        <cdr:cNvSpPr txBox="1"/>
      </cdr:nvSpPr>
      <cdr:spPr>
        <a:xfrm xmlns:a="http://schemas.openxmlformats.org/drawingml/2006/main">
          <a:off x="5822665" y="4799083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pt-BR" sz="3200"/>
            <a:t>74,16 HORAS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0.03093</cdr:x>
      <cdr:y>0.8184</cdr:y>
    </cdr:from>
    <cdr:to>
      <cdr:x>0.99705</cdr:x>
      <cdr:y>0.82547</cdr:y>
    </cdr:to>
    <cdr:cxnSp macro="">
      <cdr:nvCxnSpPr>
        <cdr:cNvPr id="3" name="Conector de Seta Reta 2">
          <a:extLst xmlns:a="http://schemas.openxmlformats.org/drawingml/2006/main">
            <a:ext uri="{FF2B5EF4-FFF2-40B4-BE49-F238E27FC236}">
              <a16:creationId xmlns:a16="http://schemas.microsoft.com/office/drawing/2014/main" id="{FB82A126-1060-0E67-61E1-70902F5EE417}"/>
            </a:ext>
          </a:extLst>
        </cdr:cNvPr>
        <cdr:cNvCxnSpPr/>
      </cdr:nvCxnSpPr>
      <cdr:spPr>
        <a:xfrm xmlns:a="http://schemas.openxmlformats.org/drawingml/2006/main" flipV="1">
          <a:off x="298546" y="4933097"/>
          <a:ext cx="9325970" cy="42649"/>
        </a:xfrm>
        <a:prstGeom xmlns:a="http://schemas.openxmlformats.org/drawingml/2006/main" prst="straightConnector1">
          <a:avLst/>
        </a:prstGeom>
        <a:ln xmlns:a="http://schemas.openxmlformats.org/drawingml/2006/main" w="44450">
          <a:solidFill>
            <a:srgbClr val="FF0000"/>
          </a:solidFill>
          <a:prstDash val="dash"/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0.05744</cdr:x>
      <cdr:y>0.12028</cdr:y>
    </cdr:from>
    <cdr:to>
      <cdr:x>0.43152</cdr:x>
      <cdr:y>0.19811</cdr:y>
    </cdr:to>
    <cdr:sp macro="" textlink="">
      <cdr:nvSpPr>
        <cdr:cNvPr id="8" name="CaixaDeTexto 7">
          <a:extLst xmlns:a="http://schemas.openxmlformats.org/drawingml/2006/main">
            <a:ext uri="{FF2B5EF4-FFF2-40B4-BE49-F238E27FC236}">
              <a16:creationId xmlns:a16="http://schemas.microsoft.com/office/drawing/2014/main" id="{3D87D9C2-398A-9614-E42A-924E100CE14A}"/>
            </a:ext>
          </a:extLst>
        </cdr:cNvPr>
        <cdr:cNvSpPr txBox="1"/>
      </cdr:nvSpPr>
      <cdr:spPr>
        <a:xfrm xmlns:a="http://schemas.openxmlformats.org/drawingml/2006/main">
          <a:off x="554440" y="725037"/>
          <a:ext cx="3610970" cy="4691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100"/>
            <a:t>Nota:</a:t>
          </a:r>
          <a:r>
            <a:rPr lang="pt-BR" sz="1100" baseline="0"/>
            <a:t> linha tracejada em vermelho representa o tempo do Expediente Preliminar previsto no regulamento</a:t>
          </a:r>
          <a:endParaRPr lang="pt-BR" sz="110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0.29455</cdr:x>
      <cdr:y>0.05896</cdr:y>
    </cdr:from>
    <cdr:to>
      <cdr:x>0.68925</cdr:x>
      <cdr:y>0.12264</cdr:y>
    </cdr:to>
    <cdr:sp macro="" textlink="">
      <cdr:nvSpPr>
        <cdr:cNvPr id="2" name="CaixaDeTexto 1">
          <a:extLst xmlns:a="http://schemas.openxmlformats.org/drawingml/2006/main">
            <a:ext uri="{FF2B5EF4-FFF2-40B4-BE49-F238E27FC236}">
              <a16:creationId xmlns:a16="http://schemas.microsoft.com/office/drawing/2014/main" id="{4461C83B-5B02-FD9B-22F4-A5AC4F899846}"/>
            </a:ext>
          </a:extLst>
        </cdr:cNvPr>
        <cdr:cNvSpPr txBox="1"/>
      </cdr:nvSpPr>
      <cdr:spPr>
        <a:xfrm xmlns:a="http://schemas.openxmlformats.org/drawingml/2006/main">
          <a:off x="2843302" y="355395"/>
          <a:ext cx="3810019" cy="3838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pt-BR" sz="1400" b="1">
              <a:solidFill>
                <a:sysClr val="windowText" lastClr="000000"/>
              </a:solidFill>
            </a:rPr>
            <a:t>Tempo total</a:t>
          </a:r>
          <a:r>
            <a:rPr lang="pt-BR" sz="1400" b="1" baseline="0">
              <a:solidFill>
                <a:sysClr val="windowText" lastClr="000000"/>
              </a:solidFill>
            </a:rPr>
            <a:t> do Expediente preliminar e tempos por segmento</a:t>
          </a:r>
          <a:endParaRPr lang="pt-BR" sz="1400" b="1">
            <a:solidFill>
              <a:sysClr val="windowText" lastClr="000000"/>
            </a:solidFill>
          </a:endParaRPr>
        </a:p>
      </cdr:txBody>
    </cdr:sp>
  </cdr:relSizeAnchor>
  <cdr:relSizeAnchor xmlns:cdr="http://schemas.openxmlformats.org/drawingml/2006/chartDrawing">
    <cdr:from>
      <cdr:x>0.02356</cdr:x>
      <cdr:y>0.6701</cdr:y>
    </cdr:from>
    <cdr:to>
      <cdr:x>0.97644</cdr:x>
      <cdr:y>0.6701</cdr:y>
    </cdr:to>
    <cdr:cxnSp macro="">
      <cdr:nvCxnSpPr>
        <cdr:cNvPr id="4" name="Conector de Seta Reta 3">
          <a:extLst xmlns:a="http://schemas.openxmlformats.org/drawingml/2006/main">
            <a:ext uri="{FF2B5EF4-FFF2-40B4-BE49-F238E27FC236}">
              <a16:creationId xmlns:a16="http://schemas.microsoft.com/office/drawing/2014/main" id="{17BE81C3-16BE-03E2-3729-099C918A5547}"/>
            </a:ext>
          </a:extLst>
        </cdr:cNvPr>
        <cdr:cNvCxnSpPr/>
      </cdr:nvCxnSpPr>
      <cdr:spPr>
        <a:xfrm xmlns:a="http://schemas.openxmlformats.org/drawingml/2006/main">
          <a:off x="227423" y="4039228"/>
          <a:ext cx="9198101" cy="0"/>
        </a:xfrm>
        <a:prstGeom xmlns:a="http://schemas.openxmlformats.org/drawingml/2006/main" prst="straightConnector1">
          <a:avLst/>
        </a:prstGeom>
        <a:ln xmlns:a="http://schemas.openxmlformats.org/drawingml/2006/main" w="47625">
          <a:solidFill>
            <a:srgbClr val="FF0000"/>
          </a:solidFill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0.0324</cdr:x>
      <cdr:y>0.41745</cdr:y>
    </cdr:from>
    <cdr:to>
      <cdr:x>1</cdr:x>
      <cdr:y>0.42217</cdr:y>
    </cdr:to>
    <cdr:cxnSp macro="">
      <cdr:nvCxnSpPr>
        <cdr:cNvPr id="3" name="Conector de Seta Reta 2">
          <a:extLst xmlns:a="http://schemas.openxmlformats.org/drawingml/2006/main">
            <a:ext uri="{FF2B5EF4-FFF2-40B4-BE49-F238E27FC236}">
              <a16:creationId xmlns:a16="http://schemas.microsoft.com/office/drawing/2014/main" id="{76D5097E-D163-461E-E04B-2280391B5A0D}"/>
            </a:ext>
          </a:extLst>
        </cdr:cNvPr>
        <cdr:cNvCxnSpPr/>
      </cdr:nvCxnSpPr>
      <cdr:spPr>
        <a:xfrm xmlns:a="http://schemas.openxmlformats.org/drawingml/2006/main">
          <a:off x="312761" y="2516306"/>
          <a:ext cx="9340187" cy="28433"/>
        </a:xfrm>
        <a:prstGeom xmlns:a="http://schemas.openxmlformats.org/drawingml/2006/main" prst="straightConnector1">
          <a:avLst/>
        </a:prstGeom>
        <a:ln xmlns:a="http://schemas.openxmlformats.org/drawingml/2006/main" w="53975">
          <a:headEnd type="triangle"/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F046FF-1E04-BC3A-57CD-C679222B7D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421E42C-F3E0-DCE1-3661-4DB7BF6A36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AFD7E39-0276-9225-F6C8-E8653C4AB8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B4D0FAA-58E9-B504-75D5-8D35FD05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9B7E588-8A09-A032-64D1-07B1E7710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9962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C622A28-18D5-C895-E2A1-93B0365FF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2CC371F-996A-52CC-7487-312D647094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EDA2740-E289-D68D-D335-F68CBD83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36714A0-40C2-7342-7FBE-4C01825E6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A52CEEE-8769-6D71-B9FD-1A7FDAC84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33180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AEB70CF-7EBC-AFDA-9423-4A0927E965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69C72EBD-4912-640A-C24D-FCDB4D7BFD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FB92367-A6C5-EF93-FD36-C2043D6FA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0CB1BC6-D27E-3848-4D01-D7CE263B57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D20DA4C-DA1E-C602-9AE8-896BD6E93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7794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F44D9-C0C8-7056-5163-34EA27B8F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B343BF9-681F-572A-EEA7-A01DCD3AEB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031378D-3341-12F1-D4E0-C636B5D36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0AF3AED-1A4D-FEAA-A49F-9C0E03C64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56372E3-2E6C-3653-103F-5F31593FC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06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3CE9C-4300-4B5F-2F8A-44C583C00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6CBA738-A7FB-793F-63AD-FE13A7341A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F345B38-B5DE-7C70-2531-CDD382761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373F5A7-3A09-0B41-6202-8C2C08C7D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9F4B408-75D4-5E9B-EC16-F910E8A37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3980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A9D41E-7D55-31AC-74D6-649FD831D8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E6676C8-BA8F-3903-AF66-3AFD212269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0E421292-D7E2-1D66-DFFC-56188AAF8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B03F96C-648E-9401-CCC2-75DDC24F0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EDC8051-C1E8-39B8-C77E-8B8A92D57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E9E5ACA-7B69-F237-9323-7D19858C6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74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E610A8F-822B-D72C-9E87-3CEAC92783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4A469FCD-9D48-BCBF-9889-CB2787DF53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E57BFA6-6A32-7856-D9E2-E4B897B04D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F829109-6AE0-B5EB-A2A2-568489CAD5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A3525240-FD48-B76F-DC65-04C59099C5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28E2370-474D-109E-EB54-B4D4F981BE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67C07DD0-8B0B-3042-B718-E646FE64E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B2B2CAF-7AA9-B6BB-0B65-42F0B2DA0F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85811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E3A91-8D18-3382-EFC1-157EFDB6DE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340DC9F0-07BF-224D-DEAF-6A9F62520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D34B184-9087-74C7-3B83-3D0C55D1D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B9A3A58-C697-991A-5E00-70C5A9D80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9780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846EC82-2EB3-2DFF-2CD0-328E228CC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61BA0B20-A782-D1CF-7A54-01534D1D0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25558299-6A4D-2566-8D9E-63D06E722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65787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9C1CFF-8C1A-2E69-006F-3CAB9FE1E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CD0D62C-FF7D-9554-CA8A-46942A15A3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96F390DF-F66F-91BA-1733-B2A8A2A36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617B0B9-164C-8DA3-7919-1FC3BD757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3B9E9DB-D84C-4A00-FAA4-4EC382C05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B965D04-C149-7B22-F134-5C0A287EF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812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D5577A-5230-9902-FDBB-CD61B4B1E3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816E9DC-4C84-35A7-7C09-467E2E27C4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027504B2-7C17-EF2D-ACEC-228EB5714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42591F6-8BF1-9380-3D1F-288EEA4CE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34E0C65-5E2E-7384-FF01-8CA6C6FDF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494DBE6-9BDC-DE45-0621-D584CF94B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8233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390D82B2-7AA9-8124-6AFF-A2D032A4A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E1CAB64-FE34-BB16-CC99-386E837EA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B04DE8F-1D9D-31C6-CD73-B4F4EFE4C0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B1E3D-CA83-4AA3-A34E-FCF50AEC73C1}" type="datetimeFigureOut">
              <a:rPr lang="pt-BR" smtClean="0"/>
              <a:t>29/11/2022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640A55-A4CF-2872-7FB2-EF7B463936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7E12D14-B43C-B26D-26C5-DBB6E6A2B1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61F62-BFB8-422C-8CD9-78DB39A0CB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229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41077588-750A-E944-17C4-5E25B181F455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85109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DD64104-B5D3-0AAF-E4E5-904731EC73BB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3129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FBCCA2F-F6F9-F0A1-0D15-84E783E5A3B7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4049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148612B4-F92F-208E-D97D-C9B943ED6ECF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460470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3C1BC399-6370-AE5A-9860-5A94E05EE1BE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79235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345D87D7-7CCE-416A-2D33-C6121A9C4E32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4768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F60149EE-ECF0-83EB-E566-3B7C5ADBBC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021570"/>
              </p:ext>
            </p:extLst>
          </p:nvPr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0536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9E27E764-A231-53FD-EC0B-F40315B7135E}"/>
              </a:ext>
            </a:extLst>
          </p:cNvPr>
          <p:cNvGraphicFramePr>
            <a:graphicFrameLocks noGrp="1"/>
          </p:cNvGraphicFramePr>
          <p:nvPr/>
        </p:nvGraphicFramePr>
        <p:xfrm>
          <a:off x="1279071" y="428625"/>
          <a:ext cx="9633857" cy="60007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81873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3B8D16C0-5532-422E-6F06-7A69C70ABD1F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31579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16D6AF1-4BA6-34E8-B2A9-0CEEDE460057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46277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B6D14C22-BF96-A69F-F5B6-8D92924CB622}"/>
              </a:ext>
            </a:extLst>
          </p:cNvPr>
          <p:cNvGraphicFramePr>
            <a:graphicFrameLocks noGrp="1"/>
          </p:cNvGraphicFramePr>
          <p:nvPr/>
        </p:nvGraphicFramePr>
        <p:xfrm>
          <a:off x="1269526" y="415119"/>
          <a:ext cx="9652948" cy="6027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4691476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141</Words>
  <Application>Microsoft Office PowerPoint</Application>
  <PresentationFormat>Widescreen</PresentationFormat>
  <Paragraphs>24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Plinio Back</dc:creator>
  <cp:lastModifiedBy>Maria do Rosario Fonseca Coelho</cp:lastModifiedBy>
  <cp:revision>1</cp:revision>
  <dcterms:created xsi:type="dcterms:W3CDTF">2022-11-29T20:45:52Z</dcterms:created>
  <dcterms:modified xsi:type="dcterms:W3CDTF">2022-11-29T21:10:24Z</dcterms:modified>
</cp:coreProperties>
</file>