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6" r:id="rId2"/>
    <p:sldId id="334" r:id="rId3"/>
    <p:sldId id="344" r:id="rId4"/>
    <p:sldId id="353" r:id="rId5"/>
    <p:sldId id="335" r:id="rId6"/>
    <p:sldId id="348" r:id="rId7"/>
    <p:sldId id="343" r:id="rId8"/>
    <p:sldId id="337" r:id="rId9"/>
    <p:sldId id="355" r:id="rId10"/>
    <p:sldId id="345" r:id="rId11"/>
    <p:sldId id="346" r:id="rId12"/>
    <p:sldId id="318" r:id="rId13"/>
    <p:sldId id="328" r:id="rId14"/>
    <p:sldId id="352" r:id="rId15"/>
    <p:sldId id="323" r:id="rId16"/>
    <p:sldId id="32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73"/>
    <a:srgbClr val="73B373"/>
    <a:srgbClr val="D7FFBF"/>
    <a:srgbClr val="FFBFBF"/>
    <a:srgbClr val="C8EEA6"/>
    <a:srgbClr val="73B273"/>
    <a:srgbClr val="6DA945"/>
    <a:srgbClr val="009900"/>
    <a:srgbClr val="90A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9886" autoAdjust="0"/>
  </p:normalViewPr>
  <p:slideViewPr>
    <p:cSldViewPr snapToGrid="0" showGuides="1">
      <p:cViewPr varScale="1">
        <p:scale>
          <a:sx n="121" d="100"/>
          <a:sy n="121" d="100"/>
        </p:scale>
        <p:origin x="-102" y="-366"/>
      </p:cViewPr>
      <p:guideLst>
        <p:guide orient="horz" pos="232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31" d="100"/>
          <a:sy n="131" d="100"/>
        </p:scale>
        <p:origin x="962" y="-11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95AE-3FFB-4464-A82D-41C44D044591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B2F1-9979-4B26-B7CA-2C0D2C12C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65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46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90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273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8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194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8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95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8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4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88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14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700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42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594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46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5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64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22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">
  <p:cSld name="2_Título e conteúd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60">
              <a:solidFill>
                <a:srgbClr val="2857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7" descr="nova-marca-gov-sp-2019-418x300.png"/>
          <p:cNvPicPr preferRelativeResize="0"/>
          <p:nvPr/>
        </p:nvPicPr>
        <p:blipFill rotWithShape="1">
          <a:blip r:embed="rId2">
            <a:alphaModFix/>
          </a:blip>
          <a:srcRect t="20038" b="13178"/>
          <a:stretch/>
        </p:blipFill>
        <p:spPr>
          <a:xfrm>
            <a:off x="10109579" y="71440"/>
            <a:ext cx="1987213" cy="7143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7"/>
          <p:cNvCxnSpPr/>
          <p:nvPr/>
        </p:nvCxnSpPr>
        <p:spPr>
          <a:xfrm>
            <a:off x="623392" y="747448"/>
            <a:ext cx="1084920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4205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 userDrawn="1">
  <p:cSld name="1_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60" b="0" i="0" u="none" strike="noStrike" cap="none">
              <a:solidFill>
                <a:srgbClr val="2857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4"/>
          <p:cNvCxnSpPr/>
          <p:nvPr/>
        </p:nvCxnSpPr>
        <p:spPr>
          <a:xfrm>
            <a:off x="623392" y="785795"/>
            <a:ext cx="1084920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4" descr="nova-marca-gov-sp-2019-418x300.png"/>
          <p:cNvPicPr preferRelativeResize="0"/>
          <p:nvPr/>
        </p:nvPicPr>
        <p:blipFill rotWithShape="1">
          <a:blip r:embed="rId2">
            <a:alphaModFix/>
          </a:blip>
          <a:srcRect t="20038" b="13178"/>
          <a:stretch/>
        </p:blipFill>
        <p:spPr>
          <a:xfrm>
            <a:off x="10109579" y="71440"/>
            <a:ext cx="1987213" cy="7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3"/>
          <p:cNvSpPr txBox="1">
            <a:spLocks noGrp="1"/>
          </p:cNvSpPr>
          <p:nvPr>
            <p:ph type="title"/>
          </p:nvPr>
        </p:nvSpPr>
        <p:spPr>
          <a:xfrm>
            <a:off x="0" y="2"/>
            <a:ext cx="9525024" cy="72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6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16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14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6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33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16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45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3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32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77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0B3D-FF9B-4A31-973D-B10475E28CE3}" type="datetimeFigureOut">
              <a:rPr lang="pt-BR" smtClean="0"/>
              <a:pPr/>
              <a:t>28/06/2022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2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61" y="890752"/>
            <a:ext cx="7585652" cy="41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61" y="5148796"/>
            <a:ext cx="7585652" cy="97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576776" y="710041"/>
            <a:ext cx="10930596" cy="5780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1800" dirty="0"/>
              <a:t>Os </a:t>
            </a:r>
            <a:r>
              <a:rPr lang="pt-BR" sz="1800" b="1" u="sng" dirty="0"/>
              <a:t>Programas de Gestão</a:t>
            </a:r>
            <a:r>
              <a:rPr lang="pt-BR" sz="1800" dirty="0"/>
              <a:t> foram planejados para serem executados no prazo estimado de cinco anos e foram estruturados conforme uma matriz lógica, composta por: (i) Objetivo Geral; (</a:t>
            </a:r>
            <a:r>
              <a:rPr lang="pt-BR" sz="1800" dirty="0" err="1"/>
              <a:t>ii</a:t>
            </a:r>
            <a:r>
              <a:rPr lang="pt-BR" sz="1800" dirty="0"/>
              <a:t>) Objetivo Estratégico; (</a:t>
            </a:r>
            <a:r>
              <a:rPr lang="pt-BR" sz="1800" dirty="0" err="1"/>
              <a:t>iii</a:t>
            </a:r>
            <a:r>
              <a:rPr lang="pt-BR" sz="1800" dirty="0"/>
              <a:t>) Diretrizes; (</a:t>
            </a:r>
            <a:r>
              <a:rPr lang="pt-BR" sz="1800" dirty="0" err="1"/>
              <a:t>iv</a:t>
            </a:r>
            <a:r>
              <a:rPr lang="pt-BR" sz="1800" dirty="0"/>
              <a:t>) Ações; (v) Classificação das Ações; (vi) Responsabilidades e Parcerias; e (</a:t>
            </a:r>
            <a:r>
              <a:rPr lang="pt-BR" sz="1800" dirty="0" err="1"/>
              <a:t>vii</a:t>
            </a:r>
            <a:r>
              <a:rPr lang="pt-BR" sz="1800" dirty="0"/>
              <a:t>) Cronograma. 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endParaRPr lang="pt-BR" sz="1800" dirty="0"/>
          </a:p>
          <a:p>
            <a:pPr algn="just">
              <a:spcBef>
                <a:spcPts val="720"/>
              </a:spcBef>
              <a:buClr>
                <a:schemeClr val="dk1"/>
              </a:buClr>
              <a:buSzPts val="2000"/>
            </a:pPr>
            <a:r>
              <a:rPr lang="pt-BR" sz="1800" b="1" dirty="0"/>
              <a:t>Programa de Manejo e </a:t>
            </a:r>
            <a:r>
              <a:rPr lang="pt-BR" sz="1800" b="1" dirty="0" smtClean="0"/>
              <a:t>Recuperação: </a:t>
            </a:r>
            <a:r>
              <a:rPr lang="pt-BR" sz="1800" dirty="0" smtClean="0"/>
              <a:t>assegurar </a:t>
            </a:r>
            <a:r>
              <a:rPr lang="pt-BR" sz="1800" dirty="0"/>
              <a:t>a conservação da diversidade biológica e das funções dos ecossistemas aquáticos ou terrestres, por </a:t>
            </a:r>
            <a:r>
              <a:rPr lang="pt-BR" sz="1800" dirty="0" smtClean="0"/>
              <a:t>meio </a:t>
            </a:r>
            <a:r>
              <a:rPr lang="pt-BR" sz="1800" dirty="0"/>
              <a:t>de ações de recuperação ambiental e de manejo sustentável dos recursos naturais; </a:t>
            </a:r>
          </a:p>
          <a:p>
            <a:pPr algn="just">
              <a:spcBef>
                <a:spcPts val="720"/>
              </a:spcBef>
              <a:buClr>
                <a:schemeClr val="dk1"/>
              </a:buClr>
              <a:buSzPts val="2000"/>
            </a:pPr>
            <a:endParaRPr lang="pt-BR" sz="1800" dirty="0"/>
          </a:p>
          <a:p>
            <a:pPr algn="just">
              <a:spcBef>
                <a:spcPts val="720"/>
              </a:spcBef>
              <a:buClr>
                <a:schemeClr val="dk1"/>
              </a:buClr>
              <a:buSzPts val="2000"/>
            </a:pPr>
            <a:r>
              <a:rPr lang="pt-BR" sz="1800" b="1" dirty="0"/>
              <a:t>Programa de Integração </a:t>
            </a:r>
            <a:r>
              <a:rPr lang="pt-BR" sz="1800" b="1" dirty="0" smtClean="0"/>
              <a:t>Socioambiental: </a:t>
            </a:r>
            <a:r>
              <a:rPr lang="pt-BR" sz="1800" dirty="0"/>
              <a:t>estabelecer, por meio das relações entre os diversos atores do território, os pactos sociais necessários para garantir o objetivo superior da UC; </a:t>
            </a:r>
          </a:p>
          <a:p>
            <a:pPr algn="just">
              <a:spcBef>
                <a:spcPts val="720"/>
              </a:spcBef>
              <a:buClr>
                <a:schemeClr val="dk1"/>
              </a:buClr>
              <a:buSzPts val="2000"/>
            </a:pPr>
            <a:endParaRPr lang="pt-BR" sz="1800" dirty="0"/>
          </a:p>
          <a:p>
            <a:pPr algn="just">
              <a:spcBef>
                <a:spcPts val="720"/>
              </a:spcBef>
              <a:buClr>
                <a:schemeClr val="dk1"/>
              </a:buClr>
              <a:buSzPts val="2000"/>
            </a:pPr>
            <a:r>
              <a:rPr lang="pt-BR" sz="1800" b="1" dirty="0"/>
              <a:t>Programa de Proteção e </a:t>
            </a:r>
            <a:r>
              <a:rPr lang="pt-BR" sz="1800" b="1" dirty="0" smtClean="0"/>
              <a:t>Fiscalização: </a:t>
            </a:r>
            <a:r>
              <a:rPr lang="pt-BR" sz="1800" dirty="0"/>
              <a:t>garantir as integridades física, biológica e cultural da Unidade; </a:t>
            </a:r>
          </a:p>
          <a:p>
            <a:pPr algn="just">
              <a:spcBef>
                <a:spcPts val="720"/>
              </a:spcBef>
              <a:buClr>
                <a:schemeClr val="dk1"/>
              </a:buClr>
              <a:buSzPts val="2000"/>
            </a:pPr>
            <a:endParaRPr lang="pt-BR" sz="1800" dirty="0"/>
          </a:p>
          <a:p>
            <a:pPr algn="just">
              <a:spcBef>
                <a:spcPts val="720"/>
              </a:spcBef>
              <a:buClr>
                <a:schemeClr val="dk1"/>
              </a:buClr>
              <a:buSzPts val="2000"/>
            </a:pPr>
            <a:r>
              <a:rPr lang="pt-BR" sz="1800" b="1" dirty="0"/>
              <a:t>Programa de Desenvolvimento Sustentável: </a:t>
            </a:r>
            <a:r>
              <a:rPr lang="pt-BR" sz="1800" dirty="0"/>
              <a:t>incentivar a adoção de alternativas sustentáveis do uso do solo e de produção compatíveis com o atributo e com as demandas socioeconômicas da população; </a:t>
            </a:r>
          </a:p>
          <a:p>
            <a:pPr algn="just">
              <a:spcBef>
                <a:spcPts val="720"/>
              </a:spcBef>
              <a:buClr>
                <a:schemeClr val="dk1"/>
              </a:buClr>
              <a:buSzPts val="2000"/>
            </a:pPr>
            <a:endParaRPr lang="pt-BR" sz="1800" dirty="0"/>
          </a:p>
          <a:p>
            <a:pPr algn="just">
              <a:spcBef>
                <a:spcPts val="720"/>
              </a:spcBef>
              <a:buClr>
                <a:schemeClr val="dk1"/>
              </a:buClr>
              <a:buSzPts val="2000"/>
            </a:pPr>
            <a:r>
              <a:rPr lang="pt-BR" sz="1800" b="1" dirty="0"/>
              <a:t>Programa de Pesquisa e </a:t>
            </a:r>
            <a:r>
              <a:rPr lang="pt-BR" sz="1800" b="1" dirty="0" smtClean="0"/>
              <a:t>Monitoramento: </a:t>
            </a:r>
            <a:r>
              <a:rPr lang="pt-BR" sz="1800" dirty="0" smtClean="0"/>
              <a:t>produzir </a:t>
            </a:r>
            <a:r>
              <a:rPr lang="pt-BR" sz="1800" dirty="0"/>
              <a:t>e difundir conhecimentos que auxiliem a gestão da UC em suas diversas açõe</a:t>
            </a:r>
            <a:r>
              <a:rPr lang="pt-BR" sz="1400" dirty="0"/>
              <a:t>s.</a:t>
            </a:r>
            <a:endParaRPr sz="1920" dirty="0"/>
          </a:p>
        </p:txBody>
      </p:sp>
      <p:sp>
        <p:nvSpPr>
          <p:cNvPr id="4" name="Google Shape;217;p30">
            <a:extLst>
              <a:ext uri="{FF2B5EF4-FFF2-40B4-BE49-F238E27FC236}">
                <a16:creationId xmlns="" xmlns:a16="http://schemas.microsoft.com/office/drawing/2014/main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570" y="75674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MANEJO DA APA SERRA DO ITAPETI</a:t>
            </a:r>
          </a:p>
        </p:txBody>
      </p:sp>
    </p:spTree>
    <p:extLst>
      <p:ext uri="{BB962C8B-B14F-4D97-AF65-F5344CB8AC3E}">
        <p14:creationId xmlns:p14="http://schemas.microsoft.com/office/powerpoint/2010/main" val="30945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614402" y="758898"/>
            <a:ext cx="10752293" cy="5780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indent="0" algn="just">
              <a:buNone/>
            </a:pPr>
            <a:r>
              <a:rPr lang="pt-BR" sz="1800" b="1" dirty="0"/>
              <a:t>PROCESSO PARTICIPATIVO</a:t>
            </a:r>
          </a:p>
          <a:p>
            <a:pPr marL="400050" indent="-400050" algn="just">
              <a:spcBef>
                <a:spcPts val="600"/>
              </a:spcBef>
              <a:buFont typeface="+mj-lt"/>
              <a:buAutoNum type="romanLcPeriod"/>
            </a:pPr>
            <a:r>
              <a:rPr lang="pt-BR" sz="1800" dirty="0" smtClean="0"/>
              <a:t>Reuniões </a:t>
            </a:r>
            <a:r>
              <a:rPr lang="pt-BR" sz="1800" dirty="0"/>
              <a:t>técnicas no âmbito do Comitê de Integração dos Planos de Manejo; </a:t>
            </a:r>
          </a:p>
          <a:p>
            <a:pPr marL="400050" indent="-400050" algn="just">
              <a:spcBef>
                <a:spcPts val="600"/>
              </a:spcBef>
              <a:buFont typeface="+mj-lt"/>
              <a:buAutoNum type="romanLcPeriod"/>
            </a:pPr>
            <a:r>
              <a:rPr lang="pt-BR" sz="1800" dirty="0" smtClean="0"/>
              <a:t>Conselho </a:t>
            </a:r>
            <a:r>
              <a:rPr lang="pt-BR" sz="1800" dirty="0"/>
              <a:t>Consultivo da UC (reuniões e oficinas); </a:t>
            </a:r>
          </a:p>
          <a:p>
            <a:pPr marL="400050" indent="-400050" algn="just">
              <a:spcBef>
                <a:spcPts val="600"/>
              </a:spcBef>
              <a:buFont typeface="+mj-lt"/>
              <a:buAutoNum type="romanLcPeriod"/>
            </a:pPr>
            <a:r>
              <a:rPr lang="pt-BR" sz="1800" dirty="0" smtClean="0"/>
              <a:t>Reuniões </a:t>
            </a:r>
            <a:r>
              <a:rPr lang="pt-BR" sz="1800" dirty="0"/>
              <a:t>setoriais; </a:t>
            </a:r>
            <a:endParaRPr lang="pt-BR" sz="1800" dirty="0" smtClean="0"/>
          </a:p>
          <a:p>
            <a:pPr marL="400050" indent="-400050" algn="just">
              <a:spcBef>
                <a:spcPts val="600"/>
              </a:spcBef>
              <a:buFont typeface="+mj-lt"/>
              <a:buAutoNum type="romanLcPeriod"/>
            </a:pPr>
            <a:r>
              <a:rPr lang="pt-BR" sz="1800" dirty="0" smtClean="0"/>
              <a:t>Ambiente </a:t>
            </a:r>
            <a:r>
              <a:rPr lang="pt-BR" sz="1800" dirty="0"/>
              <a:t>de consulta pública virtual; e </a:t>
            </a:r>
            <a:endParaRPr lang="pt-BR" sz="1800" dirty="0" smtClean="0"/>
          </a:p>
          <a:p>
            <a:pPr marL="400050" indent="-400050" algn="just">
              <a:spcBef>
                <a:spcPts val="600"/>
              </a:spcBef>
              <a:buFont typeface="+mj-lt"/>
              <a:buAutoNum type="romanLcPeriod"/>
            </a:pPr>
            <a:r>
              <a:rPr lang="pt-BR" sz="1800" dirty="0" smtClean="0"/>
              <a:t>Reuniões </a:t>
            </a:r>
            <a:r>
              <a:rPr lang="pt-BR" sz="1800" dirty="0"/>
              <a:t>da </a:t>
            </a:r>
            <a:r>
              <a:rPr lang="pt-BR" sz="1800" dirty="0" err="1"/>
              <a:t>CTBio</a:t>
            </a:r>
            <a:r>
              <a:rPr lang="pt-BR" sz="1800" dirty="0"/>
              <a:t>.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marL="0" indent="0" algn="just">
              <a:buNone/>
            </a:pPr>
            <a:r>
              <a:rPr lang="pt-BR" sz="1800" b="1" dirty="0" smtClean="0"/>
              <a:t>MANIFESTAÇÃO </a:t>
            </a:r>
            <a:r>
              <a:rPr lang="pt-BR" sz="1800" b="1" dirty="0"/>
              <a:t>DO CONSELHO CONSULTIVO DA UC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t-BR" sz="1600" dirty="0"/>
              <a:t>Foram realizados os seguintes </a:t>
            </a:r>
            <a:r>
              <a:rPr lang="pt-BR" sz="1600" dirty="0" smtClean="0"/>
              <a:t>encontros/oficinas/reuniões </a:t>
            </a:r>
            <a:r>
              <a:rPr lang="pt-BR" sz="1600" dirty="0"/>
              <a:t>no processo de participação social:</a:t>
            </a:r>
          </a:p>
          <a:p>
            <a:pPr algn="just">
              <a:spcBef>
                <a:spcPts val="600"/>
              </a:spcBef>
            </a:pPr>
            <a:r>
              <a:rPr lang="pt-BR" sz="1600" dirty="0"/>
              <a:t>Oficina de Caracterização (28/05/2021);</a:t>
            </a:r>
          </a:p>
          <a:p>
            <a:pPr algn="just">
              <a:spcBef>
                <a:spcPts val="600"/>
              </a:spcBef>
            </a:pPr>
            <a:r>
              <a:rPr lang="pt-BR" sz="1600" dirty="0"/>
              <a:t>Reunião Setorial com Prefeitura de Mogi das Cruzes (04/08/2021) e Regional da Cetesb;</a:t>
            </a:r>
          </a:p>
          <a:p>
            <a:pPr algn="just">
              <a:spcBef>
                <a:spcPts val="600"/>
              </a:spcBef>
            </a:pPr>
            <a:r>
              <a:rPr lang="pt-BR" sz="1600" dirty="0"/>
              <a:t>Oficina de Zoneamento (11/08/2021);</a:t>
            </a:r>
          </a:p>
          <a:p>
            <a:pPr algn="just">
              <a:spcBef>
                <a:spcPts val="600"/>
              </a:spcBef>
            </a:pPr>
            <a:r>
              <a:rPr lang="pt-BR" sz="1600" dirty="0"/>
              <a:t>Oficina de Programas de Gestão (08/10/2021);</a:t>
            </a:r>
          </a:p>
          <a:p>
            <a:pPr algn="just">
              <a:spcBef>
                <a:spcPts val="600"/>
              </a:spcBef>
            </a:pPr>
            <a:r>
              <a:rPr lang="pt-BR" sz="1600" dirty="0"/>
              <a:t>Reunião Setorial com Prefeitura de Suzano (21/10/2021);</a:t>
            </a:r>
          </a:p>
          <a:p>
            <a:pPr algn="just">
              <a:spcBef>
                <a:spcPts val="600"/>
              </a:spcBef>
            </a:pPr>
            <a:r>
              <a:rPr lang="pt-BR" sz="1600" dirty="0"/>
              <a:t>Oficina de Devolutiva das Contribuições (11/11/2021</a:t>
            </a:r>
            <a:r>
              <a:rPr lang="pt-BR" sz="1600" dirty="0" smtClean="0"/>
              <a:t>).</a:t>
            </a:r>
          </a:p>
          <a:p>
            <a:pPr algn="just">
              <a:spcBef>
                <a:spcPts val="600"/>
              </a:spcBef>
            </a:pPr>
            <a:endParaRPr lang="pt-BR" sz="12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pt-BR" sz="1800" dirty="0"/>
              <a:t>Na última reunião, foi apresentado o balanço das 73 contribuições coletadas no </a:t>
            </a:r>
            <a:r>
              <a:rPr lang="pt-BR" sz="1800" dirty="0" smtClean="0"/>
              <a:t>processo. Ao </a:t>
            </a:r>
            <a:r>
              <a:rPr lang="pt-BR" sz="1800" dirty="0"/>
              <a:t>final, a proposta foi aprovada por unanimidade, sem </a:t>
            </a:r>
            <a:r>
              <a:rPr lang="pt-BR" sz="1800" dirty="0" smtClean="0"/>
              <a:t>ressalvas.</a:t>
            </a:r>
            <a:endParaRPr sz="1920" dirty="0"/>
          </a:p>
        </p:txBody>
      </p:sp>
      <p:sp>
        <p:nvSpPr>
          <p:cNvPr id="4" name="Google Shape;217;p30">
            <a:extLst>
              <a:ext uri="{FF2B5EF4-FFF2-40B4-BE49-F238E27FC236}">
                <a16:creationId xmlns="" xmlns:a16="http://schemas.microsoft.com/office/drawing/2014/main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570" y="75674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MANEJO DA APA SERRA DO ITAPETI</a:t>
            </a:r>
          </a:p>
        </p:txBody>
      </p:sp>
    </p:spTree>
    <p:extLst>
      <p:ext uri="{BB962C8B-B14F-4D97-AF65-F5344CB8AC3E}">
        <p14:creationId xmlns:p14="http://schemas.microsoft.com/office/powerpoint/2010/main" val="5345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7;p30"/>
          <p:cNvSpPr txBox="1"/>
          <p:nvPr/>
        </p:nvSpPr>
        <p:spPr>
          <a:xfrm>
            <a:off x="1074730" y="2346218"/>
            <a:ext cx="10351123" cy="129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 defTabSz="1097280">
              <a:buClr>
                <a:srgbClr val="000000"/>
              </a:buClr>
              <a:buSzPts val="2800"/>
              <a:defRPr/>
            </a:pPr>
            <a:r>
              <a:rPr lang="pt-BR" sz="3120" b="1" dirty="0">
                <a:latin typeface="Calibri" panose="020F0502020204030204" pitchFamily="34" charset="0"/>
                <a:cs typeface="Calibri" panose="020F0502020204030204" pitchFamily="34" charset="0"/>
              </a:rPr>
              <a:t>Comissão Temática de Biodiversidade e Áreas Protegidas</a:t>
            </a:r>
            <a:endParaRPr lang="pt-BR" sz="3120" b="1" kern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81690" y="4115916"/>
            <a:ext cx="1042862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>
              <a:buClr>
                <a:srgbClr val="000000"/>
              </a:buClr>
              <a:buSzPts val="2800"/>
              <a:defRPr/>
            </a:pPr>
            <a:r>
              <a:rPr lang="pt-BR" sz="2760" b="1" kern="0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Relatório referente ao Plano de Manejo da APA SERRA DO ITAPETI</a:t>
            </a:r>
          </a:p>
          <a:p>
            <a:pPr algn="ctr" defTabSz="1097280">
              <a:buClr>
                <a:srgbClr val="000000"/>
              </a:buClr>
              <a:buSzPts val="2800"/>
              <a:defRPr/>
            </a:pPr>
            <a:endParaRPr lang="pt-BR" sz="2760" b="1" dirty="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97280">
              <a:buClr>
                <a:srgbClr val="000000"/>
              </a:buClr>
              <a:buSzPts val="2800"/>
              <a:defRPr/>
            </a:pPr>
            <a:r>
              <a:rPr lang="pt-BR" sz="2760" b="1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2760" b="1" kern="0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provado em 26/04/2022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07AFA2F-D14C-47B0-A940-A961058D0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605" y="932360"/>
            <a:ext cx="3245840" cy="15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656605" y="1030544"/>
            <a:ext cx="10384749" cy="4996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/>
              <a:t>1. Apresentação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/>
              <a:t>2. Caracterização das </a:t>
            </a:r>
            <a:r>
              <a:rPr lang="pt-BR" sz="2000" dirty="0" err="1" smtClean="0"/>
              <a:t>UCs</a:t>
            </a:r>
            <a:r>
              <a:rPr lang="pt-BR" sz="2000" dirty="0" smtClean="0"/>
              <a:t> </a:t>
            </a:r>
            <a:r>
              <a:rPr lang="pt-BR" sz="2000" dirty="0"/>
              <a:t>da Região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/>
              <a:t>3. Ficha Técnica da UC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/>
              <a:t>4. Histórico da elaboração do Plano de Manejo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/>
              <a:t>5. Relatos dos trabalhos na </a:t>
            </a:r>
            <a:r>
              <a:rPr lang="pt-BR" sz="2000" dirty="0" err="1"/>
              <a:t>CTBio</a:t>
            </a:r>
            <a:endParaRPr lang="pt-BR" sz="2000" dirty="0"/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/>
              <a:t>6. Estrutura e Metodologia do Plano de Manejo: (Caracterização, Zoneamento e Programas de Gestão)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 smtClean="0"/>
              <a:t>	6.1</a:t>
            </a:r>
            <a:r>
              <a:rPr lang="pt-BR" sz="2000" dirty="0"/>
              <a:t>. Processo Participativo (reuniões e Oficinas do Conselho Consultivo da UC)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 smtClean="0"/>
              <a:t>	6.2</a:t>
            </a:r>
            <a:r>
              <a:rPr lang="pt-BR" sz="2000" dirty="0"/>
              <a:t>. Análise Integrada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 smtClean="0"/>
              <a:t>	6.3</a:t>
            </a:r>
            <a:r>
              <a:rPr lang="pt-BR" sz="2000" dirty="0"/>
              <a:t>. Zoneamento – Concepção Metodológica e as tipologias de Zonas e Áreas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/>
              <a:t>7. Programas de Gestão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/>
              <a:t>8. Minuta de Resolução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dirty="0"/>
              <a:t>9. Considerações Finais</a:t>
            </a:r>
          </a:p>
          <a:p>
            <a:pPr marL="411480" indent="-411480" algn="just">
              <a:spcBef>
                <a:spcPts val="72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endParaRPr sz="1920" dirty="0"/>
          </a:p>
        </p:txBody>
      </p:sp>
      <p:sp>
        <p:nvSpPr>
          <p:cNvPr id="4" name="Google Shape;217;p30">
            <a:extLst>
              <a:ext uri="{FF2B5EF4-FFF2-40B4-BE49-F238E27FC236}">
                <a16:creationId xmlns="" xmlns:a16="http://schemas.microsoft.com/office/drawing/2014/main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570" y="75674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336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RELATÓRIO DA </a:t>
            </a:r>
            <a:r>
              <a:rPr lang="pt-BR" sz="3360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CTBio</a:t>
            </a:r>
            <a:r>
              <a:rPr lang="pt-BR" b="1" dirty="0">
                <a:solidFill>
                  <a:srgbClr val="000000"/>
                </a:solidFill>
              </a:rPr>
              <a:t>:</a:t>
            </a:r>
            <a:r>
              <a:rPr lang="pt-BR" sz="336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14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712877" y="808515"/>
            <a:ext cx="10653818" cy="54579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indent="0" algn="just">
              <a:spcBef>
                <a:spcPts val="720"/>
              </a:spcBef>
              <a:buSzPts val="2000"/>
              <a:buNone/>
            </a:pPr>
            <a:r>
              <a:rPr lang="pt-BR" sz="2000" b="1" dirty="0"/>
              <a:t>PRINCIPAIS PONTOS DISCUTIDOS NAS REUNIÕES DA CTBIO</a:t>
            </a:r>
          </a:p>
          <a:p>
            <a:pPr marL="0" indent="0" algn="just">
              <a:spcBef>
                <a:spcPts val="720"/>
              </a:spcBef>
              <a:buSzPts val="2000"/>
              <a:buNone/>
            </a:pPr>
            <a:endParaRPr lang="pt-BR" sz="2000" dirty="0"/>
          </a:p>
          <a:p>
            <a:pPr algn="just">
              <a:spcBef>
                <a:spcPts val="720"/>
              </a:spcBef>
              <a:buSzPts val="2000"/>
            </a:pPr>
            <a:r>
              <a:rPr lang="pt-BR" sz="2000" b="1" dirty="0" smtClean="0"/>
              <a:t>107ª </a:t>
            </a:r>
            <a:r>
              <a:rPr lang="pt-BR" sz="2000" b="1" dirty="0"/>
              <a:t>Reunião (13/04/2022) </a:t>
            </a:r>
            <a:r>
              <a:rPr lang="pt-BR" sz="2000" dirty="0"/>
              <a:t>A CETESB – Companhia Ambiental do Estado de São Paulo foi designada relatora dos trabalhos de análise da proposta do Plano de Manejo da APA Serra do Itapeti na </a:t>
            </a:r>
            <a:r>
              <a:rPr lang="pt-BR" sz="2000" dirty="0" err="1"/>
              <a:t>CTBio</a:t>
            </a:r>
            <a:r>
              <a:rPr lang="pt-BR" sz="2000" dirty="0"/>
              <a:t>. </a:t>
            </a:r>
          </a:p>
          <a:p>
            <a:pPr marL="0" indent="0" algn="just">
              <a:spcBef>
                <a:spcPts val="720"/>
              </a:spcBef>
              <a:buSzPts val="2000"/>
              <a:buNone/>
            </a:pPr>
            <a:endParaRPr lang="pt-BR" sz="2000" dirty="0"/>
          </a:p>
          <a:p>
            <a:pPr marL="0" indent="0" algn="just">
              <a:spcBef>
                <a:spcPts val="720"/>
              </a:spcBef>
              <a:buSzPts val="2000"/>
              <a:buNone/>
            </a:pPr>
            <a:r>
              <a:rPr lang="pt-BR" sz="2000" dirty="0" smtClean="0"/>
              <a:t>Após </a:t>
            </a:r>
            <a:r>
              <a:rPr lang="pt-BR" sz="2000" dirty="0"/>
              <a:t>a apresentação da proposta pela Fundação Florestal, foram solicitados esclarecimentos sobre as espécies exóticas existentes na região. A Fundação Florestal deu alguns exemplos e informou que a caracterização da vegetação foi feita a partir de levantamentos de campo e registros de outras espécies exóticas. </a:t>
            </a:r>
          </a:p>
          <a:p>
            <a:pPr marL="0" indent="0" algn="just">
              <a:spcBef>
                <a:spcPts val="720"/>
              </a:spcBef>
              <a:buSzPts val="2000"/>
              <a:buNone/>
            </a:pPr>
            <a:endParaRPr lang="pt-BR" sz="2000" dirty="0"/>
          </a:p>
          <a:p>
            <a:pPr algn="just">
              <a:spcBef>
                <a:spcPts val="720"/>
              </a:spcBef>
              <a:buSzPts val="2000"/>
            </a:pPr>
            <a:r>
              <a:rPr lang="pt-BR" sz="2000" b="1" dirty="0"/>
              <a:t>108ª Reunião (26/04/2022) </a:t>
            </a:r>
            <a:r>
              <a:rPr lang="pt-BR" sz="2000" dirty="0"/>
              <a:t>Nesta reunião, a Fundação Florestal solicitou reajustes redacionais à minuta de decreto que aprova o plano de manejo da APA Serra do Itapeti, a qual foi projetada para que todos pudessem acompanhar. Todos concordaram com os ajustes e a minuta de Decreto foi submetida à apreciação dos membros da </a:t>
            </a:r>
            <a:r>
              <a:rPr lang="pt-BR" sz="2000" dirty="0" err="1"/>
              <a:t>CTBio</a:t>
            </a:r>
            <a:r>
              <a:rPr lang="pt-BR" sz="2000" dirty="0"/>
              <a:t>, sendo aprovada por unanimidade. </a:t>
            </a:r>
          </a:p>
        </p:txBody>
      </p:sp>
      <p:sp>
        <p:nvSpPr>
          <p:cNvPr id="4" name="Google Shape;217;p30">
            <a:extLst>
              <a:ext uri="{FF2B5EF4-FFF2-40B4-BE49-F238E27FC236}">
                <a16:creationId xmlns="" xmlns:a16="http://schemas.microsoft.com/office/drawing/2014/main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570" y="75674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336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RELATÓRIO DA </a:t>
            </a:r>
            <a:r>
              <a:rPr lang="pt-BR" sz="3360" b="1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CTBio</a:t>
            </a:r>
            <a:r>
              <a:rPr lang="pt-BR" sz="336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sz="336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1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129"/>
          <p:cNvSpPr/>
          <p:nvPr/>
        </p:nvSpPr>
        <p:spPr>
          <a:xfrm>
            <a:off x="1063648" y="196262"/>
            <a:ext cx="8229619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0" lvl="1"/>
            <a:r>
              <a:rPr lang="pt-BR" sz="312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RELATÓRIO DA </a:t>
            </a:r>
            <a:r>
              <a:rPr lang="pt-BR" sz="3120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CTBio</a:t>
            </a:r>
            <a:r>
              <a:rPr lang="pt-BR" sz="312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312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12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  <a:endParaRPr sz="312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451C4AF-31E5-4E06-87B2-1A274922FFB6}"/>
              </a:ext>
            </a:extLst>
          </p:cNvPr>
          <p:cNvSpPr txBox="1"/>
          <p:nvPr/>
        </p:nvSpPr>
        <p:spPr>
          <a:xfrm>
            <a:off x="321276" y="971859"/>
            <a:ext cx="11442356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11480" indent="-411480" algn="just">
              <a:buFont typeface="+mj-lt"/>
              <a:buAutoNum type="arabicPeriod"/>
            </a:pPr>
            <a:r>
              <a:rPr lang="pt-BR" sz="2000" dirty="0"/>
              <a:t>O Plano de Manejo seguiu as novas diretrizes estabelecidas pelo </a:t>
            </a:r>
            <a:r>
              <a:rPr lang="pt-BR" sz="2000" b="1" dirty="0"/>
              <a:t>Roteiro Metodológico Para Planos de Manejo das Unidades de Conservação</a:t>
            </a:r>
            <a:r>
              <a:rPr lang="pt-BR" sz="2000" dirty="0"/>
              <a:t>, com adaptações, atendendo à legislação ambiental vigente, em especial o Decreto Estadual nº 60.302/2014 (SIGAP);</a:t>
            </a:r>
          </a:p>
          <a:p>
            <a:pPr marL="411480" indent="-411480" algn="just">
              <a:buFont typeface="+mj-lt"/>
              <a:buAutoNum type="arabicPeriod"/>
            </a:pPr>
            <a:endParaRPr lang="pt-BR" sz="2000" dirty="0"/>
          </a:p>
          <a:p>
            <a:pPr marL="411480" indent="-411480" algn="just">
              <a:buFont typeface="+mj-lt"/>
              <a:buAutoNum type="arabicPeriod"/>
            </a:pPr>
            <a:r>
              <a:rPr lang="pt-BR" sz="2000" dirty="0"/>
              <a:t>O conteúdo do Plano de Manejo é sintético, mas suficiente e qualificado para a elaboração do zoneamento e dos programas, oferecendo um instrumento pragmático à gestão da UC;</a:t>
            </a:r>
          </a:p>
          <a:p>
            <a:pPr marL="411480" indent="-411480" algn="just">
              <a:buFont typeface="+mj-lt"/>
              <a:buAutoNum type="arabicPeriod"/>
            </a:pPr>
            <a:endParaRPr lang="pt-BR" sz="2000" dirty="0"/>
          </a:p>
          <a:p>
            <a:pPr marL="411480" indent="-411480" algn="just">
              <a:buFont typeface="+mj-lt"/>
              <a:buAutoNum type="arabicPeriod"/>
            </a:pPr>
            <a:r>
              <a:rPr lang="pt-BR" sz="2000" dirty="0"/>
              <a:t>O Plano de Manejo foi elaborado pelo Núcleo de Planos de Manejo da FF e discutido pela Secretaria de Infraestrutura e Meio Ambiente (IPA, CFB, CPLA E CEA), Fundação Florestal e CETESB, com a participação dos atores locais. Os trabalhos foram iniciados em 2021, a partir dos estudos elaborados para a fase de criação da UC, os quais foram atualizados por meio de trabalhos de campo, especialmente o meio </a:t>
            </a:r>
            <a:r>
              <a:rPr lang="pt-BR" sz="2000" dirty="0" smtClean="0"/>
              <a:t>biótico, </a:t>
            </a:r>
            <a:r>
              <a:rPr lang="pt-BR" sz="2000" dirty="0"/>
              <a:t>e foram concluídos com a manifestação do Conselho Consultivo. Os ritos exigidos pela legislação vigente foram cumpridos, em </a:t>
            </a:r>
            <a:r>
              <a:rPr lang="pt-BR" sz="2000" dirty="0" smtClean="0"/>
              <a:t>especial aqueles relacionados </a:t>
            </a:r>
            <a:r>
              <a:rPr lang="pt-BR" sz="2000" dirty="0"/>
              <a:t>ao conteúdo e à participação social</a:t>
            </a:r>
            <a:r>
              <a:rPr lang="pt-BR" sz="2000" dirty="0" smtClean="0"/>
              <a:t>;</a:t>
            </a:r>
            <a:endParaRPr lang="pt-BR" sz="2000" dirty="0"/>
          </a:p>
          <a:p>
            <a:pPr marL="411480" indent="-411480" algn="just">
              <a:buFont typeface="+mj-lt"/>
              <a:buAutoNum type="arabicPeriod"/>
            </a:pPr>
            <a:endParaRPr lang="pt-BR" sz="2000" dirty="0"/>
          </a:p>
          <a:p>
            <a:pPr marL="411480" indent="-411480" algn="just">
              <a:buFont typeface="+mj-lt"/>
              <a:buAutoNum type="arabicPeriod"/>
            </a:pPr>
            <a:r>
              <a:rPr lang="pt-BR" sz="2000" dirty="0"/>
              <a:t>A participação da sociedade possibilitou o esclarecimento aos atores envolvidos e permitiu o aprimoramento do Plano de Manejo. A participação se deu por meio de oficinas e reuniões com o Conselho Consultivo ampliado, reuniões setoriais e por meio de portal eletrônico;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90C7AC7-A070-478B-AC0D-6834D7D1D7A2}"/>
              </a:ext>
            </a:extLst>
          </p:cNvPr>
          <p:cNvSpPr txBox="1"/>
          <p:nvPr/>
        </p:nvSpPr>
        <p:spPr>
          <a:xfrm>
            <a:off x="8103221" y="6467707"/>
            <a:ext cx="34313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16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3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129"/>
          <p:cNvSpPr/>
          <p:nvPr/>
        </p:nvSpPr>
        <p:spPr>
          <a:xfrm>
            <a:off x="1063648" y="196262"/>
            <a:ext cx="8229619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0" lvl="1"/>
            <a:r>
              <a:rPr lang="pt-BR" sz="312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RELATÓRIO DA </a:t>
            </a:r>
            <a:r>
              <a:rPr lang="pt-BR" sz="3120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CTBio</a:t>
            </a:r>
            <a:r>
              <a:rPr lang="pt-BR" sz="312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312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12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  <a:endParaRPr sz="312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1828DB7-C957-4D3E-99E0-B9E1770861CB}"/>
              </a:ext>
            </a:extLst>
          </p:cNvPr>
          <p:cNvSpPr txBox="1"/>
          <p:nvPr/>
        </p:nvSpPr>
        <p:spPr>
          <a:xfrm>
            <a:off x="592118" y="700827"/>
            <a:ext cx="109152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/>
              <a:t>5. Na Oficina de Devolutivas – 11/11/21 – foram discutidas e sanadas as 73 contribuições, sendo 58 deferidas (79%), cinco parcialmente deferidas (7%) e 10 indeferidas (14%). A proposta consolidada foi aprovada pelo Conselho da Unidade por unanimidade e sem </a:t>
            </a:r>
            <a:r>
              <a:rPr lang="pt-BR" sz="2000" dirty="0" smtClean="0"/>
              <a:t>ressalvas;</a:t>
            </a:r>
            <a:endParaRPr lang="pt-BR" sz="2000" dirty="0"/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pt-BR" sz="2000" dirty="0"/>
              <a:t>Após ser encaminhado ao CONSEMA, o Plano foi objeto de análise pela </a:t>
            </a:r>
            <a:r>
              <a:rPr lang="pt-BR" sz="2000" dirty="0" err="1"/>
              <a:t>CTBio</a:t>
            </a:r>
            <a:r>
              <a:rPr lang="pt-BR" sz="2000" dirty="0"/>
              <a:t>. Esse processo envolveu </a:t>
            </a:r>
            <a:r>
              <a:rPr lang="pt-BR" sz="2000" dirty="0" smtClean="0"/>
              <a:t>2 (duas) reuniões, </a:t>
            </a:r>
            <a:r>
              <a:rPr lang="pt-BR" sz="2000" dirty="0"/>
              <a:t>realizadas em 13/04 e </a:t>
            </a:r>
            <a:r>
              <a:rPr lang="pt-BR" sz="2000" dirty="0" smtClean="0"/>
              <a:t>26/04/2022</a:t>
            </a:r>
            <a:r>
              <a:rPr lang="pt-BR" sz="2000" dirty="0"/>
              <a:t>;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7. A </a:t>
            </a:r>
            <a:r>
              <a:rPr lang="pt-BR" sz="2000" dirty="0" err="1"/>
              <a:t>CTBio</a:t>
            </a:r>
            <a:r>
              <a:rPr lang="pt-BR" sz="2000" dirty="0"/>
              <a:t> aprovou a proposta do Plano de Manejo da APA Serra do Itapeti com os ajustes de redação apresentados pela Fundação </a:t>
            </a:r>
            <a:r>
              <a:rPr lang="pt-BR" sz="2000" dirty="0" smtClean="0"/>
              <a:t>Florestal;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8. Diante do exposto, a Comissão Temática de Biodiversidade e Áreas Protegidas manifestou-se favoravelmente à aprovação do relatório, bem como da Minuta da Resolução, e propôs o  encaminhamento à Plenária do CONSEMA para a manifestação final.</a:t>
            </a:r>
          </a:p>
          <a:p>
            <a:pPr algn="just"/>
            <a:endParaRPr lang="pt-BR" sz="2000" dirty="0">
              <a:sym typeface="Calibri"/>
            </a:endParaRPr>
          </a:p>
          <a:p>
            <a:endParaRPr lang="pt-BR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536535" y="903225"/>
            <a:ext cx="10887026" cy="5780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Área de Proteção Ambiental Serra do Itapeti (APA SI) foi criada pelo Decreto estadual nº. 63.871, de 29 de novembro de 2018.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Está </a:t>
            </a:r>
            <a:r>
              <a:rPr lang="pt-BR" sz="2000" dirty="0"/>
              <a:t>inserida nos municípios de Mogi das Cruzes, Guararema e Suzano e compreende uma área de 5.138,94 ha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Atributos: </a:t>
            </a:r>
            <a:r>
              <a:rPr lang="pt-BR" sz="2000" dirty="0" smtClean="0"/>
              <a:t>remanescentes </a:t>
            </a:r>
            <a:r>
              <a:rPr lang="pt-BR" sz="2000" dirty="0"/>
              <a:t>florestais do Bioma Mata Atlântica, nascentes e espécies ameaçadas de extinção.</a:t>
            </a:r>
          </a:p>
        </p:txBody>
      </p:sp>
      <p:sp>
        <p:nvSpPr>
          <p:cNvPr id="4" name="Google Shape;217;p30">
            <a:extLst>
              <a:ext uri="{FF2B5EF4-FFF2-40B4-BE49-F238E27FC236}">
                <a16:creationId xmlns="" xmlns:a16="http://schemas.microsoft.com/office/drawing/2014/main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570" y="75674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MANEJO DA APA SERRA DO ITAPETI</a:t>
            </a:r>
          </a:p>
        </p:txBody>
      </p:sp>
    </p:spTree>
    <p:extLst>
      <p:ext uri="{BB962C8B-B14F-4D97-AF65-F5344CB8AC3E}">
        <p14:creationId xmlns:p14="http://schemas.microsoft.com/office/powerpoint/2010/main" val="37374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0"/>
            <a:ext cx="116737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lano de Manejo - Comitê\Novas UCs 2021\Geoprocessamento\Mapas Prontos\Novas_UCs_2021_APA_Serra_Itapeti_locali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5" y="0"/>
            <a:ext cx="9647695" cy="68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667992" y="880832"/>
            <a:ext cx="10384749" cy="5780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algn="just"/>
            <a:r>
              <a:rPr lang="pt-BR" sz="2000" b="1" dirty="0" smtClean="0"/>
              <a:t>Objetivos da APA Serra do </a:t>
            </a:r>
            <a:r>
              <a:rPr lang="pt-BR" sz="2000" b="1" dirty="0" err="1" smtClean="0"/>
              <a:t>Itapeti</a:t>
            </a:r>
            <a:r>
              <a:rPr lang="pt-BR" sz="2000" dirty="0" smtClean="0"/>
              <a:t>: </a:t>
            </a:r>
            <a:endParaRPr lang="pt-BR" sz="2000" dirty="0"/>
          </a:p>
          <a:p>
            <a:pPr algn="just"/>
            <a:endParaRPr lang="pt-BR" sz="2000" dirty="0"/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000" dirty="0" smtClean="0"/>
              <a:t>conservar </a:t>
            </a:r>
            <a:r>
              <a:rPr lang="pt-BR" sz="2000" dirty="0"/>
              <a:t>os serviços ecossistêmicos, especialmente a produção hídrica, e garantir a manutenção das características físicas, naturais e paisagísticas;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000" dirty="0" smtClean="0"/>
              <a:t>proteger </a:t>
            </a:r>
            <a:r>
              <a:rPr lang="pt-BR" sz="2000" dirty="0"/>
              <a:t>as espécies de flora e fauna raras, endêmicas e ameaçadas;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000" dirty="0" smtClean="0"/>
              <a:t>promover </a:t>
            </a:r>
            <a:r>
              <a:rPr lang="pt-BR" sz="2000" dirty="0"/>
              <a:t>o disciplinamento do processo de ocupação e contribuir para o desenvolvimento sustentável;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000" dirty="0" smtClean="0"/>
              <a:t>preservar </a:t>
            </a:r>
            <a:r>
              <a:rPr lang="pt-BR" sz="2000" dirty="0"/>
              <a:t>remanescentes de Mata Atlântica;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000" dirty="0" smtClean="0"/>
              <a:t>conservar </a:t>
            </a:r>
            <a:r>
              <a:rPr lang="pt-BR" sz="2000" dirty="0"/>
              <a:t>a cobertura vegetal como forma de proteção do solo, das nascentes e cursos d´água;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000" dirty="0" smtClean="0"/>
              <a:t>conservar </a:t>
            </a:r>
            <a:r>
              <a:rPr lang="pt-BR" sz="2000" dirty="0"/>
              <a:t>o patrimônio ambiental, arqueológico, estético, paisagístico e cultural; </a:t>
            </a:r>
            <a:endParaRPr lang="pt-BR" sz="2000" dirty="0" smtClean="0"/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000" dirty="0" smtClean="0"/>
              <a:t>promover </a:t>
            </a:r>
            <a:r>
              <a:rPr lang="pt-BR" sz="2000" dirty="0"/>
              <a:t>a educação ambiental; e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000" dirty="0" smtClean="0"/>
              <a:t>incentivar </a:t>
            </a:r>
            <a:r>
              <a:rPr lang="pt-BR" sz="2000" dirty="0"/>
              <a:t>a realização de pesquisas científicas.</a:t>
            </a:r>
            <a:endParaRPr lang="pt-BR" sz="1920" dirty="0"/>
          </a:p>
        </p:txBody>
      </p:sp>
      <p:sp>
        <p:nvSpPr>
          <p:cNvPr id="4" name="Google Shape;217;p30">
            <a:extLst>
              <a:ext uri="{FF2B5EF4-FFF2-40B4-BE49-F238E27FC236}">
                <a16:creationId xmlns="" xmlns:a16="http://schemas.microsoft.com/office/drawing/2014/main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570" y="75674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MANEJO DA APA SERRA DO ITAPETI</a:t>
            </a:r>
          </a:p>
        </p:txBody>
      </p:sp>
    </p:spTree>
    <p:extLst>
      <p:ext uri="{BB962C8B-B14F-4D97-AF65-F5344CB8AC3E}">
        <p14:creationId xmlns:p14="http://schemas.microsoft.com/office/powerpoint/2010/main" val="15209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665323" y="877467"/>
            <a:ext cx="10384749" cy="50811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b="1" dirty="0"/>
              <a:t>Conteúdo do Plano de Manejo:</a:t>
            </a:r>
          </a:p>
          <a:p>
            <a:pPr mar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endParaRPr lang="pt-BR" sz="192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/>
              <a:t>Meio Biótico </a:t>
            </a:r>
            <a:r>
              <a:rPr lang="pt-BR" sz="2000" dirty="0"/>
              <a:t>- vegetação, com as áreas prioritárias para conservação e conectividade, e </a:t>
            </a:r>
            <a:r>
              <a:rPr lang="pt-BR" sz="2000" dirty="0" smtClean="0"/>
              <a:t>fauna;</a:t>
            </a:r>
            <a:endParaRPr lang="pt-BR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/>
              <a:t>Meio </a:t>
            </a:r>
            <a:r>
              <a:rPr lang="pt-BR" sz="2000" b="1" dirty="0"/>
              <a:t>Físico </a:t>
            </a:r>
            <a:r>
              <a:rPr lang="pt-BR" sz="2000" dirty="0"/>
              <a:t>- caracterizações relativas à geologia, à geomorfologia, ao clima, aos recursos hídricos superficiais e subterrâneos, à pedologia, à fragilidade dos solos, à erosão e aos perigos, vulnerabilidades e risco;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/>
              <a:t>Meio Antrópico </a:t>
            </a:r>
            <a:r>
              <a:rPr lang="pt-BR" sz="2000" dirty="0"/>
              <a:t>- caracterizações relativas à história, ao patrimônio e às dinâmicas demográfica, econômica, social e territorial;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/>
              <a:t>Jurídico-Institucional</a:t>
            </a:r>
            <a:r>
              <a:rPr lang="pt-BR" sz="2000" dirty="0" smtClean="0"/>
              <a:t> </a:t>
            </a:r>
            <a:r>
              <a:rPr lang="pt-BR" sz="2000" dirty="0" smtClean="0"/>
              <a:t>– informações </a:t>
            </a:r>
            <a:r>
              <a:rPr lang="pt-BR" sz="2000" dirty="0"/>
              <a:t>sobre os instrumentos de ordenamento territorial e de políticas públicas;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/>
              <a:t>Análise </a:t>
            </a:r>
            <a:r>
              <a:rPr lang="pt-BR" sz="2000" b="1" dirty="0" smtClean="0"/>
              <a:t>Integrada </a:t>
            </a:r>
            <a:r>
              <a:rPr lang="pt-BR" sz="2000" dirty="0" smtClean="0"/>
              <a:t>– </a:t>
            </a:r>
            <a:r>
              <a:rPr lang="pt-BR" sz="2000" dirty="0"/>
              <a:t>análise e integração com base nos estudos elaborados;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/>
              <a:t>Zoneamento</a:t>
            </a:r>
            <a:r>
              <a:rPr lang="pt-BR" sz="2000" dirty="0"/>
              <a:t> – descrição, diretrizes e normas para as Zonas e Áreas;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/>
              <a:t>Programas de Gestão </a:t>
            </a:r>
            <a:r>
              <a:rPr lang="pt-BR" sz="2000" dirty="0"/>
              <a:t>– apresentação e conteúdo dos programas.</a:t>
            </a:r>
          </a:p>
        </p:txBody>
      </p:sp>
      <p:sp>
        <p:nvSpPr>
          <p:cNvPr id="4" name="Google Shape;217;p30">
            <a:extLst>
              <a:ext uri="{FF2B5EF4-FFF2-40B4-BE49-F238E27FC236}">
                <a16:creationId xmlns="" xmlns:a16="http://schemas.microsoft.com/office/drawing/2014/main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570" y="75674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MANEJO DA APA SERRA DO ITAPETI</a:t>
            </a:r>
          </a:p>
        </p:txBody>
      </p:sp>
    </p:spTree>
    <p:extLst>
      <p:ext uri="{BB962C8B-B14F-4D97-AF65-F5344CB8AC3E}">
        <p14:creationId xmlns:p14="http://schemas.microsoft.com/office/powerpoint/2010/main" val="1758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512579" y="864588"/>
            <a:ext cx="10717797" cy="5780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indent="0" algn="just">
              <a:buNone/>
            </a:pPr>
            <a:r>
              <a:rPr lang="pt-BR" sz="1800" b="1" dirty="0" smtClean="0"/>
              <a:t>ZONEAMENTO: </a:t>
            </a:r>
            <a:r>
              <a:rPr lang="pt-BR" sz="1800" dirty="0" smtClean="0"/>
              <a:t>é </a:t>
            </a:r>
            <a:r>
              <a:rPr lang="pt-BR" sz="1800" dirty="0"/>
              <a:t>composto por </a:t>
            </a:r>
            <a:r>
              <a:rPr lang="pt-BR" sz="1800" u="sng" dirty="0"/>
              <a:t>03 (três) Zonas</a:t>
            </a:r>
            <a:r>
              <a:rPr lang="pt-BR" sz="1800" dirty="0"/>
              <a:t> e por </a:t>
            </a:r>
            <a:r>
              <a:rPr lang="pt-BR" sz="1800" u="sng" dirty="0"/>
              <a:t>02 (duas) </a:t>
            </a:r>
            <a:r>
              <a:rPr lang="pt-BR" sz="1800" u="sng" dirty="0" smtClean="0"/>
              <a:t>Áreas</a:t>
            </a:r>
            <a:r>
              <a:rPr lang="pt-BR" sz="1800" dirty="0" smtClean="0"/>
              <a:t>, </a:t>
            </a:r>
            <a:r>
              <a:rPr lang="pt-BR" sz="1800" dirty="0"/>
              <a:t>sobrepostas às zonas, sendo:</a:t>
            </a:r>
          </a:p>
          <a:p>
            <a:pPr marL="0" indent="0" algn="just">
              <a:buNone/>
            </a:pPr>
            <a:endParaRPr lang="pt-BR" sz="1800" dirty="0"/>
          </a:p>
          <a:p>
            <a:pPr marL="342900" indent="-342900" algn="just">
              <a:buAutoNum type="arabicPeriod"/>
            </a:pPr>
            <a:r>
              <a:rPr lang="pt-BR" sz="1800" b="1" dirty="0"/>
              <a:t>Zona sob Proteção Especial (ZPE): </a:t>
            </a:r>
            <a:r>
              <a:rPr lang="pt-BR" sz="1800" dirty="0"/>
              <a:t>Abrange aproximadamente 879,07 hectares da UC (17,10% da área total) e corresponde à Estação Ecológica de Itapeti, ao Parque Natural Municipal Francisco Afonso de Mello e à RPPN </a:t>
            </a:r>
            <a:r>
              <a:rPr lang="pt-BR" sz="1800" dirty="0" err="1"/>
              <a:t>Botujuru</a:t>
            </a:r>
            <a:r>
              <a:rPr lang="pt-BR" sz="1800" dirty="0"/>
              <a:t>-Serra do </a:t>
            </a:r>
            <a:r>
              <a:rPr lang="pt-BR" sz="1800" dirty="0" err="1" smtClean="0"/>
              <a:t>Itapety</a:t>
            </a:r>
            <a:r>
              <a:rPr lang="pt-BR" sz="1800" dirty="0" smtClean="0"/>
              <a:t>.</a:t>
            </a:r>
            <a:endParaRPr lang="pt-BR" sz="1800" dirty="0"/>
          </a:p>
          <a:p>
            <a:pPr marL="342900" indent="-342900" algn="just">
              <a:buFont typeface="+mj-lt"/>
              <a:buAutoNum type="arabicPeriod"/>
            </a:pPr>
            <a:endParaRPr lang="pt-BR" sz="18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1800" b="1" dirty="0" smtClean="0"/>
              <a:t>Zona </a:t>
            </a:r>
            <a:r>
              <a:rPr lang="pt-BR" sz="1800" b="1" dirty="0"/>
              <a:t>de Proteção dos Atributos </a:t>
            </a:r>
            <a:r>
              <a:rPr lang="pt-BR" sz="1800" b="1" dirty="0" smtClean="0"/>
              <a:t>(ZPA)</a:t>
            </a:r>
            <a:r>
              <a:rPr lang="pt-BR" sz="1800" dirty="0" smtClean="0"/>
              <a:t>: </a:t>
            </a:r>
            <a:r>
              <a:rPr lang="pt-BR" sz="1800" dirty="0"/>
              <a:t>Abrange aproximadamente 2.879,07 hectares da UC (56,03% da área total). Corresponde com vegetação em bom estado de conservação - já protegidas pela Lei Estadual nº 4.529/1985 (Lei da Serra do Itapeti), o Corredor Ecológico da EE Itapeti e o Setor I da Zona de Amortecimento da EE Itapeti, além dos topos aguçados e convexos, e as áreas que conectam a APA Serra do Itapeti à APA Várzea do Rio Tietê. 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8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800" b="1" dirty="0" smtClean="0"/>
              <a:t>Zona </a:t>
            </a:r>
            <a:r>
              <a:rPr lang="pt-BR" sz="1800" b="1" dirty="0"/>
              <a:t>de Uso Sustentável </a:t>
            </a:r>
            <a:r>
              <a:rPr lang="pt-BR" sz="1800" b="1" dirty="0" smtClean="0"/>
              <a:t>(ZUS)</a:t>
            </a:r>
            <a:r>
              <a:rPr lang="pt-BR" sz="1800" dirty="0" smtClean="0"/>
              <a:t>: </a:t>
            </a:r>
            <a:r>
              <a:rPr lang="pt-BR" sz="1800" dirty="0"/>
              <a:t>Abrange aproximadamente 1.380,80 hectares da UC (26,87% da área total). Corresponde às áreas do território com ocupação e usos diversificados do solo, em que os atributos naturais apresentam maiores efeitos de intervenção humana, abrangendo porções territoriais heterogêneas em relação ao uso e ocupação do solo.</a:t>
            </a:r>
            <a:endParaRPr sz="1800" dirty="0"/>
          </a:p>
        </p:txBody>
      </p:sp>
      <p:sp>
        <p:nvSpPr>
          <p:cNvPr id="4" name="Google Shape;217;p30">
            <a:extLst>
              <a:ext uri="{FF2B5EF4-FFF2-40B4-BE49-F238E27FC236}">
                <a16:creationId xmlns="" xmlns:a16="http://schemas.microsoft.com/office/drawing/2014/main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570" y="75674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MANEJO </a:t>
            </a:r>
            <a:r>
              <a:rPr lang="pt-BR" sz="2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APA SERRA DO ITAPETI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3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666206" y="1033598"/>
            <a:ext cx="10783111" cy="43965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lv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2000" b="1" dirty="0" smtClean="0"/>
              <a:t>ÁREAS</a:t>
            </a:r>
            <a:r>
              <a:rPr lang="pt-BR" sz="2000" dirty="0"/>
              <a:t>:</a:t>
            </a:r>
            <a:r>
              <a:rPr lang="pt-BR" sz="2000" dirty="0" smtClean="0"/>
              <a:t> são </a:t>
            </a:r>
            <a:r>
              <a:rPr lang="pt-BR" sz="2000" dirty="0"/>
              <a:t>porções menores do território da UC indicadas para implantação de Programas e Projetos Prioritários de gestão em conformidade com as características, objetivos e normas da Zona sobre a qual incidem.</a:t>
            </a:r>
          </a:p>
          <a:p>
            <a:pPr marL="0" lv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endParaRPr lang="pt-BR" sz="1800" dirty="0"/>
          </a:p>
          <a:p>
            <a:pPr marL="0" lv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1800" b="1" dirty="0" smtClean="0"/>
              <a:t>I - </a:t>
            </a:r>
            <a:r>
              <a:rPr lang="pt-BR" sz="1800" b="1" dirty="0"/>
              <a:t>Área de Interesse para Recuperação </a:t>
            </a:r>
            <a:r>
              <a:rPr lang="pt-BR" sz="1800" b="1" dirty="0" smtClean="0"/>
              <a:t>(AIR): </a:t>
            </a:r>
            <a:r>
              <a:rPr lang="pt-BR" sz="1800" dirty="0"/>
              <a:t>caracterizada por ambientes naturais alterados ou degradados, prioritária às ações de mitigação e redução dos impactos negativos;</a:t>
            </a:r>
          </a:p>
          <a:p>
            <a:pPr marL="0" lv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endParaRPr lang="pt-BR" sz="1800" dirty="0"/>
          </a:p>
          <a:p>
            <a:pPr marL="0" lvl="0" indent="0" algn="just">
              <a:spcBef>
                <a:spcPts val="720"/>
              </a:spcBef>
              <a:buClr>
                <a:schemeClr val="dk1"/>
              </a:buClr>
              <a:buSzPts val="2000"/>
              <a:buNone/>
            </a:pPr>
            <a:r>
              <a:rPr lang="pt-BR" sz="1800" b="1" dirty="0"/>
              <a:t>II - Área de Interesse Histórico-Cultural </a:t>
            </a:r>
            <a:r>
              <a:rPr lang="pt-BR" sz="1800" b="1" dirty="0" smtClean="0"/>
              <a:t>(AIHC): </a:t>
            </a:r>
            <a:r>
              <a:rPr lang="pt-BR" sz="1800" dirty="0"/>
              <a:t>caracterizada por territórios com presença de atributos históricos, culturais (materiais e/ou imateriais) ou cênicos relevantes para o turismo e desenvolvimento socioeconômico local.</a:t>
            </a:r>
          </a:p>
          <a:p>
            <a:pPr marL="411480" indent="-411480" algn="just">
              <a:spcBef>
                <a:spcPts val="720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endParaRPr sz="1920" dirty="0"/>
          </a:p>
        </p:txBody>
      </p:sp>
      <p:sp>
        <p:nvSpPr>
          <p:cNvPr id="4" name="Google Shape;217;p30">
            <a:extLst>
              <a:ext uri="{FF2B5EF4-FFF2-40B4-BE49-F238E27FC236}">
                <a16:creationId xmlns="" xmlns:a16="http://schemas.microsoft.com/office/drawing/2014/main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4570" y="75674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PLANO DE MANEJO DA APA SERRA DO ITAPETI</a:t>
            </a:r>
          </a:p>
        </p:txBody>
      </p:sp>
    </p:spTree>
    <p:extLst>
      <p:ext uri="{BB962C8B-B14F-4D97-AF65-F5344CB8AC3E}">
        <p14:creationId xmlns:p14="http://schemas.microsoft.com/office/powerpoint/2010/main" val="27102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180" y="344"/>
            <a:ext cx="9664262" cy="683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77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6140</TotalTime>
  <Words>1625</Words>
  <Application>Microsoft Office PowerPoint</Application>
  <PresentationFormat>Personalizar</PresentationFormat>
  <Paragraphs>116</Paragraphs>
  <Slides>16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PLANO DE MANEJO DA APA SERRA DO ITAPETI</vt:lpstr>
      <vt:lpstr>Apresentação do PowerPoint</vt:lpstr>
      <vt:lpstr>Apresentação do PowerPoint</vt:lpstr>
      <vt:lpstr>PLANO DE MANEJO DA APA SERRA DO ITAPETI</vt:lpstr>
      <vt:lpstr>PLANO DE MANEJO DA APA SERRA DO ITAPETI</vt:lpstr>
      <vt:lpstr>PLANO DE MANEJO DA APA SERRA DO ITAPETI</vt:lpstr>
      <vt:lpstr>PLANO DE MANEJO DA APA SERRA DO ITAPETI</vt:lpstr>
      <vt:lpstr>Apresentação do PowerPoint</vt:lpstr>
      <vt:lpstr>PLANO DE MANEJO DA APA SERRA DO ITAPETI</vt:lpstr>
      <vt:lpstr>PLANO DE MANEJO DA APA SERRA DO ITAPETI</vt:lpstr>
      <vt:lpstr>Apresentação do PowerPoint</vt:lpstr>
      <vt:lpstr>RELATÓRIO DA CTBio: </vt:lpstr>
      <vt:lpstr>RELATÓRIO DA CTBio 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MANEJO  ESTAÇÃO ECOLÓGICA BANANAL</dc:title>
  <dc:creator>User</dc:creator>
  <cp:lastModifiedBy>Vinicius Travalini</cp:lastModifiedBy>
  <cp:revision>199</cp:revision>
  <dcterms:created xsi:type="dcterms:W3CDTF">2019-09-07T17:54:39Z</dcterms:created>
  <dcterms:modified xsi:type="dcterms:W3CDTF">2022-06-28T11:43:45Z</dcterms:modified>
</cp:coreProperties>
</file>