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2" r:id="rId3"/>
  </p:sldMasterIdLst>
  <p:notesMasterIdLst>
    <p:notesMasterId r:id="rId39"/>
  </p:notesMasterIdLst>
  <p:sldIdLst>
    <p:sldId id="256" r:id="rId4"/>
    <p:sldId id="680" r:id="rId5"/>
    <p:sldId id="698" r:id="rId6"/>
    <p:sldId id="673" r:id="rId7"/>
    <p:sldId id="686" r:id="rId8"/>
    <p:sldId id="311" r:id="rId9"/>
    <p:sldId id="658" r:id="rId10"/>
    <p:sldId id="695" r:id="rId11"/>
    <p:sldId id="696" r:id="rId12"/>
    <p:sldId id="692" r:id="rId13"/>
    <p:sldId id="685" r:id="rId14"/>
    <p:sldId id="694" r:id="rId15"/>
    <p:sldId id="699" r:id="rId16"/>
    <p:sldId id="687" r:id="rId17"/>
    <p:sldId id="701" r:id="rId18"/>
    <p:sldId id="700" r:id="rId19"/>
    <p:sldId id="672" r:id="rId20"/>
    <p:sldId id="688" r:id="rId21"/>
    <p:sldId id="684" r:id="rId22"/>
    <p:sldId id="676" r:id="rId23"/>
    <p:sldId id="618" r:id="rId24"/>
    <p:sldId id="667" r:id="rId25"/>
    <p:sldId id="596" r:id="rId26"/>
    <p:sldId id="660" r:id="rId27"/>
    <p:sldId id="662" r:id="rId28"/>
    <p:sldId id="661" r:id="rId29"/>
    <p:sldId id="622" r:id="rId30"/>
    <p:sldId id="663" r:id="rId31"/>
    <p:sldId id="664" r:id="rId32"/>
    <p:sldId id="665" r:id="rId33"/>
    <p:sldId id="666" r:id="rId34"/>
    <p:sldId id="626" r:id="rId35"/>
    <p:sldId id="627" r:id="rId36"/>
    <p:sldId id="697" r:id="rId37"/>
    <p:sldId id="693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309F47-879A-E81E-4131-CA7483B40169}" name="Sonia Csordas" initials="SC" userId="b5e014d2fad53fa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8BC"/>
    <a:srgbClr val="678032"/>
    <a:srgbClr val="93A26D"/>
    <a:srgbClr val="60A1D8"/>
    <a:srgbClr val="000000"/>
    <a:srgbClr val="EEDD00"/>
    <a:srgbClr val="F0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17" autoAdjust="0"/>
    <p:restoredTop sz="93634" autoAdjust="0"/>
  </p:normalViewPr>
  <p:slideViewPr>
    <p:cSldViewPr snapToGrid="0">
      <p:cViewPr varScale="1">
        <p:scale>
          <a:sx n="61" d="100"/>
          <a:sy n="61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BF650-AA80-4D85-BCC9-3CAD96502699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BEC93-34FA-4F95-A78A-E916258773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17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Considerando a disponibilização pelo CONSEMA do Parecer Técnico do IPGR Nº 055 de 2022 e sua respectiva Súmula, esta apresentação destacará breves informações do empreendimento e das avaliações ambientais detalhadas no EIA da CTRC devido ao limitado tempo para esta apresentação.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4945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Algumas informações complementares ao  vídeo. </a:t>
            </a: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IMPORTANTE destacar: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os projetos da fase de implantação e operação NÃO consideram captação de água superficial e todo o consumo de água para a implantação e operação será abastecido por água de poço profundo.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Todos os efluentes líquidos da fase de implantação e os 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efluentes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tratados da fase de operação serão conduzidos através de coletor de aprox. de 850,0 metros a ser implantado e interligado à rede pública da CODEN.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551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Este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diagrama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mostra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configuração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geral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da CTRC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integrada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gestão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e social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seguir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vamos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um video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ilustrativo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operação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unidade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tratamento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térmico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(URE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propriamente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dita).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Como o video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apresenta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operação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unidade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compostagem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unidade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separação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triagem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recicláveis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gostaríamos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destacar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que a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operação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dessas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duas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unidades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gera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rejeitos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materiais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recicláveis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misturados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aos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recicláveis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materiais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passíveis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compostagem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misturados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materiais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podem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ser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decompostos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 e,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rejeitos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serão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encaminhados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tratamento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térmico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866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16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4614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Estes gráficos demonstram como a reciclagem / compostagem e incineração vem crescendo (29% e 12% respectivamente), em detrimento do uso de aterro, que caiu de 61% para 23%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3032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Este gráfico demonstra como cresce a quantidade de usinas de recuperação de energia e como o volume de RSU destinado a esse tipo de tratamento tem aumentado.</a:t>
            </a:r>
          </a:p>
          <a:p>
            <a:r>
              <a:rPr lang="pt-BR" b="1" dirty="0"/>
              <a:t>Vale destacar que o tratamento térmico é uma opção de tratamento no fim da cadeia, ou seja, depois de buscada a não geração e a redução, somente deve ser encaminhado a tratamento e destinação, aqueles resíduos não reaproveitáveis nem recicláveis.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146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AID e AII dos MEIOS FÍSICO e BIÓTICO com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delimitações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fatores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do MF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qualidade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estudada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quadrado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de 20 km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20 km. Nesta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encontram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-se as 04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estações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monitoramento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operadas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pela CETESB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utilizadas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neste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Estudo</a:t>
            </a:r>
            <a:r>
              <a:rPr lang="en-US" sz="20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778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AII: 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Região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Metropolitana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de Campinas</a:t>
            </a:r>
            <a:r>
              <a:rPr lang="en-US" sz="20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(RMC), o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entorno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regional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amplo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poderá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sentir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efeitos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indiretos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do</a:t>
            </a: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empreendimento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Campinas 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19.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AID: Nova Odessa 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Sumaré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Esses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dois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municípios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ficam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numa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posição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central do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eixo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adensamento</a:t>
            </a:r>
            <a:r>
              <a:rPr lang="en-US" sz="20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populacional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econômico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estende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de Campinas e a Americana,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tendo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viário</a:t>
            </a:r>
            <a:r>
              <a:rPr lang="en-US" sz="20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principal 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rodovia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Anhanguera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441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711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DISTANCIA DO RECEPTOR</a:t>
            </a:r>
            <a:r>
              <a:rPr lang="en-US" b="1" baseline="0" dirty="0">
                <a:latin typeface="Arial" panose="020B0604020202020204" pitchFamily="34" charset="0"/>
                <a:cs typeface="Arial" panose="020B0604020202020204" pitchFamily="34" charset="0"/>
              </a:rPr>
              <a:t> MAIS PROXIMOS </a:t>
            </a:r>
            <a:r>
              <a:rPr lang="mr-IN" b="1" baseline="0" dirty="0">
                <a:latin typeface="Arial" panose="020B0604020202020204" pitchFamily="34" charset="0"/>
              </a:rPr>
              <a:t>–</a:t>
            </a:r>
            <a:r>
              <a:rPr lang="en-US" b="1" baseline="0" dirty="0">
                <a:latin typeface="Arial" panose="020B0604020202020204" pitchFamily="34" charset="0"/>
                <a:cs typeface="Arial" panose="020B0604020202020204" pitchFamily="34" charset="0"/>
              </a:rPr>
              <a:t> ZONA MISTA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1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ADA é totalmente desprovida de manchas de vegetação nativa, localizada próxima à Rodovia Anhanguera</a:t>
            </a:r>
            <a:r>
              <a:rPr lang="pt-BR" sz="1200" b="1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1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1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Vegetação formada principalmente por pastagem, plantio agrícola e de </a:t>
            </a:r>
            <a:r>
              <a:rPr lang="pt-BR" sz="1200" b="1" dirty="0" err="1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eucalíptos</a:t>
            </a:r>
            <a:r>
              <a:rPr lang="pt-BR" sz="1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1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 vulnerabilidade dos aquíferos e não existem corpos hídricos na ADA;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1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suscetibilidade a processos erosivos;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1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Qualidade da água no Ribeirão dos Lopes é boa, mas já apresenta desconformidades para os padrões de cor, fósforo e oxigênio.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endParaRPr lang="pt-BR" sz="1200" b="1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95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Consimares: Consórcio de 7 municípios (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Capivari, Elias Fausto, Hortolândia, Monte Mor, Nova Odessa, Santa Bárbara d’Oeste e Sumaré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) =  população 921.000 hab. (</a:t>
            </a:r>
            <a:r>
              <a:rPr lang="pt-BR" sz="2000" b="1" dirty="0"/>
              <a:t>2021)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8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627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 do Risco para a Saúde Humana </a:t>
            </a:r>
            <a:r>
              <a:rPr lang="mr-I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LEGISLAÇAO</a:t>
            </a:r>
            <a:r>
              <a:rPr lang="pt-BR" sz="12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ESPECIFICA DA CETESB PARA URE</a:t>
            </a:r>
          </a:p>
          <a:p>
            <a:r>
              <a:rPr lang="pt-BR" sz="12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QUEIMA CONTROLADA</a:t>
            </a:r>
          </a:p>
          <a:p>
            <a:r>
              <a:rPr lang="pt-BR" sz="12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GERENCIAMENTO DO RISCO DE FAUNA </a:t>
            </a:r>
            <a:r>
              <a:rPr lang="mr-IN" sz="12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t-BR" sz="12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ESTUDO SOLICITADO PELA AERONAUTICA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939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u="sng" dirty="0">
                <a:latin typeface="Arial" panose="020B0604020202020204" pitchFamily="34" charset="0"/>
                <a:cs typeface="Arial" panose="020B0604020202020204" pitchFamily="34" charset="0"/>
              </a:rPr>
              <a:t>Alteração da Qualidade Hídrica Subterrânea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u="none" dirty="0">
                <a:latin typeface="Arial" panose="020B0604020202020204" pitchFamily="34" charset="0"/>
                <a:cs typeface="Arial" panose="020B0604020202020204" pitchFamily="34" charset="0"/>
              </a:rPr>
              <a:t>Pode ocorrer durante a operação devido ao manuseio e/ou gestão inadequados de resíduos e efluentes com infiltração de contaminantes no solo e consequentemente atingir o nível d'água </a:t>
            </a:r>
            <a:r>
              <a:rPr lang="pt-BR" b="0" u="none" dirty="0" err="1">
                <a:latin typeface="Arial" panose="020B0604020202020204" pitchFamily="34" charset="0"/>
                <a:cs typeface="Arial" panose="020B0604020202020204" pitchFamily="34" charset="0"/>
              </a:rPr>
              <a:t>subt</a:t>
            </a:r>
            <a:r>
              <a:rPr lang="pt-BR" b="0" u="none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u="none" dirty="0">
                <a:latin typeface="Arial" panose="020B0604020202020204" pitchFamily="34" charset="0"/>
                <a:cs typeface="Arial" panose="020B0604020202020204" pitchFamily="34" charset="0"/>
              </a:rPr>
              <a:t>O projeto contará com as estruturas necessárias para evitar o impacto e tratar seus efluentes.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u="none" dirty="0">
                <a:latin typeface="Arial" panose="020B0604020202020204" pitchFamily="34" charset="0"/>
                <a:cs typeface="Arial" panose="020B0604020202020204" pitchFamily="34" charset="0"/>
              </a:rPr>
              <a:t>As medidas de gestão recomendadas estão organizadas no Programa de Monitoramento das Águas Subterrâneas Programa de Controle Ambiental de Obras e Plano de Controle de Recebimento de Resíduos.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914400" rtl="0" eaLnBrk="1" latinLnBrk="0" hangingPunct="1">
              <a:buFontTx/>
              <a:buNone/>
            </a:pPr>
            <a:r>
              <a:rPr lang="pt-BR" sz="1200" b="1" u="sng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Alteração da Disponibilidade Hídrica Subterrânea</a:t>
            </a: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projeto utilizará água subterrânea na fase de implantação e operação. O uso pode alterar a disponibilidade hídrica.</a:t>
            </a: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a fase de operação existe um poço com atestado de capacidade para fornecer a água e o empreendedor também irá reutilizar água em seu processo.</a:t>
            </a: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medidas de gestão recomendadas estão organizadas no Programa de Monitoramento das Águas Subterrâneas e Educação Ambiental.</a:t>
            </a:r>
          </a:p>
          <a:p>
            <a:pPr marL="0" indent="0" algn="l" defTabSz="914400" rtl="0" eaLnBrk="1" latinLnBrk="0" hangingPunct="1">
              <a:buFontTx/>
              <a:buNone/>
            </a:pPr>
            <a:endParaRPr lang="pt-BR" sz="1200" b="1" u="sng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 defTabSz="914400" rtl="0" eaLnBrk="1" latinLnBrk="0" hangingPunct="1">
              <a:buFontTx/>
              <a:buNone/>
            </a:pPr>
            <a:r>
              <a:rPr lang="pt-BR" sz="1200" b="1" u="sng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Alteração na Qualidade do Ar</a:t>
            </a:r>
          </a:p>
          <a:p>
            <a:pPr marL="0" indent="0" algn="l" defTabSz="914400" rtl="0" eaLnBrk="1" latinLnBrk="0" hangingPunct="1">
              <a:buFontTx/>
              <a:buNone/>
            </a:pP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Resultados do EDA com a operação da URE: </a:t>
            </a: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pt-BR" sz="1200" b="0" u="sng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Maiores</a:t>
            </a: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t-BR" sz="1200" b="0" u="sng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concentrações</a:t>
            </a: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foram para o </a:t>
            </a:r>
            <a:r>
              <a:rPr lang="pt-BR" sz="1200" b="0" u="sng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Óxidos de nitrogênio (</a:t>
            </a:r>
            <a:r>
              <a:rPr lang="pt-BR" sz="1200" b="0" u="sng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NOx</a:t>
            </a:r>
            <a:r>
              <a:rPr lang="pt-BR" sz="1200" b="0" u="sng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período de exposição de 1 hora foi igual a 209,0 </a:t>
            </a:r>
            <a:r>
              <a:rPr lang="pt-BR" sz="1200" b="0" u="none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μg</a:t>
            </a: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/m³, que representa 87,1% do Padrão de Qualidade do Ar (PQAR) da legislação estadual (Decreto Estadual n. 59.113/2013). Para o período de longa exposição (média anual) a máxima concentração foi de 2,26 </a:t>
            </a:r>
            <a:r>
              <a:rPr lang="pt-BR" sz="1200" b="0" u="none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μg</a:t>
            </a: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/m³, que equivale a 4,5% do PQAR. </a:t>
            </a:r>
          </a:p>
          <a:p>
            <a:pPr marL="457200" lvl="1" indent="0" algn="l" defTabSz="914400" rtl="0" eaLnBrk="1" latinLnBrk="0" hangingPunct="1">
              <a:buFontTx/>
              <a:buNone/>
            </a:pP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Obs. estas maiores concentrações de Nox ocorrem junto ao limite do terreno do empreendimento e, à medida que se afasta dele, nos receptores discretos mais</a:t>
            </a:r>
          </a:p>
          <a:p>
            <a:pPr marL="457200" lvl="1" indent="0" algn="l" defTabSz="914400" rtl="0" eaLnBrk="1" latinLnBrk="0" hangingPunct="1">
              <a:buFontTx/>
              <a:buNone/>
            </a:pP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próximos estas concentrações decaem para aproximadamente 20 </a:t>
            </a:r>
            <a:r>
              <a:rPr lang="pt-BR" sz="1200" b="0" u="none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μg</a:t>
            </a: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/m³.</a:t>
            </a: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Resultados para os outros poluentes: as máximas concentrações de Partículas Inaláveis (MP10), Óxidos de Enxofre (</a:t>
            </a:r>
            <a:r>
              <a:rPr lang="pt-BR" sz="1200" b="0" u="none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SOx</a:t>
            </a: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Monóxido de Carbono (CO) e Chumbo</a:t>
            </a:r>
          </a:p>
          <a:p>
            <a:pPr marL="0" indent="0" algn="l" defTabSz="914400" rtl="0" eaLnBrk="1" latinLnBrk="0" hangingPunct="1">
              <a:buFontTx/>
              <a:buNone/>
            </a:pP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pt-BR" sz="1200" b="0" u="none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Pb</a:t>
            </a: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apresentam valores bastante inferiores àqueles de </a:t>
            </a:r>
            <a:r>
              <a:rPr lang="pt-BR" sz="1200" b="0" u="none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NOx</a:t>
            </a:r>
            <a:r>
              <a:rPr lang="pt-BR" sz="1200" b="0" u="none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ou seja, todos compreendidos entre 14,85 e 0,1%.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BEC93-34FA-4F95-A78A-E9162587731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928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20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930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205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6054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Perturbação da Fauna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Pode ocorrer tanto na fase de implantação, como na fase de operação. Mas é na fase de operação que o impacto foi avaliado como de média relevância.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Associado à emissão de ruído, circulação de máquinas, equipamentos e pessoas.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A perturbação da fauna pode levá-la ao afugentamento, deixando-a mais vulnerável a atropelamentos ou caça.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Os Programas de Educação Ambiental e de Monitoramento de Ruído, bem como ações de controle de velocidade nas áreas internas visam atenuar a ocorrência do impacto.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Alteração na Composição e Estrutura das Comunidades Aquáticas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Pode ocorrer na fase de implantação, associado ás atividades de limpeza de terreno e terraplenagem e consequente deposição de materiais nas matas ciliares e corpos de água;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O gerenciamento do impacto será feito com a implantação das mesmas medidas para o controle da qualidade da água e monitoramento;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Ações organizadas no Programa de Controle Ambiental das Obras.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7002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2903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77845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333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4556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27121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Geração de Empregos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Impacto Positivo de geração de empregos na implantação (180 em média) e operação (67);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Incremento da relevância do impacto com a implantação dos Programas de Capacitação e Treinamento de mão de obra.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Aumento do Volume de Tráfego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Decorrerá da movimentação frequente de caminhões compactadores de coleta pública de resíduos, durante a operação do projeto;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O trecho de maior demanda será na Estrada Novo 258 Vasconcelos, entre o dispositivo de acesso na Via Anhanguera e o terreno do empreendimento.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Para mitigar esse impacto a Estrada Novo 258 Vasconcelos deverá ser reestruturada de forma a ampliar sua capacidade operacional para atender volumes de 84 caminhões/dia por sentido de tráfego e deverá ser colocado em prática o Programa de Monitoramento de Tráfego e Sistema Viário.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Interferência sobre a Segurança Aeroportuária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O risco de interferência é associado à presença de aves;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Fosso de descarregamento de RSU com pressão negativa;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Relatório de Gerenciamento de Risco de Fauna, elaborado por especialista em risco aviário. Este relatório apresenta o compromisso formal do empreendedor em empregar técnicas mitigadoras e de exclusão de aves, de forma que o empreendimento não se configure em um foco de atração;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Programa de Monitoramento de Aves. </a:t>
            </a:r>
          </a:p>
          <a:p>
            <a:pPr marL="0" indent="0">
              <a:buFontTx/>
              <a:buNone/>
            </a:pPr>
            <a:endParaRPr lang="pt-BR" b="1" dirty="0"/>
          </a:p>
          <a:p>
            <a:r>
              <a:rPr lang="pt-BR" b="1" dirty="0"/>
              <a:t>Aumento de Arrecadação Tributária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/>
              <a:t>Durante a implantação haverá acréscimo de 0,6% na arrecadação tributária do município de Nova Odessa;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/>
              <a:t>Durante a operação espera-se um recolhimento adicional, anual, da ordem de R$ 2 milhões para o município.</a:t>
            </a:r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0536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563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5796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709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/>
              <a:t>Dado que </a:t>
            </a:r>
            <a:r>
              <a:rPr lang="en-US" sz="2000" b="1" dirty="0" err="1"/>
              <a:t>Sumaré</a:t>
            </a:r>
            <a:r>
              <a:rPr lang="en-US" sz="2000" b="1" dirty="0"/>
              <a:t> é o principal polo </a:t>
            </a:r>
            <a:r>
              <a:rPr lang="en-US" sz="2000" b="1" dirty="0" err="1"/>
              <a:t>gerador</a:t>
            </a:r>
            <a:r>
              <a:rPr lang="en-US" sz="2000" b="1" dirty="0"/>
              <a:t> de RSU, a </a:t>
            </a:r>
            <a:r>
              <a:rPr lang="en-US" sz="2000" b="1" dirty="0" err="1"/>
              <a:t>escolha</a:t>
            </a:r>
            <a:r>
              <a:rPr lang="en-US" sz="2000" b="1" dirty="0"/>
              <a:t> da </a:t>
            </a:r>
            <a:r>
              <a:rPr lang="en-US" sz="2000" b="1" dirty="0" err="1"/>
              <a:t>localização</a:t>
            </a:r>
            <a:r>
              <a:rPr lang="en-US" sz="2000" b="1" dirty="0"/>
              <a:t> da CTRC </a:t>
            </a:r>
            <a:r>
              <a:rPr lang="en-US" sz="2000" b="1" dirty="0" err="1"/>
              <a:t>deu</a:t>
            </a:r>
            <a:r>
              <a:rPr lang="en-US" sz="2000" b="1" dirty="0"/>
              <a:t>-se a </a:t>
            </a:r>
            <a:r>
              <a:rPr lang="en-US" sz="2000" b="1" dirty="0" err="1"/>
              <a:t>partir</a:t>
            </a:r>
            <a:r>
              <a:rPr lang="en-US" sz="2000" b="1" dirty="0"/>
              <a:t> </a:t>
            </a:r>
            <a:r>
              <a:rPr lang="en-US" sz="2000" b="1" dirty="0" err="1"/>
              <a:t>deste</a:t>
            </a:r>
            <a:r>
              <a:rPr lang="en-US" sz="2000" b="1" dirty="0"/>
              <a:t> </a:t>
            </a:r>
            <a:r>
              <a:rPr lang="en-US" sz="2000" b="1" dirty="0" err="1"/>
              <a:t>município</a:t>
            </a:r>
            <a:r>
              <a:rPr lang="en-US" sz="2000" b="1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/>
              <a:t>O </a:t>
            </a:r>
            <a:r>
              <a:rPr lang="en-US" sz="2000" b="1" dirty="0" err="1"/>
              <a:t>empreendedor</a:t>
            </a:r>
            <a:r>
              <a:rPr lang="en-US" sz="2000" b="1" dirty="0"/>
              <a:t> </a:t>
            </a:r>
            <a:r>
              <a:rPr lang="en-US" sz="2000" b="1" dirty="0" err="1"/>
              <a:t>buscou</a:t>
            </a:r>
            <a:r>
              <a:rPr lang="en-US" sz="2000" b="1" dirty="0"/>
              <a:t> </a:t>
            </a:r>
            <a:r>
              <a:rPr lang="en-US" sz="2000" b="1" dirty="0" err="1"/>
              <a:t>alternativas</a:t>
            </a:r>
            <a:r>
              <a:rPr lang="en-US" sz="2000" b="1" dirty="0"/>
              <a:t> que </a:t>
            </a:r>
            <a:r>
              <a:rPr lang="en-US" sz="2000" b="1" dirty="0" err="1"/>
              <a:t>apresentassem</a:t>
            </a:r>
            <a:r>
              <a:rPr lang="en-US" sz="2000" b="1" dirty="0"/>
              <a:t>: </a:t>
            </a:r>
            <a:r>
              <a:rPr lang="en-US" sz="2000" b="1" dirty="0" err="1"/>
              <a:t>baixa</a:t>
            </a:r>
            <a:r>
              <a:rPr lang="en-US" sz="2000" b="1" dirty="0"/>
              <a:t> </a:t>
            </a:r>
            <a:r>
              <a:rPr lang="en-US" sz="2000" b="1" dirty="0" err="1"/>
              <a:t>ocupação</a:t>
            </a:r>
            <a:r>
              <a:rPr lang="en-US" sz="2000" b="1" dirty="0"/>
              <a:t> no </a:t>
            </a:r>
            <a:r>
              <a:rPr lang="en-US" sz="2000" b="1" dirty="0" err="1"/>
              <a:t>entorno</a:t>
            </a:r>
            <a:r>
              <a:rPr lang="en-US" sz="2000" b="1" dirty="0"/>
              <a:t>, </a:t>
            </a:r>
            <a:r>
              <a:rPr lang="en-US" sz="2000" b="1" dirty="0" err="1"/>
              <a:t>topografia</a:t>
            </a:r>
            <a:r>
              <a:rPr lang="en-US" sz="2000" b="1" dirty="0"/>
              <a:t> </a:t>
            </a:r>
            <a:r>
              <a:rPr lang="en-US" sz="2000" b="1" dirty="0" err="1"/>
              <a:t>adequada</a:t>
            </a:r>
            <a:r>
              <a:rPr lang="en-US" sz="2000" b="1" dirty="0"/>
              <a:t>, </a:t>
            </a:r>
            <a:r>
              <a:rPr lang="en-US" sz="2000" b="1" dirty="0" err="1"/>
              <a:t>ausência</a:t>
            </a:r>
            <a:r>
              <a:rPr lang="en-US" sz="2000" b="1" dirty="0"/>
              <a:t> de </a:t>
            </a:r>
            <a:r>
              <a:rPr lang="en-US" sz="2000" b="1" dirty="0" err="1"/>
              <a:t>cobertura</a:t>
            </a:r>
            <a:r>
              <a:rPr lang="en-US" sz="2000" b="1" dirty="0"/>
              <a:t> vegetal </a:t>
            </a:r>
            <a:r>
              <a:rPr lang="en-US" sz="2000" b="1" dirty="0" err="1"/>
              <a:t>relevante</a:t>
            </a:r>
            <a:r>
              <a:rPr lang="en-US" sz="2000" b="1" dirty="0"/>
              <a:t>, </a:t>
            </a:r>
            <a:r>
              <a:rPr lang="en-US" sz="2000" b="1" dirty="0" err="1"/>
              <a:t>sem</a:t>
            </a:r>
            <a:r>
              <a:rPr lang="en-US" sz="2000" b="1" dirty="0"/>
              <a:t> </a:t>
            </a:r>
            <a:r>
              <a:rPr lang="en-US" sz="2000" b="1" dirty="0" err="1"/>
              <a:t>nascentes</a:t>
            </a:r>
            <a:r>
              <a:rPr lang="en-US" sz="2000" b="1" dirty="0"/>
              <a:t> </a:t>
            </a:r>
            <a:r>
              <a:rPr lang="en-US" sz="2000" b="1" dirty="0" err="1"/>
              <a:t>ou</a:t>
            </a:r>
            <a:r>
              <a:rPr lang="en-US" sz="2000" b="1" dirty="0"/>
              <a:t> </a:t>
            </a:r>
            <a:r>
              <a:rPr lang="en-US" sz="2000" b="1" dirty="0" err="1"/>
              <a:t>cursos</a:t>
            </a:r>
            <a:r>
              <a:rPr lang="en-US" sz="2000" b="1" dirty="0"/>
              <a:t> </a:t>
            </a:r>
            <a:r>
              <a:rPr lang="en-US" sz="2000" b="1" dirty="0" err="1"/>
              <a:t>d’água</a:t>
            </a:r>
            <a:r>
              <a:rPr lang="en-US" sz="2000" b="1" dirty="0"/>
              <a:t> </a:t>
            </a:r>
            <a:r>
              <a:rPr lang="en-US" sz="2000" b="1" dirty="0" err="1"/>
              <a:t>dentro</a:t>
            </a:r>
            <a:r>
              <a:rPr lang="en-US" sz="2000" b="1" dirty="0"/>
              <a:t> da </a:t>
            </a:r>
            <a:r>
              <a:rPr lang="en-US" sz="2000" b="1" dirty="0" err="1"/>
              <a:t>área</a:t>
            </a:r>
            <a:r>
              <a:rPr lang="en-US" sz="2000" b="1" dirty="0"/>
              <a:t>, </a:t>
            </a:r>
            <a:r>
              <a:rPr lang="en-US" sz="2000" b="1" dirty="0" err="1"/>
              <a:t>proximidade</a:t>
            </a:r>
            <a:r>
              <a:rPr lang="en-US" sz="2000" b="1" dirty="0"/>
              <a:t> de vias, rede local de </a:t>
            </a:r>
            <a:r>
              <a:rPr lang="en-US" sz="2000" b="1" dirty="0" err="1"/>
              <a:t>Energia</a:t>
            </a:r>
            <a:r>
              <a:rPr lang="en-US" sz="2000" b="1" dirty="0"/>
              <a:t>, rede de </a:t>
            </a:r>
            <a:r>
              <a:rPr lang="en-US" sz="2000" b="1" dirty="0" err="1"/>
              <a:t>água</a:t>
            </a:r>
            <a:r>
              <a:rPr lang="en-US" sz="2000" b="1" dirty="0"/>
              <a:t> e </a:t>
            </a:r>
            <a:r>
              <a:rPr lang="en-US" sz="2000" b="1" dirty="0" err="1"/>
              <a:t>esgoto</a:t>
            </a:r>
            <a:r>
              <a:rPr lang="en-US" sz="2000" b="1" dirty="0"/>
              <a:t>, entre outros.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 err="1"/>
              <a:t>Foram</a:t>
            </a:r>
            <a:r>
              <a:rPr lang="en-US" sz="2000" b="1" dirty="0"/>
              <a:t> </a:t>
            </a:r>
            <a:r>
              <a:rPr lang="pt-BR" sz="1800" b="1" i="0" u="none" strike="noStrike" baseline="0" dirty="0">
                <a:latin typeface="Arial" panose="020B0604020202020204" pitchFamily="34" charset="0"/>
              </a:rPr>
              <a:t>avaliadas </a:t>
            </a:r>
            <a:r>
              <a:rPr lang="en-US" sz="2000" b="1" dirty="0"/>
              <a:t>4 </a:t>
            </a:r>
            <a:r>
              <a:rPr lang="en-US" sz="2000" b="1" dirty="0" err="1"/>
              <a:t>alternativas</a:t>
            </a:r>
            <a:r>
              <a:rPr lang="en-US" sz="2000" b="1" dirty="0"/>
              <a:t>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Sumaré</a:t>
            </a:r>
            <a:r>
              <a:rPr lang="en-US" sz="2000" b="1" dirty="0"/>
              <a:t>, com as </a:t>
            </a:r>
            <a:r>
              <a:rPr lang="en-US" sz="2000" b="1" dirty="0" err="1"/>
              <a:t>características</a:t>
            </a:r>
            <a:r>
              <a:rPr lang="en-US" sz="2000" b="1" dirty="0"/>
              <a:t> </a:t>
            </a:r>
            <a:r>
              <a:rPr lang="en-US" sz="2000" b="1" dirty="0" err="1"/>
              <a:t>necessárias</a:t>
            </a:r>
            <a:r>
              <a:rPr lang="en-US" sz="2000" b="1" dirty="0"/>
              <a:t>, e </a:t>
            </a:r>
            <a:r>
              <a:rPr lang="en-US" sz="2000" b="1" dirty="0" err="1"/>
              <a:t>foi</a:t>
            </a:r>
            <a:r>
              <a:rPr lang="en-US" sz="2000" b="1" dirty="0"/>
              <a:t> </a:t>
            </a:r>
            <a:r>
              <a:rPr lang="en-US" sz="2000" b="1" dirty="0" err="1"/>
              <a:t>escolhida</a:t>
            </a:r>
            <a:r>
              <a:rPr lang="en-US" sz="2000" b="1" dirty="0"/>
              <a:t> a </a:t>
            </a:r>
            <a:r>
              <a:rPr lang="en-US" sz="2000" b="1" dirty="0" err="1"/>
              <a:t>melhor</a:t>
            </a:r>
            <a:r>
              <a:rPr lang="en-US" sz="2000" b="1" dirty="0"/>
              <a:t> delas </a:t>
            </a:r>
            <a:r>
              <a:rPr lang="en-US" sz="2000" b="1" dirty="0" err="1"/>
              <a:t>porém</a:t>
            </a:r>
            <a:r>
              <a:rPr lang="en-US" sz="2000" b="1" dirty="0"/>
              <a:t> </a:t>
            </a:r>
            <a:r>
              <a:rPr lang="en-US" sz="2000" b="1" dirty="0" err="1"/>
              <a:t>não</a:t>
            </a:r>
            <a:r>
              <a:rPr lang="en-US" sz="2000" b="1" dirty="0"/>
              <a:t> </a:t>
            </a:r>
            <a:r>
              <a:rPr lang="en-US" sz="2000" b="1" dirty="0" err="1"/>
              <a:t>foi</a:t>
            </a:r>
            <a:r>
              <a:rPr lang="en-US" sz="2000" b="1" dirty="0"/>
              <a:t> </a:t>
            </a:r>
            <a:r>
              <a:rPr lang="en-US" sz="2000" b="1" dirty="0" err="1"/>
              <a:t>possível</a:t>
            </a:r>
            <a:r>
              <a:rPr lang="en-US" sz="2000" b="1" dirty="0"/>
              <a:t> </a:t>
            </a:r>
            <a:r>
              <a:rPr lang="en-US" sz="2000" b="1" dirty="0" err="1"/>
              <a:t>concluir</a:t>
            </a:r>
            <a:r>
              <a:rPr lang="en-US" sz="2000" b="1" dirty="0"/>
              <a:t> o </a:t>
            </a:r>
            <a:r>
              <a:rPr lang="en-US" sz="2000" b="1" dirty="0" err="1"/>
              <a:t>negócio</a:t>
            </a:r>
            <a:r>
              <a:rPr lang="en-US" sz="2000" b="1" dirty="0"/>
              <a:t>. O </a:t>
            </a:r>
            <a:r>
              <a:rPr lang="en-US" sz="2000" b="1" dirty="0" err="1"/>
              <a:t>empreendedor</a:t>
            </a:r>
            <a:r>
              <a:rPr lang="en-US" sz="2000" b="1" dirty="0"/>
              <a:t> </a:t>
            </a:r>
            <a:r>
              <a:rPr lang="en-US" sz="2000" b="1" dirty="0" err="1"/>
              <a:t>buscou</a:t>
            </a:r>
            <a:r>
              <a:rPr lang="en-US" sz="2000" b="1" dirty="0"/>
              <a:t> </a:t>
            </a:r>
            <a:r>
              <a:rPr lang="en-US" sz="2000" b="1" dirty="0" err="1"/>
              <a:t>uma</a:t>
            </a:r>
            <a:r>
              <a:rPr lang="en-US" sz="2000" b="1" dirty="0"/>
              <a:t> </a:t>
            </a:r>
            <a:r>
              <a:rPr lang="en-US" sz="2000" b="1" dirty="0" err="1"/>
              <a:t>alternativa</a:t>
            </a:r>
            <a:r>
              <a:rPr lang="en-US" sz="2000" b="1" dirty="0"/>
              <a:t> </a:t>
            </a:r>
            <a:r>
              <a:rPr lang="en-US" sz="2000" b="1" dirty="0" err="1"/>
              <a:t>equivalente</a:t>
            </a:r>
            <a:r>
              <a:rPr lang="en-US" sz="2000" b="1" dirty="0"/>
              <a:t> (com as </a:t>
            </a:r>
            <a:r>
              <a:rPr lang="en-US" sz="2000" b="1" dirty="0" err="1"/>
              <a:t>mesmas</a:t>
            </a:r>
            <a:r>
              <a:rPr lang="en-US" sz="2000" b="1" dirty="0"/>
              <a:t> </a:t>
            </a:r>
            <a:r>
              <a:rPr lang="en-US" sz="2000" b="1" dirty="0" err="1"/>
              <a:t>características</a:t>
            </a:r>
            <a:r>
              <a:rPr lang="en-US" sz="2000" b="1" dirty="0"/>
              <a:t> </a:t>
            </a:r>
            <a:r>
              <a:rPr lang="en-US" sz="2000" b="1" dirty="0" err="1"/>
              <a:t>socioambientais</a:t>
            </a:r>
            <a:r>
              <a:rPr lang="en-US" sz="2000" b="1" dirty="0"/>
              <a:t>)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próximidade</a:t>
            </a:r>
            <a:r>
              <a:rPr lang="en-US" sz="2000" b="1" dirty="0"/>
              <a:t> da </a:t>
            </a:r>
            <a:r>
              <a:rPr lang="en-US" sz="2000" b="1" dirty="0" err="1"/>
              <a:t>melhor</a:t>
            </a:r>
            <a:r>
              <a:rPr lang="en-US" sz="2000" b="1" dirty="0"/>
              <a:t> </a:t>
            </a:r>
            <a:r>
              <a:rPr lang="en-US" sz="2000" b="1" dirty="0" err="1"/>
              <a:t>alternativa</a:t>
            </a:r>
            <a:r>
              <a:rPr lang="en-US" sz="2000" b="1" dirty="0"/>
              <a:t> e </a:t>
            </a:r>
            <a:r>
              <a:rPr lang="en-US" sz="2000" b="1" dirty="0" err="1"/>
              <a:t>localizou</a:t>
            </a:r>
            <a:r>
              <a:rPr lang="en-US" sz="2000" b="1" dirty="0"/>
              <a:t> o </a:t>
            </a:r>
            <a:r>
              <a:rPr lang="en-US" sz="2000" b="1" dirty="0" err="1"/>
              <a:t>terreno</a:t>
            </a:r>
            <a:r>
              <a:rPr lang="en-US" sz="2000" b="1" dirty="0"/>
              <a:t> </a:t>
            </a:r>
            <a:r>
              <a:rPr lang="en-US" sz="2000" b="1" dirty="0" err="1"/>
              <a:t>escolhido</a:t>
            </a:r>
            <a:r>
              <a:rPr lang="en-US" sz="2000" b="1" dirty="0"/>
              <a:t> </a:t>
            </a:r>
            <a:r>
              <a:rPr lang="en-US" sz="2000" b="1" dirty="0" err="1"/>
              <a:t>em</a:t>
            </a:r>
            <a:r>
              <a:rPr lang="en-US" sz="2000" b="1" dirty="0"/>
              <a:t> Nova Odessa, que </a:t>
            </a:r>
            <a:r>
              <a:rPr lang="en-US" sz="2000" b="1" dirty="0" err="1"/>
              <a:t>representou</a:t>
            </a:r>
            <a:r>
              <a:rPr lang="en-US" sz="2000" b="1" dirty="0"/>
              <a:t> 2 </a:t>
            </a:r>
            <a:r>
              <a:rPr lang="en-US" sz="2000" b="1" dirty="0" err="1"/>
              <a:t>vantagens</a:t>
            </a:r>
            <a:r>
              <a:rPr lang="en-US" sz="2000" b="1" dirty="0"/>
              <a:t> </a:t>
            </a:r>
            <a:r>
              <a:rPr lang="en-US" sz="2000" b="1" dirty="0" err="1"/>
              <a:t>adicionais</a:t>
            </a:r>
            <a:r>
              <a:rPr lang="en-US" sz="2000" b="1" dirty="0"/>
              <a:t>: </a:t>
            </a:r>
            <a:r>
              <a:rPr lang="en-US" sz="2000" b="1" dirty="0" err="1"/>
              <a:t>proximidade</a:t>
            </a:r>
            <a:r>
              <a:rPr lang="en-US" sz="2000" b="1" dirty="0"/>
              <a:t> de LT e </a:t>
            </a:r>
            <a:r>
              <a:rPr lang="en-US" sz="2000" b="1" dirty="0" err="1"/>
              <a:t>dispensa</a:t>
            </a:r>
            <a:r>
              <a:rPr lang="en-US" sz="2000" b="1" dirty="0"/>
              <a:t> de </a:t>
            </a:r>
            <a:r>
              <a:rPr lang="en-US" sz="2000" b="1" dirty="0" err="1"/>
              <a:t>construção</a:t>
            </a:r>
            <a:r>
              <a:rPr lang="en-US" sz="2000" b="1" dirty="0"/>
              <a:t> de </a:t>
            </a:r>
            <a:r>
              <a:rPr lang="en-US" sz="2000" b="1" dirty="0" err="1"/>
              <a:t>emissário</a:t>
            </a:r>
            <a:r>
              <a:rPr lang="en-US" sz="2000" b="1" dirty="0"/>
              <a:t> (dada </a:t>
            </a:r>
            <a:r>
              <a:rPr lang="en-US" sz="2000" b="1" dirty="0" err="1"/>
              <a:t>existência</a:t>
            </a:r>
            <a:r>
              <a:rPr lang="en-US" sz="2000" b="1" dirty="0"/>
              <a:t> de rede da CODEN logo </a:t>
            </a:r>
            <a:r>
              <a:rPr lang="en-US" sz="2000" b="1" dirty="0" err="1"/>
              <a:t>ao</a:t>
            </a:r>
            <a:r>
              <a:rPr lang="en-US" sz="2000" b="1" dirty="0"/>
              <a:t> </a:t>
            </a:r>
            <a:r>
              <a:rPr lang="en-US" sz="2000" b="1" dirty="0" err="1"/>
              <a:t>lado</a:t>
            </a:r>
            <a:r>
              <a:rPr lang="en-US" sz="2000" b="1" dirty="0"/>
              <a:t> do site </a:t>
            </a:r>
            <a:r>
              <a:rPr lang="en-US" sz="2000" b="1" dirty="0" err="1"/>
              <a:t>escolhido</a:t>
            </a:r>
            <a:r>
              <a:rPr lang="en-US" sz="2000" b="1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585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 err="1"/>
              <a:t>Nesse</a:t>
            </a:r>
            <a:r>
              <a:rPr lang="en-US" sz="2000" b="1" dirty="0"/>
              <a:t> slide </a:t>
            </a:r>
            <a:r>
              <a:rPr lang="en-US" sz="2000" b="1" dirty="0" err="1"/>
              <a:t>podemos</a:t>
            </a:r>
            <a:r>
              <a:rPr lang="en-US" sz="2000" b="1" dirty="0"/>
              <a:t> </a:t>
            </a:r>
            <a:r>
              <a:rPr lang="en-US" sz="2000" b="1" dirty="0" err="1"/>
              <a:t>ver</a:t>
            </a:r>
            <a:r>
              <a:rPr lang="en-US" sz="2000" b="1" dirty="0"/>
              <a:t> a </a:t>
            </a:r>
            <a:r>
              <a:rPr lang="en-US" sz="2000" b="1" dirty="0" err="1"/>
              <a:t>localização</a:t>
            </a:r>
            <a:r>
              <a:rPr lang="en-US" sz="2000" b="1" dirty="0"/>
              <a:t> de </a:t>
            </a:r>
            <a:r>
              <a:rPr lang="en-US" sz="2000" b="1" dirty="0" err="1"/>
              <a:t>cada</a:t>
            </a:r>
            <a:r>
              <a:rPr lang="en-US" sz="2000" b="1" dirty="0"/>
              <a:t> </a:t>
            </a:r>
            <a:r>
              <a:rPr lang="en-US" sz="2000" b="1" dirty="0" err="1"/>
              <a:t>sede</a:t>
            </a:r>
            <a:r>
              <a:rPr lang="en-US" sz="2000" b="1" dirty="0"/>
              <a:t> municipal e a </a:t>
            </a:r>
            <a:r>
              <a:rPr lang="en-US" sz="2000" b="1" dirty="0" err="1"/>
              <a:t>contribuição</a:t>
            </a:r>
            <a:r>
              <a:rPr lang="en-US" sz="2000" b="1" dirty="0"/>
              <a:t> de </a:t>
            </a:r>
            <a:r>
              <a:rPr lang="en-US" sz="2000" b="1" dirty="0" err="1"/>
              <a:t>cada</a:t>
            </a:r>
            <a:r>
              <a:rPr lang="en-US" sz="2000" b="1" dirty="0"/>
              <a:t> </a:t>
            </a:r>
            <a:r>
              <a:rPr lang="en-US" sz="2000" b="1" dirty="0" err="1"/>
              <a:t>município</a:t>
            </a:r>
            <a:r>
              <a:rPr lang="en-US" sz="2000" b="1" dirty="0"/>
              <a:t> no RSU que o CONSIMARES </a:t>
            </a:r>
            <a:r>
              <a:rPr lang="en-US" sz="2000" b="1" dirty="0" err="1"/>
              <a:t>gerencia</a:t>
            </a:r>
            <a:r>
              <a:rPr lang="en-US" sz="2000" b="1" dirty="0"/>
              <a:t>. </a:t>
            </a:r>
          </a:p>
          <a:p>
            <a:r>
              <a:rPr lang="en-US" sz="2000" b="1" dirty="0" err="1"/>
              <a:t>Vemos</a:t>
            </a:r>
            <a:r>
              <a:rPr lang="en-US" sz="2000" b="1" dirty="0"/>
              <a:t> </a:t>
            </a:r>
            <a:r>
              <a:rPr lang="en-US" sz="2000" b="1" dirty="0" err="1"/>
              <a:t>também</a:t>
            </a:r>
            <a:r>
              <a:rPr lang="en-US" sz="2000" b="1" dirty="0"/>
              <a:t> a </a:t>
            </a:r>
            <a:r>
              <a:rPr lang="en-US" sz="2000" b="1" dirty="0" err="1"/>
              <a:t>localização</a:t>
            </a:r>
            <a:r>
              <a:rPr lang="en-US" sz="2000" b="1" dirty="0"/>
              <a:t> do </a:t>
            </a:r>
            <a:r>
              <a:rPr lang="en-US" sz="2000" b="1" dirty="0" err="1"/>
              <a:t>Aterro</a:t>
            </a:r>
            <a:r>
              <a:rPr lang="en-US" sz="2000" b="1" dirty="0"/>
              <a:t> da ESTRE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Paulínia</a:t>
            </a:r>
            <a:r>
              <a:rPr lang="en-US" sz="2000" b="1" dirty="0"/>
              <a:t>. </a:t>
            </a:r>
            <a:r>
              <a:rPr lang="en-US" sz="2400" b="1" dirty="0"/>
              <a:t>com </a:t>
            </a:r>
            <a:r>
              <a:rPr lang="en-US" sz="2400" b="1" dirty="0" err="1"/>
              <a:t>destaque</a:t>
            </a:r>
            <a:r>
              <a:rPr lang="en-US" sz="2400" b="1" dirty="0"/>
              <a:t> </a:t>
            </a:r>
            <a:r>
              <a:rPr lang="en-US" sz="2400" b="1" dirty="0" err="1"/>
              <a:t>ao</a:t>
            </a:r>
            <a:r>
              <a:rPr lang="en-US" sz="2400" b="1" dirty="0"/>
              <a:t> </a:t>
            </a:r>
            <a:r>
              <a:rPr lang="en-US" sz="2400" b="1" dirty="0" err="1"/>
              <a:t>Aterro</a:t>
            </a:r>
            <a:r>
              <a:rPr lang="en-US" sz="2400" b="1" dirty="0"/>
              <a:t> da ESTRE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Paulínia</a:t>
            </a:r>
            <a:r>
              <a:rPr lang="en-US" sz="2400" b="1" dirty="0"/>
              <a:t>.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993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zoneamento dessa alternativa é compatível com a atividade.</a:t>
            </a:r>
          </a:p>
          <a:p>
            <a:r>
              <a:rPr lang="pt-BR" dirty="0"/>
              <a:t>Sobreposta aos cursos hídricos, há Zona de Interesse Ambiental e Paisagístico, cuja largura é maior do que a APP.</a:t>
            </a:r>
          </a:p>
          <a:p>
            <a:r>
              <a:rPr lang="pt-BR" dirty="0"/>
              <a:t>O empreendedor revisou o layout da CTRC de modo a se manter fora da ZIAP</a:t>
            </a:r>
          </a:p>
        </p:txBody>
      </p:sp>
    </p:spTree>
    <p:extLst>
      <p:ext uri="{BB962C8B-B14F-4D97-AF65-F5344CB8AC3E}">
        <p14:creationId xmlns:p14="http://schemas.microsoft.com/office/powerpoint/2010/main" val="138592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da CTRC: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Tratamento térmico dos Resíduos Sólidos Urbanos do Consórcio Intermunicipal Consimares provenientes dos 7 municípios integrantes deste Consórcio do estado de São Paulo (Capivari, Elias Fausto, Hortolândia, Monte Mor, Nova Odessa, Santa Bárbara d’Oeste e Sumaré) – cujos percentuais de resíduos são apresentados no slide seguinte.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Separação e Triagem de Resíduos da coleta seletiva dos municípios do Consórcio.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Compostagem de material orgânico, exclusivamente separado na fonte (folhas, podas, cascas de coco, frutas, folhas e alimentos não cozidos), coletados em parques, mercados, restaurantes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357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851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BEC93-34FA-4F95-A78A-E91625877314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341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376401-2B88-44AA-A779-9D7F4D30B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CB1631-AB43-46A4-B174-D529173E8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6B6F85-8023-4333-B14F-CA18D077F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06D-DCD7-49F0-BDB2-5A1D320E5EF5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17BEEF-743E-4C18-B478-8820F301B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E0E4E0-1323-4CBE-BA07-C937DD5C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305-E0F1-40C8-A164-74F77DDC7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38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353DD0-DA6C-4C23-A4E5-3226D3493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A8CF211-EE65-4324-8BCE-E19A3E6B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06B4A9-9FE2-4D98-B545-727039E0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06D-DCD7-49F0-BDB2-5A1D320E5EF5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6AAB98-779B-45BE-BEFD-E51F59F37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8527FA-95CC-4B63-A39F-6F5B86BC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305-E0F1-40C8-A164-74F77DDC7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0294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8294514-6C85-4986-8911-E8D693C72A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AA0F9A-B00F-48A9-B96C-29F7833B7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1AE50B-F9AB-4B89-A99D-CC982D17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06D-DCD7-49F0-BDB2-5A1D320E5EF5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D70D2F-AB26-4C12-907F-2A365DD6D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B897A7-0687-4B2D-9C25-68E3CB3FC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305-E0F1-40C8-A164-74F77DDC7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6106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 Light"/>
                <a:cs typeface="Avenir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Light"/>
                <a:cs typeface="Avenir Light"/>
              </a:defRPr>
            </a:lvl1pPr>
            <a:lvl2pPr>
              <a:defRPr>
                <a:latin typeface="Avenir Light"/>
                <a:cs typeface="Avenir Light"/>
              </a:defRPr>
            </a:lvl2pPr>
            <a:lvl3pPr>
              <a:defRPr>
                <a:latin typeface="Avenir Light"/>
                <a:cs typeface="Avenir Light"/>
              </a:defRPr>
            </a:lvl3pPr>
            <a:lvl4pPr>
              <a:defRPr>
                <a:latin typeface="Avenir Light"/>
                <a:cs typeface="Avenir Light"/>
              </a:defRPr>
            </a:lvl4pPr>
            <a:lvl5pPr>
              <a:defRPr>
                <a:latin typeface="Avenir Light"/>
                <a:cs typeface="Avenir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Light"/>
                <a:cs typeface="Avenir Light"/>
              </a:defRPr>
            </a:lvl1pPr>
          </a:lstStyle>
          <a:p>
            <a:fld id="{DF75B35A-B5AA-4B4F-A644-A7F280D41EC5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Light"/>
                <a:cs typeface="Avenir L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Light"/>
                <a:cs typeface="Avenir Light"/>
              </a:defRPr>
            </a:lvl1pPr>
          </a:lstStyle>
          <a:p>
            <a:fld id="{B1ED0DD5-5456-174D-80D0-1C7E795FCEA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70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 do Título"/>
          <p:cNvSpPr txBox="1">
            <a:spLocks noGrp="1"/>
          </p:cNvSpPr>
          <p:nvPr>
            <p:ph type="title"/>
          </p:nvPr>
        </p:nvSpPr>
        <p:spPr>
          <a:xfrm>
            <a:off x="576072" y="1124712"/>
            <a:ext cx="11036808" cy="3172969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t>Texto do Título</a:t>
            </a:r>
          </a:p>
        </p:txBody>
      </p:sp>
      <p:sp>
        <p:nvSpPr>
          <p:cNvPr id="1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576072" y="4727448"/>
            <a:ext cx="11036808" cy="148132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228600">
              <a:buSzTx/>
              <a:buFontTx/>
              <a:buNone/>
            </a:lvl2pPr>
            <a:lvl3pPr marL="0" indent="457200">
              <a:buSzTx/>
              <a:buFontTx/>
              <a:buNone/>
            </a:lvl3pPr>
            <a:lvl4pPr marL="0" indent="685800">
              <a:buSzTx/>
              <a:buFontTx/>
              <a:buNone/>
            </a:lvl4pPr>
            <a:lvl5pPr marL="0" indent="914400">
              <a:buSzTx/>
              <a:buFontTx/>
              <a:buNone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176543" y="6354249"/>
            <a:ext cx="43633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91958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/>
          <p:cNvSpPr/>
          <p:nvPr/>
        </p:nvSpPr>
        <p:spPr>
          <a:xfrm>
            <a:off x="558209" y="-1"/>
            <a:ext cx="11167448" cy="2018807"/>
          </a:xfrm>
          <a:prstGeom prst="rect">
            <a:avLst/>
          </a:prstGeom>
          <a:solidFill>
            <a:srgbClr val="FFFFFF"/>
          </a:solidFill>
          <a:ln w="12700">
            <a:solidFill>
              <a:srgbClr val="E7EBF0"/>
            </a:solidFill>
            <a:miter/>
          </a:ln>
          <a:effectLst>
            <a:outerShdw blurRad="101600" dist="76200" dir="2700000" rotWithShape="0">
              <a:srgbClr val="D9D9D9">
                <a:alpha val="30000"/>
              </a:srgbClr>
            </a:outerShdw>
          </a:effectLst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23" name="Rectangle 9"/>
          <p:cNvSpPr/>
          <p:nvPr/>
        </p:nvSpPr>
        <p:spPr>
          <a:xfrm>
            <a:off x="566928" y="0"/>
            <a:ext cx="11155681" cy="20116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24" name="Rectangle 11"/>
          <p:cNvSpPr/>
          <p:nvPr/>
        </p:nvSpPr>
        <p:spPr>
          <a:xfrm>
            <a:off x="498834" y="787352"/>
            <a:ext cx="128017" cy="7040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25" name="Texto do Título"/>
          <p:cNvSpPr txBox="1">
            <a:spLocks noGrp="1"/>
          </p:cNvSpPr>
          <p:nvPr>
            <p:ph type="title"/>
          </p:nvPr>
        </p:nvSpPr>
        <p:spPr>
          <a:xfrm>
            <a:off x="1115567" y="548640"/>
            <a:ext cx="10168129" cy="117957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Texto do Título</a:t>
            </a:r>
          </a:p>
        </p:txBody>
      </p:sp>
      <p:sp>
        <p:nvSpPr>
          <p:cNvPr id="26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115567" y="2478024"/>
            <a:ext cx="10168129" cy="3694177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847359" y="6354249"/>
            <a:ext cx="43633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019740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7"/>
          <p:cNvSpPr/>
          <p:nvPr/>
        </p:nvSpPr>
        <p:spPr>
          <a:xfrm>
            <a:off x="558210" y="4981421"/>
            <a:ext cx="11134957" cy="822961"/>
          </a:xfrm>
          <a:prstGeom prst="rect">
            <a:avLst/>
          </a:prstGeom>
          <a:solidFill>
            <a:srgbClr val="FFFFFF"/>
          </a:solidFill>
          <a:ln w="25400">
            <a:solidFill>
              <a:srgbClr val="E7EBF0"/>
            </a:solidFill>
            <a:miter/>
          </a:ln>
          <a:effectLst>
            <a:outerShdw blurRad="101600" dist="76200" dir="2700000" rotWithShape="0">
              <a:srgbClr val="D9D9D9">
                <a:alpha val="30000"/>
              </a:srgbClr>
            </a:outerShdw>
          </a:effectLst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35" name="Rectangle 9"/>
          <p:cNvSpPr/>
          <p:nvPr/>
        </p:nvSpPr>
        <p:spPr>
          <a:xfrm>
            <a:off x="498834" y="5118581"/>
            <a:ext cx="146305" cy="54864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36" name="Texto do Título"/>
          <p:cNvSpPr txBox="1">
            <a:spLocks noGrp="1"/>
          </p:cNvSpPr>
          <p:nvPr>
            <p:ph type="title"/>
          </p:nvPr>
        </p:nvSpPr>
        <p:spPr>
          <a:xfrm>
            <a:off x="557784" y="640080"/>
            <a:ext cx="10890505" cy="4114801"/>
          </a:xfrm>
          <a:prstGeom prst="rect">
            <a:avLst/>
          </a:prstGeom>
        </p:spPr>
        <p:txBody>
          <a:bodyPr anchor="b"/>
          <a:lstStyle>
            <a:lvl1pPr>
              <a:defRPr sz="6600"/>
            </a:lvl1pPr>
          </a:lstStyle>
          <a:p>
            <a:r>
              <a:t>Texto do Título</a:t>
            </a:r>
          </a:p>
        </p:txBody>
      </p:sp>
      <p:sp>
        <p:nvSpPr>
          <p:cNvPr id="3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41248" y="5102352"/>
            <a:ext cx="10607041" cy="585217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2000"/>
            </a:lvl1pPr>
            <a:lvl2pPr marL="0" indent="228600">
              <a:buSzTx/>
              <a:buFontTx/>
              <a:buNone/>
              <a:defRPr sz="2000"/>
            </a:lvl2pPr>
            <a:lvl3pPr marL="0" indent="457200">
              <a:buSzTx/>
              <a:buFontTx/>
              <a:buNone/>
              <a:defRPr sz="2000"/>
            </a:lvl3pPr>
            <a:lvl4pPr marL="0" indent="685800">
              <a:buSzTx/>
              <a:buFontTx/>
              <a:buNone/>
              <a:defRPr sz="2000"/>
            </a:lvl4pPr>
            <a:lvl5pPr marL="0" indent="914400">
              <a:buSzTx/>
              <a:buFontTx/>
              <a:buNone/>
              <a:defRPr sz="20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5839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8"/>
          <p:cNvSpPr/>
          <p:nvPr/>
        </p:nvSpPr>
        <p:spPr>
          <a:xfrm>
            <a:off x="558209" y="-1"/>
            <a:ext cx="11167448" cy="2018807"/>
          </a:xfrm>
          <a:prstGeom prst="rect">
            <a:avLst/>
          </a:prstGeom>
          <a:solidFill>
            <a:srgbClr val="FFFFFF"/>
          </a:solidFill>
          <a:ln w="12700">
            <a:solidFill>
              <a:srgbClr val="E7EBF0"/>
            </a:solidFill>
            <a:miter/>
          </a:ln>
          <a:effectLst>
            <a:outerShdw blurRad="101600" dist="76200" dir="2700000" rotWithShape="0">
              <a:srgbClr val="D9D9D9">
                <a:alpha val="30000"/>
              </a:srgbClr>
            </a:outerShdw>
          </a:effectLst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46" name="Rectangle 10"/>
          <p:cNvSpPr/>
          <p:nvPr/>
        </p:nvSpPr>
        <p:spPr>
          <a:xfrm>
            <a:off x="566928" y="0"/>
            <a:ext cx="11155681" cy="20116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47" name="Rectangle 12"/>
          <p:cNvSpPr/>
          <p:nvPr/>
        </p:nvSpPr>
        <p:spPr>
          <a:xfrm>
            <a:off x="498834" y="787352"/>
            <a:ext cx="128017" cy="7040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xfrm>
            <a:off x="1115567" y="548640"/>
            <a:ext cx="10168129" cy="117957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Texto do Título</a:t>
            </a:r>
          </a:p>
        </p:txBody>
      </p:sp>
      <p:sp>
        <p:nvSpPr>
          <p:cNvPr id="49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115568" y="2478024"/>
            <a:ext cx="4937761" cy="3694177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847359" y="6354249"/>
            <a:ext cx="436338" cy="3693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10492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7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901708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201719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"/>
          <p:cNvSpPr/>
          <p:nvPr/>
        </p:nvSpPr>
        <p:spPr>
          <a:xfrm>
            <a:off x="558210" y="1162033"/>
            <a:ext cx="3740740" cy="4643345"/>
          </a:xfrm>
          <a:prstGeom prst="rect">
            <a:avLst/>
          </a:prstGeom>
          <a:solidFill>
            <a:srgbClr val="FFFFFF"/>
          </a:solidFill>
          <a:ln w="25400">
            <a:solidFill>
              <a:srgbClr val="E7EBF0"/>
            </a:solidFill>
            <a:miter/>
          </a:ln>
          <a:effectLst>
            <a:outerShdw blurRad="101600" dist="76200" dir="2700000" rotWithShape="0">
              <a:srgbClr val="D9D9D9">
                <a:alpha val="30000"/>
              </a:srgbClr>
            </a:outerShdw>
          </a:effectLst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86" name="Rectangle 10"/>
          <p:cNvSpPr/>
          <p:nvPr/>
        </p:nvSpPr>
        <p:spPr>
          <a:xfrm>
            <a:off x="498834" y="1618375"/>
            <a:ext cx="146305" cy="8229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87" name="Texto do Título"/>
          <p:cNvSpPr txBox="1">
            <a:spLocks noGrp="1"/>
          </p:cNvSpPr>
          <p:nvPr>
            <p:ph type="title"/>
          </p:nvPr>
        </p:nvSpPr>
        <p:spPr>
          <a:xfrm>
            <a:off x="868680" y="1709928"/>
            <a:ext cx="3099817" cy="1709929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400"/>
            </a:lvl1pPr>
          </a:lstStyle>
          <a:p>
            <a:r>
              <a:t>Texto do Título</a:t>
            </a:r>
          </a:p>
        </p:txBody>
      </p:sp>
      <p:sp>
        <p:nvSpPr>
          <p:cNvPr id="88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4965192" y="1709928"/>
            <a:ext cx="6729985" cy="4096513"/>
          </a:xfrm>
          <a:prstGeom prst="rect">
            <a:avLst/>
          </a:prstGeom>
        </p:spPr>
        <p:txBody>
          <a:bodyPr/>
          <a:lstStyle>
            <a:lvl4pPr marL="1005840" indent="-320040"/>
            <a:lvl5pPr marL="1234440" indent="-320040"/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68680" y="3429000"/>
            <a:ext cx="3099817" cy="2066545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3600"/>
            </a:lvl1pPr>
          </a:lstStyle>
          <a:p>
            <a:pPr marL="0" indent="0">
              <a:buSzTx/>
              <a:buFontTx/>
              <a:buNone/>
              <a:defRPr sz="3600"/>
            </a:pPr>
            <a:endParaRPr/>
          </a:p>
        </p:txBody>
      </p:sp>
      <p:sp>
        <p:nvSpPr>
          <p:cNvPr id="9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3990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A99B0A74-267A-834D-9131-9616B38CC4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01F676CE-5533-514C-B1B1-B188FAA021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73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8"/>
          <p:cNvSpPr/>
          <p:nvPr/>
        </p:nvSpPr>
        <p:spPr>
          <a:xfrm>
            <a:off x="558210" y="1162033"/>
            <a:ext cx="3740740" cy="4643345"/>
          </a:xfrm>
          <a:prstGeom prst="rect">
            <a:avLst/>
          </a:prstGeom>
          <a:solidFill>
            <a:srgbClr val="FFFFFF"/>
          </a:solidFill>
          <a:ln w="25400">
            <a:solidFill>
              <a:srgbClr val="E7EBF0"/>
            </a:solidFill>
            <a:miter/>
          </a:ln>
          <a:effectLst>
            <a:outerShdw blurRad="101600" dist="76200" dir="2700000" rotWithShape="0">
              <a:srgbClr val="D9D9D9">
                <a:alpha val="30000"/>
              </a:srgbClr>
            </a:outerShdw>
          </a:effectLst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98" name="Rectangle 10"/>
          <p:cNvSpPr/>
          <p:nvPr/>
        </p:nvSpPr>
        <p:spPr>
          <a:xfrm>
            <a:off x="498834" y="1618375"/>
            <a:ext cx="146305" cy="8229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99" name="Texto do Título"/>
          <p:cNvSpPr txBox="1">
            <a:spLocks noGrp="1"/>
          </p:cNvSpPr>
          <p:nvPr>
            <p:ph type="title"/>
          </p:nvPr>
        </p:nvSpPr>
        <p:spPr>
          <a:xfrm>
            <a:off x="868680" y="1709928"/>
            <a:ext cx="3099817" cy="1709929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400"/>
            </a:lvl1pPr>
          </a:lstStyle>
          <a:p>
            <a:r>
              <a:t>Texto do Título</a:t>
            </a:r>
          </a:p>
        </p:txBody>
      </p:sp>
      <p:sp>
        <p:nvSpPr>
          <p:cNvPr id="10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4965192" y="1161288"/>
            <a:ext cx="6729985" cy="4645153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01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68680" y="3438144"/>
            <a:ext cx="3099817" cy="205740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/>
            </a:lvl1pPr>
            <a:lvl2pPr marL="0" indent="228600">
              <a:buSzTx/>
              <a:buFontTx/>
              <a:buNone/>
              <a:defRPr sz="1800"/>
            </a:lvl2pPr>
            <a:lvl3pPr marL="0" indent="457200">
              <a:buSzTx/>
              <a:buFontTx/>
              <a:buNone/>
              <a:defRPr sz="1800"/>
            </a:lvl3pPr>
            <a:lvl4pPr marL="0" indent="685800">
              <a:buSzTx/>
              <a:buFontTx/>
              <a:buNone/>
              <a:defRPr sz="1800"/>
            </a:lvl4pPr>
            <a:lvl5pPr marL="0" indent="914400">
              <a:buSzTx/>
              <a:buFontTx/>
              <a:buNone/>
              <a:defRPr sz="1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699060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range"/>
          <p:cNvSpPr/>
          <p:nvPr userDrawn="1"/>
        </p:nvSpPr>
        <p:spPr>
          <a:xfrm>
            <a:off x="-12192" y="1792224"/>
            <a:ext cx="12204192" cy="5065776"/>
          </a:xfrm>
          <a:prstGeom prst="rect">
            <a:avLst/>
          </a:pr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950" dirty="0">
              <a:solidFill>
                <a:prstClr val="white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443078" y="2279813"/>
            <a:ext cx="10743285" cy="500697"/>
          </a:xfrm>
        </p:spPr>
        <p:txBody>
          <a:bodyPr lIns="0" tIns="0" rIns="0" bIns="0" anchor="t">
            <a:noAutofit/>
          </a:bodyPr>
          <a:lstStyle>
            <a:lvl1pPr algn="l">
              <a:defRPr sz="38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Presentation</a:t>
            </a:r>
            <a:r>
              <a:rPr lang="en-US" dirty="0"/>
              <a:t> title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443078" y="2967835"/>
            <a:ext cx="8812885" cy="50958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95285" indent="0" algn="ctr">
              <a:buNone/>
              <a:defRPr sz="2167"/>
            </a:lvl2pPr>
            <a:lvl3pPr marL="990570" indent="0" algn="ctr">
              <a:buNone/>
              <a:defRPr sz="1950"/>
            </a:lvl3pPr>
            <a:lvl4pPr marL="1485854" indent="0" algn="ctr">
              <a:buNone/>
              <a:defRPr sz="1733"/>
            </a:lvl4pPr>
            <a:lvl5pPr marL="1981139" indent="0" algn="ctr">
              <a:buNone/>
              <a:defRPr sz="1733"/>
            </a:lvl5pPr>
            <a:lvl6pPr marL="2476424" indent="0" algn="ctr">
              <a:buNone/>
              <a:defRPr sz="1733"/>
            </a:lvl6pPr>
            <a:lvl7pPr marL="2971709" indent="0" algn="ctr">
              <a:buNone/>
              <a:defRPr sz="1733"/>
            </a:lvl7pPr>
            <a:lvl8pPr marL="3466993" indent="0" algn="ctr">
              <a:buNone/>
              <a:defRPr sz="1733"/>
            </a:lvl8pPr>
            <a:lvl9pPr marL="3962278" indent="0" algn="ctr">
              <a:buNone/>
              <a:defRPr sz="1733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Date"/>
          <p:cNvSpPr>
            <a:spLocks noGrp="1"/>
          </p:cNvSpPr>
          <p:nvPr>
            <p:ph type="body" sz="quarter" idx="10" hasCustomPrompt="1"/>
          </p:nvPr>
        </p:nvSpPr>
        <p:spPr>
          <a:xfrm>
            <a:off x="443077" y="4017172"/>
            <a:ext cx="7421034" cy="523875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7" name="Diagonal Line 2"/>
          <p:cNvCxnSpPr/>
          <p:nvPr userDrawn="1"/>
        </p:nvCxnSpPr>
        <p:spPr>
          <a:xfrm flipH="1">
            <a:off x="6794499" y="2898648"/>
            <a:ext cx="5409694" cy="3959352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Diagonal Line 1"/>
          <p:cNvCxnSpPr/>
          <p:nvPr userDrawn="1"/>
        </p:nvCxnSpPr>
        <p:spPr>
          <a:xfrm flipH="1">
            <a:off x="9059336" y="4445797"/>
            <a:ext cx="3132668" cy="2412207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Horizontal Line"/>
          <p:cNvCxnSpPr/>
          <p:nvPr userDrawn="1"/>
        </p:nvCxnSpPr>
        <p:spPr>
          <a:xfrm flipH="1">
            <a:off x="4" y="6015323"/>
            <a:ext cx="12204191" cy="0"/>
          </a:xfrm>
          <a:prstGeom prst="line">
            <a:avLst/>
          </a:prstGeom>
          <a:ln w="9525" cmpd="sng">
            <a:solidFill>
              <a:schemeClr val="bg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89" y="526200"/>
            <a:ext cx="417806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44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43077" y="3624821"/>
            <a:ext cx="11307323" cy="286805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reeform 14"/>
          <p:cNvSpPr/>
          <p:nvPr userDrawn="1"/>
        </p:nvSpPr>
        <p:spPr>
          <a:xfrm>
            <a:off x="443077" y="1818448"/>
            <a:ext cx="11307323" cy="1818000"/>
          </a:xfrm>
          <a:custGeom>
            <a:avLst/>
            <a:gdLst>
              <a:gd name="connsiteX0" fmla="*/ 251596 w 9186862"/>
              <a:gd name="connsiteY0" fmla="*/ 0 h 1818000"/>
              <a:gd name="connsiteX1" fmla="*/ 9186862 w 9186862"/>
              <a:gd name="connsiteY1" fmla="*/ 0 h 1818000"/>
              <a:gd name="connsiteX2" fmla="*/ 9186862 w 9186862"/>
              <a:gd name="connsiteY2" fmla="*/ 1818000 h 1818000"/>
              <a:gd name="connsiteX3" fmla="*/ 0 w 9186862"/>
              <a:gd name="connsiteY3" fmla="*/ 1818000 h 1818000"/>
              <a:gd name="connsiteX4" fmla="*/ 0 w 9186862"/>
              <a:gd name="connsiteY4" fmla="*/ 251551 h 18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6862" h="1818000">
                <a:moveTo>
                  <a:pt x="251596" y="0"/>
                </a:moveTo>
                <a:lnTo>
                  <a:pt x="9186862" y="0"/>
                </a:lnTo>
                <a:lnTo>
                  <a:pt x="9186862" y="1818000"/>
                </a:lnTo>
                <a:lnTo>
                  <a:pt x="0" y="1818000"/>
                </a:lnTo>
                <a:lnTo>
                  <a:pt x="0" y="251551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Rectangle 18"/>
          <p:cNvSpPr/>
          <p:nvPr userDrawn="1"/>
        </p:nvSpPr>
        <p:spPr>
          <a:xfrm>
            <a:off x="443077" y="1818448"/>
            <a:ext cx="309922" cy="252000"/>
          </a:xfrm>
          <a:custGeom>
            <a:avLst/>
            <a:gdLst>
              <a:gd name="connsiteX0" fmla="*/ 0 w 280737"/>
              <a:gd name="connsiteY0" fmla="*/ 0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  <a:gd name="connsiteX4" fmla="*/ 0 w 280737"/>
              <a:gd name="connsiteY4" fmla="*/ 0 h 275113"/>
              <a:gd name="connsiteX0" fmla="*/ 0 w 280737"/>
              <a:gd name="connsiteY0" fmla="*/ 275113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37" h="275113">
                <a:moveTo>
                  <a:pt x="0" y="275113"/>
                </a:moveTo>
                <a:lnTo>
                  <a:pt x="280737" y="0"/>
                </a:lnTo>
                <a:lnTo>
                  <a:pt x="280737" y="275113"/>
                </a:lnTo>
                <a:lnTo>
                  <a:pt x="0" y="275113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 userDrawn="1">
            <p:ph type="ctrTitle" hasCustomPrompt="1"/>
          </p:nvPr>
        </p:nvSpPr>
        <p:spPr>
          <a:xfrm>
            <a:off x="1000049" y="2177037"/>
            <a:ext cx="9534314" cy="324864"/>
          </a:xfrm>
        </p:spPr>
        <p:txBody>
          <a:bodyPr lIns="0" tIns="0" anchor="t">
            <a:noAutofit/>
          </a:bodyPr>
          <a:lstStyle>
            <a:lvl1pPr algn="l">
              <a:defRPr sz="26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EDIT </a:t>
            </a:r>
            <a:r>
              <a:rPr lang="en-US" noProof="0" dirty="0"/>
              <a:t>PRESENTATION</a:t>
            </a:r>
            <a:r>
              <a:rPr lang="en-US" dirty="0"/>
              <a:t> TITLE</a:t>
            </a:r>
          </a:p>
        </p:txBody>
      </p:sp>
      <p:sp>
        <p:nvSpPr>
          <p:cNvPr id="3" name="Subtitle"/>
          <p:cNvSpPr>
            <a:spLocks noGrp="1"/>
          </p:cNvSpPr>
          <p:nvPr userDrawn="1">
            <p:ph type="subTitle" idx="1"/>
          </p:nvPr>
        </p:nvSpPr>
        <p:spPr>
          <a:xfrm>
            <a:off x="1000049" y="2554201"/>
            <a:ext cx="9534314" cy="306290"/>
          </a:xfrm>
        </p:spPr>
        <p:txBody>
          <a:bodyPr lIns="0" tIns="0"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Date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000050" y="3113885"/>
            <a:ext cx="2144270" cy="124650"/>
          </a:xfrm>
        </p:spPr>
        <p:txBody>
          <a:bodyPr tIns="0" bIns="0"/>
          <a:lstStyle>
            <a:lvl1pPr marL="0" indent="0">
              <a:buNone/>
              <a:defRPr sz="900" baseline="0"/>
            </a:lvl1pPr>
          </a:lstStyle>
          <a:p>
            <a:pPr lvl="0"/>
            <a:r>
              <a:rPr lang="en-US" dirty="0"/>
              <a:t>MONTH </a:t>
            </a:r>
            <a:r>
              <a:rPr lang="en-US" dirty="0" err="1"/>
              <a:t>20XX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89" y="526200"/>
            <a:ext cx="417806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32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43524" y="360000"/>
            <a:ext cx="11306907" cy="6127750"/>
          </a:xfrm>
          <a:prstGeom prst="rect">
            <a:avLst/>
          </a:prstGeom>
          <a:solidFill>
            <a:schemeClr val="bg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84950" y="2191955"/>
            <a:ext cx="8921406" cy="360000"/>
          </a:xfrm>
        </p:spPr>
        <p:txBody>
          <a:bodyPr>
            <a:noAutofit/>
          </a:bodyPr>
          <a:lstStyle>
            <a:lvl1pPr>
              <a:defRPr sz="2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TITLE</a:t>
            </a:r>
          </a:p>
        </p:txBody>
      </p:sp>
      <p:sp>
        <p:nvSpPr>
          <p:cNvPr id="7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884950" y="2594542"/>
            <a:ext cx="8921406" cy="221599"/>
          </a:xfrm>
        </p:spPr>
        <p:txBody>
          <a:bodyPr tIns="0" bIns="0">
            <a:spAutoFit/>
          </a:bodyPr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if required</a:t>
            </a:r>
          </a:p>
        </p:txBody>
      </p:sp>
      <p:grpSp>
        <p:nvGrpSpPr>
          <p:cNvPr id="14" name="Diagonal Lines"/>
          <p:cNvGrpSpPr/>
          <p:nvPr userDrawn="1"/>
        </p:nvGrpSpPr>
        <p:grpSpPr>
          <a:xfrm>
            <a:off x="443524" y="2819669"/>
            <a:ext cx="11315054" cy="3959353"/>
            <a:chOff x="379413" y="2781568"/>
            <a:chExt cx="9193481" cy="3959353"/>
          </a:xfrm>
        </p:grpSpPr>
        <p:cxnSp>
          <p:nvCxnSpPr>
            <p:cNvPr id="10" name="Straight Connector 9"/>
            <p:cNvCxnSpPr/>
            <p:nvPr userDrawn="1"/>
          </p:nvCxnSpPr>
          <p:spPr>
            <a:xfrm flipH="1">
              <a:off x="5177517" y="2781568"/>
              <a:ext cx="4395376" cy="3959352"/>
            </a:xfrm>
            <a:prstGeom prst="line">
              <a:avLst/>
            </a:prstGeom>
            <a:ln w="9525" cmpd="sng">
              <a:solidFill>
                <a:schemeClr val="bg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7017695" y="4328714"/>
              <a:ext cx="2545293" cy="2412207"/>
            </a:xfrm>
            <a:prstGeom prst="line">
              <a:avLst/>
            </a:prstGeom>
            <a:ln w="9525" cmpd="sng">
              <a:solidFill>
                <a:schemeClr val="bg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379413" y="5898243"/>
              <a:ext cx="9193481" cy="0"/>
            </a:xfrm>
            <a:prstGeom prst="line">
              <a:avLst/>
            </a:prstGeom>
            <a:ln w="9525" cmpd="sng">
              <a:solidFill>
                <a:schemeClr val="bg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47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887068" y="1799451"/>
            <a:ext cx="5384778" cy="70974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600" b="1" cap="all" baseline="0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 noProof="0" dirty="0"/>
              <a:t>presentation title with additional line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887068" y="2568585"/>
            <a:ext cx="5384778" cy="525503"/>
          </a:xfrm>
          <a:prstGeom prst="rect">
            <a:avLst/>
          </a:prstGeom>
          <a:noFill/>
        </p:spPr>
        <p:txBody>
          <a:bodyPr t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subtitle</a:t>
            </a:r>
          </a:p>
        </p:txBody>
      </p:sp>
      <p:sp>
        <p:nvSpPr>
          <p:cNvPr id="16" name="Date"/>
          <p:cNvSpPr>
            <a:spLocks noGrp="1"/>
          </p:cNvSpPr>
          <p:nvPr>
            <p:ph type="body" sz="quarter" idx="14" hasCustomPrompt="1"/>
          </p:nvPr>
        </p:nvSpPr>
        <p:spPr>
          <a:xfrm>
            <a:off x="886154" y="3452446"/>
            <a:ext cx="7416800" cy="124650"/>
          </a:xfrm>
          <a:noFill/>
        </p:spPr>
        <p:txBody>
          <a:bodyPr t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 date</a:t>
            </a:r>
          </a:p>
        </p:txBody>
      </p:sp>
      <p:grpSp>
        <p:nvGrpSpPr>
          <p:cNvPr id="37" name="Lines and Diagram"/>
          <p:cNvGrpSpPr/>
          <p:nvPr userDrawn="1"/>
        </p:nvGrpSpPr>
        <p:grpSpPr>
          <a:xfrm>
            <a:off x="443524" y="2397044"/>
            <a:ext cx="11775061" cy="4473659"/>
            <a:chOff x="360363" y="2384343"/>
            <a:chExt cx="9567237" cy="4473659"/>
          </a:xfrm>
        </p:grpSpPr>
        <p:sp>
          <p:nvSpPr>
            <p:cNvPr id="38" name="Freeform 37"/>
            <p:cNvSpPr/>
            <p:nvPr userDrawn="1"/>
          </p:nvSpPr>
          <p:spPr>
            <a:xfrm>
              <a:off x="5358058" y="2384343"/>
              <a:ext cx="4557849" cy="4108532"/>
            </a:xfrm>
            <a:custGeom>
              <a:avLst/>
              <a:gdLst>
                <a:gd name="connsiteX0" fmla="*/ 4557849 w 4557849"/>
                <a:gd name="connsiteY0" fmla="*/ 0 h 4108532"/>
                <a:gd name="connsiteX1" fmla="*/ 4557849 w 4557849"/>
                <a:gd name="connsiteY1" fmla="*/ 4108532 h 4108532"/>
                <a:gd name="connsiteX2" fmla="*/ 0 w 4557849"/>
                <a:gd name="connsiteY2" fmla="*/ 4108532 h 410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57849" h="4108532">
                  <a:moveTo>
                    <a:pt x="4557849" y="0"/>
                  </a:moveTo>
                  <a:lnTo>
                    <a:pt x="4557849" y="4108532"/>
                  </a:lnTo>
                  <a:lnTo>
                    <a:pt x="0" y="4108532"/>
                  </a:lnTo>
                  <a:close/>
                </a:path>
              </a:pathLst>
            </a:custGeom>
            <a:solidFill>
              <a:schemeClr val="accent1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39" name="Group 38"/>
            <p:cNvGrpSpPr/>
            <p:nvPr userDrawn="1"/>
          </p:nvGrpSpPr>
          <p:grpSpPr>
            <a:xfrm>
              <a:off x="360363" y="4072640"/>
              <a:ext cx="9567237" cy="2785362"/>
              <a:chOff x="1575130" y="4426734"/>
              <a:chExt cx="8350984" cy="2431267"/>
            </a:xfrm>
          </p:grpSpPr>
          <p:cxnSp>
            <p:nvCxnSpPr>
              <p:cNvPr id="40" name="Straight Connector 39"/>
              <p:cNvCxnSpPr/>
              <p:nvPr userDrawn="1"/>
            </p:nvCxnSpPr>
            <p:spPr>
              <a:xfrm flipH="1">
                <a:off x="1575130" y="6015323"/>
                <a:ext cx="8350983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 userDrawn="1"/>
            </p:nvCxnSpPr>
            <p:spPr>
              <a:xfrm flipH="1">
                <a:off x="7360709" y="4426734"/>
                <a:ext cx="2565404" cy="2431267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 userDrawn="1"/>
            </p:nvCxnSpPr>
            <p:spPr>
              <a:xfrm flipH="1">
                <a:off x="6526727" y="6015323"/>
                <a:ext cx="3399387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bevel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89" y="526200"/>
            <a:ext cx="417806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12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443525" y="2910059"/>
            <a:ext cx="11775063" cy="3608217"/>
            <a:chOff x="-1131533" y="2322000"/>
            <a:chExt cx="11059135" cy="4170875"/>
          </a:xfrm>
        </p:grpSpPr>
        <p:sp>
          <p:nvSpPr>
            <p:cNvPr id="13" name="Freeform 12"/>
            <p:cNvSpPr/>
            <p:nvPr userDrawn="1"/>
          </p:nvSpPr>
          <p:spPr>
            <a:xfrm>
              <a:off x="7370887" y="4064909"/>
              <a:ext cx="2545020" cy="2427966"/>
            </a:xfrm>
            <a:custGeom>
              <a:avLst/>
              <a:gdLst>
                <a:gd name="connsiteX0" fmla="*/ 2545020 w 2545020"/>
                <a:gd name="connsiteY0" fmla="*/ 0 h 2427966"/>
                <a:gd name="connsiteX1" fmla="*/ 2545020 w 2545020"/>
                <a:gd name="connsiteY1" fmla="*/ 2427966 h 2427966"/>
                <a:gd name="connsiteX2" fmla="*/ 0 w 2545020"/>
                <a:gd name="connsiteY2" fmla="*/ 2427966 h 242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5020" h="2427966">
                  <a:moveTo>
                    <a:pt x="2545020" y="0"/>
                  </a:moveTo>
                  <a:lnTo>
                    <a:pt x="2545020" y="2427966"/>
                  </a:lnTo>
                  <a:lnTo>
                    <a:pt x="0" y="2427966"/>
                  </a:lnTo>
                  <a:close/>
                </a:path>
              </a:pathLst>
            </a:custGeom>
            <a:solidFill>
              <a:schemeClr val="bg2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-1131533" y="5573185"/>
              <a:ext cx="11059135" cy="3481"/>
              <a:chOff x="272894" y="6571998"/>
              <a:chExt cx="9653222" cy="3481"/>
            </a:xfrm>
          </p:grpSpPr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272894" y="6571998"/>
                <a:ext cx="9653220" cy="0"/>
              </a:xfrm>
              <a:prstGeom prst="line">
                <a:avLst/>
              </a:prstGeom>
              <a:ln w="9525" cmpd="sng">
                <a:solidFill>
                  <a:schemeClr val="bg2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8539564" y="6575479"/>
                <a:ext cx="1386552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bevel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/>
            <p:cNvCxnSpPr/>
            <p:nvPr userDrawn="1"/>
          </p:nvCxnSpPr>
          <p:spPr>
            <a:xfrm flipH="1">
              <a:off x="5285714" y="2322000"/>
              <a:ext cx="4630194" cy="4170875"/>
            </a:xfrm>
            <a:prstGeom prst="line">
              <a:avLst/>
            </a:prstGeom>
            <a:ln w="9525" cmpd="sng">
              <a:solidFill>
                <a:schemeClr val="bg2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887068" y="1799452"/>
            <a:ext cx="5384778" cy="33340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400" b="1" cap="all" baseline="0" dirty="0">
                <a:solidFill>
                  <a:schemeClr val="bg2"/>
                </a:solidFill>
              </a:defRPr>
            </a:lvl1pPr>
          </a:lstStyle>
          <a:p>
            <a:pPr marL="0" lvl="0"/>
            <a:r>
              <a:rPr lang="en-US" dirty="0"/>
              <a:t>Divider title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887068" y="2193935"/>
            <a:ext cx="5384778" cy="221599"/>
          </a:xfrm>
          <a:prstGeom prst="rect">
            <a:avLst/>
          </a:prstGeom>
          <a:noFill/>
        </p:spPr>
        <p:txBody>
          <a:bodyPr t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4089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dover Box"/>
          <p:cNvSpPr/>
          <p:nvPr userDrawn="1"/>
        </p:nvSpPr>
        <p:spPr>
          <a:xfrm>
            <a:off x="720000" y="1620000"/>
            <a:ext cx="10752000" cy="4698000"/>
          </a:xfrm>
          <a:custGeom>
            <a:avLst/>
            <a:gdLst>
              <a:gd name="connsiteX0" fmla="*/ 280737 w 8064000"/>
              <a:gd name="connsiteY0" fmla="*/ 0 h 4698000"/>
              <a:gd name="connsiteX1" fmla="*/ 8064000 w 8064000"/>
              <a:gd name="connsiteY1" fmla="*/ 0 h 4698000"/>
              <a:gd name="connsiteX2" fmla="*/ 8064000 w 8064000"/>
              <a:gd name="connsiteY2" fmla="*/ 4698000 h 4698000"/>
              <a:gd name="connsiteX3" fmla="*/ 0 w 8064000"/>
              <a:gd name="connsiteY3" fmla="*/ 4698000 h 4698000"/>
              <a:gd name="connsiteX4" fmla="*/ 0 w 8064000"/>
              <a:gd name="connsiteY4" fmla="*/ 275113 h 46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4000" h="4698000">
                <a:moveTo>
                  <a:pt x="280737" y="0"/>
                </a:moveTo>
                <a:lnTo>
                  <a:pt x="8064000" y="0"/>
                </a:lnTo>
                <a:lnTo>
                  <a:pt x="8064000" y="4698000"/>
                </a:lnTo>
                <a:lnTo>
                  <a:pt x="0" y="4698000"/>
                </a:lnTo>
                <a:lnTo>
                  <a:pt x="0" y="275113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50" dirty="0">
              <a:solidFill>
                <a:prstClr val="white"/>
              </a:solidFill>
            </a:endParaRPr>
          </a:p>
        </p:txBody>
      </p:sp>
      <p:sp>
        <p:nvSpPr>
          <p:cNvPr id="9" name="Foldover Corner"/>
          <p:cNvSpPr/>
          <p:nvPr userDrawn="1"/>
        </p:nvSpPr>
        <p:spPr>
          <a:xfrm>
            <a:off x="716104" y="1620002"/>
            <a:ext cx="374316" cy="275113"/>
          </a:xfrm>
          <a:custGeom>
            <a:avLst/>
            <a:gdLst>
              <a:gd name="connsiteX0" fmla="*/ 0 w 280737"/>
              <a:gd name="connsiteY0" fmla="*/ 0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  <a:gd name="connsiteX4" fmla="*/ 0 w 280737"/>
              <a:gd name="connsiteY4" fmla="*/ 0 h 275113"/>
              <a:gd name="connsiteX0" fmla="*/ 0 w 280737"/>
              <a:gd name="connsiteY0" fmla="*/ 275113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37" h="275113">
                <a:moveTo>
                  <a:pt x="0" y="275113"/>
                </a:moveTo>
                <a:lnTo>
                  <a:pt x="280737" y="0"/>
                </a:lnTo>
                <a:lnTo>
                  <a:pt x="280737" y="275113"/>
                </a:lnTo>
                <a:lnTo>
                  <a:pt x="0" y="275113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 dirty="0">
              <a:solidFill>
                <a:prstClr val="white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200000" y="1980000"/>
            <a:ext cx="9144000" cy="481848"/>
          </a:xfrm>
        </p:spPr>
        <p:txBody>
          <a:bodyPr lIns="0" tIns="0" anchor="t">
            <a:noAutofit/>
          </a:bodyPr>
          <a:lstStyle>
            <a:lvl1pPr algn="l">
              <a:spcAft>
                <a:spcPts val="325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89" y="526200"/>
            <a:ext cx="417806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06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dover Box"/>
          <p:cNvSpPr/>
          <p:nvPr userDrawn="1"/>
        </p:nvSpPr>
        <p:spPr>
          <a:xfrm>
            <a:off x="720000" y="1620000"/>
            <a:ext cx="10752000" cy="4698000"/>
          </a:xfrm>
          <a:custGeom>
            <a:avLst/>
            <a:gdLst>
              <a:gd name="connsiteX0" fmla="*/ 280737 w 8064000"/>
              <a:gd name="connsiteY0" fmla="*/ 0 h 4698000"/>
              <a:gd name="connsiteX1" fmla="*/ 8064000 w 8064000"/>
              <a:gd name="connsiteY1" fmla="*/ 0 h 4698000"/>
              <a:gd name="connsiteX2" fmla="*/ 8064000 w 8064000"/>
              <a:gd name="connsiteY2" fmla="*/ 4698000 h 4698000"/>
              <a:gd name="connsiteX3" fmla="*/ 0 w 8064000"/>
              <a:gd name="connsiteY3" fmla="*/ 4698000 h 4698000"/>
              <a:gd name="connsiteX4" fmla="*/ 0 w 8064000"/>
              <a:gd name="connsiteY4" fmla="*/ 275113 h 46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4000" h="4698000">
                <a:moveTo>
                  <a:pt x="280737" y="0"/>
                </a:moveTo>
                <a:lnTo>
                  <a:pt x="8064000" y="0"/>
                </a:lnTo>
                <a:lnTo>
                  <a:pt x="8064000" y="4698000"/>
                </a:lnTo>
                <a:lnTo>
                  <a:pt x="0" y="4698000"/>
                </a:lnTo>
                <a:lnTo>
                  <a:pt x="0" y="275113"/>
                </a:lnTo>
                <a:close/>
              </a:path>
            </a:pathLst>
          </a:custGeom>
          <a:solidFill>
            <a:schemeClr val="bg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50" dirty="0">
              <a:solidFill>
                <a:prstClr val="white"/>
              </a:solidFill>
            </a:endParaRPr>
          </a:p>
        </p:txBody>
      </p:sp>
      <p:sp>
        <p:nvSpPr>
          <p:cNvPr id="9" name="Foldover Corner"/>
          <p:cNvSpPr/>
          <p:nvPr userDrawn="1"/>
        </p:nvSpPr>
        <p:spPr>
          <a:xfrm>
            <a:off x="720000" y="1620002"/>
            <a:ext cx="374316" cy="275113"/>
          </a:xfrm>
          <a:custGeom>
            <a:avLst/>
            <a:gdLst>
              <a:gd name="connsiteX0" fmla="*/ 0 w 280737"/>
              <a:gd name="connsiteY0" fmla="*/ 0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  <a:gd name="connsiteX4" fmla="*/ 0 w 280737"/>
              <a:gd name="connsiteY4" fmla="*/ 0 h 275113"/>
              <a:gd name="connsiteX0" fmla="*/ 0 w 280737"/>
              <a:gd name="connsiteY0" fmla="*/ 275113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37" h="275113">
                <a:moveTo>
                  <a:pt x="0" y="275113"/>
                </a:moveTo>
                <a:lnTo>
                  <a:pt x="280737" y="0"/>
                </a:lnTo>
                <a:lnTo>
                  <a:pt x="280737" y="275113"/>
                </a:lnTo>
                <a:lnTo>
                  <a:pt x="0" y="275113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 dirty="0">
              <a:solidFill>
                <a:prstClr val="white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200000" y="1980000"/>
            <a:ext cx="9144000" cy="481848"/>
          </a:xfrm>
        </p:spPr>
        <p:txBody>
          <a:bodyPr lIns="0" tIns="0" anchor="t">
            <a:noAutofit/>
          </a:bodyPr>
          <a:lstStyle>
            <a:lvl1pPr algn="l">
              <a:spcAft>
                <a:spcPts val="325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89" y="526200"/>
            <a:ext cx="417806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20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2828050"/>
            <a:ext cx="12192000" cy="4029951"/>
            <a:chOff x="-781314" y="2464345"/>
            <a:chExt cx="10706365" cy="4355555"/>
          </a:xfrm>
        </p:grpSpPr>
        <p:cxnSp>
          <p:nvCxnSpPr>
            <p:cNvPr id="10" name="Straight Connector 9"/>
            <p:cNvCxnSpPr/>
            <p:nvPr userDrawn="1"/>
          </p:nvCxnSpPr>
          <p:spPr>
            <a:xfrm flipH="1">
              <a:off x="5089839" y="2464345"/>
              <a:ext cx="4835212" cy="4355555"/>
            </a:xfrm>
            <a:prstGeom prst="line">
              <a:avLst/>
            </a:prstGeom>
            <a:ln w="9525" cmpd="sng">
              <a:solidFill>
                <a:schemeClr val="accent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6934360" y="3985583"/>
              <a:ext cx="2990690" cy="2834317"/>
            </a:xfrm>
            <a:prstGeom prst="line">
              <a:avLst/>
            </a:prstGeom>
            <a:ln w="9525" cmpd="sng">
              <a:solidFill>
                <a:schemeClr val="accent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-781314" y="5898243"/>
              <a:ext cx="10706364" cy="0"/>
            </a:xfrm>
            <a:prstGeom prst="line">
              <a:avLst/>
            </a:prstGeom>
            <a:ln w="9525" cmpd="sng">
              <a:solidFill>
                <a:schemeClr val="accent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89" y="526200"/>
            <a:ext cx="417806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59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067170" y="1818001"/>
            <a:ext cx="9683263" cy="319427"/>
          </a:xfrm>
        </p:spPr>
        <p:txBody>
          <a:bodyPr anchor="ctr">
            <a:normAutofit/>
          </a:bodyPr>
          <a:lstStyle>
            <a:lvl1pPr>
              <a:defRPr sz="2400" cap="all" baseline="0"/>
            </a:lvl1pPr>
          </a:lstStyle>
          <a:p>
            <a:r>
              <a:rPr lang="en-US" dirty="0"/>
              <a:t>contacts</a:t>
            </a:r>
            <a:endParaRPr lang="en-GB" dirty="0"/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2067686" y="2349499"/>
            <a:ext cx="1107692" cy="936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067686" y="3727744"/>
            <a:ext cx="1107692" cy="936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067169" y="5105989"/>
            <a:ext cx="1107692" cy="936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9060D-CFF6-4B29-8194-0E4D47B4F687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4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225B-FA1D-4E67-9DE4-4D4982544D95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"/>
            <a:ext cx="12192000" cy="549275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69" y="549275"/>
            <a:ext cx="2370462" cy="20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3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407A9D92-B433-B84F-9750-5FE0F7F23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0" y="-1485900"/>
            <a:ext cx="5133975" cy="29718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4CC465FA-DAB7-9F4C-9C57-E74464188A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8025" y="4826000"/>
            <a:ext cx="51339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82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067170" y="1818001"/>
            <a:ext cx="9683263" cy="319427"/>
          </a:xfrm>
        </p:spPr>
        <p:txBody>
          <a:bodyPr anchor="ctr">
            <a:normAutofit/>
          </a:bodyPr>
          <a:lstStyle>
            <a:lvl1pPr>
              <a:defRPr sz="2400" cap="all" baseline="0"/>
            </a:lvl1pPr>
          </a:lstStyle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067169" y="2357439"/>
            <a:ext cx="9683262" cy="3938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18E3B-FD8F-449A-A0A2-EF8288ED79CB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225B-FA1D-4E67-9DE4-4D4982544D95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69" y="549275"/>
            <a:ext cx="2370462" cy="20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30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Foldover Box"/>
          <p:cNvGrpSpPr/>
          <p:nvPr userDrawn="1"/>
        </p:nvGrpSpPr>
        <p:grpSpPr>
          <a:xfrm>
            <a:off x="443525" y="1025438"/>
            <a:ext cx="7000731" cy="1332000"/>
            <a:chOff x="360364" y="1025438"/>
            <a:chExt cx="5688094" cy="1332000"/>
          </a:xfrm>
        </p:grpSpPr>
        <p:sp>
          <p:nvSpPr>
            <p:cNvPr id="16" name="Freeform 15"/>
            <p:cNvSpPr/>
            <p:nvPr userDrawn="1"/>
          </p:nvSpPr>
          <p:spPr>
            <a:xfrm>
              <a:off x="360364" y="1025438"/>
              <a:ext cx="5688094" cy="1332000"/>
            </a:xfrm>
            <a:custGeom>
              <a:avLst/>
              <a:gdLst>
                <a:gd name="connsiteX0" fmla="*/ 250716 w 5688094"/>
                <a:gd name="connsiteY0" fmla="*/ 0 h 1332000"/>
                <a:gd name="connsiteX1" fmla="*/ 5688094 w 5688094"/>
                <a:gd name="connsiteY1" fmla="*/ 0 h 1332000"/>
                <a:gd name="connsiteX2" fmla="*/ 5688094 w 5688094"/>
                <a:gd name="connsiteY2" fmla="*/ 1332000 h 1332000"/>
                <a:gd name="connsiteX3" fmla="*/ 0 w 5688094"/>
                <a:gd name="connsiteY3" fmla="*/ 1332000 h 1332000"/>
                <a:gd name="connsiteX4" fmla="*/ 0 w 5688094"/>
                <a:gd name="connsiteY4" fmla="*/ 247812 h 13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8094" h="1332000">
                  <a:moveTo>
                    <a:pt x="250716" y="0"/>
                  </a:moveTo>
                  <a:lnTo>
                    <a:pt x="5688094" y="0"/>
                  </a:lnTo>
                  <a:lnTo>
                    <a:pt x="5688094" y="1332000"/>
                  </a:lnTo>
                  <a:lnTo>
                    <a:pt x="0" y="1332000"/>
                  </a:lnTo>
                  <a:lnTo>
                    <a:pt x="0" y="247812"/>
                  </a:lnTo>
                  <a:close/>
                </a:path>
              </a:pathLst>
            </a:custGeom>
            <a:solidFill>
              <a:schemeClr val="accent1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8"/>
            <p:cNvSpPr/>
            <p:nvPr userDrawn="1"/>
          </p:nvSpPr>
          <p:spPr>
            <a:xfrm>
              <a:off x="360364" y="1025438"/>
              <a:ext cx="252000" cy="252000"/>
            </a:xfrm>
            <a:custGeom>
              <a:avLst/>
              <a:gdLst>
                <a:gd name="connsiteX0" fmla="*/ 0 w 280737"/>
                <a:gd name="connsiteY0" fmla="*/ 0 h 275113"/>
                <a:gd name="connsiteX1" fmla="*/ 280737 w 280737"/>
                <a:gd name="connsiteY1" fmla="*/ 0 h 275113"/>
                <a:gd name="connsiteX2" fmla="*/ 280737 w 280737"/>
                <a:gd name="connsiteY2" fmla="*/ 275113 h 275113"/>
                <a:gd name="connsiteX3" fmla="*/ 0 w 280737"/>
                <a:gd name="connsiteY3" fmla="*/ 275113 h 275113"/>
                <a:gd name="connsiteX4" fmla="*/ 0 w 280737"/>
                <a:gd name="connsiteY4" fmla="*/ 0 h 275113"/>
                <a:gd name="connsiteX0" fmla="*/ 0 w 280737"/>
                <a:gd name="connsiteY0" fmla="*/ 275113 h 275113"/>
                <a:gd name="connsiteX1" fmla="*/ 280737 w 280737"/>
                <a:gd name="connsiteY1" fmla="*/ 0 h 275113"/>
                <a:gd name="connsiteX2" fmla="*/ 280737 w 280737"/>
                <a:gd name="connsiteY2" fmla="*/ 275113 h 275113"/>
                <a:gd name="connsiteX3" fmla="*/ 0 w 280737"/>
                <a:gd name="connsiteY3" fmla="*/ 275113 h 27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37" h="275113">
                  <a:moveTo>
                    <a:pt x="0" y="275113"/>
                  </a:moveTo>
                  <a:lnTo>
                    <a:pt x="280737" y="0"/>
                  </a:lnTo>
                  <a:lnTo>
                    <a:pt x="280737" y="275113"/>
                  </a:lnTo>
                  <a:lnTo>
                    <a:pt x="0" y="275113"/>
                  </a:lnTo>
                  <a:close/>
                </a:path>
              </a:pathLst>
            </a:custGeom>
            <a:solidFill>
              <a:schemeClr val="tx2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Title"/>
          <p:cNvSpPr>
            <a:spLocks noGrp="1"/>
          </p:cNvSpPr>
          <p:nvPr userDrawn="1">
            <p:ph type="title" hasCustomPrompt="1"/>
          </p:nvPr>
        </p:nvSpPr>
        <p:spPr>
          <a:xfrm>
            <a:off x="822799" y="1239338"/>
            <a:ext cx="6425329" cy="540000"/>
          </a:xfrm>
        </p:spPr>
        <p:txBody>
          <a:bodyPr anchor="b">
            <a:noAutofit/>
          </a:bodyPr>
          <a:lstStyle>
            <a:lvl1pPr>
              <a:lnSpc>
                <a:spcPct val="95000"/>
              </a:lnSpc>
              <a:defRPr sz="1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 example title displayed here over two lines if necessary</a:t>
            </a:r>
            <a:endParaRPr lang="en-GB" dirty="0"/>
          </a:p>
        </p:txBody>
      </p:sp>
      <p:sp>
        <p:nvSpPr>
          <p:cNvPr id="8" name="Subtitle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22799" y="1964988"/>
            <a:ext cx="6424615" cy="257951"/>
          </a:xfrm>
        </p:spPr>
        <p:txBody>
          <a:bodyPr tIns="0"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Descriptor or Subtitle</a:t>
            </a:r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 userDrawn="1">
            <p:ph type="dt" sz="half" idx="14"/>
          </p:nvPr>
        </p:nvSpPr>
        <p:spPr/>
        <p:txBody>
          <a:bodyPr/>
          <a:lstStyle/>
          <a:p>
            <a:fld id="{8C25D249-E88D-4B54-A530-E72C93C4C596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19" name="Picture"/>
          <p:cNvSpPr>
            <a:spLocks noGrp="1"/>
          </p:cNvSpPr>
          <p:nvPr userDrawn="1">
            <p:ph type="pic" sz="quarter" idx="20"/>
          </p:nvPr>
        </p:nvSpPr>
        <p:spPr>
          <a:xfrm>
            <a:off x="7444257" y="1025439"/>
            <a:ext cx="4306175" cy="1332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13" name="Footer Placeholder 12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14" name="Slide Number Placeholder 13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/>
          <a:p>
            <a:fld id="{A314225B-FA1D-4E67-9DE4-4D4982544D95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69" y="549275"/>
            <a:ext cx="2370462" cy="20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50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n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dover Box"/>
          <p:cNvSpPr/>
          <p:nvPr userDrawn="1"/>
        </p:nvSpPr>
        <p:spPr>
          <a:xfrm rot="10800000">
            <a:off x="443525" y="1025438"/>
            <a:ext cx="8939607" cy="1008001"/>
          </a:xfrm>
          <a:custGeom>
            <a:avLst/>
            <a:gdLst>
              <a:gd name="connsiteX0" fmla="*/ 7263431 w 7263431"/>
              <a:gd name="connsiteY0" fmla="*/ 1008001 h 1008001"/>
              <a:gd name="connsiteX1" fmla="*/ 7263430 w 7263431"/>
              <a:gd name="connsiteY1" fmla="*/ 1008001 h 1008001"/>
              <a:gd name="connsiteX2" fmla="*/ 7263430 w 7263431"/>
              <a:gd name="connsiteY2" fmla="*/ 792002 h 1008001"/>
              <a:gd name="connsiteX3" fmla="*/ 7047431 w 7263431"/>
              <a:gd name="connsiteY3" fmla="*/ 1008001 h 1008001"/>
              <a:gd name="connsiteX4" fmla="*/ 6943278 w 7263431"/>
              <a:gd name="connsiteY4" fmla="*/ 1008001 h 1008001"/>
              <a:gd name="connsiteX5" fmla="*/ 0 w 7263431"/>
              <a:gd name="connsiteY5" fmla="*/ 1008001 h 1008001"/>
              <a:gd name="connsiteX6" fmla="*/ 0 w 7263431"/>
              <a:gd name="connsiteY6" fmla="*/ 1008000 h 1008001"/>
              <a:gd name="connsiteX7" fmla="*/ 0 w 7263431"/>
              <a:gd name="connsiteY7" fmla="*/ 187534 h 1008001"/>
              <a:gd name="connsiteX8" fmla="*/ 0 w 7263431"/>
              <a:gd name="connsiteY8" fmla="*/ 187533 h 1008001"/>
              <a:gd name="connsiteX9" fmla="*/ 0 w 7263431"/>
              <a:gd name="connsiteY9" fmla="*/ 1 h 1008001"/>
              <a:gd name="connsiteX10" fmla="*/ 0 w 7263431"/>
              <a:gd name="connsiteY10" fmla="*/ 0 h 1008001"/>
              <a:gd name="connsiteX11" fmla="*/ 320153 w 7263431"/>
              <a:gd name="connsiteY11" fmla="*/ 0 h 1008001"/>
              <a:gd name="connsiteX12" fmla="*/ 7263431 w 7263431"/>
              <a:gd name="connsiteY12" fmla="*/ 0 h 1008001"/>
              <a:gd name="connsiteX13" fmla="*/ 7263431 w 7263431"/>
              <a:gd name="connsiteY13" fmla="*/ 1 h 1008001"/>
              <a:gd name="connsiteX14" fmla="*/ 7263431 w 7263431"/>
              <a:gd name="connsiteY14" fmla="*/ 820467 h 1008001"/>
              <a:gd name="connsiteX15" fmla="*/ 7263431 w 7263431"/>
              <a:gd name="connsiteY15" fmla="*/ 820468 h 1008001"/>
              <a:gd name="connsiteX16" fmla="*/ 7263431 w 7263431"/>
              <a:gd name="connsiteY16" fmla="*/ 1008000 h 100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63431" h="1008001">
                <a:moveTo>
                  <a:pt x="7263431" y="1008001"/>
                </a:moveTo>
                <a:lnTo>
                  <a:pt x="7263430" y="1008001"/>
                </a:lnTo>
                <a:lnTo>
                  <a:pt x="7263430" y="792002"/>
                </a:lnTo>
                <a:lnTo>
                  <a:pt x="7047431" y="1008001"/>
                </a:lnTo>
                <a:lnTo>
                  <a:pt x="6943278" y="1008001"/>
                </a:lnTo>
                <a:lnTo>
                  <a:pt x="0" y="1008001"/>
                </a:lnTo>
                <a:lnTo>
                  <a:pt x="0" y="1008000"/>
                </a:lnTo>
                <a:lnTo>
                  <a:pt x="0" y="187534"/>
                </a:lnTo>
                <a:lnTo>
                  <a:pt x="0" y="187533"/>
                </a:lnTo>
                <a:lnTo>
                  <a:pt x="0" y="1"/>
                </a:lnTo>
                <a:lnTo>
                  <a:pt x="0" y="0"/>
                </a:lnTo>
                <a:lnTo>
                  <a:pt x="320153" y="0"/>
                </a:lnTo>
                <a:lnTo>
                  <a:pt x="7263431" y="0"/>
                </a:lnTo>
                <a:lnTo>
                  <a:pt x="7263431" y="1"/>
                </a:lnTo>
                <a:lnTo>
                  <a:pt x="7263431" y="820467"/>
                </a:lnTo>
                <a:lnTo>
                  <a:pt x="7263431" y="820468"/>
                </a:lnTo>
                <a:lnTo>
                  <a:pt x="7263431" y="1008000"/>
                </a:lnTo>
                <a:close/>
              </a:path>
            </a:pathLst>
          </a:custGeom>
          <a:solidFill>
            <a:schemeClr val="bg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Foldover Corner"/>
          <p:cNvSpPr/>
          <p:nvPr userDrawn="1"/>
        </p:nvSpPr>
        <p:spPr>
          <a:xfrm>
            <a:off x="443525" y="1025437"/>
            <a:ext cx="265846" cy="216000"/>
          </a:xfrm>
          <a:custGeom>
            <a:avLst/>
            <a:gdLst>
              <a:gd name="connsiteX0" fmla="*/ 0 w 280737"/>
              <a:gd name="connsiteY0" fmla="*/ 0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  <a:gd name="connsiteX4" fmla="*/ 0 w 280737"/>
              <a:gd name="connsiteY4" fmla="*/ 0 h 275113"/>
              <a:gd name="connsiteX0" fmla="*/ 0 w 280737"/>
              <a:gd name="connsiteY0" fmla="*/ 275113 h 275113"/>
              <a:gd name="connsiteX1" fmla="*/ 280737 w 280737"/>
              <a:gd name="connsiteY1" fmla="*/ 0 h 275113"/>
              <a:gd name="connsiteX2" fmla="*/ 280737 w 280737"/>
              <a:gd name="connsiteY2" fmla="*/ 275113 h 275113"/>
              <a:gd name="connsiteX3" fmla="*/ 0 w 280737"/>
              <a:gd name="connsiteY3" fmla="*/ 275113 h 27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37" h="275113">
                <a:moveTo>
                  <a:pt x="0" y="275113"/>
                </a:moveTo>
                <a:lnTo>
                  <a:pt x="280737" y="0"/>
                </a:lnTo>
                <a:lnTo>
                  <a:pt x="280737" y="275113"/>
                </a:lnTo>
                <a:lnTo>
                  <a:pt x="0" y="275113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Title"/>
          <p:cNvSpPr>
            <a:spLocks noGrp="1"/>
          </p:cNvSpPr>
          <p:nvPr userDrawn="1">
            <p:ph type="title" hasCustomPrompt="1"/>
          </p:nvPr>
        </p:nvSpPr>
        <p:spPr>
          <a:xfrm>
            <a:off x="822799" y="1239338"/>
            <a:ext cx="6425329" cy="259262"/>
          </a:xfrm>
        </p:spPr>
        <p:txBody>
          <a:bodyPr anchor="b">
            <a:noAutofit/>
          </a:bodyPr>
          <a:lstStyle>
            <a:lvl1pPr>
              <a:lnSpc>
                <a:spcPct val="95000"/>
              </a:lnSpc>
              <a:defRPr sz="18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Firstname</a:t>
            </a:r>
            <a:r>
              <a:rPr lang="en-US" dirty="0"/>
              <a:t> surname</a:t>
            </a:r>
            <a:endParaRPr lang="en-GB" dirty="0"/>
          </a:p>
        </p:txBody>
      </p:sp>
      <p:sp>
        <p:nvSpPr>
          <p:cNvPr id="8" name="Subtitle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22799" y="1562464"/>
            <a:ext cx="6424615" cy="257951"/>
          </a:xfrm>
        </p:spPr>
        <p:txBody>
          <a:bodyPr tIns="0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Descriptor or Subtitle</a:t>
            </a:r>
            <a:endParaRPr lang="en-GB" dirty="0"/>
          </a:p>
        </p:txBody>
      </p:sp>
      <p:sp>
        <p:nvSpPr>
          <p:cNvPr id="19" name="Picture"/>
          <p:cNvSpPr>
            <a:spLocks noGrp="1"/>
          </p:cNvSpPr>
          <p:nvPr userDrawn="1">
            <p:ph type="pic" sz="quarter" idx="20"/>
          </p:nvPr>
        </p:nvSpPr>
        <p:spPr>
          <a:xfrm>
            <a:off x="9693286" y="1025439"/>
            <a:ext cx="2029292" cy="1008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 userDrawn="1">
            <p:ph type="dt" sz="half" idx="14"/>
          </p:nvPr>
        </p:nvSpPr>
        <p:spPr/>
        <p:txBody>
          <a:bodyPr/>
          <a:lstStyle/>
          <a:p>
            <a:fld id="{4C271E9F-AFFA-444A-BE43-19DF545FD387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14" name="Slide Number Placeholder 13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/>
          <a:p>
            <a:fld id="{A314225B-FA1D-4E67-9DE4-4D4982544D95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69" y="549275"/>
            <a:ext cx="2370462" cy="20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12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Kicker"/>
          <p:cNvSpPr>
            <a:spLocks noGrp="1"/>
          </p:cNvSpPr>
          <p:nvPr>
            <p:ph type="body" sz="quarter" idx="12" hasCustomPrompt="1"/>
          </p:nvPr>
        </p:nvSpPr>
        <p:spPr>
          <a:xfrm>
            <a:off x="443524" y="6048001"/>
            <a:ext cx="11307323" cy="439709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>
              <a:defRPr lang="en-GB" b="1" baseline="0" dirty="0" smtClean="0">
                <a:solidFill>
                  <a:schemeClr val="bg1"/>
                </a:solidFill>
              </a:defRPr>
            </a:lvl1pPr>
          </a:lstStyle>
          <a:p>
            <a:pPr marR="0" lvl="0" algn="ctr" fontAlgn="auto">
              <a:spcBef>
                <a:spcPts val="650"/>
              </a:spcBef>
              <a:spcAft>
                <a:spcPts val="1300"/>
              </a:spcAft>
              <a:buSzTx/>
              <a:tabLst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5" name="Content"/>
          <p:cNvSpPr>
            <a:spLocks noGrp="1"/>
          </p:cNvSpPr>
          <p:nvPr>
            <p:ph sz="quarter" idx="13"/>
          </p:nvPr>
        </p:nvSpPr>
        <p:spPr>
          <a:xfrm>
            <a:off x="443524" y="1169988"/>
            <a:ext cx="11306907" cy="4635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DDAECB7-0768-4174-B9F8-21E806EF4079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4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Kicker"/>
          <p:cNvSpPr>
            <a:spLocks noGrp="1"/>
          </p:cNvSpPr>
          <p:nvPr>
            <p:ph type="body" sz="quarter" idx="13" hasCustomPrompt="1"/>
          </p:nvPr>
        </p:nvSpPr>
        <p:spPr>
          <a:xfrm>
            <a:off x="443524" y="6048001"/>
            <a:ext cx="11307323" cy="439709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>
              <a:defRPr lang="en-GB" b="1" baseline="0" dirty="0" smtClean="0">
                <a:solidFill>
                  <a:schemeClr val="bg1"/>
                </a:solidFill>
              </a:defRPr>
            </a:lvl1pPr>
          </a:lstStyle>
          <a:p>
            <a:pPr marR="0" lvl="0" algn="ctr" fontAlgn="auto">
              <a:spcBef>
                <a:spcPts val="650"/>
              </a:spcBef>
              <a:spcAft>
                <a:spcPts val="1300"/>
              </a:spcAft>
              <a:buSzTx/>
              <a:tabLst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6" name="Left Text"/>
          <p:cNvSpPr>
            <a:spLocks noGrp="1"/>
          </p:cNvSpPr>
          <p:nvPr>
            <p:ph type="body" sz="quarter" idx="14"/>
          </p:nvPr>
        </p:nvSpPr>
        <p:spPr>
          <a:xfrm>
            <a:off x="443524" y="1169988"/>
            <a:ext cx="5500076" cy="4635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ight Text"/>
          <p:cNvSpPr>
            <a:spLocks noGrp="1"/>
          </p:cNvSpPr>
          <p:nvPr>
            <p:ph type="body" sz="quarter" idx="15"/>
          </p:nvPr>
        </p:nvSpPr>
        <p:spPr>
          <a:xfrm>
            <a:off x="6250324" y="1169988"/>
            <a:ext cx="5500076" cy="463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04A90-D239-4F41-8C08-97F8EF148CE4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99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Kicker"/>
          <p:cNvSpPr>
            <a:spLocks noGrp="1"/>
          </p:cNvSpPr>
          <p:nvPr>
            <p:ph type="body" sz="quarter" idx="10" hasCustomPrompt="1"/>
          </p:nvPr>
        </p:nvSpPr>
        <p:spPr>
          <a:xfrm>
            <a:off x="443524" y="6048001"/>
            <a:ext cx="11307323" cy="439709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>
              <a:defRPr lang="en-GB" b="1" baseline="0" dirty="0" smtClean="0">
                <a:solidFill>
                  <a:schemeClr val="bg1"/>
                </a:solidFill>
              </a:defRPr>
            </a:lvl1pPr>
          </a:lstStyle>
          <a:p>
            <a:pPr marR="0" lvl="0" algn="ctr" fontAlgn="auto">
              <a:spcBef>
                <a:spcPts val="650"/>
              </a:spcBef>
              <a:spcAft>
                <a:spcPts val="1300"/>
              </a:spcAft>
              <a:buSzTx/>
              <a:tabLst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3CBE508-6254-4F73-9B1A-6B8177844770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340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Grid" hidden="1"/>
          <p:cNvGraphicFramePr>
            <a:graphicFrameLocks noGrp="1"/>
          </p:cNvGraphicFramePr>
          <p:nvPr userDrawn="1"/>
        </p:nvGraphicFramePr>
        <p:xfrm>
          <a:off x="-2462" y="0"/>
          <a:ext cx="12196923" cy="6858000"/>
        </p:xfrm>
        <a:graphic>
          <a:graphicData uri="http://schemas.openxmlformats.org/drawingml/2006/table">
            <a:tbl>
              <a:tblPr firstRow="1" bandRow="1"/>
              <a:tblGrid>
                <a:gridCol w="4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6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60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260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01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26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01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2609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48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  <a:p>
                      <a:endParaRPr lang="en-GB" sz="100" dirty="0"/>
                    </a:p>
                    <a:p>
                      <a:r>
                        <a:rPr lang="en-GB" sz="100" dirty="0"/>
                        <a:t> </a:t>
                      </a:r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8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8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" dirty="0"/>
                        <a:t>.7</a:t>
                      </a:r>
                    </a:p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8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 marL="112542" marR="112542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Kicker"/>
          <p:cNvSpPr>
            <a:spLocks noGrp="1"/>
          </p:cNvSpPr>
          <p:nvPr>
            <p:ph type="body" sz="quarter" idx="10" hasCustomPrompt="1"/>
          </p:nvPr>
        </p:nvSpPr>
        <p:spPr>
          <a:xfrm>
            <a:off x="443524" y="6048001"/>
            <a:ext cx="11307323" cy="439709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>
              <a:defRPr lang="en-GB" b="1" baseline="0" dirty="0" smtClean="0">
                <a:solidFill>
                  <a:schemeClr val="bg1"/>
                </a:solidFill>
              </a:defRPr>
            </a:lvl1pPr>
          </a:lstStyle>
          <a:p>
            <a:pPr marR="0" lvl="0" algn="ctr" fontAlgn="auto">
              <a:spcBef>
                <a:spcPts val="650"/>
              </a:spcBef>
              <a:spcAft>
                <a:spcPts val="1300"/>
              </a:spcAft>
              <a:buSzTx/>
              <a:tabLst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BBAF595-DA3D-4B77-A6CD-EBE5A668472E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77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 w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43077" y="540000"/>
            <a:ext cx="11307323" cy="6300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Kicker"/>
          <p:cNvSpPr>
            <a:spLocks noGrp="1"/>
          </p:cNvSpPr>
          <p:nvPr>
            <p:ph type="body" sz="quarter" idx="20" hasCustomPrompt="1"/>
          </p:nvPr>
        </p:nvSpPr>
        <p:spPr>
          <a:xfrm>
            <a:off x="443524" y="6048001"/>
            <a:ext cx="11307323" cy="439709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>
              <a:defRPr lang="en-GB" b="1" baseline="0" dirty="0" smtClean="0">
                <a:solidFill>
                  <a:schemeClr val="bg1"/>
                </a:solidFill>
              </a:defRPr>
            </a:lvl1pPr>
          </a:lstStyle>
          <a:p>
            <a:pPr marR="0" lvl="0" algn="ctr" fontAlgn="auto">
              <a:spcBef>
                <a:spcPts val="650"/>
              </a:spcBef>
              <a:spcAft>
                <a:spcPts val="1300"/>
              </a:spcAft>
              <a:buSzTx/>
              <a:tabLst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15" name="Content Left"/>
          <p:cNvSpPr>
            <a:spLocks noGrp="1"/>
          </p:cNvSpPr>
          <p:nvPr>
            <p:ph sz="quarter" idx="16" hasCustomPrompt="1"/>
          </p:nvPr>
        </p:nvSpPr>
        <p:spPr>
          <a:xfrm>
            <a:off x="443524" y="1709988"/>
            <a:ext cx="5498585" cy="4095501"/>
          </a:xfrm>
        </p:spPr>
        <p:txBody>
          <a:bodyPr>
            <a:noAutofit/>
          </a:bodyPr>
          <a:lstStyle>
            <a:lvl2pPr>
              <a:defRPr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GB" dirty="0"/>
              <a:t>Click to add text, tables, charts, smart art, pictures or media</a:t>
            </a:r>
          </a:p>
        </p:txBody>
      </p:sp>
      <p:sp>
        <p:nvSpPr>
          <p:cNvPr id="17" name="Org Heading Left"/>
          <p:cNvSpPr>
            <a:spLocks noGrp="1"/>
          </p:cNvSpPr>
          <p:nvPr>
            <p:ph type="body" sz="quarter" idx="17" hasCustomPrompt="1"/>
          </p:nvPr>
        </p:nvSpPr>
        <p:spPr>
          <a:xfrm>
            <a:off x="443524" y="1169988"/>
            <a:ext cx="5498585" cy="540000"/>
          </a:xfrm>
        </p:spPr>
        <p:txBody>
          <a:bodyPr tIns="0" bIns="0" anchor="ctr">
            <a:noAutofit/>
          </a:bodyPr>
          <a:lstStyle>
            <a:lvl1pPr marL="0" indent="0" algn="l" defTabSz="990570" rtl="0" eaLnBrk="1" latinLnBrk="0" hangingPunct="1">
              <a:lnSpc>
                <a:spcPct val="90000"/>
              </a:lnSpc>
              <a:spcBef>
                <a:spcPts val="650"/>
              </a:spcBef>
              <a:spcAft>
                <a:spcPts val="13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95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90570" rtl="0" eaLnBrk="1" latinLnBrk="0" hangingPunct="1">
              <a:lnSpc>
                <a:spcPct val="90000"/>
              </a:lnSpc>
              <a:spcBef>
                <a:spcPts val="650"/>
              </a:spcBef>
              <a:spcAft>
                <a:spcPts val="13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Add heading</a:t>
            </a:r>
          </a:p>
        </p:txBody>
      </p:sp>
      <p:sp>
        <p:nvSpPr>
          <p:cNvPr id="27" name="Content Right"/>
          <p:cNvSpPr>
            <a:spLocks noGrp="1"/>
          </p:cNvSpPr>
          <p:nvPr>
            <p:ph sz="quarter" idx="18" hasCustomPrompt="1"/>
          </p:nvPr>
        </p:nvSpPr>
        <p:spPr>
          <a:xfrm>
            <a:off x="6251815" y="1709988"/>
            <a:ext cx="5498585" cy="4095501"/>
          </a:xfrm>
        </p:spPr>
        <p:txBody>
          <a:bodyPr>
            <a:noAutofit/>
          </a:bodyPr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GB" dirty="0"/>
              <a:t>Click to add text, tables, charts, smart art, pictures or media</a:t>
            </a:r>
          </a:p>
        </p:txBody>
      </p:sp>
      <p:sp>
        <p:nvSpPr>
          <p:cNvPr id="29" name="Org Heading Right"/>
          <p:cNvSpPr>
            <a:spLocks noGrp="1"/>
          </p:cNvSpPr>
          <p:nvPr>
            <p:ph type="body" sz="quarter" idx="19" hasCustomPrompt="1"/>
          </p:nvPr>
        </p:nvSpPr>
        <p:spPr>
          <a:xfrm>
            <a:off x="6251815" y="1169988"/>
            <a:ext cx="5498585" cy="540000"/>
          </a:xfrm>
        </p:spPr>
        <p:txBody>
          <a:bodyPr tIns="0" bIns="0" anchor="ctr">
            <a:noAutofit/>
          </a:bodyPr>
          <a:lstStyle>
            <a:lvl1pPr marL="0" indent="0" algn="l" defTabSz="990570" rtl="0" eaLnBrk="1" latinLnBrk="0" hangingPunct="1">
              <a:lnSpc>
                <a:spcPct val="90000"/>
              </a:lnSpc>
              <a:spcBef>
                <a:spcPts val="650"/>
              </a:spcBef>
              <a:spcAft>
                <a:spcPts val="13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95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90570" rtl="0" eaLnBrk="1" latinLnBrk="0" hangingPunct="1">
              <a:lnSpc>
                <a:spcPct val="90000"/>
              </a:lnSpc>
              <a:spcBef>
                <a:spcPts val="650"/>
              </a:spcBef>
              <a:spcAft>
                <a:spcPts val="13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Add heading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02C4566-BA20-42B9-9655-B65A72613C43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44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/>
          </p:nvPr>
        </p:nvSpPr>
        <p:spPr>
          <a:xfrm>
            <a:off x="443077" y="540000"/>
            <a:ext cx="7434831" cy="63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Kicker"/>
          <p:cNvSpPr>
            <a:spLocks noGrp="1"/>
          </p:cNvSpPr>
          <p:nvPr>
            <p:ph type="body" sz="quarter" idx="15" hasCustomPrompt="1"/>
          </p:nvPr>
        </p:nvSpPr>
        <p:spPr>
          <a:xfrm>
            <a:off x="443524" y="6048001"/>
            <a:ext cx="11307323" cy="439709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>
              <a:defRPr lang="en-GB" b="1" baseline="0" dirty="0" smtClean="0">
                <a:solidFill>
                  <a:schemeClr val="bg1"/>
                </a:solidFill>
              </a:defRPr>
            </a:lvl1pPr>
          </a:lstStyle>
          <a:p>
            <a:pPr marR="0" lvl="0" algn="ctr" fontAlgn="auto">
              <a:spcBef>
                <a:spcPts val="650"/>
              </a:spcBef>
              <a:spcAft>
                <a:spcPts val="1300"/>
              </a:spcAft>
              <a:buSzTx/>
              <a:tabLst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3" name="Content"/>
          <p:cNvSpPr>
            <a:spLocks noGrp="1"/>
          </p:cNvSpPr>
          <p:nvPr>
            <p:ph idx="1" hasCustomPrompt="1"/>
          </p:nvPr>
        </p:nvSpPr>
        <p:spPr>
          <a:xfrm>
            <a:off x="443077" y="1170000"/>
            <a:ext cx="7434831" cy="4625364"/>
          </a:xfrm>
          <a:prstGeom prst="rect">
            <a:avLst/>
          </a:prstGeom>
        </p:spPr>
        <p:txBody>
          <a:bodyPr lIns="0" tIns="108000" anchor="t" anchorCtr="0">
            <a:normAutofit/>
          </a:bodyPr>
          <a:lstStyle>
            <a:lvl1pPr marL="0" marR="0" indent="0" algn="l" defTabSz="990570" rtl="0" eaLnBrk="1" fontAlgn="auto" latinLnBrk="0" hangingPunct="1">
              <a:lnSpc>
                <a:spcPct val="90000"/>
              </a:lnSpc>
              <a:spcBef>
                <a:spcPts val="650"/>
              </a:spcBef>
              <a:spcAft>
                <a:spcPts val="1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950" baseline="0">
                <a:solidFill>
                  <a:srgbClr val="0000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  <p:grpSp>
        <p:nvGrpSpPr>
          <p:cNvPr id="2" name="Foldover Box Top"/>
          <p:cNvGrpSpPr/>
          <p:nvPr userDrawn="1"/>
        </p:nvGrpSpPr>
        <p:grpSpPr>
          <a:xfrm>
            <a:off x="8179539" y="1000126"/>
            <a:ext cx="3562338" cy="390707"/>
            <a:chOff x="6595649" y="2433028"/>
            <a:chExt cx="2894400" cy="390707"/>
          </a:xfrm>
        </p:grpSpPr>
        <p:sp>
          <p:nvSpPr>
            <p:cNvPr id="17" name="Freeform 16"/>
            <p:cNvSpPr/>
            <p:nvPr userDrawn="1"/>
          </p:nvSpPr>
          <p:spPr>
            <a:xfrm>
              <a:off x="6595649" y="2433028"/>
              <a:ext cx="2894400" cy="390707"/>
            </a:xfrm>
            <a:custGeom>
              <a:avLst/>
              <a:gdLst>
                <a:gd name="connsiteX0" fmla="*/ 180000 w 2894400"/>
                <a:gd name="connsiteY0" fmla="*/ 0 h 390707"/>
                <a:gd name="connsiteX1" fmla="*/ 2894400 w 2894400"/>
                <a:gd name="connsiteY1" fmla="*/ 0 h 390707"/>
                <a:gd name="connsiteX2" fmla="*/ 2894400 w 2894400"/>
                <a:gd name="connsiteY2" fmla="*/ 390707 h 390707"/>
                <a:gd name="connsiteX3" fmla="*/ 0 w 2894400"/>
                <a:gd name="connsiteY3" fmla="*/ 390707 h 390707"/>
                <a:gd name="connsiteX4" fmla="*/ 0 w 2894400"/>
                <a:gd name="connsiteY4" fmla="*/ 180000 h 39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4400" h="390707">
                  <a:moveTo>
                    <a:pt x="180000" y="0"/>
                  </a:moveTo>
                  <a:lnTo>
                    <a:pt x="2894400" y="0"/>
                  </a:lnTo>
                  <a:lnTo>
                    <a:pt x="2894400" y="390707"/>
                  </a:lnTo>
                  <a:lnTo>
                    <a:pt x="0" y="390707"/>
                  </a:lnTo>
                  <a:lnTo>
                    <a:pt x="0" y="180000"/>
                  </a:lnTo>
                  <a:close/>
                </a:path>
              </a:pathLst>
            </a:custGeom>
            <a:solidFill>
              <a:schemeClr val="accent1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950" dirty="0">
                <a:solidFill>
                  <a:prstClr val="white"/>
                </a:solidFill>
              </a:endParaRPr>
            </a:p>
          </p:txBody>
        </p:sp>
        <p:sp>
          <p:nvSpPr>
            <p:cNvPr id="11" name="Foldover Corner"/>
            <p:cNvSpPr>
              <a:spLocks/>
            </p:cNvSpPr>
            <p:nvPr userDrawn="1"/>
          </p:nvSpPr>
          <p:spPr>
            <a:xfrm>
              <a:off x="6595649" y="2433028"/>
              <a:ext cx="180000" cy="180000"/>
            </a:xfrm>
            <a:custGeom>
              <a:avLst/>
              <a:gdLst>
                <a:gd name="connsiteX0" fmla="*/ 0 w 274320"/>
                <a:gd name="connsiteY0" fmla="*/ 0 h 274320"/>
                <a:gd name="connsiteX1" fmla="*/ 274320 w 274320"/>
                <a:gd name="connsiteY1" fmla="*/ 0 h 274320"/>
                <a:gd name="connsiteX2" fmla="*/ 274320 w 274320"/>
                <a:gd name="connsiteY2" fmla="*/ 274320 h 274320"/>
                <a:gd name="connsiteX3" fmla="*/ 0 w 274320"/>
                <a:gd name="connsiteY3" fmla="*/ 274320 h 274320"/>
                <a:gd name="connsiteX4" fmla="*/ 0 w 274320"/>
                <a:gd name="connsiteY4" fmla="*/ 0 h 274320"/>
                <a:gd name="connsiteX0" fmla="*/ 0 w 274320"/>
                <a:gd name="connsiteY0" fmla="*/ 274320 h 274320"/>
                <a:gd name="connsiteX1" fmla="*/ 274320 w 274320"/>
                <a:gd name="connsiteY1" fmla="*/ 0 h 274320"/>
                <a:gd name="connsiteX2" fmla="*/ 274320 w 274320"/>
                <a:gd name="connsiteY2" fmla="*/ 274320 h 274320"/>
                <a:gd name="connsiteX3" fmla="*/ 0 w 274320"/>
                <a:gd name="connsiteY3" fmla="*/ 27432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274320">
                  <a:moveTo>
                    <a:pt x="0" y="274320"/>
                  </a:moveTo>
                  <a:lnTo>
                    <a:pt x="274320" y="0"/>
                  </a:lnTo>
                  <a:lnTo>
                    <a:pt x="274320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chemeClr val="tx2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0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 Foldover Box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179539" y="1176705"/>
            <a:ext cx="3562338" cy="12880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16000" tIns="0" rIns="216000" bIns="288000">
            <a:spAutoFit/>
          </a:bodyPr>
          <a:lstStyle>
            <a:lvl1pPr marL="0" marR="0" indent="0" algn="l" defTabSz="990570" rtl="0" eaLnBrk="1" fontAlgn="auto" latinLnBrk="0" hangingPunct="1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  <a:lvl2pPr marL="495285" indent="0">
              <a:buNone/>
              <a:defRPr>
                <a:solidFill>
                  <a:schemeClr val="tx1"/>
                </a:solidFill>
              </a:defRPr>
            </a:lvl2pPr>
            <a:lvl3pPr marL="990570" indent="0">
              <a:buNone/>
              <a:defRPr>
                <a:solidFill>
                  <a:schemeClr val="tx1"/>
                </a:solidFill>
              </a:defRPr>
            </a:lvl3pPr>
            <a:lvl4pPr marL="1485854" indent="0">
              <a:buNone/>
              <a:defRPr>
                <a:solidFill>
                  <a:schemeClr val="tx1"/>
                </a:solidFill>
              </a:defRPr>
            </a:lvl4pPr>
            <a:lvl5pPr marL="19811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90570" rtl="0" eaLnBrk="1" fontAlgn="auto" latinLnBrk="0" hangingPunct="1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call out text. Do no change the width of box, will adjust vertically automatically.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C28F9EF-28D9-472A-8236-D53C3A4B75B7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61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Kicker"/>
          <p:cNvSpPr>
            <a:spLocks noGrp="1"/>
          </p:cNvSpPr>
          <p:nvPr>
            <p:ph type="body" sz="quarter" idx="12" hasCustomPrompt="1"/>
          </p:nvPr>
        </p:nvSpPr>
        <p:spPr>
          <a:xfrm>
            <a:off x="443524" y="6048001"/>
            <a:ext cx="11307323" cy="439709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>
              <a:defRPr lang="en-GB" b="1" baseline="0" dirty="0" smtClean="0">
                <a:solidFill>
                  <a:schemeClr val="bg1"/>
                </a:solidFill>
              </a:defRPr>
            </a:lvl1pPr>
          </a:lstStyle>
          <a:p>
            <a:pPr marR="0" lvl="0" algn="ctr" fontAlgn="auto">
              <a:spcBef>
                <a:spcPts val="650"/>
              </a:spcBef>
              <a:spcAft>
                <a:spcPts val="1300"/>
              </a:spcAft>
              <a:buSzTx/>
              <a:tabLst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8" name="Content"/>
          <p:cNvSpPr>
            <a:spLocks noGrp="1"/>
          </p:cNvSpPr>
          <p:nvPr>
            <p:ph sz="quarter" idx="22"/>
          </p:nvPr>
        </p:nvSpPr>
        <p:spPr>
          <a:xfrm>
            <a:off x="443524" y="1808976"/>
            <a:ext cx="11307323" cy="3996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ub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443524" y="1169988"/>
            <a:ext cx="11307323" cy="612000"/>
          </a:xfrm>
        </p:spPr>
        <p:txBody>
          <a:bodyPr vert="horz" lIns="0" tIns="72000" rIns="0" bIns="72000" rtlCol="0">
            <a:noAutofit/>
          </a:bodyPr>
          <a:lstStyle>
            <a:lvl1pPr marL="0" marR="0" indent="0" algn="l" defTabSz="99057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9057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BBCBC218-1E8C-47B8-A589-9D93D7E1A7DB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1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55193EA3-9BF0-DC41-A378-1E9EF9C7BA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7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D3D529B-6E97-B248-8455-42C3CEF204E7}"/>
              </a:ext>
            </a:extLst>
          </p:cNvPr>
          <p:cNvGrpSpPr/>
          <p:nvPr userDrawn="1"/>
        </p:nvGrpSpPr>
        <p:grpSpPr>
          <a:xfrm>
            <a:off x="4831976" y="2855992"/>
            <a:ext cx="7978774" cy="5100557"/>
            <a:chOff x="4831976" y="2697242"/>
            <a:chExt cx="7978774" cy="5100557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D1A408B0-4CD9-434D-8191-9E41519BF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4831976" y="2697242"/>
              <a:ext cx="7978774" cy="4970958"/>
            </a:xfrm>
            <a:prstGeom prst="rect">
              <a:avLst/>
            </a:prstGeom>
          </p:spPr>
        </p:pic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4DCF2B81-8A1C-9B44-B5E7-B35BB0E1156F}"/>
                </a:ext>
              </a:extLst>
            </p:cNvPr>
            <p:cNvSpPr/>
            <p:nvPr/>
          </p:nvSpPr>
          <p:spPr>
            <a:xfrm>
              <a:off x="11524297" y="4826000"/>
              <a:ext cx="670559" cy="774382"/>
            </a:xfrm>
            <a:custGeom>
              <a:avLst/>
              <a:gdLst>
                <a:gd name="connsiteX0" fmla="*/ 670560 w 670559"/>
                <a:gd name="connsiteY0" fmla="*/ 774383 h 774382"/>
                <a:gd name="connsiteX1" fmla="*/ 670560 w 670559"/>
                <a:gd name="connsiteY1" fmla="*/ 0 h 774382"/>
                <a:gd name="connsiteX2" fmla="*/ 0 w 670559"/>
                <a:gd name="connsiteY2" fmla="*/ 387668 h 77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0559" h="774382">
                  <a:moveTo>
                    <a:pt x="670560" y="774383"/>
                  </a:moveTo>
                  <a:lnTo>
                    <a:pt x="670560" y="0"/>
                  </a:lnTo>
                  <a:lnTo>
                    <a:pt x="0" y="3876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: Forma 14">
              <a:extLst>
                <a:ext uri="{FF2B5EF4-FFF2-40B4-BE49-F238E27FC236}">
                  <a16:creationId xmlns:a16="http://schemas.microsoft.com/office/drawing/2014/main" id="{A7B4D97B-7F94-1943-92B0-BF8B0A2CB447}"/>
                </a:ext>
              </a:extLst>
            </p:cNvPr>
            <p:cNvSpPr/>
            <p:nvPr/>
          </p:nvSpPr>
          <p:spPr>
            <a:xfrm>
              <a:off x="11254740" y="5572760"/>
              <a:ext cx="925829" cy="732472"/>
            </a:xfrm>
            <a:custGeom>
              <a:avLst/>
              <a:gdLst>
                <a:gd name="connsiteX0" fmla="*/ 343853 w 925829"/>
                <a:gd name="connsiteY0" fmla="*/ 0 h 732472"/>
                <a:gd name="connsiteX1" fmla="*/ 0 w 925829"/>
                <a:gd name="connsiteY1" fmla="*/ 198120 h 732472"/>
                <a:gd name="connsiteX2" fmla="*/ 925830 w 925829"/>
                <a:gd name="connsiteY2" fmla="*/ 732473 h 732472"/>
                <a:gd name="connsiteX3" fmla="*/ 925830 w 925829"/>
                <a:gd name="connsiteY3" fmla="*/ 336232 h 73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5829" h="732472">
                  <a:moveTo>
                    <a:pt x="343853" y="0"/>
                  </a:moveTo>
                  <a:lnTo>
                    <a:pt x="0" y="198120"/>
                  </a:lnTo>
                  <a:lnTo>
                    <a:pt x="925830" y="732473"/>
                  </a:lnTo>
                  <a:lnTo>
                    <a:pt x="925830" y="336232"/>
                  </a:lnTo>
                  <a:close/>
                </a:path>
              </a:pathLst>
            </a:custGeom>
            <a:solidFill>
              <a:srgbClr val="60A1D8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" name="Forma Livre: Forma 16">
              <a:extLst>
                <a:ext uri="{FF2B5EF4-FFF2-40B4-BE49-F238E27FC236}">
                  <a16:creationId xmlns:a16="http://schemas.microsoft.com/office/drawing/2014/main" id="{0A2387BC-08BC-4C4D-ADDC-C744BAD3EEC2}"/>
                </a:ext>
              </a:extLst>
            </p:cNvPr>
            <p:cNvSpPr/>
            <p:nvPr/>
          </p:nvSpPr>
          <p:spPr>
            <a:xfrm>
              <a:off x="7058025" y="5240337"/>
              <a:ext cx="5122544" cy="2557462"/>
            </a:xfrm>
            <a:custGeom>
              <a:avLst/>
              <a:gdLst>
                <a:gd name="connsiteX0" fmla="*/ 4539615 w 5122544"/>
                <a:gd name="connsiteY0" fmla="*/ 332423 h 2557462"/>
                <a:gd name="connsiteX1" fmla="*/ 4540568 w 5122544"/>
                <a:gd name="connsiteY1" fmla="*/ 332423 h 2557462"/>
                <a:gd name="connsiteX2" fmla="*/ 4540568 w 5122544"/>
                <a:gd name="connsiteY2" fmla="*/ 332423 h 2557462"/>
                <a:gd name="connsiteX3" fmla="*/ 5122545 w 5122544"/>
                <a:gd name="connsiteY3" fmla="*/ 668655 h 2557462"/>
                <a:gd name="connsiteX4" fmla="*/ 5122545 w 5122544"/>
                <a:gd name="connsiteY4" fmla="*/ 401003 h 2557462"/>
                <a:gd name="connsiteX5" fmla="*/ 4428173 w 5122544"/>
                <a:gd name="connsiteY5" fmla="*/ 0 h 2557462"/>
                <a:gd name="connsiteX6" fmla="*/ 0 w 5122544"/>
                <a:gd name="connsiteY6" fmla="*/ 2557463 h 2557462"/>
                <a:gd name="connsiteX7" fmla="*/ 690563 w 5122544"/>
                <a:gd name="connsiteY7" fmla="*/ 2557463 h 2557462"/>
                <a:gd name="connsiteX8" fmla="*/ 4196715 w 5122544"/>
                <a:gd name="connsiteY8" fmla="*/ 530543 h 2557462"/>
                <a:gd name="connsiteX9" fmla="*/ 4196715 w 5122544"/>
                <a:gd name="connsiteY9" fmla="*/ 530543 h 25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22544" h="2557462">
                  <a:moveTo>
                    <a:pt x="4539615" y="332423"/>
                  </a:moveTo>
                  <a:lnTo>
                    <a:pt x="4540568" y="332423"/>
                  </a:lnTo>
                  <a:lnTo>
                    <a:pt x="4540568" y="332423"/>
                  </a:lnTo>
                  <a:lnTo>
                    <a:pt x="5122545" y="668655"/>
                  </a:lnTo>
                  <a:lnTo>
                    <a:pt x="5122545" y="401003"/>
                  </a:lnTo>
                  <a:lnTo>
                    <a:pt x="4428173" y="0"/>
                  </a:lnTo>
                  <a:lnTo>
                    <a:pt x="0" y="2557463"/>
                  </a:lnTo>
                  <a:lnTo>
                    <a:pt x="690563" y="2557463"/>
                  </a:lnTo>
                  <a:lnTo>
                    <a:pt x="4196715" y="530543"/>
                  </a:lnTo>
                  <a:lnTo>
                    <a:pt x="4196715" y="530543"/>
                  </a:lnTo>
                  <a:close/>
                </a:path>
              </a:pathLst>
            </a:custGeom>
            <a:solidFill>
              <a:srgbClr val="60A1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C74F7B8-0188-674A-8708-FA73A9D06468}"/>
              </a:ext>
            </a:extLst>
          </p:cNvPr>
          <p:cNvGrpSpPr/>
          <p:nvPr userDrawn="1"/>
        </p:nvGrpSpPr>
        <p:grpSpPr>
          <a:xfrm rot="10800000">
            <a:off x="-618750" y="-1461623"/>
            <a:ext cx="7978774" cy="5100557"/>
            <a:chOff x="4831976" y="2697242"/>
            <a:chExt cx="7978774" cy="5100557"/>
          </a:xfrm>
        </p:grpSpPr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B8434CFF-0A49-8C46-94C7-660CBC6EC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4831976" y="2697242"/>
              <a:ext cx="7978774" cy="4970958"/>
            </a:xfrm>
            <a:prstGeom prst="rect">
              <a:avLst/>
            </a:prstGeom>
          </p:spPr>
        </p:pic>
        <p:sp>
          <p:nvSpPr>
            <p:cNvPr id="16" name="Forma Livre: Forma 22">
              <a:extLst>
                <a:ext uri="{FF2B5EF4-FFF2-40B4-BE49-F238E27FC236}">
                  <a16:creationId xmlns:a16="http://schemas.microsoft.com/office/drawing/2014/main" id="{D0E901B1-C3CF-8F43-80A3-5F530F7AF8EB}"/>
                </a:ext>
              </a:extLst>
            </p:cNvPr>
            <p:cNvSpPr/>
            <p:nvPr/>
          </p:nvSpPr>
          <p:spPr>
            <a:xfrm>
              <a:off x="11524297" y="4826000"/>
              <a:ext cx="670559" cy="774382"/>
            </a:xfrm>
            <a:custGeom>
              <a:avLst/>
              <a:gdLst>
                <a:gd name="connsiteX0" fmla="*/ 670560 w 670559"/>
                <a:gd name="connsiteY0" fmla="*/ 774383 h 774382"/>
                <a:gd name="connsiteX1" fmla="*/ 670560 w 670559"/>
                <a:gd name="connsiteY1" fmla="*/ 0 h 774382"/>
                <a:gd name="connsiteX2" fmla="*/ 0 w 670559"/>
                <a:gd name="connsiteY2" fmla="*/ 387668 h 77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0559" h="774382">
                  <a:moveTo>
                    <a:pt x="670560" y="774383"/>
                  </a:moveTo>
                  <a:lnTo>
                    <a:pt x="670560" y="0"/>
                  </a:lnTo>
                  <a:lnTo>
                    <a:pt x="0" y="3876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23">
              <a:extLst>
                <a:ext uri="{FF2B5EF4-FFF2-40B4-BE49-F238E27FC236}">
                  <a16:creationId xmlns:a16="http://schemas.microsoft.com/office/drawing/2014/main" id="{060EB3E9-B1C2-274C-8030-B023762892DF}"/>
                </a:ext>
              </a:extLst>
            </p:cNvPr>
            <p:cNvSpPr/>
            <p:nvPr/>
          </p:nvSpPr>
          <p:spPr>
            <a:xfrm>
              <a:off x="11254740" y="5572760"/>
              <a:ext cx="925829" cy="732472"/>
            </a:xfrm>
            <a:custGeom>
              <a:avLst/>
              <a:gdLst>
                <a:gd name="connsiteX0" fmla="*/ 343853 w 925829"/>
                <a:gd name="connsiteY0" fmla="*/ 0 h 732472"/>
                <a:gd name="connsiteX1" fmla="*/ 0 w 925829"/>
                <a:gd name="connsiteY1" fmla="*/ 198120 h 732472"/>
                <a:gd name="connsiteX2" fmla="*/ 925830 w 925829"/>
                <a:gd name="connsiteY2" fmla="*/ 732473 h 732472"/>
                <a:gd name="connsiteX3" fmla="*/ 925830 w 925829"/>
                <a:gd name="connsiteY3" fmla="*/ 336232 h 73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5829" h="732472">
                  <a:moveTo>
                    <a:pt x="343853" y="0"/>
                  </a:moveTo>
                  <a:lnTo>
                    <a:pt x="0" y="198120"/>
                  </a:lnTo>
                  <a:lnTo>
                    <a:pt x="925830" y="732473"/>
                  </a:lnTo>
                  <a:lnTo>
                    <a:pt x="925830" y="336232"/>
                  </a:lnTo>
                  <a:close/>
                </a:path>
              </a:pathLst>
            </a:custGeom>
            <a:solidFill>
              <a:srgbClr val="60A1D8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8" name="Forma Livre: Forma 24">
              <a:extLst>
                <a:ext uri="{FF2B5EF4-FFF2-40B4-BE49-F238E27FC236}">
                  <a16:creationId xmlns:a16="http://schemas.microsoft.com/office/drawing/2014/main" id="{B486D3FC-AC91-D94C-A7F2-0186559D013D}"/>
                </a:ext>
              </a:extLst>
            </p:cNvPr>
            <p:cNvSpPr/>
            <p:nvPr/>
          </p:nvSpPr>
          <p:spPr>
            <a:xfrm>
              <a:off x="7058025" y="5240337"/>
              <a:ext cx="5122544" cy="2557462"/>
            </a:xfrm>
            <a:custGeom>
              <a:avLst/>
              <a:gdLst>
                <a:gd name="connsiteX0" fmla="*/ 4539615 w 5122544"/>
                <a:gd name="connsiteY0" fmla="*/ 332423 h 2557462"/>
                <a:gd name="connsiteX1" fmla="*/ 4540568 w 5122544"/>
                <a:gd name="connsiteY1" fmla="*/ 332423 h 2557462"/>
                <a:gd name="connsiteX2" fmla="*/ 4540568 w 5122544"/>
                <a:gd name="connsiteY2" fmla="*/ 332423 h 2557462"/>
                <a:gd name="connsiteX3" fmla="*/ 5122545 w 5122544"/>
                <a:gd name="connsiteY3" fmla="*/ 668655 h 2557462"/>
                <a:gd name="connsiteX4" fmla="*/ 5122545 w 5122544"/>
                <a:gd name="connsiteY4" fmla="*/ 401003 h 2557462"/>
                <a:gd name="connsiteX5" fmla="*/ 4428173 w 5122544"/>
                <a:gd name="connsiteY5" fmla="*/ 0 h 2557462"/>
                <a:gd name="connsiteX6" fmla="*/ 0 w 5122544"/>
                <a:gd name="connsiteY6" fmla="*/ 2557463 h 2557462"/>
                <a:gd name="connsiteX7" fmla="*/ 690563 w 5122544"/>
                <a:gd name="connsiteY7" fmla="*/ 2557463 h 2557462"/>
                <a:gd name="connsiteX8" fmla="*/ 4196715 w 5122544"/>
                <a:gd name="connsiteY8" fmla="*/ 530543 h 2557462"/>
                <a:gd name="connsiteX9" fmla="*/ 4196715 w 5122544"/>
                <a:gd name="connsiteY9" fmla="*/ 530543 h 25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22544" h="2557462">
                  <a:moveTo>
                    <a:pt x="4539615" y="332423"/>
                  </a:moveTo>
                  <a:lnTo>
                    <a:pt x="4540568" y="332423"/>
                  </a:lnTo>
                  <a:lnTo>
                    <a:pt x="4540568" y="332423"/>
                  </a:lnTo>
                  <a:lnTo>
                    <a:pt x="5122545" y="668655"/>
                  </a:lnTo>
                  <a:lnTo>
                    <a:pt x="5122545" y="401003"/>
                  </a:lnTo>
                  <a:lnTo>
                    <a:pt x="4428173" y="0"/>
                  </a:lnTo>
                  <a:lnTo>
                    <a:pt x="0" y="2557463"/>
                  </a:lnTo>
                  <a:lnTo>
                    <a:pt x="690563" y="2557463"/>
                  </a:lnTo>
                  <a:lnTo>
                    <a:pt x="4196715" y="530543"/>
                  </a:lnTo>
                  <a:lnTo>
                    <a:pt x="4196715" y="530543"/>
                  </a:lnTo>
                  <a:close/>
                </a:path>
              </a:pathLst>
            </a:custGeom>
            <a:solidFill>
              <a:srgbClr val="60A1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76027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ntent w.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Kicker"/>
          <p:cNvSpPr>
            <a:spLocks noGrp="1"/>
          </p:cNvSpPr>
          <p:nvPr>
            <p:ph type="body" sz="quarter" idx="21" hasCustomPrompt="1"/>
          </p:nvPr>
        </p:nvSpPr>
        <p:spPr>
          <a:xfrm>
            <a:off x="443524" y="6048001"/>
            <a:ext cx="11307323" cy="439709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>
              <a:defRPr lang="en-GB" b="1" baseline="0" dirty="0" smtClean="0">
                <a:solidFill>
                  <a:schemeClr val="bg1"/>
                </a:solidFill>
              </a:defRPr>
            </a:lvl1pPr>
          </a:lstStyle>
          <a:p>
            <a:pPr marR="0" lvl="0" algn="ctr" fontAlgn="auto">
              <a:spcBef>
                <a:spcPts val="650"/>
              </a:spcBef>
              <a:spcAft>
                <a:spcPts val="1300"/>
              </a:spcAft>
              <a:buSzTx/>
              <a:tabLst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15" name="Content Left"/>
          <p:cNvSpPr>
            <a:spLocks noGrp="1"/>
          </p:cNvSpPr>
          <p:nvPr>
            <p:ph sz="quarter" idx="16" hasCustomPrompt="1"/>
          </p:nvPr>
        </p:nvSpPr>
        <p:spPr>
          <a:xfrm>
            <a:off x="443077" y="2226654"/>
            <a:ext cx="5498585" cy="3578834"/>
          </a:xfrm>
        </p:spPr>
        <p:txBody>
          <a:bodyPr/>
          <a:lstStyle>
            <a:lvl2pPr>
              <a:defRPr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GB" dirty="0"/>
              <a:t>Click to add text, tables, charts, smart art, pictures or media</a:t>
            </a:r>
          </a:p>
        </p:txBody>
      </p:sp>
      <p:sp>
        <p:nvSpPr>
          <p:cNvPr id="17" name="Org Heading Left"/>
          <p:cNvSpPr>
            <a:spLocks noGrp="1"/>
          </p:cNvSpPr>
          <p:nvPr>
            <p:ph type="body" sz="quarter" idx="17" hasCustomPrompt="1"/>
          </p:nvPr>
        </p:nvSpPr>
        <p:spPr>
          <a:xfrm>
            <a:off x="443077" y="1782001"/>
            <a:ext cx="5498585" cy="432000"/>
          </a:xfrm>
        </p:spPr>
        <p:txBody>
          <a:bodyPr tIns="0" bIns="0" anchor="ctr">
            <a:noAutofit/>
          </a:bodyPr>
          <a:lstStyle>
            <a:lvl1pPr>
              <a:defRPr lang="en-US" sz="1600" b="1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90570" rtl="0" eaLnBrk="1" latinLnBrk="0" hangingPunct="1">
              <a:lnSpc>
                <a:spcPct val="90000"/>
              </a:lnSpc>
              <a:spcBef>
                <a:spcPts val="650"/>
              </a:spcBef>
              <a:spcAft>
                <a:spcPts val="13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Add heading</a:t>
            </a:r>
          </a:p>
        </p:txBody>
      </p:sp>
      <p:sp>
        <p:nvSpPr>
          <p:cNvPr id="27" name="Content Right"/>
          <p:cNvSpPr>
            <a:spLocks noGrp="1"/>
          </p:cNvSpPr>
          <p:nvPr>
            <p:ph sz="quarter" idx="18" hasCustomPrompt="1"/>
          </p:nvPr>
        </p:nvSpPr>
        <p:spPr>
          <a:xfrm>
            <a:off x="6264781" y="2226654"/>
            <a:ext cx="5498585" cy="3578834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GB" dirty="0"/>
              <a:t>Click to add text, tables, charts, smart art, pictures or media</a:t>
            </a:r>
          </a:p>
        </p:txBody>
      </p:sp>
      <p:sp>
        <p:nvSpPr>
          <p:cNvPr id="29" name="Org Heading Right"/>
          <p:cNvSpPr>
            <a:spLocks noGrp="1"/>
          </p:cNvSpPr>
          <p:nvPr>
            <p:ph type="body" sz="quarter" idx="19" hasCustomPrompt="1"/>
          </p:nvPr>
        </p:nvSpPr>
        <p:spPr>
          <a:xfrm>
            <a:off x="6265781" y="1782001"/>
            <a:ext cx="5498585" cy="432000"/>
          </a:xfrm>
        </p:spPr>
        <p:txBody>
          <a:bodyPr tIns="0" bIns="0" anchor="ctr">
            <a:noAutofit/>
          </a:bodyPr>
          <a:lstStyle>
            <a:lvl1pPr marL="0" indent="0" algn="l" defTabSz="990570" rtl="0" eaLnBrk="1" latinLnBrk="0" hangingPunct="1">
              <a:lnSpc>
                <a:spcPct val="90000"/>
              </a:lnSpc>
              <a:spcBef>
                <a:spcPts val="650"/>
              </a:spcBef>
              <a:spcAft>
                <a:spcPts val="13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6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90570" rtl="0" eaLnBrk="1" latinLnBrk="0" hangingPunct="1">
              <a:lnSpc>
                <a:spcPct val="90000"/>
              </a:lnSpc>
              <a:spcBef>
                <a:spcPts val="650"/>
              </a:spcBef>
              <a:spcAft>
                <a:spcPts val="13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Add heading</a:t>
            </a:r>
          </a:p>
        </p:txBody>
      </p:sp>
      <p:sp>
        <p:nvSpPr>
          <p:cNvPr id="31" name="Subtitle"/>
          <p:cNvSpPr>
            <a:spLocks noGrp="1"/>
          </p:cNvSpPr>
          <p:nvPr>
            <p:ph type="body" sz="quarter" idx="20" hasCustomPrompt="1"/>
          </p:nvPr>
        </p:nvSpPr>
        <p:spPr>
          <a:xfrm>
            <a:off x="443524" y="1169988"/>
            <a:ext cx="11307323" cy="612000"/>
          </a:xfrm>
        </p:spPr>
        <p:txBody>
          <a:bodyPr tIns="72000" bIns="72000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CBA0A9DF-52F1-40D6-9E19-07D97669222C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79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/>
          </p:nvPr>
        </p:nvSpPr>
        <p:spPr>
          <a:xfrm>
            <a:off x="443077" y="540000"/>
            <a:ext cx="7434831" cy="63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Kicker"/>
          <p:cNvSpPr>
            <a:spLocks noGrp="1"/>
          </p:cNvSpPr>
          <p:nvPr>
            <p:ph type="body" sz="quarter" idx="15" hasCustomPrompt="1"/>
          </p:nvPr>
        </p:nvSpPr>
        <p:spPr>
          <a:xfrm>
            <a:off x="443524" y="6048001"/>
            <a:ext cx="11307323" cy="439709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>
              <a:defRPr lang="en-GB" b="1" baseline="0" dirty="0" smtClean="0">
                <a:solidFill>
                  <a:schemeClr val="bg1"/>
                </a:solidFill>
              </a:defRPr>
            </a:lvl1pPr>
          </a:lstStyle>
          <a:p>
            <a:pPr marR="0" lvl="0" algn="ctr" fontAlgn="auto">
              <a:spcBef>
                <a:spcPts val="650"/>
              </a:spcBef>
              <a:spcAft>
                <a:spcPts val="1300"/>
              </a:spcAft>
              <a:buSzTx/>
              <a:tabLst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3" name="Content"/>
          <p:cNvSpPr>
            <a:spLocks noGrp="1"/>
          </p:cNvSpPr>
          <p:nvPr>
            <p:ph idx="1" hasCustomPrompt="1"/>
          </p:nvPr>
        </p:nvSpPr>
        <p:spPr>
          <a:xfrm>
            <a:off x="443077" y="1799989"/>
            <a:ext cx="7434831" cy="4005500"/>
          </a:xfrm>
          <a:prstGeom prst="rect">
            <a:avLst/>
          </a:prstGeom>
        </p:spPr>
        <p:txBody>
          <a:bodyPr lIns="0" tIns="108000" anchor="t" anchorCtr="0">
            <a:normAutofit/>
          </a:bodyPr>
          <a:lstStyle>
            <a:lvl1pPr marL="0" marR="0" indent="0" algn="l" defTabSz="990570" rtl="0" eaLnBrk="1" fontAlgn="auto" latinLnBrk="0" hangingPunct="1">
              <a:lnSpc>
                <a:spcPct val="90000"/>
              </a:lnSpc>
              <a:spcBef>
                <a:spcPts val="650"/>
              </a:spcBef>
              <a:spcAft>
                <a:spcPts val="1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950" baseline="0">
                <a:solidFill>
                  <a:srgbClr val="0000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8" name="Subtitl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43524" y="1169988"/>
            <a:ext cx="7434831" cy="612000"/>
          </a:xfrm>
          <a:prstGeom prst="rect">
            <a:avLst/>
          </a:prstGeom>
        </p:spPr>
        <p:txBody>
          <a:bodyPr lIns="0" tIns="72000" bIns="72000" anchor="t" anchorCtr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grpSp>
        <p:nvGrpSpPr>
          <p:cNvPr id="2" name="Foldover Box Top"/>
          <p:cNvGrpSpPr/>
          <p:nvPr userDrawn="1"/>
        </p:nvGrpSpPr>
        <p:grpSpPr>
          <a:xfrm>
            <a:off x="8179539" y="1000126"/>
            <a:ext cx="3562338" cy="390707"/>
            <a:chOff x="6595649" y="2433028"/>
            <a:chExt cx="2894400" cy="390707"/>
          </a:xfrm>
        </p:grpSpPr>
        <p:sp>
          <p:nvSpPr>
            <p:cNvPr id="17" name="Freeform 16"/>
            <p:cNvSpPr/>
            <p:nvPr userDrawn="1"/>
          </p:nvSpPr>
          <p:spPr>
            <a:xfrm>
              <a:off x="6595649" y="2433028"/>
              <a:ext cx="2894400" cy="390707"/>
            </a:xfrm>
            <a:custGeom>
              <a:avLst/>
              <a:gdLst>
                <a:gd name="connsiteX0" fmla="*/ 180000 w 2894400"/>
                <a:gd name="connsiteY0" fmla="*/ 0 h 390707"/>
                <a:gd name="connsiteX1" fmla="*/ 2894400 w 2894400"/>
                <a:gd name="connsiteY1" fmla="*/ 0 h 390707"/>
                <a:gd name="connsiteX2" fmla="*/ 2894400 w 2894400"/>
                <a:gd name="connsiteY2" fmla="*/ 390707 h 390707"/>
                <a:gd name="connsiteX3" fmla="*/ 0 w 2894400"/>
                <a:gd name="connsiteY3" fmla="*/ 390707 h 390707"/>
                <a:gd name="connsiteX4" fmla="*/ 0 w 2894400"/>
                <a:gd name="connsiteY4" fmla="*/ 180000 h 39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4400" h="390707">
                  <a:moveTo>
                    <a:pt x="180000" y="0"/>
                  </a:moveTo>
                  <a:lnTo>
                    <a:pt x="2894400" y="0"/>
                  </a:lnTo>
                  <a:lnTo>
                    <a:pt x="2894400" y="390707"/>
                  </a:lnTo>
                  <a:lnTo>
                    <a:pt x="0" y="390707"/>
                  </a:lnTo>
                  <a:lnTo>
                    <a:pt x="0" y="180000"/>
                  </a:lnTo>
                  <a:close/>
                </a:path>
              </a:pathLst>
            </a:custGeom>
            <a:solidFill>
              <a:schemeClr val="accent1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950" dirty="0">
                <a:solidFill>
                  <a:prstClr val="white"/>
                </a:solidFill>
              </a:endParaRPr>
            </a:p>
          </p:txBody>
        </p:sp>
        <p:sp>
          <p:nvSpPr>
            <p:cNvPr id="11" name="Foldover Corner"/>
            <p:cNvSpPr>
              <a:spLocks/>
            </p:cNvSpPr>
            <p:nvPr userDrawn="1"/>
          </p:nvSpPr>
          <p:spPr>
            <a:xfrm>
              <a:off x="6595649" y="2433028"/>
              <a:ext cx="180000" cy="180000"/>
            </a:xfrm>
            <a:custGeom>
              <a:avLst/>
              <a:gdLst>
                <a:gd name="connsiteX0" fmla="*/ 0 w 274320"/>
                <a:gd name="connsiteY0" fmla="*/ 0 h 274320"/>
                <a:gd name="connsiteX1" fmla="*/ 274320 w 274320"/>
                <a:gd name="connsiteY1" fmla="*/ 0 h 274320"/>
                <a:gd name="connsiteX2" fmla="*/ 274320 w 274320"/>
                <a:gd name="connsiteY2" fmla="*/ 274320 h 274320"/>
                <a:gd name="connsiteX3" fmla="*/ 0 w 274320"/>
                <a:gd name="connsiteY3" fmla="*/ 274320 h 274320"/>
                <a:gd name="connsiteX4" fmla="*/ 0 w 274320"/>
                <a:gd name="connsiteY4" fmla="*/ 0 h 274320"/>
                <a:gd name="connsiteX0" fmla="*/ 0 w 274320"/>
                <a:gd name="connsiteY0" fmla="*/ 274320 h 274320"/>
                <a:gd name="connsiteX1" fmla="*/ 274320 w 274320"/>
                <a:gd name="connsiteY1" fmla="*/ 0 h 274320"/>
                <a:gd name="connsiteX2" fmla="*/ 274320 w 274320"/>
                <a:gd name="connsiteY2" fmla="*/ 274320 h 274320"/>
                <a:gd name="connsiteX3" fmla="*/ 0 w 274320"/>
                <a:gd name="connsiteY3" fmla="*/ 27432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274320">
                  <a:moveTo>
                    <a:pt x="0" y="274320"/>
                  </a:moveTo>
                  <a:lnTo>
                    <a:pt x="274320" y="0"/>
                  </a:lnTo>
                  <a:lnTo>
                    <a:pt x="274320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chemeClr val="tx2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0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 Foldover Box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179539" y="1176705"/>
            <a:ext cx="3562338" cy="12880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16000" tIns="0" rIns="216000" bIns="288000">
            <a:spAutoFit/>
          </a:bodyPr>
          <a:lstStyle>
            <a:lvl1pPr marL="0" marR="0" indent="0" algn="l" defTabSz="990570" rtl="0" eaLnBrk="1" fontAlgn="auto" latinLnBrk="0" hangingPunct="1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  <a:lvl2pPr marL="495285" indent="0">
              <a:buNone/>
              <a:defRPr>
                <a:solidFill>
                  <a:schemeClr val="tx1"/>
                </a:solidFill>
              </a:defRPr>
            </a:lvl2pPr>
            <a:lvl3pPr marL="990570" indent="0">
              <a:buNone/>
              <a:defRPr>
                <a:solidFill>
                  <a:schemeClr val="tx1"/>
                </a:solidFill>
              </a:defRPr>
            </a:lvl3pPr>
            <a:lvl4pPr marL="1485854" indent="0">
              <a:buNone/>
              <a:defRPr>
                <a:solidFill>
                  <a:schemeClr val="tx1"/>
                </a:solidFill>
              </a:defRPr>
            </a:lvl4pPr>
            <a:lvl5pPr marL="19811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90570" rtl="0" eaLnBrk="1" fontAlgn="auto" latinLnBrk="0" hangingPunct="1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call out text. Do no change the width of box, will adjust vertically automatically.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4771831-742E-4393-AA50-30B7A82A0669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3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Content,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Kicker"/>
          <p:cNvSpPr>
            <a:spLocks noGrp="1"/>
          </p:cNvSpPr>
          <p:nvPr>
            <p:ph type="body" sz="quarter" idx="16" hasCustomPrompt="1"/>
          </p:nvPr>
        </p:nvSpPr>
        <p:spPr>
          <a:xfrm>
            <a:off x="443524" y="6048001"/>
            <a:ext cx="11307323" cy="439709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>
              <a:defRPr lang="en-GB" b="1" baseline="0" dirty="0" smtClean="0">
                <a:solidFill>
                  <a:schemeClr val="bg1"/>
                </a:solidFill>
              </a:defRPr>
            </a:lvl1pPr>
          </a:lstStyle>
          <a:p>
            <a:pPr marR="0" lvl="0" algn="ctr" fontAlgn="auto">
              <a:spcBef>
                <a:spcPts val="650"/>
              </a:spcBef>
              <a:spcAft>
                <a:spcPts val="1300"/>
              </a:spcAft>
              <a:buSzTx/>
              <a:tabLst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1" hasCustomPrompt="1"/>
          </p:nvPr>
        </p:nvSpPr>
        <p:spPr>
          <a:xfrm>
            <a:off x="443077" y="1782001"/>
            <a:ext cx="11307323" cy="8914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17" name="Content PIcture 1"/>
          <p:cNvSpPr>
            <a:spLocks noGrp="1"/>
          </p:cNvSpPr>
          <p:nvPr>
            <p:ph sz="quarter" idx="12" hasCustomPrompt="1"/>
          </p:nvPr>
        </p:nvSpPr>
        <p:spPr>
          <a:xfrm>
            <a:off x="443077" y="2913550"/>
            <a:ext cx="3562338" cy="28944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19" name="Content PIcture 2"/>
          <p:cNvSpPr>
            <a:spLocks noGrp="1"/>
          </p:cNvSpPr>
          <p:nvPr>
            <p:ph sz="quarter" idx="13" hasCustomPrompt="1"/>
          </p:nvPr>
        </p:nvSpPr>
        <p:spPr>
          <a:xfrm>
            <a:off x="4315569" y="2913550"/>
            <a:ext cx="3562338" cy="28944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21" name="Content PIcture 3"/>
          <p:cNvSpPr>
            <a:spLocks noGrp="1"/>
          </p:cNvSpPr>
          <p:nvPr>
            <p:ph sz="quarter" idx="15" hasCustomPrompt="1"/>
          </p:nvPr>
        </p:nvSpPr>
        <p:spPr>
          <a:xfrm>
            <a:off x="8188062" y="2913550"/>
            <a:ext cx="3562338" cy="28944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9" name="Sub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443524" y="1169988"/>
            <a:ext cx="11307323" cy="612000"/>
          </a:xfrm>
        </p:spPr>
        <p:txBody>
          <a:bodyPr tIns="72000" bIns="72000">
            <a:noAutofit/>
          </a:bodyPr>
          <a:lstStyle>
            <a:lvl1pPr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90570" rtl="0" eaLnBrk="1" latinLnBrk="0" hangingPunct="1">
              <a:lnSpc>
                <a:spcPct val="90000"/>
              </a:lnSpc>
              <a:spcBef>
                <a:spcPts val="650"/>
              </a:spcBef>
              <a:spcAft>
                <a:spcPts val="13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F08FB2-1DD2-44A0-8EBD-D38E7B11D706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4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43524" y="540000"/>
            <a:ext cx="3562338" cy="952182"/>
          </a:xfrm>
        </p:spPr>
        <p:txBody>
          <a:bodyPr lIns="0" tIns="0" anchor="t" anchorCtr="0"/>
          <a:lstStyle>
            <a:lvl1pPr>
              <a:defRPr baseline="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6" name="Kicker"/>
          <p:cNvSpPr>
            <a:spLocks noGrp="1"/>
          </p:cNvSpPr>
          <p:nvPr>
            <p:ph type="body" sz="quarter" idx="19" hasCustomPrompt="1"/>
          </p:nvPr>
        </p:nvSpPr>
        <p:spPr>
          <a:xfrm>
            <a:off x="443524" y="6048001"/>
            <a:ext cx="11307323" cy="439709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>
              <a:defRPr lang="en-GB" b="1" baseline="0" dirty="0" smtClean="0">
                <a:solidFill>
                  <a:schemeClr val="bg1"/>
                </a:solidFill>
              </a:defRPr>
            </a:lvl1pPr>
          </a:lstStyle>
          <a:p>
            <a:pPr marR="0" lvl="0" algn="ctr" fontAlgn="auto">
              <a:spcBef>
                <a:spcPts val="650"/>
              </a:spcBef>
              <a:spcAft>
                <a:spcPts val="1300"/>
              </a:spcAft>
              <a:buSzTx/>
              <a:tabLst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3" name="Content Left"/>
          <p:cNvSpPr>
            <a:spLocks noGrp="1"/>
          </p:cNvSpPr>
          <p:nvPr>
            <p:ph idx="1" hasCustomPrompt="1"/>
          </p:nvPr>
        </p:nvSpPr>
        <p:spPr>
          <a:xfrm>
            <a:off x="443524" y="2356182"/>
            <a:ext cx="3562338" cy="3449306"/>
          </a:xfrm>
          <a:prstGeom prst="rect">
            <a:avLst/>
          </a:prstGeom>
        </p:spPr>
        <p:txBody>
          <a:bodyPr lIns="0" tIns="0" bIns="0" anchor="t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9" name="Content Right"/>
          <p:cNvSpPr>
            <a:spLocks noGrp="1"/>
          </p:cNvSpPr>
          <p:nvPr>
            <p:ph sz="quarter" idx="18" hasCustomPrompt="1"/>
          </p:nvPr>
        </p:nvSpPr>
        <p:spPr>
          <a:xfrm>
            <a:off x="4316016" y="533400"/>
            <a:ext cx="7434831" cy="5272088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text, tables, charts, smart art, picture or media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443524" y="1492182"/>
            <a:ext cx="3562338" cy="864000"/>
          </a:xfrm>
          <a:prstGeom prst="rect">
            <a:avLst/>
          </a:prstGeom>
        </p:spPr>
        <p:txBody>
          <a:bodyPr lIns="0" tIns="0" bIns="0" anchor="t" anchorCtr="0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2ADA02A-70B0-4A04-9E8A-FF86F2BB73D8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3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>
          <p15:clr>
            <a:srgbClr val="C35E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Narr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/>
          </p:nvPr>
        </p:nvSpPr>
        <p:spPr>
          <a:xfrm>
            <a:off x="443077" y="540000"/>
            <a:ext cx="7434831" cy="63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Kicker"/>
          <p:cNvSpPr>
            <a:spLocks noGrp="1"/>
          </p:cNvSpPr>
          <p:nvPr>
            <p:ph type="body" sz="quarter" idx="20" hasCustomPrompt="1"/>
          </p:nvPr>
        </p:nvSpPr>
        <p:spPr>
          <a:xfrm>
            <a:off x="443524" y="6048001"/>
            <a:ext cx="11307323" cy="439709"/>
          </a:xfr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 vert="horz" lIns="0" tIns="108000" rIns="0" bIns="108000" rtlCol="0" anchor="b" anchorCtr="1">
            <a:spAutoFit/>
          </a:bodyPr>
          <a:lstStyle>
            <a:lvl1pPr marL="0" marR="0" indent="0" algn="ctr" defTabSz="990570" rtl="0" eaLnBrk="1" fontAlgn="auto" latinLnBrk="0" hangingPunct="1">
              <a:lnSpc>
                <a:spcPct val="90000"/>
              </a:lnSpc>
              <a:spcBef>
                <a:spcPts val="650"/>
              </a:spcBef>
              <a:spcAft>
                <a:spcPts val="1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16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90570" rtl="0" eaLnBrk="1" fontAlgn="auto" latinLnBrk="0" hangingPunct="1">
              <a:lnSpc>
                <a:spcPct val="90000"/>
              </a:lnSpc>
              <a:spcBef>
                <a:spcPts val="650"/>
              </a:spcBef>
              <a:spcAft>
                <a:spcPts val="1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kicker or ‘so what’. Delete if not required.</a:t>
            </a:r>
          </a:p>
        </p:txBody>
      </p:sp>
      <p:sp>
        <p:nvSpPr>
          <p:cNvPr id="9" name="Content"/>
          <p:cNvSpPr>
            <a:spLocks noGrp="1"/>
          </p:cNvSpPr>
          <p:nvPr>
            <p:ph sz="quarter" idx="21"/>
          </p:nvPr>
        </p:nvSpPr>
        <p:spPr>
          <a:xfrm>
            <a:off x="443077" y="1782000"/>
            <a:ext cx="7434831" cy="40234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443077" y="1169988"/>
            <a:ext cx="7434831" cy="612000"/>
          </a:xfrm>
          <a:prstGeom prst="rect">
            <a:avLst/>
          </a:prstGeom>
        </p:spPr>
        <p:txBody>
          <a:bodyPr lIns="0" tIns="72000" bIns="72000" anchor="t" anchorCtr="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6" name="Content Right"/>
          <p:cNvSpPr>
            <a:spLocks noGrp="1"/>
          </p:cNvSpPr>
          <p:nvPr>
            <p:ph sz="quarter" idx="19" hasCustomPrompt="1"/>
          </p:nvPr>
        </p:nvSpPr>
        <p:spPr>
          <a:xfrm>
            <a:off x="8176785" y="540001"/>
            <a:ext cx="3562338" cy="52654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text, tables, charts, smart art, pictures or media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78A7DAB7-734F-44F5-862E-0DFE8F27FDB5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dirty="0">
                <a:solidFill>
                  <a:srgbClr val="B3B3B3"/>
                </a:solidFill>
              </a:rPr>
              <a:t>Useful 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29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orient="horz" pos="22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6141" y="750190"/>
            <a:ext cx="1075246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2400">
                <a:solidFill>
                  <a:srgbClr val="002060"/>
                </a:solidFill>
              </a:defRPr>
            </a:lvl1pPr>
          </a:lstStyle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15414" y="1521248"/>
            <a:ext cx="10753195" cy="41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pt-BR" dirty="0"/>
              <a:t>Clique para editar os estilos do 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773359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D5D266-4B41-490B-86F2-1BA3DB43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662098-50C7-4E15-B6A5-B6E8B1B2E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9511C2D-3F34-40B9-ACB1-339865C05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090CAE4-4A27-4F2B-AEC6-D54A5ECCC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E5D0F45-A4D0-4152-96CD-54CA455CF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103CB85-0CE7-45CF-AE53-606FCAE4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06D-DCD7-49F0-BDB2-5A1D320E5EF5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5D98166-54AB-48C6-89BD-DC2E38F25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FAF6AA6-287B-419F-9BDA-D01BFC76B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305-E0F1-40C8-A164-74F77DDC7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787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C2957-E9EE-43E3-AFD5-BE7820005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7E223CB-BBB9-4077-80FB-4CBCD82BD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06D-DCD7-49F0-BDB2-5A1D320E5EF5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E566D04-F51D-4511-875A-64192D2F3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11C8F01-E0F3-4B80-913C-745B3989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305-E0F1-40C8-A164-74F77DDC7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552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B2C2F71-CDF4-49C3-B8AD-E3617AC94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06D-DCD7-49F0-BDB2-5A1D320E5EF5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5D39F29-052D-4F11-B1F7-4A7A31DE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53E9CB-62B4-4B72-A822-8FDA454C1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305-E0F1-40C8-A164-74F77DDC7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68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C8A17-3128-4273-BC7C-8C8527D96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35C406-1F51-4135-A30F-ADFC1ACD7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D160DD2-4FE8-44AA-BA59-559375BD4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68E172-03EF-44D8-AF24-85A916A6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06D-DCD7-49F0-BDB2-5A1D320E5EF5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A2FBA6B-969E-42BC-A47B-F45A1524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45613EB-C0BD-4620-97D0-27661CE18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305-E0F1-40C8-A164-74F77DDC7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314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715398-8A15-4865-A2E2-5FE9AFE5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EFF24B5-FBA6-4B75-9EDF-06913EB16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148250-9E3D-4EDD-AB34-41620B7F2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C79F632-5803-432D-BD6C-978CCD64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B06D-DCD7-49F0-BDB2-5A1D320E5EF5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FAEA80-FCB0-4C4C-87E4-5FE4045ED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E40E894-26AB-481D-A325-4785F0026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4F305-E0F1-40C8-A164-74F77DDC7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726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9322520-371E-44C5-9256-B2056B57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8A18E5-BB04-4F4B-A989-7C72BD670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679FD4-9127-42A8-9DBE-44C2AB75A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6B06D-DCD7-49F0-BDB2-5A1D320E5EF5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CC9DA8-0D69-41C7-A723-7FA273128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1CA28C-5D9C-4F44-937F-958DDB62F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4F305-E0F1-40C8-A164-74F77DDC7B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50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665853" y="1533525"/>
            <a:ext cx="10917064" cy="3790950"/>
          </a:xfrm>
          <a:prstGeom prst="rect">
            <a:avLst/>
          </a:prstGeom>
          <a:solidFill>
            <a:srgbClr val="FFFFFF"/>
          </a:solidFill>
          <a:ln w="25400">
            <a:solidFill>
              <a:srgbClr val="E7EBF0"/>
            </a:solidFill>
            <a:miter/>
          </a:ln>
          <a:effectLst>
            <a:outerShdw blurRad="101600" dist="76200" dir="2700000" rotWithShape="0">
              <a:srgbClr val="C5C3C3">
                <a:alpha val="30000"/>
              </a:srgbClr>
            </a:outerShdw>
          </a:effectLst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3" name="Rectangle 8"/>
          <p:cNvSpPr/>
          <p:nvPr/>
        </p:nvSpPr>
        <p:spPr>
          <a:xfrm>
            <a:off x="609084" y="2971798"/>
            <a:ext cx="128017" cy="914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900"/>
          </a:p>
        </p:txBody>
      </p:sp>
      <p:sp>
        <p:nvSpPr>
          <p:cNvPr id="4" name="Texto do Título"/>
          <p:cNvSpPr txBox="1">
            <a:spLocks noGrp="1"/>
          </p:cNvSpPr>
          <p:nvPr>
            <p:ph type="title"/>
          </p:nvPr>
        </p:nvSpPr>
        <p:spPr>
          <a:xfrm>
            <a:off x="1078992" y="1938528"/>
            <a:ext cx="10177273" cy="29900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917463" y="6354249"/>
            <a:ext cx="436338" cy="36933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41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9pPr>
    </p:titleStyle>
    <p:bodyStyle>
      <a:lvl1pPr marL="228600" marR="0" indent="-2286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1pPr>
      <a:lvl2pPr marL="495300" marR="0" indent="-2667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2pPr>
      <a:lvl3pPr marL="777240" marR="0" indent="-32004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3pPr>
      <a:lvl4pPr marL="1041400" marR="0" indent="-3556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4pPr>
      <a:lvl5pPr marL="1270000" marR="0" indent="-3556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5pPr>
      <a:lvl6pPr marL="1498600" marR="0" indent="-3556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6pPr>
      <a:lvl7pPr marL="1727200" marR="0" indent="-3556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7pPr>
      <a:lvl8pPr marL="1955800" marR="0" indent="-3556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8pPr>
      <a:lvl9pPr marL="2184400" marR="0" indent="-355600" algn="l" defTabSz="914400" rtl="0" latinLnBrk="0">
        <a:lnSpc>
          <a:spcPct val="11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1pPr>
      <a:lvl2pPr marL="0" marR="0" indent="228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2pPr>
      <a:lvl3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3pPr>
      <a:lvl4pPr marL="0" marR="0" indent="685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4pPr>
      <a:lvl5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5pPr>
      <a:lvl6pPr marL="0" marR="0" indent="1143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6pPr>
      <a:lvl7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7pPr>
      <a:lvl8pPr marL="0" marR="0" indent="1600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8pPr>
      <a:lvl9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43524" y="540001"/>
            <a:ext cx="11307323" cy="6155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Add title</a:t>
            </a:r>
          </a:p>
        </p:txBody>
      </p:sp>
      <p:sp>
        <p:nvSpPr>
          <p:cNvPr id="6" name="Text"/>
          <p:cNvSpPr>
            <a:spLocks noGrp="1"/>
          </p:cNvSpPr>
          <p:nvPr>
            <p:ph type="body" idx="1"/>
          </p:nvPr>
        </p:nvSpPr>
        <p:spPr>
          <a:xfrm>
            <a:off x="443077" y="1170000"/>
            <a:ext cx="11307323" cy="4635488"/>
          </a:xfrm>
          <a:prstGeom prst="rect">
            <a:avLst/>
          </a:prstGeom>
        </p:spPr>
        <p:txBody>
          <a:bodyPr vert="horz" lIns="0" tIns="10800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Level 1 bullet</a:t>
            </a:r>
          </a:p>
          <a:p>
            <a:pPr lvl="2"/>
            <a:r>
              <a:rPr lang="en-US" dirty="0"/>
              <a:t>Level 2 bullet</a:t>
            </a:r>
          </a:p>
          <a:p>
            <a:pPr lvl="3"/>
            <a:r>
              <a:rPr lang="en-US" dirty="0"/>
              <a:t>Level 3 bullet</a:t>
            </a:r>
          </a:p>
          <a:p>
            <a:pPr lvl="4"/>
            <a:r>
              <a:rPr lang="en-US" dirty="0"/>
              <a:t>Level 4 bullet</a:t>
            </a:r>
            <a:endParaRPr lang="en-GB" dirty="0"/>
          </a:p>
        </p:txBody>
      </p:sp>
      <p:sp>
        <p:nvSpPr>
          <p:cNvPr id="7" name="Copywright"/>
          <p:cNvSpPr/>
          <p:nvPr userDrawn="1"/>
        </p:nvSpPr>
        <p:spPr>
          <a:xfrm>
            <a:off x="443077" y="6529465"/>
            <a:ext cx="706925" cy="215444"/>
          </a:xfrm>
          <a:prstGeom prst="rect">
            <a:avLst/>
          </a:prstGeom>
        </p:spPr>
        <p:txBody>
          <a:bodyPr wrap="none" lIns="0" rIns="0" anchor="ctr">
            <a:spAutoFit/>
          </a:bodyPr>
          <a:lstStyle/>
          <a:p>
            <a:r>
              <a:rPr lang="en-US" sz="800" dirty="0">
                <a:solidFill>
                  <a:srgbClr val="B3B3B3"/>
                </a:solidFill>
              </a:rPr>
              <a:t>© Arcadis 2015</a:t>
            </a:r>
          </a:p>
        </p:txBody>
      </p:sp>
      <p:sp>
        <p:nvSpPr>
          <p:cNvPr id="10" name="Slide Number"/>
          <p:cNvSpPr>
            <a:spLocks noGrp="1"/>
          </p:cNvSpPr>
          <p:nvPr>
            <p:ph type="sldNum" sz="quarter" idx="4"/>
          </p:nvPr>
        </p:nvSpPr>
        <p:spPr>
          <a:xfrm>
            <a:off x="11202836" y="6516000"/>
            <a:ext cx="539749" cy="252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lang="en-US" sz="8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3C551C-83BB-4568-94F6-AC8A8312A04A}" type="slidenum">
              <a:rPr lang="en-GB">
                <a:solidFill>
                  <a:srgbClr val="E4610F"/>
                </a:solidFill>
              </a:rPr>
              <a:pPr/>
              <a:t>‹nº›</a:t>
            </a:fld>
            <a:endParaRPr lang="en-GB" dirty="0">
              <a:solidFill>
                <a:srgbClr val="E4610F"/>
              </a:solidFill>
            </a:endParaRPr>
          </a:p>
        </p:txBody>
      </p:sp>
      <p:sp>
        <p:nvSpPr>
          <p:cNvPr id="4" name="Date"/>
          <p:cNvSpPr>
            <a:spLocks noGrp="1"/>
          </p:cNvSpPr>
          <p:nvPr>
            <p:ph type="dt" sz="half" idx="2"/>
          </p:nvPr>
        </p:nvSpPr>
        <p:spPr>
          <a:xfrm>
            <a:off x="8321686" y="6516000"/>
            <a:ext cx="27432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8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A064933-5225-496A-8E34-3DCB6A1EC271}" type="datetime3">
              <a:rPr lang="en-US">
                <a:solidFill>
                  <a:srgbClr val="B3B3B3"/>
                </a:solidFill>
              </a:rPr>
              <a:pPr/>
              <a:t>24 May 2022</a:t>
            </a:fld>
            <a:endParaRPr dirty="0">
              <a:solidFill>
                <a:srgbClr val="B3B3B3"/>
              </a:solidFill>
            </a:endParaRPr>
          </a:p>
        </p:txBody>
      </p:sp>
      <p:sp>
        <p:nvSpPr>
          <p:cNvPr id="5" name="Footer"/>
          <p:cNvSpPr>
            <a:spLocks noGrp="1"/>
          </p:cNvSpPr>
          <p:nvPr>
            <p:ph type="ftr" sz="quarter" idx="3"/>
          </p:nvPr>
        </p:nvSpPr>
        <p:spPr>
          <a:xfrm>
            <a:off x="4038602" y="6516000"/>
            <a:ext cx="41148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95285" rtl="0" eaLnBrk="1" latinLnBrk="0" hangingPunct="1">
              <a:defRPr lang="en-GB" sz="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dirty="0">
                <a:solidFill>
                  <a:srgbClr val="B3B3B3"/>
                </a:solidFill>
              </a:rPr>
              <a:t>Useful Graphics</a:t>
            </a:r>
          </a:p>
        </p:txBody>
      </p:sp>
      <p:pic>
        <p:nvPicPr>
          <p:cNvPr id="11" name="Picture 10" hidden="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43" y="160526"/>
            <a:ext cx="2381494" cy="2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8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hdr="0"/>
  <p:txStyles>
    <p:titleStyle>
      <a:lvl1pPr algn="l" defTabSz="99057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9057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92356" indent="-292356" algn="l" defTabSz="99057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82992" indent="-290636" algn="l" defTabSz="99057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–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75348" indent="-292356" algn="l" defTabSz="99057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tabLst>
          <a:tab pos="875348" algn="l"/>
        </a:tabLst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165983" indent="-290636" algn="l" defTabSz="99057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7">
          <p15:clr>
            <a:srgbClr val="A4A3A4"/>
          </p15:clr>
        </p15:guide>
        <p15:guide id="2" pos="1058">
          <p15:clr>
            <a:srgbClr val="A4A3A4"/>
          </p15:clr>
        </p15:guide>
        <p15:guide id="3" pos="1217">
          <p15:clr>
            <a:srgbClr val="A4A3A4"/>
          </p15:clr>
        </p15:guide>
        <p15:guide id="4" pos="2049">
          <p15:clr>
            <a:srgbClr val="A4A3A4"/>
          </p15:clr>
        </p15:guide>
        <p15:guide id="5" pos="2208">
          <p15:clr>
            <a:srgbClr val="A4A3A4"/>
          </p15:clr>
        </p15:guide>
        <p15:guide id="6" pos="3041">
          <p15:clr>
            <a:srgbClr val="A4A3A4"/>
          </p15:clr>
        </p15:guide>
        <p15:guide id="7" pos="3198">
          <p15:clr>
            <a:srgbClr val="A4A3A4"/>
          </p15:clr>
        </p15:guide>
        <p15:guide id="8" pos="4031">
          <p15:clr>
            <a:srgbClr val="A4A3A4"/>
          </p15:clr>
        </p15:guide>
        <p15:guide id="9" pos="4190">
          <p15:clr>
            <a:srgbClr val="A4A3A4"/>
          </p15:clr>
        </p15:guide>
        <p15:guide id="10" pos="5022">
          <p15:clr>
            <a:srgbClr val="A4A3A4"/>
          </p15:clr>
        </p15:guide>
        <p15:guide id="11" pos="5181">
          <p15:clr>
            <a:srgbClr val="A4A3A4"/>
          </p15:clr>
        </p15:guide>
        <p15:guide id="12" pos="6014">
          <p15:clr>
            <a:srgbClr val="A4A3A4"/>
          </p15:clr>
        </p15:guide>
        <p15:guide id="13" orient="horz" pos="1485">
          <p15:clr>
            <a:srgbClr val="A4A3A4"/>
          </p15:clr>
        </p15:guide>
        <p15:guide id="14" orient="horz" pos="1643">
          <p15:clr>
            <a:srgbClr val="A4A3A4"/>
          </p15:clr>
        </p15:guide>
        <p15:guide id="15" orient="horz" pos="2789">
          <p15:clr>
            <a:srgbClr val="A4A3A4"/>
          </p15:clr>
        </p15:guide>
        <p15:guide id="16" orient="horz" pos="2948">
          <p15:clr>
            <a:srgbClr val="A4A3A4"/>
          </p15:clr>
        </p15:guide>
        <p15:guide id="17" orient="horz" pos="346">
          <p15:clr>
            <a:srgbClr val="A4A3A4"/>
          </p15:clr>
        </p15:guide>
        <p15:guide id="18" orient="horz" pos="409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jp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wep.eu/waste-to-energy-plants-in-europe-in-2018/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24.sv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slide" Target="slide24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mpo com árvores&#10;&#10;Descrição gerada automaticamente">
            <a:extLst>
              <a:ext uri="{FF2B5EF4-FFF2-40B4-BE49-F238E27FC236}">
                <a16:creationId xmlns:a16="http://schemas.microsoft.com/office/drawing/2014/main" id="{6D5BFD6C-58B8-9837-72D2-59A87079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1138" cy="6920333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902C072B-783A-4C0B-97E1-1D389F174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0119" y="6156960"/>
            <a:ext cx="12230044" cy="764065"/>
          </a:xfrm>
          <a:prstGeom prst="rect">
            <a:avLst/>
          </a:prstGeom>
        </p:spPr>
      </p:pic>
      <p:grpSp>
        <p:nvGrpSpPr>
          <p:cNvPr id="41" name="Agrupar 40">
            <a:extLst>
              <a:ext uri="{FF2B5EF4-FFF2-40B4-BE49-F238E27FC236}">
                <a16:creationId xmlns:a16="http://schemas.microsoft.com/office/drawing/2014/main" id="{C9A4A4BE-28D2-417C-91AE-0E49ABD7F2C7}"/>
              </a:ext>
            </a:extLst>
          </p:cNvPr>
          <p:cNvGrpSpPr/>
          <p:nvPr/>
        </p:nvGrpSpPr>
        <p:grpSpPr>
          <a:xfrm>
            <a:off x="4679800" y="-13157"/>
            <a:ext cx="7510007" cy="4344814"/>
            <a:chOff x="4679800" y="-13157"/>
            <a:chExt cx="7510007" cy="4344814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4D04D494-2E2B-4A92-8B9C-EBBF3D757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92416" y="2485453"/>
              <a:ext cx="1595120" cy="1846204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5FEAFAF1-1243-410C-A0DD-2E328EA2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05863" y="0"/>
              <a:ext cx="5372473" cy="2704169"/>
            </a:xfrm>
            <a:prstGeom prst="rect">
              <a:avLst/>
            </a:prstGeom>
          </p:spPr>
        </p:pic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E7FBB28E-3D60-46EA-A7CF-370A362B422F}"/>
                </a:ext>
              </a:extLst>
            </p:cNvPr>
            <p:cNvSpPr/>
            <p:nvPr/>
          </p:nvSpPr>
          <p:spPr>
            <a:xfrm>
              <a:off x="6959965" y="-13157"/>
              <a:ext cx="5229842" cy="2315603"/>
            </a:xfrm>
            <a:custGeom>
              <a:avLst/>
              <a:gdLst>
                <a:gd name="connsiteX0" fmla="*/ 0 w 5229842"/>
                <a:gd name="connsiteY0" fmla="*/ 0 h 2315603"/>
                <a:gd name="connsiteX1" fmla="*/ 4006257 w 5229842"/>
                <a:gd name="connsiteY1" fmla="*/ 2315603 h 2315603"/>
                <a:gd name="connsiteX2" fmla="*/ 5229842 w 5229842"/>
                <a:gd name="connsiteY2" fmla="*/ 1611712 h 2315603"/>
                <a:gd name="connsiteX3" fmla="*/ 5229842 w 5229842"/>
                <a:gd name="connsiteY3" fmla="*/ 0 h 2315603"/>
                <a:gd name="connsiteX4" fmla="*/ 0 w 5229842"/>
                <a:gd name="connsiteY4" fmla="*/ 0 h 231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9842" h="2315603">
                  <a:moveTo>
                    <a:pt x="0" y="0"/>
                  </a:moveTo>
                  <a:lnTo>
                    <a:pt x="4006257" y="2315603"/>
                  </a:lnTo>
                  <a:lnTo>
                    <a:pt x="5229842" y="1611712"/>
                  </a:lnTo>
                  <a:lnTo>
                    <a:pt x="52298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83B795D8-6DD0-40C2-900D-F16F2DC2CB6C}"/>
                </a:ext>
              </a:extLst>
            </p:cNvPr>
            <p:cNvSpPr/>
            <p:nvPr/>
          </p:nvSpPr>
          <p:spPr>
            <a:xfrm>
              <a:off x="4679800" y="-11927"/>
              <a:ext cx="7510007" cy="3367377"/>
            </a:xfrm>
            <a:custGeom>
              <a:avLst/>
              <a:gdLst>
                <a:gd name="connsiteX0" fmla="*/ 5609645 w 7510007"/>
                <a:gd name="connsiteY0" fmla="*/ 2719346 h 3367377"/>
                <a:gd name="connsiteX1" fmla="*/ 7510007 w 7510007"/>
                <a:gd name="connsiteY1" fmla="*/ 1610139 h 3367377"/>
                <a:gd name="connsiteX2" fmla="*/ 7510007 w 7510007"/>
                <a:gd name="connsiteY2" fmla="*/ 2405270 h 3367377"/>
                <a:gd name="connsiteX3" fmla="*/ 5840233 w 7510007"/>
                <a:gd name="connsiteY3" fmla="*/ 3367377 h 3367377"/>
                <a:gd name="connsiteX4" fmla="*/ 0 w 7510007"/>
                <a:gd name="connsiteY4" fmla="*/ 3976 h 3367377"/>
                <a:gd name="connsiteX5" fmla="*/ 930302 w 7510007"/>
                <a:gd name="connsiteY5" fmla="*/ 0 h 3367377"/>
                <a:gd name="connsiteX6" fmla="*/ 5609645 w 7510007"/>
                <a:gd name="connsiteY6" fmla="*/ 2719346 h 336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0007" h="3367377">
                  <a:moveTo>
                    <a:pt x="5609645" y="2719346"/>
                  </a:moveTo>
                  <a:lnTo>
                    <a:pt x="7510007" y="1610139"/>
                  </a:lnTo>
                  <a:lnTo>
                    <a:pt x="7510007" y="2405270"/>
                  </a:lnTo>
                  <a:lnTo>
                    <a:pt x="5840233" y="3367377"/>
                  </a:lnTo>
                  <a:lnTo>
                    <a:pt x="0" y="3976"/>
                  </a:lnTo>
                  <a:lnTo>
                    <a:pt x="930302" y="0"/>
                  </a:lnTo>
                  <a:lnTo>
                    <a:pt x="5609645" y="2719346"/>
                  </a:lnTo>
                  <a:close/>
                </a:path>
              </a:pathLst>
            </a:custGeom>
            <a:solidFill>
              <a:srgbClr val="93A26D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5" name="Gráfico 24">
            <a:extLst>
              <a:ext uri="{FF2B5EF4-FFF2-40B4-BE49-F238E27FC236}">
                <a16:creationId xmlns:a16="http://schemas.microsoft.com/office/drawing/2014/main" id="{8B41C046-6EA0-46AA-AA9E-289A4DF525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39500" y="329351"/>
            <a:ext cx="2305832" cy="925894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B3D486B8-E89A-4E0E-83D0-FD80669093DC}"/>
              </a:ext>
            </a:extLst>
          </p:cNvPr>
          <p:cNvSpPr txBox="1"/>
          <p:nvPr/>
        </p:nvSpPr>
        <p:spPr>
          <a:xfrm>
            <a:off x="714521" y="1143876"/>
            <a:ext cx="6921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de Tratamento </a:t>
            </a:r>
          </a:p>
          <a:p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Resíduos CONSIMARES </a:t>
            </a:r>
            <a:r>
              <a:rPr lang="pt-B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CTRC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A165A762-EF5B-4203-A69A-72C8D9D45938}"/>
              </a:ext>
            </a:extLst>
          </p:cNvPr>
          <p:cNvSpPr txBox="1"/>
          <p:nvPr/>
        </p:nvSpPr>
        <p:spPr>
          <a:xfrm>
            <a:off x="1464517" y="3337469"/>
            <a:ext cx="497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Nova Light" panose="020B0604020202020204" pitchFamily="34" charset="0"/>
                <a:cs typeface="Arial" panose="020B0604020202020204" pitchFamily="34" charset="0"/>
              </a:rPr>
              <a:t>411ª. Reunião  CONSEMA– maio de 2022</a:t>
            </a:r>
          </a:p>
        </p:txBody>
      </p:sp>
      <p:pic>
        <p:nvPicPr>
          <p:cNvPr id="39" name="Gráfico 38">
            <a:extLst>
              <a:ext uri="{FF2B5EF4-FFF2-40B4-BE49-F238E27FC236}">
                <a16:creationId xmlns:a16="http://schemas.microsoft.com/office/drawing/2014/main" id="{C6E952C7-1FA9-421B-918E-C50908A1A0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20119" y="6156268"/>
            <a:ext cx="1061432" cy="764065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06AE31CB-277B-4B6E-A4AE-46A2E3EACE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45082" y="6300049"/>
            <a:ext cx="20002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35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Mapa&#10;&#10;Descrição gerada automaticamente">
            <a:extLst>
              <a:ext uri="{FF2B5EF4-FFF2-40B4-BE49-F238E27FC236}">
                <a16:creationId xmlns:a16="http://schemas.microsoft.com/office/drawing/2014/main" id="{330BB735-4915-8F6E-7E3D-E8BA0B3EA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579063"/>
            <a:ext cx="12163425" cy="62674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EAC8A34-FFFD-AA4F-A58E-C396346B6D09}"/>
              </a:ext>
            </a:extLst>
          </p:cNvPr>
          <p:cNvSpPr txBox="1"/>
          <p:nvPr/>
        </p:nvSpPr>
        <p:spPr>
          <a:xfrm>
            <a:off x="4319763" y="5186929"/>
            <a:ext cx="5490988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hangingPunct="0"/>
            <a:r>
              <a:rPr lang="pt-BR" b="1" kern="0" dirty="0">
                <a:solidFill>
                  <a:srgbClr val="FFFFFF"/>
                </a:solidFill>
                <a:latin typeface="Avenir Next LT Pro"/>
                <a:sym typeface="Avenir Next LT Pro"/>
              </a:rPr>
              <a:t>Coletor de efluentes líquidos  a ser interligado à</a:t>
            </a:r>
          </a:p>
          <a:p>
            <a:pPr hangingPunct="0"/>
            <a:r>
              <a:rPr lang="pt-BR" b="1" kern="0" dirty="0">
                <a:solidFill>
                  <a:srgbClr val="FFFFFF"/>
                </a:solidFill>
                <a:latin typeface="Avenir Next LT Pro"/>
                <a:sym typeface="Avenir Next LT Pro"/>
              </a:rPr>
              <a:t> rede pública  de esgoto existente - CODEN</a:t>
            </a:r>
            <a:endParaRPr lang="pt-BR" b="1" kern="0" dirty="0">
              <a:solidFill>
                <a:srgbClr val="FFFFFF"/>
              </a:solidFill>
              <a:latin typeface="Avenir Next LT Pro"/>
              <a:ea typeface="Avenir Next LT Pro"/>
              <a:cs typeface="Avenir Next LT Pro"/>
              <a:sym typeface="Avenir Next LT Pro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B93551-5B88-0D49-B033-EB8A69ADDA9C}"/>
              </a:ext>
            </a:extLst>
          </p:cNvPr>
          <p:cNvSpPr/>
          <p:nvPr/>
        </p:nvSpPr>
        <p:spPr>
          <a:xfrm>
            <a:off x="6525276" y="4810455"/>
            <a:ext cx="270000" cy="271082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pPr hangingPunct="0"/>
            <a:endParaRPr lang="pt-BR" kern="0" dirty="0">
              <a:solidFill>
                <a:srgbClr val="000000"/>
              </a:solidFill>
              <a:latin typeface="Avenir Next LT Pro"/>
              <a:ea typeface="Avenir Next LT Pro"/>
              <a:cs typeface="Avenir Next LT Pro"/>
              <a:sym typeface="Avenir Next LT Pro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266538F-CB4E-E74F-B6DB-F3665E4184BF}"/>
              </a:ext>
            </a:extLst>
          </p:cNvPr>
          <p:cNvSpPr txBox="1"/>
          <p:nvPr/>
        </p:nvSpPr>
        <p:spPr>
          <a:xfrm>
            <a:off x="1387018" y="3797529"/>
            <a:ext cx="3590085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t">
            <a:spAutoFit/>
          </a:bodyPr>
          <a:lstStyle/>
          <a:p>
            <a:pPr hangingPunct="0"/>
            <a:r>
              <a:rPr lang="pt-BR" b="1" kern="0" dirty="0">
                <a:solidFill>
                  <a:srgbClr val="FFFFFF"/>
                </a:solidFill>
                <a:latin typeface="Avenir Next LT Pro"/>
                <a:ea typeface="Avenir Next LT Pro"/>
                <a:cs typeface="Avenir Next LT Pro"/>
                <a:sym typeface="Avenir Next LT Pro"/>
              </a:rPr>
              <a:t>Linha de Transmissão existente</a:t>
            </a:r>
          </a:p>
          <a:p>
            <a:pPr algn="r" hangingPunct="0"/>
            <a:r>
              <a:rPr lang="pt-BR" b="1" kern="0" dirty="0">
                <a:solidFill>
                  <a:srgbClr val="FFFFFF"/>
                </a:solidFill>
                <a:latin typeface="Avenir Next LT Pro"/>
                <a:sym typeface="Avenir Next LT Pro"/>
              </a:rPr>
              <a:t>CPFL</a:t>
            </a:r>
            <a:endParaRPr lang="pt-BR" b="1" kern="0" dirty="0">
              <a:solidFill>
                <a:srgbClr val="FFFFFF"/>
              </a:solidFill>
              <a:latin typeface="Avenir Next LT Pro"/>
              <a:ea typeface="Avenir Next LT Pro"/>
              <a:cs typeface="Avenir Next LT Pro"/>
              <a:sym typeface="Avenir Next LT Pro"/>
            </a:endParaRPr>
          </a:p>
        </p:txBody>
      </p:sp>
      <p:sp>
        <p:nvSpPr>
          <p:cNvPr id="9" name="Retângulo Arredondado">
            <a:extLst>
              <a:ext uri="{FF2B5EF4-FFF2-40B4-BE49-F238E27FC236}">
                <a16:creationId xmlns:a16="http://schemas.microsoft.com/office/drawing/2014/main" id="{8637FAD3-8C66-554C-8C2F-EC89D4080197}"/>
              </a:ext>
            </a:extLst>
          </p:cNvPr>
          <p:cNvSpPr/>
          <p:nvPr/>
        </p:nvSpPr>
        <p:spPr>
          <a:xfrm>
            <a:off x="537211" y="846048"/>
            <a:ext cx="5759465" cy="422565"/>
          </a:xfrm>
          <a:prstGeom prst="roundRect">
            <a:avLst>
              <a:gd name="adj" fmla="val 24634"/>
            </a:avLst>
          </a:prstGeom>
          <a:solidFill>
            <a:srgbClr val="5D73CC"/>
          </a:solidFill>
          <a:ln w="12700">
            <a:miter lim="400000"/>
          </a:ln>
          <a:effectLst>
            <a:outerShdw blurRad="254000" dist="25400" dir="5400000" rotWithShape="0">
              <a:srgbClr val="000000">
                <a:alpha val="20140"/>
              </a:srgbClr>
            </a:outerShdw>
          </a:effectLst>
        </p:spPr>
        <p:txBody>
          <a:bodyPr tIns="45720" bIns="45720" anchor="ctr"/>
          <a:lstStyle/>
          <a:p>
            <a:pPr hangingPunct="0"/>
            <a:endParaRPr kern="0" dirty="0">
              <a:solidFill>
                <a:srgbClr val="000000"/>
              </a:solidFill>
              <a:latin typeface="Avenir Next LT Pro"/>
              <a:sym typeface="Avenir Next LT Pro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378AA78-921C-C142-B50C-01CBB7640781}"/>
              </a:ext>
            </a:extLst>
          </p:cNvPr>
          <p:cNvSpPr txBox="1"/>
          <p:nvPr/>
        </p:nvSpPr>
        <p:spPr>
          <a:xfrm>
            <a:off x="2011344" y="815807"/>
            <a:ext cx="2250937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defRPr>
                <a:solidFill>
                  <a:srgbClr val="FFFFFF"/>
                </a:solidFill>
                <a:latin typeface="Roboto Slab Regular Bold"/>
                <a:ea typeface="Roboto Slab Regular Bold"/>
                <a:cs typeface="Roboto Slab Regular Bold"/>
                <a:sym typeface="Roboto Slab Regular Bold"/>
              </a:defRPr>
            </a:lvl1pPr>
          </a:lstStyle>
          <a:p>
            <a:pPr algn="ctr" hangingPunct="0"/>
            <a:r>
              <a:rPr lang="pt-BR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CTRC - Sistemas</a:t>
            </a:r>
            <a:endParaRPr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CD67155-4812-904B-9433-33E1CB263BE2}"/>
              </a:ext>
            </a:extLst>
          </p:cNvPr>
          <p:cNvSpPr txBox="1"/>
          <p:nvPr/>
        </p:nvSpPr>
        <p:spPr>
          <a:xfrm>
            <a:off x="2396929" y="1800400"/>
            <a:ext cx="4263347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t">
            <a:spAutoFit/>
          </a:bodyPr>
          <a:lstStyle/>
          <a:p>
            <a:pPr hangingPunct="0"/>
            <a:r>
              <a:rPr lang="pt-BR" b="1" kern="0" dirty="0">
                <a:solidFill>
                  <a:srgbClr val="FFFFFF"/>
                </a:solidFill>
                <a:latin typeface="Avenir Next LT Pro"/>
                <a:ea typeface="Avenir Next LT Pro"/>
                <a:cs typeface="Avenir Next LT Pro"/>
                <a:sym typeface="Avenir Next LT Pro"/>
              </a:rPr>
              <a:t>Suprimento de água -poço profundo</a:t>
            </a:r>
          </a:p>
          <a:p>
            <a:pPr hangingPunct="0"/>
            <a:r>
              <a:rPr lang="pt-BR" b="1" kern="0" dirty="0">
                <a:solidFill>
                  <a:srgbClr val="FFFFFF"/>
                </a:solidFill>
                <a:latin typeface="Avenir Next LT Pro"/>
                <a:sym typeface="Avenir Next LT Pro"/>
              </a:rPr>
              <a:t>(viabilidade DAEE)</a:t>
            </a:r>
            <a:endParaRPr lang="pt-BR" b="1" kern="0" dirty="0">
              <a:solidFill>
                <a:srgbClr val="FFFFFF"/>
              </a:solidFill>
              <a:latin typeface="Avenir Next LT Pro"/>
              <a:ea typeface="Avenir Next LT Pro"/>
              <a:cs typeface="Avenir Next LT Pro"/>
              <a:sym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19774681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0154"/>
            <a:ext cx="7901539" cy="3449019"/>
          </a:xfrm>
        </p:spPr>
        <p:txBody>
          <a:bodyPr/>
          <a:lstStyle/>
          <a:p>
            <a:endParaRPr lang="pt-BR" sz="24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4" name="Imagem 3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8F18F4E8-B25C-ECE0-4ED9-35A44619E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81160"/>
            <a:ext cx="11880000" cy="669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42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3975" y="302725"/>
            <a:ext cx="6164707" cy="738676"/>
          </a:xfrm>
        </p:spPr>
        <p:txBody>
          <a:bodyPr>
            <a:normAutofit/>
          </a:bodyPr>
          <a:lstStyle/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Operação da URE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199" y="2510154"/>
            <a:ext cx="7823663" cy="39600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400"/>
              </a:spcBef>
              <a:buSzPct val="60000"/>
              <a:buNone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endParaRPr lang="pt-BR" sz="220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DA9E802-CB26-3F29-80B8-1351F1219BAF}"/>
              </a:ext>
            </a:extLst>
          </p:cNvPr>
          <p:cNvSpPr txBox="1">
            <a:spLocks/>
          </p:cNvSpPr>
          <p:nvPr/>
        </p:nvSpPr>
        <p:spPr>
          <a:xfrm>
            <a:off x="1250257" y="1041401"/>
            <a:ext cx="10038184" cy="436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l"/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pPr lvl="2" algn="l"/>
            <a:endParaRPr lang="pt-BR" sz="2000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lvl="2" algn="l"/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endParaRPr lang="pt-BR" u="sng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endParaRPr lang="pt-BR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40502E60-DEA3-267D-9477-6B57BC6FB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61F3CFF9-6DC6-2500-7691-60B90EB76FFD}"/>
              </a:ext>
            </a:extLst>
          </p:cNvPr>
          <p:cNvSpPr txBox="1">
            <a:spLocks/>
          </p:cNvSpPr>
          <p:nvPr/>
        </p:nvSpPr>
        <p:spPr>
          <a:xfrm>
            <a:off x="5080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3657600" lvl="8" indent="0">
              <a:buFont typeface="Arial" panose="020B0604020202020204" pitchFamily="34" charset="0"/>
              <a:buNone/>
            </a:pPr>
            <a:r>
              <a:rPr lang="pt-BR" sz="4000" b="1" cap="small" dirty="0">
                <a:solidFill>
                  <a:srgbClr val="67803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VÍDEO</a:t>
            </a:r>
          </a:p>
        </p:txBody>
      </p:sp>
    </p:spTree>
    <p:extLst>
      <p:ext uri="{BB962C8B-B14F-4D97-AF65-F5344CB8AC3E}">
        <p14:creationId xmlns:p14="http://schemas.microsoft.com/office/powerpoint/2010/main" val="2153935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199" y="2510154"/>
            <a:ext cx="7823663" cy="39600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400"/>
              </a:spcBef>
              <a:buSzPct val="60000"/>
              <a:buNone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endParaRPr lang="pt-BR" sz="220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DA9E802-CB26-3F29-80B8-1351F1219BAF}"/>
              </a:ext>
            </a:extLst>
          </p:cNvPr>
          <p:cNvSpPr txBox="1">
            <a:spLocks/>
          </p:cNvSpPr>
          <p:nvPr/>
        </p:nvSpPr>
        <p:spPr>
          <a:xfrm>
            <a:off x="1250257" y="1041401"/>
            <a:ext cx="10038184" cy="436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l"/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pPr lvl="2" algn="l"/>
            <a:endParaRPr lang="pt-BR" sz="2000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lvl="2" algn="l"/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endParaRPr lang="pt-BR" u="sng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6D8F599-FE2B-E05C-8402-0EA4F7A85435}"/>
              </a:ext>
            </a:extLst>
          </p:cNvPr>
          <p:cNvSpPr txBox="1"/>
          <p:nvPr/>
        </p:nvSpPr>
        <p:spPr>
          <a:xfrm>
            <a:off x="761997" y="935551"/>
            <a:ext cx="9083723" cy="5419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 térmico dos </a:t>
            </a:r>
            <a:r>
              <a:rPr lang="pt-BR" sz="2200" b="1" dirty="0" err="1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RSUs</a:t>
            </a: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(recuperação de energia através do “Ciclo </a:t>
            </a:r>
            <a:r>
              <a:rPr lang="pt-BR" sz="2200" b="1" dirty="0" err="1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Rankine</a:t>
            </a: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simples”): </a:t>
            </a:r>
          </a:p>
          <a:p>
            <a:pPr marL="361950" lvl="1">
              <a:lnSpc>
                <a:spcPct val="120000"/>
              </a:lnSpc>
              <a:spcBef>
                <a:spcPts val="500"/>
              </a:spcBef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Caldeira de queima de </a:t>
            </a:r>
            <a:r>
              <a:rPr lang="pt-BR" sz="2000" dirty="0" err="1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RSUs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 geração de energia térmica → caldeira de recuperação de calor para geração de vapor → turbogerador a vapor de potência bruta de 22,5 MW e 18,8 MW de potência líquida.</a:t>
            </a:r>
          </a:p>
          <a:p>
            <a:endParaRPr lang="pt-BR" sz="20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Gases e poluentes gerados pela queima dos resíduos serão tratados antes de serem lançados na atmosfera através de: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redução seletiva para abatimentos de </a:t>
            </a:r>
            <a:r>
              <a:rPr lang="pt-BR" sz="2000" dirty="0" err="1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NOx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gases ácidos, metais pesados, dioxinas e </a:t>
            </a:r>
            <a:r>
              <a:rPr lang="pt-BR" sz="2000" dirty="0" err="1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furanos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filtro de mangas para remoção de material particulado.</a:t>
            </a:r>
          </a:p>
          <a:p>
            <a:endParaRPr lang="pt-BR" sz="20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Resíduos gerados no processo de queima: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Escórias e cinzas de fundo (88 t/dia) a serem dispostas em aterros Classe II;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Cinzas leves (29 t/dia) a serem dispostas em aterros Classe I.</a:t>
            </a:r>
            <a:endParaRPr lang="pt-BR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40502E60-DEA3-267D-9477-6B57BC6FB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06232B26-2358-E219-022E-27887E1CFC6E}"/>
              </a:ext>
            </a:extLst>
          </p:cNvPr>
          <p:cNvSpPr txBox="1">
            <a:spLocks/>
          </p:cNvSpPr>
          <p:nvPr/>
        </p:nvSpPr>
        <p:spPr>
          <a:xfrm>
            <a:off x="1263975" y="302725"/>
            <a:ext cx="6164707" cy="738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Operação da URE</a:t>
            </a:r>
          </a:p>
        </p:txBody>
      </p:sp>
    </p:spTree>
    <p:extLst>
      <p:ext uri="{BB962C8B-B14F-4D97-AF65-F5344CB8AC3E}">
        <p14:creationId xmlns:p14="http://schemas.microsoft.com/office/powerpoint/2010/main" val="75316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7426" y="223890"/>
            <a:ext cx="10046006" cy="1051653"/>
          </a:xfrm>
        </p:spPr>
        <p:txBody>
          <a:bodyPr>
            <a:noAutofit/>
          </a:bodyPr>
          <a:lstStyle/>
          <a:p>
            <a:r>
              <a:rPr lang="fr-FR" sz="36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da Gestão de RSU na União Européia, 1995-2020</a:t>
            </a:r>
            <a:endParaRPr lang="pt-BR" sz="3600" b="1" cap="small" dirty="0">
              <a:solidFill>
                <a:srgbClr val="3778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49E61F20-3080-17FB-FA31-57330B268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815" y="1171575"/>
            <a:ext cx="10176922" cy="5462535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0FC6576E-755B-C445-CE63-94724FFCFC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13239910-27C3-EC1A-8882-37D330AC5F35}"/>
              </a:ext>
            </a:extLst>
          </p:cNvPr>
          <p:cNvSpPr txBox="1">
            <a:spLocks/>
          </p:cNvSpPr>
          <p:nvPr/>
        </p:nvSpPr>
        <p:spPr>
          <a:xfrm>
            <a:off x="5933392" y="6203130"/>
            <a:ext cx="6003793" cy="542925"/>
          </a:xfrm>
          <a:prstGeom prst="rect">
            <a:avLst/>
          </a:prstGeom>
          <a:solidFill>
            <a:srgbClr val="3778B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cap="sm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UE 2020-2030: reduzir aterro de 23% para 10%</a:t>
            </a:r>
            <a:endParaRPr lang="pt-BR" sz="18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38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3B5F310-5233-A07F-A1DC-4532DD046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50" t="10553" r="2025"/>
          <a:stretch/>
        </p:blipFill>
        <p:spPr>
          <a:xfrm>
            <a:off x="758544" y="1075824"/>
            <a:ext cx="10085147" cy="5734049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5374" y="160109"/>
            <a:ext cx="10273067" cy="1325563"/>
          </a:xfrm>
        </p:spPr>
        <p:txBody>
          <a:bodyPr>
            <a:normAutofit/>
          </a:bodyPr>
          <a:lstStyle/>
          <a:p>
            <a:r>
              <a:rPr lang="fr-FR" sz="36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da Recuperação Energética de RSU na União Européia, 1995-2020</a:t>
            </a:r>
            <a:endParaRPr lang="pt-BR" sz="3600" b="1" cap="small" dirty="0">
              <a:solidFill>
                <a:srgbClr val="3778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sp>
        <p:nvSpPr>
          <p:cNvPr id="13" name="ZoneTexte 4">
            <a:extLst>
              <a:ext uri="{FF2B5EF4-FFF2-40B4-BE49-F238E27FC236}">
                <a16:creationId xmlns:a16="http://schemas.microsoft.com/office/drawing/2014/main" id="{03443727-E80D-F94D-422F-15D611B1DE6C}"/>
              </a:ext>
            </a:extLst>
          </p:cNvPr>
          <p:cNvSpPr txBox="1"/>
          <p:nvPr/>
        </p:nvSpPr>
        <p:spPr>
          <a:xfrm>
            <a:off x="0" y="6492309"/>
            <a:ext cx="12192000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n-lt"/>
              </a:rPr>
              <a:t>Fonte: </a:t>
            </a:r>
            <a:r>
              <a:rPr lang="pt-BR" dirty="0">
                <a:solidFill>
                  <a:schemeClr val="accent1"/>
                </a:solidFill>
                <a:latin typeface="+mn-lt"/>
                <a:hlinkClick r:id="rId8"/>
              </a:rPr>
              <a:t>https://www.cewep.eu/waste-to-energy-plants-in-europe-in-2018/</a:t>
            </a:r>
            <a:endParaRPr lang="pt-BR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AB3E17F1-9752-FA29-EA33-40F678A145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50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9466" y="223890"/>
            <a:ext cx="10273067" cy="1325563"/>
          </a:xfrm>
        </p:spPr>
        <p:txBody>
          <a:bodyPr>
            <a:normAutofit/>
          </a:bodyPr>
          <a:lstStyle/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 Ambiental -  Áreas de Estudo / Potenciais Áreas de Influência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9465" y="2077018"/>
            <a:ext cx="8954555" cy="3960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ADA: </a:t>
            </a: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destinada ao uso exclusivo do empreendimento que ocupará cerca de 7 hectares (a porção em ZIAP que incide na ADA será preservada, sem qualquer tipo de ocupação pela CTRC) 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AID: </a:t>
            </a: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com delimitações especificas para os meios físico, biótico e socioeconômico onde ocorrerão os impactos diretos e/ou indiretos, considerados significativos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AII: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áreas com delimitações especificas para os meios físico, biótico e socioeconômico</a:t>
            </a: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onde poderão ocorrer os impactos menos significativos</a:t>
            </a:r>
          </a:p>
          <a:p>
            <a:endParaRPr lang="pt-BR" sz="220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67F06B3-E589-F0F9-46DB-A448F837FD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14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0154"/>
            <a:ext cx="7901539" cy="3449019"/>
          </a:xfrm>
        </p:spPr>
        <p:txBody>
          <a:bodyPr/>
          <a:lstStyle/>
          <a:p>
            <a:endParaRPr lang="pt-BR" sz="24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EF0EF6C-74EC-5EC9-77B7-60109C2D3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2D9516A-5B8C-6BEB-C3E0-02959656B25A}"/>
              </a:ext>
            </a:extLst>
          </p:cNvPr>
          <p:cNvSpPr txBox="1">
            <a:spLocks/>
          </p:cNvSpPr>
          <p:nvPr/>
        </p:nvSpPr>
        <p:spPr>
          <a:xfrm>
            <a:off x="914401" y="226525"/>
            <a:ext cx="10344150" cy="738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de Influência – Meios F</a:t>
            </a:r>
            <a:r>
              <a:rPr lang="pt-BR" sz="4000" b="1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sico e Biótico</a:t>
            </a:r>
          </a:p>
        </p:txBody>
      </p:sp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044A0BAA-4584-1219-BE15-8AAA4DC7B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0" y="914400"/>
            <a:ext cx="91119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12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0154"/>
            <a:ext cx="7901539" cy="3449019"/>
          </a:xfrm>
        </p:spPr>
        <p:txBody>
          <a:bodyPr/>
          <a:lstStyle/>
          <a:p>
            <a:endParaRPr lang="pt-BR" sz="24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0813E9B-95EA-7772-09B1-31A643F69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84E701E-0254-D504-75FB-8D616C55F291}"/>
              </a:ext>
            </a:extLst>
          </p:cNvPr>
          <p:cNvSpPr txBox="1">
            <a:spLocks/>
          </p:cNvSpPr>
          <p:nvPr/>
        </p:nvSpPr>
        <p:spPr>
          <a:xfrm>
            <a:off x="971551" y="150325"/>
            <a:ext cx="10344150" cy="738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de Influência – Meio Socioeconômico</a:t>
            </a:r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B2D6BD81-D221-EB80-28C4-4025EFF33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62" y="898827"/>
            <a:ext cx="9107424" cy="59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93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500" y="223890"/>
            <a:ext cx="10543573" cy="1325563"/>
          </a:xfrm>
        </p:spPr>
        <p:txBody>
          <a:bodyPr>
            <a:normAutofit/>
          </a:bodyPr>
          <a:lstStyle/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Ambiental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7118" y="1848046"/>
            <a:ext cx="3240000" cy="4860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400"/>
              </a:spcBef>
              <a:buSzPct val="60000"/>
              <a:buNone/>
            </a:pP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 FISICO: 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 err="1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</a:t>
            </a: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Clima;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Qualidade do Ar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Ruído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Hídricos Superficiais e Subterrâneos</a:t>
            </a:r>
          </a:p>
          <a:p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 txBox="1">
            <a:spLocks/>
          </p:cNvSpPr>
          <p:nvPr/>
        </p:nvSpPr>
        <p:spPr>
          <a:xfrm>
            <a:off x="3659456" y="1840006"/>
            <a:ext cx="3204000" cy="486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None/>
            </a:pP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 BIÓTICO: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Vegetação;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Fauna Terrestre;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Biota Aquática;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Protegidas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 txBox="1">
            <a:spLocks/>
          </p:cNvSpPr>
          <p:nvPr/>
        </p:nvSpPr>
        <p:spPr>
          <a:xfrm>
            <a:off x="7059793" y="1848046"/>
            <a:ext cx="3240000" cy="486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400"/>
              </a:spcBef>
              <a:buSzPct val="60000"/>
              <a:buNone/>
            </a:pP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 SOCIO: 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e Ocupação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Zoneamento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Demografia e Economia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Tráfego e Infraestrutura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Equipamentos e Serviços </a:t>
            </a:r>
          </a:p>
          <a:p>
            <a:pPr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Com. Tradicionais e Patrimônio</a:t>
            </a:r>
            <a:endParaRPr lang="pt-BR" sz="2200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7A5F440-1E16-1043-01DC-D9A3B9D6D4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00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370" y="251996"/>
            <a:ext cx="10601560" cy="1325563"/>
          </a:xfrm>
        </p:spPr>
        <p:txBody>
          <a:bodyPr>
            <a:normAutofit/>
          </a:bodyPr>
          <a:lstStyle/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Responsáveis pela elaboração </a:t>
            </a:r>
            <a:b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projeto da CTRC e pelo EIA/RIMA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1317" y="1946471"/>
            <a:ext cx="4414205" cy="421667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3778B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1400"/>
              </a:spcBef>
              <a:buSzPct val="60000"/>
              <a:buNone/>
            </a:pPr>
            <a:r>
              <a:rPr lang="pt-BR" sz="24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Empreendedor</a:t>
            </a:r>
          </a:p>
          <a:p>
            <a:pPr marL="0" indent="0">
              <a:lnSpc>
                <a:spcPct val="100000"/>
              </a:lnSpc>
              <a:spcBef>
                <a:spcPts val="1400"/>
              </a:spcBef>
              <a:buSzPct val="60000"/>
              <a:buNone/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CONSIMARES – Consórcio Intermunicipal de Manejo de Resíduos Sólidos da Região Metropolitana de Campinas</a:t>
            </a:r>
          </a:p>
          <a:p>
            <a:pPr marL="0" indent="0">
              <a:buNone/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CNPJ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11.480.200/0001-05</a:t>
            </a:r>
          </a:p>
          <a:p>
            <a:pPr marL="0" indent="0">
              <a:buNone/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Representante Legal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Valdemir Aparecido </a:t>
            </a:r>
            <a:r>
              <a:rPr lang="pt-BR" sz="2000" dirty="0" err="1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Ravagnani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mimoravagnani@consimares.com.br</a:t>
            </a:r>
          </a:p>
          <a:p>
            <a:pPr marL="0" indent="0">
              <a:buNone/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Coordenador Técnico do projeto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Antônio Bolognesi</a:t>
            </a:r>
          </a:p>
          <a:p>
            <a:pPr marL="0" indent="0">
              <a:buNone/>
            </a:pPr>
            <a:r>
              <a:rPr lang="pt-BR" sz="2000" dirty="0">
                <a:solidFill>
                  <a:srgbClr val="93A2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bolognesi@operman.com.br</a:t>
            </a:r>
            <a:endParaRPr lang="pt-BR" sz="20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2000" dirty="0">
              <a:solidFill>
                <a:srgbClr val="93A26D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F85ACE1F-298B-4C72-B878-3BF0FEC05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 txBox="1">
            <a:spLocks/>
          </p:cNvSpPr>
          <p:nvPr/>
        </p:nvSpPr>
        <p:spPr>
          <a:xfrm>
            <a:off x="5684633" y="1949824"/>
            <a:ext cx="4414205" cy="4213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778BC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Consultoria</a:t>
            </a:r>
          </a:p>
          <a:p>
            <a:pPr marL="0" indent="0">
              <a:buNone/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Manancial Projetos e Consultoria Ltda.</a:t>
            </a:r>
          </a:p>
          <a:p>
            <a:pPr marL="0" indent="0">
              <a:buNone/>
            </a:pPr>
            <a:r>
              <a:rPr kumimoji="0" lang="pt-BR" sz="2000" b="0" i="0" u="sng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CNPJ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03.963.476/0001-16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0" lang="pt-BR" sz="2000" b="0" i="0" u="sng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Representante Legal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Sonia Margarida Csordas  sonia.csordas@terra.com.br</a:t>
            </a:r>
          </a:p>
          <a:p>
            <a:pPr marL="0" indent="0">
              <a:buNone/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Coordenadores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Geral e MB: Luciana Frazão</a:t>
            </a:r>
          </a:p>
          <a:p>
            <a:pPr marL="0" indent="0">
              <a:buNone/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e MF: Sonia Csordas</a:t>
            </a:r>
          </a:p>
          <a:p>
            <a:pPr marL="0" indent="0">
              <a:buNone/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MSE: Raul de Carvalho</a:t>
            </a:r>
          </a:p>
        </p:txBody>
      </p:sp>
    </p:spTree>
    <p:extLst>
      <p:ext uri="{BB962C8B-B14F-4D97-AF65-F5344CB8AC3E}">
        <p14:creationId xmlns:p14="http://schemas.microsoft.com/office/powerpoint/2010/main" val="744283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0154"/>
            <a:ext cx="7901539" cy="3449019"/>
          </a:xfrm>
        </p:spPr>
        <p:txBody>
          <a:bodyPr/>
          <a:lstStyle/>
          <a:p>
            <a:endParaRPr lang="pt-BR" sz="24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53392EB-99F1-FF56-1ECD-B65672FFEE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2DC6E78-5BF4-6B60-8250-B1E47483FDA5}"/>
              </a:ext>
            </a:extLst>
          </p:cNvPr>
          <p:cNvSpPr txBox="1">
            <a:spLocks/>
          </p:cNvSpPr>
          <p:nvPr/>
        </p:nvSpPr>
        <p:spPr>
          <a:xfrm>
            <a:off x="1009081" y="179201"/>
            <a:ext cx="10344150" cy="738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do Entorno da CTRC</a:t>
            </a:r>
          </a:p>
        </p:txBody>
      </p: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FF3F2F2D-68F7-CAB5-163E-71A5AFE57A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48" y="739771"/>
            <a:ext cx="9105138" cy="59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22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02814" y="1612628"/>
            <a:ext cx="9546682" cy="5032375"/>
          </a:xfrm>
        </p:spPr>
        <p:txBody>
          <a:bodyPr>
            <a:noAutofit/>
          </a:bodyPr>
          <a:lstStyle/>
          <a:p>
            <a:pPr marL="0" indent="0">
              <a:spcBef>
                <a:spcPts val="1400"/>
              </a:spcBef>
              <a:buSzPct val="60000"/>
              <a:buNone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características da localização escolhida para um empreendimento é determinante para ocorrência de impactos.</a:t>
            </a:r>
          </a:p>
          <a:p>
            <a:pPr marL="0" indent="0">
              <a:spcBef>
                <a:spcPts val="1400"/>
              </a:spcBef>
              <a:buSzPct val="60000"/>
              <a:buNone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caso da CTRC, o estudo de alternativas de localização foi um importante elemento mitigador dos impactos do empreendimento. Mesmo assim, a implantação e operação da CTRC deflagrará impactos.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Identificados 23 impactos, sendo dois deles positivos. Estes impactos foram avaliados como de </a:t>
            </a:r>
            <a:r>
              <a:rPr lang="pt-B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15%), média (35%) e baixa (50%) </a:t>
            </a:r>
            <a:r>
              <a:rPr lang="pt-BR" sz="2200" b="1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significância.</a:t>
            </a:r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Propostas as medidas de gestão, organizadas em Programas Socioambientais, estes impactos foram reavaliados e considerados de </a:t>
            </a:r>
            <a:r>
              <a:rPr lang="pt-B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(35%) e baixa (65%) </a:t>
            </a:r>
            <a:r>
              <a:rPr lang="pt-BR" sz="2200" b="1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relevância</a:t>
            </a: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os impactos negativos identificados para as diferentes fases da CTRC são gerenciáveis. </a:t>
            </a:r>
          </a:p>
          <a:p>
            <a:pPr marL="0" indent="0">
              <a:spcBef>
                <a:spcPts val="1400"/>
              </a:spcBef>
              <a:buSzPct val="60000"/>
              <a:buNone/>
            </a:pPr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220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E04A5CB-5853-EF2E-F0DA-B6D1606E2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CD8DB11-41CD-28E5-3583-FDAC9988ADD0}"/>
              </a:ext>
            </a:extLst>
          </p:cNvPr>
          <p:cNvSpPr txBox="1">
            <a:spLocks/>
          </p:cNvSpPr>
          <p:nvPr/>
        </p:nvSpPr>
        <p:spPr>
          <a:xfrm>
            <a:off x="944291" y="286082"/>
            <a:ext cx="10344150" cy="738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4000" b="1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ntese dos Impactos</a:t>
            </a:r>
          </a:p>
        </p:txBody>
      </p:sp>
    </p:spTree>
    <p:extLst>
      <p:ext uri="{BB962C8B-B14F-4D97-AF65-F5344CB8AC3E}">
        <p14:creationId xmlns:p14="http://schemas.microsoft.com/office/powerpoint/2010/main" val="2141960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4AFC7D21-CD71-49C8-A1EC-A4D1BB8D7E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0537" y="1748589"/>
            <a:ext cx="9190411" cy="3401832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ct val="20000"/>
              </a:spcBef>
              <a:defRPr/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	Estudo de Dispersão Atmosférica</a:t>
            </a:r>
            <a:b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	Análise do Risco para a Saúde Humana</a:t>
            </a:r>
            <a:b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	Modelagem de Decaimento Sonoro</a:t>
            </a:r>
            <a:b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	Análise de Rotas de Transporte</a:t>
            </a:r>
            <a:b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	Estudo Circunstanciado de Risco</a:t>
            </a:r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DE6E7C91-9B9F-4465-9A46-CDB926B899BF}"/>
              </a:ext>
            </a:extLst>
          </p:cNvPr>
          <p:cNvSpPr/>
          <p:nvPr/>
        </p:nvSpPr>
        <p:spPr>
          <a:xfrm>
            <a:off x="11598592" y="5572760"/>
            <a:ext cx="581977" cy="336232"/>
          </a:xfrm>
          <a:custGeom>
            <a:avLst/>
            <a:gdLst>
              <a:gd name="connsiteX0" fmla="*/ 581977 w 581977"/>
              <a:gd name="connsiteY0" fmla="*/ 336232 h 336232"/>
              <a:gd name="connsiteX1" fmla="*/ 581977 w 581977"/>
              <a:gd name="connsiteY1" fmla="*/ 336232 h 336232"/>
              <a:gd name="connsiteX2" fmla="*/ 0 w 581977"/>
              <a:gd name="connsiteY2" fmla="*/ 0 h 3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977" h="336232">
                <a:moveTo>
                  <a:pt x="581977" y="336232"/>
                </a:moveTo>
                <a:lnTo>
                  <a:pt x="581977" y="336232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B0E57161-BB9E-4A8D-94C8-CD0998565970}"/>
              </a:ext>
            </a:extLst>
          </p:cNvPr>
          <p:cNvSpPr/>
          <p:nvPr/>
        </p:nvSpPr>
        <p:spPr>
          <a:xfrm>
            <a:off x="11598592" y="5572760"/>
            <a:ext cx="581977" cy="336232"/>
          </a:xfrm>
          <a:custGeom>
            <a:avLst/>
            <a:gdLst>
              <a:gd name="connsiteX0" fmla="*/ 0 w 581977"/>
              <a:gd name="connsiteY0" fmla="*/ 0 h 336232"/>
              <a:gd name="connsiteX1" fmla="*/ 581977 w 581977"/>
              <a:gd name="connsiteY1" fmla="*/ 336232 h 336232"/>
              <a:gd name="connsiteX2" fmla="*/ 581977 w 581977"/>
              <a:gd name="connsiteY2" fmla="*/ 336232 h 336232"/>
              <a:gd name="connsiteX3" fmla="*/ 0 w 581977"/>
              <a:gd name="connsiteY3" fmla="*/ 0 h 3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977" h="336232">
                <a:moveTo>
                  <a:pt x="0" y="0"/>
                </a:moveTo>
                <a:lnTo>
                  <a:pt x="581977" y="336232"/>
                </a:lnTo>
                <a:lnTo>
                  <a:pt x="581977" y="336232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FD5E25A5-E28B-418A-8B5F-5787FBDB3A97}"/>
              </a:ext>
            </a:extLst>
          </p:cNvPr>
          <p:cNvSpPr/>
          <p:nvPr/>
        </p:nvSpPr>
        <p:spPr>
          <a:xfrm>
            <a:off x="11598592" y="5572760"/>
            <a:ext cx="581977" cy="336232"/>
          </a:xfrm>
          <a:custGeom>
            <a:avLst/>
            <a:gdLst>
              <a:gd name="connsiteX0" fmla="*/ 0 w 581977"/>
              <a:gd name="connsiteY0" fmla="*/ 0 h 336232"/>
              <a:gd name="connsiteX1" fmla="*/ 581977 w 581977"/>
              <a:gd name="connsiteY1" fmla="*/ 336232 h 336232"/>
              <a:gd name="connsiteX2" fmla="*/ 581977 w 581977"/>
              <a:gd name="connsiteY2" fmla="*/ 336232 h 3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977" h="336232">
                <a:moveTo>
                  <a:pt x="0" y="0"/>
                </a:moveTo>
                <a:lnTo>
                  <a:pt x="581977" y="336232"/>
                </a:lnTo>
                <a:lnTo>
                  <a:pt x="581977" y="336232"/>
                </a:lnTo>
                <a:close/>
              </a:path>
            </a:pathLst>
          </a:custGeom>
          <a:solidFill>
            <a:srgbClr val="67803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6D0667A2-740F-4062-B400-2855A827A8D4}"/>
              </a:ext>
            </a:extLst>
          </p:cNvPr>
          <p:cNvSpPr/>
          <p:nvPr/>
        </p:nvSpPr>
        <p:spPr>
          <a:xfrm>
            <a:off x="11254740" y="5572760"/>
            <a:ext cx="343852" cy="198119"/>
          </a:xfrm>
          <a:custGeom>
            <a:avLst/>
            <a:gdLst>
              <a:gd name="connsiteX0" fmla="*/ 342900 w 343852"/>
              <a:gd name="connsiteY0" fmla="*/ 0 h 198119"/>
              <a:gd name="connsiteX1" fmla="*/ 0 w 343852"/>
              <a:gd name="connsiteY1" fmla="*/ 198120 h 198119"/>
              <a:gd name="connsiteX2" fmla="*/ 0 w 343852"/>
              <a:gd name="connsiteY2" fmla="*/ 198120 h 198119"/>
              <a:gd name="connsiteX3" fmla="*/ 343853 w 343852"/>
              <a:gd name="connsiteY3" fmla="*/ 0 h 19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852" h="198119">
                <a:moveTo>
                  <a:pt x="342900" y="0"/>
                </a:moveTo>
                <a:lnTo>
                  <a:pt x="0" y="198120"/>
                </a:lnTo>
                <a:lnTo>
                  <a:pt x="0" y="198120"/>
                </a:lnTo>
                <a:lnTo>
                  <a:pt x="343853" y="0"/>
                </a:lnTo>
                <a:close/>
              </a:path>
            </a:pathLst>
          </a:custGeom>
          <a:solidFill>
            <a:srgbClr val="92A16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3B47995A-5AF7-48BE-BCC8-9F7E1297FC1A}"/>
              </a:ext>
            </a:extLst>
          </p:cNvPr>
          <p:cNvSpPr/>
          <p:nvPr/>
        </p:nvSpPr>
        <p:spPr>
          <a:xfrm>
            <a:off x="11254740" y="5572760"/>
            <a:ext cx="342900" cy="198119"/>
          </a:xfrm>
          <a:custGeom>
            <a:avLst/>
            <a:gdLst>
              <a:gd name="connsiteX0" fmla="*/ 0 w 342900"/>
              <a:gd name="connsiteY0" fmla="*/ 198120 h 198119"/>
              <a:gd name="connsiteX1" fmla="*/ 0 w 342900"/>
              <a:gd name="connsiteY1" fmla="*/ 198120 h 198119"/>
              <a:gd name="connsiteX2" fmla="*/ 342900 w 342900"/>
              <a:gd name="connsiteY2" fmla="*/ 0 h 19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198119">
                <a:moveTo>
                  <a:pt x="0" y="198120"/>
                </a:moveTo>
                <a:lnTo>
                  <a:pt x="0" y="198120"/>
                </a:lnTo>
                <a:lnTo>
                  <a:pt x="342900" y="0"/>
                </a:lnTo>
                <a:close/>
              </a:path>
            </a:pathLst>
          </a:custGeom>
          <a:solidFill>
            <a:srgbClr val="92A16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AFC7D21-CD71-49C8-A1EC-A4D1BB8D7E44}"/>
              </a:ext>
            </a:extLst>
          </p:cNvPr>
          <p:cNvSpPr txBox="1">
            <a:spLocks/>
          </p:cNvSpPr>
          <p:nvPr/>
        </p:nvSpPr>
        <p:spPr>
          <a:xfrm>
            <a:off x="1760537" y="-180052"/>
            <a:ext cx="8670925" cy="2312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defTabSz="457200">
              <a:spcBef>
                <a:spcPct val="20000"/>
              </a:spcBef>
              <a:defRPr/>
            </a:pPr>
            <a:endParaRPr lang="pt-BR" sz="40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89A61F3-95C5-B7ED-C5B7-3240B079E3A8}"/>
              </a:ext>
            </a:extLst>
          </p:cNvPr>
          <p:cNvSpPr txBox="1">
            <a:spLocks/>
          </p:cNvSpPr>
          <p:nvPr/>
        </p:nvSpPr>
        <p:spPr>
          <a:xfrm>
            <a:off x="1760537" y="717783"/>
            <a:ext cx="7271168" cy="738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Avaliações Específicas</a:t>
            </a:r>
          </a:p>
        </p:txBody>
      </p:sp>
    </p:spTree>
    <p:extLst>
      <p:ext uri="{BB962C8B-B14F-4D97-AF65-F5344CB8AC3E}">
        <p14:creationId xmlns:p14="http://schemas.microsoft.com/office/powerpoint/2010/main" val="203932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65200" y="4484468"/>
          <a:ext cx="8483600" cy="1733452"/>
        </p:xfrm>
        <a:graphic>
          <a:graphicData uri="http://schemas.openxmlformats.org/drawingml/2006/table">
            <a:tbl>
              <a:tblPr/>
              <a:tblGrid>
                <a:gridCol w="610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Meio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Físico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Operação</a:t>
                      </a:r>
                      <a:endParaRPr lang="pt-BR" b="1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b="1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b="1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92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Alteração</a:t>
                      </a:r>
                      <a:r>
                        <a:rPr lang="en-US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</a:t>
                      </a:r>
                      <a:r>
                        <a:rPr lang="en-US" sz="14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Qualidade</a:t>
                      </a:r>
                      <a:r>
                        <a:rPr lang="en-US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en-US" sz="14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pt-BR" sz="14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67803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</a:t>
                      </a:r>
                      <a:endParaRPr lang="en-US" sz="1400" b="0" i="0" u="none" strike="noStrike" dirty="0">
                        <a:solidFill>
                          <a:srgbClr val="67803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67803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 action="ppaction://hlinksldjump"/>
                        </a:rPr>
                        <a:t>Baixa</a:t>
                      </a:r>
                      <a:endParaRPr lang="en-US" sz="1400" b="0" i="0" u="none" strike="noStrike" dirty="0">
                        <a:solidFill>
                          <a:srgbClr val="67803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923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Elevação do nível da pressão sonora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67803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en-US" sz="1400" b="0" i="0" u="none" strike="noStrike" dirty="0">
                        <a:solidFill>
                          <a:srgbClr val="67803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67803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en-US" sz="1400" b="0" i="0" u="none" strike="noStrike" dirty="0">
                        <a:solidFill>
                          <a:srgbClr val="67803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923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Alteração na Qualidade das Águas Subterrâneas e Propriedade dos Solos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67803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</a:t>
                      </a:r>
                      <a:endParaRPr lang="en-US" sz="1400" b="0" i="0" u="none" strike="noStrike" dirty="0">
                        <a:solidFill>
                          <a:srgbClr val="67803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67803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 action="ppaction://hlinksldjump"/>
                        </a:rPr>
                        <a:t>Média</a:t>
                      </a:r>
                      <a:endParaRPr lang="en-US" sz="1400" b="0" i="0" u="none" strike="noStrike" dirty="0">
                        <a:solidFill>
                          <a:srgbClr val="67803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923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Alteração da Disponibilidade Hídrica Subterrânea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67803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</a:t>
                      </a:r>
                      <a:endParaRPr lang="en-US" sz="1400" b="0" i="0" u="none" strike="noStrike" dirty="0">
                        <a:solidFill>
                          <a:srgbClr val="67803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67803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</a:t>
                      </a:r>
                      <a:endParaRPr lang="en-US" sz="1400" b="0" i="0" u="none" strike="noStrike" dirty="0">
                        <a:solidFill>
                          <a:srgbClr val="67803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47B91737-CDF4-4636-A1CA-835EFF4B2D04}"/>
              </a:ext>
            </a:extLst>
          </p:cNvPr>
          <p:cNvGraphicFramePr>
            <a:graphicFrameLocks noGrp="1"/>
          </p:cNvGraphicFramePr>
          <p:nvPr/>
        </p:nvGraphicFramePr>
        <p:xfrm>
          <a:off x="965200" y="1057910"/>
          <a:ext cx="8483600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114">
                  <a:extLst>
                    <a:ext uri="{9D8B030D-6E8A-4147-A177-3AD203B41FA5}">
                      <a16:colId xmlns:a16="http://schemas.microsoft.com/office/drawing/2014/main" val="3193976451"/>
                    </a:ext>
                  </a:extLst>
                </a:gridCol>
                <a:gridCol w="1199235">
                  <a:extLst>
                    <a:ext uri="{9D8B030D-6E8A-4147-A177-3AD203B41FA5}">
                      <a16:colId xmlns:a16="http://schemas.microsoft.com/office/drawing/2014/main" val="2338360836"/>
                    </a:ext>
                  </a:extLst>
                </a:gridCol>
                <a:gridCol w="1188251">
                  <a:extLst>
                    <a:ext uri="{9D8B030D-6E8A-4147-A177-3AD203B41FA5}">
                      <a16:colId xmlns:a16="http://schemas.microsoft.com/office/drawing/2014/main" val="32697265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Meio</a:t>
                      </a:r>
                      <a:r>
                        <a:rPr lang="en-US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Físico</a:t>
                      </a:r>
                      <a:r>
                        <a:rPr lang="en-US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Implantação</a:t>
                      </a:r>
                      <a:endParaRPr lang="pt-BR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</a:t>
                      </a:r>
                      <a:r>
                        <a:rPr lang="en-US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</a:t>
                      </a:r>
                      <a:r>
                        <a:rPr lang="en-US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706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Alteração</a:t>
                      </a:r>
                      <a:r>
                        <a:rPr lang="en-US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</a:t>
                      </a:r>
                      <a:r>
                        <a:rPr lang="en-US" sz="14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Qualidade</a:t>
                      </a:r>
                      <a:r>
                        <a:rPr lang="en-US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en-US" sz="14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pt-BR" sz="14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999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Elevação do nível da pressão sonora</a:t>
                      </a:r>
                    </a:p>
                  </a:txBody>
                  <a:tcPr anchor="ctr"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62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Alteração na Dinâmica dos Processos Erosivos</a:t>
                      </a:r>
                    </a:p>
                  </a:txBody>
                  <a:tcPr anchor="ctr"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Alta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678032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 action="ppaction://hlinksldjump"/>
                        </a:rPr>
                        <a:t>Média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131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Alteração na Dinâmica dos Processos de Assoreamento</a:t>
                      </a:r>
                    </a:p>
                  </a:txBody>
                  <a:tcPr anchor="ctr"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Alta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678032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11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Alteração na Qualidade das Águas Subterrâneas e Propriedade dos Solos</a:t>
                      </a:r>
                    </a:p>
                  </a:txBody>
                  <a:tcPr anchor="ctr"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Alta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678032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270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Alteração da Disponibilidade Hídrica Subterrânea</a:t>
                      </a:r>
                    </a:p>
                  </a:txBody>
                  <a:tcPr anchor="ctr"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17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Alteração da Qualidade da Água do Ribeirão dos Lopes </a:t>
                      </a: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313085"/>
                  </a:ext>
                </a:extLst>
              </a:tr>
            </a:tbl>
          </a:graphicData>
        </a:graphic>
      </p:graphicFrame>
      <p:pic>
        <p:nvPicPr>
          <p:cNvPr id="4" name="Gráfico 3">
            <a:extLst>
              <a:ext uri="{FF2B5EF4-FFF2-40B4-BE49-F238E27FC236}">
                <a16:creationId xmlns:a16="http://schemas.microsoft.com/office/drawing/2014/main" id="{0A664871-8851-F90A-8C44-1E163843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70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4276" y="1360751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Controle e </a:t>
            </a:r>
            <a:b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Ambiental das Obras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 txBox="1">
            <a:spLocks/>
          </p:cNvSpPr>
          <p:nvPr/>
        </p:nvSpPr>
        <p:spPr>
          <a:xfrm>
            <a:off x="838201" y="2922529"/>
            <a:ext cx="7657406" cy="3449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drenagem provisória, com linhas de drenagem ou sistema de decantação;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Obras de terraplenagem em período seco;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Recomposição de áreas conformadas;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Limpeza do terreno sem obstrução do sistema de drenagem;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Estocagem de solo vegetal para recomposição de áreas;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periódico de obra e sistema de drenagem;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39D38E9-F4CF-3114-C2C6-E224D720D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28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4276" y="1360751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Monitoramento </a:t>
            </a:r>
            <a:b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Águas Subterrâneas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5D3F2F9A-14EE-4EC8-AA46-2BB4A57FB5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64276" y="3049708"/>
            <a:ext cx="8296102" cy="3614470"/>
          </a:xfrm>
        </p:spPr>
        <p:txBody>
          <a:bodyPr>
            <a:normAutofit/>
          </a:bodyPr>
          <a:lstStyle/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do poço tubular profundo;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preventivo da qualidade da água subterrânea;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3B0B56B-65AB-10C6-6514-50EED956C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65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4276" y="1360751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Monitoramento </a:t>
            </a:r>
            <a:b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Qualidade do Ar</a:t>
            </a:r>
            <a:endParaRPr lang="pt-BR" sz="3100" b="1" dirty="0">
              <a:solidFill>
                <a:srgbClr val="60A1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5D3F2F9A-14EE-4EC8-AA46-2BB4A57FB5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64276" y="3049708"/>
            <a:ext cx="8296102" cy="3169092"/>
          </a:xfrm>
        </p:spPr>
        <p:txBody>
          <a:bodyPr>
            <a:normAutofit/>
          </a:bodyPr>
          <a:lstStyle/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das emissões de chaminé;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controle automatizado;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da Qualidade do Ar.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33E1B06-C59A-3767-F341-484F65D02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56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744909"/>
              </p:ext>
            </p:extLst>
          </p:nvPr>
        </p:nvGraphicFramePr>
        <p:xfrm>
          <a:off x="965200" y="4656331"/>
          <a:ext cx="8043333" cy="1049606"/>
        </p:xfrm>
        <a:graphic>
          <a:graphicData uri="http://schemas.openxmlformats.org/drawingml/2006/table">
            <a:tbl>
              <a:tblPr/>
              <a:tblGrid>
                <a:gridCol w="5604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Meio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Biótico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Operação</a:t>
                      </a:r>
                      <a:endParaRPr lang="pt-BR" b="1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b="1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b="1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923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Perda Direta de Indivíduos da Fauna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67803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en-US" sz="1400" b="0" i="0" u="none" strike="noStrike" dirty="0">
                        <a:solidFill>
                          <a:srgbClr val="67803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67803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en-US" sz="1400" b="0" i="0" u="none" strike="noStrike" dirty="0">
                        <a:solidFill>
                          <a:srgbClr val="67803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923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Perturbação da Fauna</a:t>
                      </a:r>
                      <a:endParaRPr lang="pt-BR" sz="14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67803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</a:t>
                      </a:r>
                      <a:endParaRPr lang="en-US" sz="1400" b="0" i="0" u="none" strike="noStrike" dirty="0">
                        <a:solidFill>
                          <a:srgbClr val="67803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67803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</a:t>
                      </a:r>
                      <a:endParaRPr lang="en-US" sz="1400" b="0" i="0" u="none" strike="noStrike" dirty="0">
                        <a:solidFill>
                          <a:srgbClr val="67803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47B91737-CDF4-4636-A1CA-835EFF4B2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352277"/>
              </p:ext>
            </p:extLst>
          </p:nvPr>
        </p:nvGraphicFramePr>
        <p:xfrm>
          <a:off x="965200" y="1825625"/>
          <a:ext cx="8043333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6467">
                  <a:extLst>
                    <a:ext uri="{9D8B030D-6E8A-4147-A177-3AD203B41FA5}">
                      <a16:colId xmlns:a16="http://schemas.microsoft.com/office/drawing/2014/main" val="3193976451"/>
                    </a:ext>
                  </a:extLst>
                </a:gridCol>
                <a:gridCol w="1286933">
                  <a:extLst>
                    <a:ext uri="{9D8B030D-6E8A-4147-A177-3AD203B41FA5}">
                      <a16:colId xmlns:a16="http://schemas.microsoft.com/office/drawing/2014/main" val="2338360836"/>
                    </a:ext>
                  </a:extLst>
                </a:gridCol>
                <a:gridCol w="1159933">
                  <a:extLst>
                    <a:ext uri="{9D8B030D-6E8A-4147-A177-3AD203B41FA5}">
                      <a16:colId xmlns:a16="http://schemas.microsoft.com/office/drawing/2014/main" val="32697265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Meio</a:t>
                      </a:r>
                      <a:r>
                        <a:rPr lang="en-US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Biótico</a:t>
                      </a:r>
                      <a:r>
                        <a:rPr lang="en-US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Implantação</a:t>
                      </a:r>
                      <a:endParaRPr lang="en-US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</a:t>
                      </a:r>
                      <a:r>
                        <a:rPr lang="en-US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</a:t>
                      </a:r>
                      <a:r>
                        <a:rPr lang="en-US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706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Remoção de Campo Antrópico e Supressão de Indivíduos Arbóreos</a:t>
                      </a: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999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Perda de Habitat para Fauna</a:t>
                      </a:r>
                    </a:p>
                  </a:txBody>
                  <a:tcPr anchor="ctr"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62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Perda Direta de Indivíduos da Fauna</a:t>
                      </a:r>
                    </a:p>
                  </a:txBody>
                  <a:tcPr anchor="ctr"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67803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Média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7803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 action="ppaction://hlinksldjump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131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Perturbação da Fauna</a:t>
                      </a:r>
                    </a:p>
                  </a:txBody>
                  <a:tcPr anchor="ctr"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67803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Média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7803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11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Alteração da Estrutura e Composição das Comunidades Aquáticas</a:t>
                      </a:r>
                    </a:p>
                  </a:txBody>
                  <a:tcPr anchor="ctr"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67803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Média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7803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67803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Média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7803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270348"/>
                  </a:ext>
                </a:extLst>
              </a:tr>
            </a:tbl>
          </a:graphicData>
        </a:graphic>
      </p:graphicFrame>
      <p:pic>
        <p:nvPicPr>
          <p:cNvPr id="4" name="Gráfico 3">
            <a:extLst>
              <a:ext uri="{FF2B5EF4-FFF2-40B4-BE49-F238E27FC236}">
                <a16:creationId xmlns:a16="http://schemas.microsoft.com/office/drawing/2014/main" id="{115EC73F-DDB9-21DF-C193-E1D1AFB0A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93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4276" y="1360751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Controle e </a:t>
            </a:r>
            <a:b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Ambiental das Obras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 txBox="1">
            <a:spLocks/>
          </p:cNvSpPr>
          <p:nvPr/>
        </p:nvSpPr>
        <p:spPr>
          <a:xfrm>
            <a:off x="838201" y="2922529"/>
            <a:ext cx="7657406" cy="3449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Estocagem de solo vegetal para recomposição de áreas;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de supressão com limitação de áreas;</a:t>
            </a:r>
          </a:p>
          <a:p>
            <a:pPr marL="0" indent="0">
              <a:spcBef>
                <a:spcPts val="1400"/>
              </a:spcBef>
              <a:buSzPct val="60000"/>
              <a:buNone/>
            </a:pPr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45F26AD-18B9-77FE-21F8-87BD36D70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56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4276" y="1360751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Enriquecimento </a:t>
            </a:r>
            <a:b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Florestal e Compensação Ambiental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 txBox="1">
            <a:spLocks/>
          </p:cNvSpPr>
          <p:nvPr/>
        </p:nvSpPr>
        <p:spPr>
          <a:xfrm>
            <a:off x="838201" y="2922529"/>
            <a:ext cx="7657406" cy="3449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Sugestão de recomposição e enriquecimento de </a:t>
            </a:r>
            <a:r>
              <a:rPr lang="pt-BR" sz="2200" dirty="0" err="1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AID;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Plantio, manutenção e avaliação das áreas;</a:t>
            </a:r>
          </a:p>
          <a:p>
            <a:pPr marL="0" indent="0">
              <a:spcBef>
                <a:spcPts val="1400"/>
              </a:spcBef>
              <a:buSzPct val="60000"/>
              <a:buNone/>
            </a:pPr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400"/>
              </a:spcBef>
              <a:buSzPct val="60000"/>
              <a:buNone/>
            </a:pPr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3DCAFFA1-917B-7E02-B9C4-5E1A1E2B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2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3290" y="25447"/>
            <a:ext cx="10601560" cy="1325563"/>
          </a:xfrm>
        </p:spPr>
        <p:txBody>
          <a:bodyPr>
            <a:normAutofit/>
          </a:bodyPr>
          <a:lstStyle/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Linha do tempo da CTRC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F85ACE1F-298B-4C72-B878-3BF0FEC05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AE8C0AD-7F39-7B86-CA77-61E05E1F5F86}"/>
              </a:ext>
            </a:extLst>
          </p:cNvPr>
          <p:cNvSpPr txBox="1">
            <a:spLocks/>
          </p:cNvSpPr>
          <p:nvPr/>
        </p:nvSpPr>
        <p:spPr>
          <a:xfrm>
            <a:off x="690194" y="1085180"/>
            <a:ext cx="10086832" cy="503237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l">
              <a:lnSpc>
                <a:spcPct val="120000"/>
              </a:lnSpc>
              <a:spcAft>
                <a:spcPts val="800"/>
              </a:spcAft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(de ago. a dez.) 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desenvolvimento das Modelagens Ambiental (inclui estudo de alternativas do empreendimento), Jurídica e Econômica</a:t>
            </a:r>
          </a:p>
          <a:p>
            <a:pPr marL="0" lvl="2" algn="l" defTabSz="881063">
              <a:lnSpc>
                <a:spcPct val="120000"/>
              </a:lnSpc>
              <a:spcAft>
                <a:spcPts val="800"/>
              </a:spcAft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(de fev. a julho) 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desenvolvimento </a:t>
            </a:r>
            <a:b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projeto básico da CTRC e do EIA/RIMA</a:t>
            </a:r>
          </a:p>
          <a:p>
            <a:pPr marL="0" lvl="2" algn="l">
              <a:lnSpc>
                <a:spcPct val="120000"/>
              </a:lnSpc>
              <a:spcAft>
                <a:spcPts val="800"/>
              </a:spcAft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29/07/2021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EIA/RIMA autuado no processo, publicado pedido de LP no DOE</a:t>
            </a:r>
          </a:p>
          <a:p>
            <a:pPr marL="0" lvl="2" algn="l">
              <a:lnSpc>
                <a:spcPct val="120000"/>
              </a:lnSpc>
              <a:spcAft>
                <a:spcPts val="800"/>
              </a:spcAft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14/09/2021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Reunião virtual com GT-Empreendimentos (Comitês PCJ)</a:t>
            </a:r>
          </a:p>
          <a:p>
            <a:pPr marL="0" lvl="2" algn="l">
              <a:lnSpc>
                <a:spcPct val="120000"/>
              </a:lnSpc>
              <a:spcAft>
                <a:spcPts val="800"/>
              </a:spcAft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07/12/2021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Entrega Relatório Final de Monitoramento de Qualidade das Águas Superficiais e Sedimentos</a:t>
            </a:r>
          </a:p>
          <a:p>
            <a:pPr marL="0" lvl="2" algn="l">
              <a:lnSpc>
                <a:spcPct val="120000"/>
              </a:lnSpc>
              <a:spcAft>
                <a:spcPts val="800"/>
              </a:spcAft>
            </a:pPr>
            <a:endParaRPr lang="pt-BR" sz="20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algn="l">
              <a:lnSpc>
                <a:spcPct val="120000"/>
              </a:lnSpc>
              <a:spcAft>
                <a:spcPts val="800"/>
              </a:spcAft>
            </a:pPr>
            <a:endParaRPr lang="pt-BR" sz="20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algn="l">
              <a:lnSpc>
                <a:spcPct val="120000"/>
              </a:lnSpc>
              <a:spcAft>
                <a:spcPts val="800"/>
              </a:spcAft>
            </a:pPr>
            <a:endParaRPr lang="pt-BR" sz="20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algn="l">
              <a:lnSpc>
                <a:spcPct val="120000"/>
              </a:lnSpc>
              <a:spcAft>
                <a:spcPts val="800"/>
              </a:spcAft>
            </a:pPr>
            <a:endParaRPr lang="pt-BR" sz="20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algn="l">
              <a:lnSpc>
                <a:spcPct val="120000"/>
              </a:lnSpc>
              <a:spcAft>
                <a:spcPts val="800"/>
              </a:spcAft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17/02/2022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Entrega Relatório Final de Monitoramento de Biota Aquática</a:t>
            </a:r>
          </a:p>
          <a:p>
            <a:pPr marL="0" lvl="2" algn="l">
              <a:lnSpc>
                <a:spcPct val="120000"/>
              </a:lnSpc>
              <a:spcAft>
                <a:spcPts val="800"/>
              </a:spcAft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24/02/2022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Realização da Audiência Pública Virtual da CTRC</a:t>
            </a:r>
          </a:p>
          <a:p>
            <a:pPr marL="0" lvl="2" algn="l">
              <a:lnSpc>
                <a:spcPct val="120000"/>
              </a:lnSpc>
              <a:spcAft>
                <a:spcPts val="800"/>
              </a:spcAft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25/04/2022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CONSIMARES recebeu Parecer Técnico GT-Empreendimentos n. 06/2021, dos Comitês PCJ</a:t>
            </a:r>
          </a:p>
          <a:p>
            <a:pPr marL="0" lvl="2" algn="l">
              <a:lnSpc>
                <a:spcPct val="120000"/>
              </a:lnSpc>
              <a:spcAft>
                <a:spcPts val="800"/>
              </a:spcAft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05/05/2022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Entrega Relatório contendo os esclarecimentos solicitados pelos Comitês PCJ</a:t>
            </a:r>
          </a:p>
          <a:p>
            <a:pPr marL="0" lvl="2" algn="l">
              <a:lnSpc>
                <a:spcPct val="120000"/>
              </a:lnSpc>
              <a:spcAft>
                <a:spcPts val="800"/>
              </a:spcAft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09/05/2022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Entrega do parecer favorável do IPHAN</a:t>
            </a:r>
          </a:p>
          <a:p>
            <a:pPr marL="0" lvl="2" algn="l">
              <a:lnSpc>
                <a:spcPct val="120000"/>
              </a:lnSpc>
              <a:spcAft>
                <a:spcPts val="800"/>
              </a:spcAft>
            </a:pPr>
            <a:r>
              <a:rPr lang="pt-BR" sz="2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25/05/2022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Reunião CONSEMA</a:t>
            </a:r>
            <a:endParaRPr lang="pt-BR" sz="2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endParaRPr lang="pt-BR" sz="2000" b="1" u="sng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endParaRPr lang="pt-BR" sz="2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endParaRPr lang="pt-BR" sz="2000" u="sng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98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4276" y="1360751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Afugentamento e </a:t>
            </a:r>
            <a:b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Resgate de Fauna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 txBox="1">
            <a:spLocks/>
          </p:cNvSpPr>
          <p:nvPr/>
        </p:nvSpPr>
        <p:spPr>
          <a:xfrm>
            <a:off x="838201" y="2922529"/>
            <a:ext cx="7657406" cy="3449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 da supressão em etapas;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Treinamento dos operários;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Acompanhamento permanente de biólogo para inspeção visual das áreas antes da supressão e direcionamento da equipe;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Resgate de indivíduos se necessário.</a:t>
            </a:r>
          </a:p>
          <a:p>
            <a:pPr marL="0" indent="0">
              <a:spcBef>
                <a:spcPts val="1400"/>
              </a:spcBef>
              <a:buSzPct val="60000"/>
              <a:buNone/>
            </a:pPr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3ADF5A0-1A91-6A28-048E-046775681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20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4276" y="1360751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Monitoramento</a:t>
            </a:r>
            <a:b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Tráfego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 txBox="1">
            <a:spLocks/>
          </p:cNvSpPr>
          <p:nvPr/>
        </p:nvSpPr>
        <p:spPr>
          <a:xfrm>
            <a:off x="838201" y="2922529"/>
            <a:ext cx="7657406" cy="3449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Treinamento de motoristas;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de atropelamento de fauna;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Implantação de medidas corretivas, se necessário.</a:t>
            </a:r>
          </a:p>
          <a:p>
            <a:pPr marL="0" indent="0">
              <a:spcBef>
                <a:spcPts val="1400"/>
              </a:spcBef>
              <a:buSzPct val="60000"/>
              <a:buNone/>
            </a:pPr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2F62C84-3B9D-498F-CB67-34CA2FA22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20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47B91737-CDF4-4636-A1CA-835EFF4B2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653748"/>
              </p:ext>
            </p:extLst>
          </p:nvPr>
        </p:nvGraphicFramePr>
        <p:xfrm>
          <a:off x="484718" y="3039688"/>
          <a:ext cx="539750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3732">
                  <a:extLst>
                    <a:ext uri="{9D8B030D-6E8A-4147-A177-3AD203B41FA5}">
                      <a16:colId xmlns:a16="http://schemas.microsoft.com/office/drawing/2014/main" val="319397645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338360836"/>
                    </a:ext>
                  </a:extLst>
                </a:gridCol>
                <a:gridCol w="884769">
                  <a:extLst>
                    <a:ext uri="{9D8B030D-6E8A-4147-A177-3AD203B41FA5}">
                      <a16:colId xmlns:a16="http://schemas.microsoft.com/office/drawing/2014/main" val="32697265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Meio </a:t>
                      </a:r>
                      <a:r>
                        <a:rPr lang="pt-BR" b="1" noProof="0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Socioeconômico - Fase de  </a:t>
                      </a:r>
                      <a:r>
                        <a:rPr lang="pt-BR" noProof="0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Implantação</a:t>
                      </a:r>
                    </a:p>
                  </a:txBody>
                  <a:tcPr>
                    <a:solidFill>
                      <a:srgbClr val="3778BC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</a:t>
                      </a:r>
                      <a:r>
                        <a:rPr lang="en-US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</a:t>
                      </a:r>
                      <a:r>
                        <a:rPr lang="en-US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706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Incômodos à População do Entorno</a:t>
                      </a: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999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Desmobilização da Força de Trabalho</a:t>
                      </a:r>
                    </a:p>
                  </a:txBody>
                  <a:tcPr anchor="ctr"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noProof="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62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Alteração na Paisagem e no Uso do Solo</a:t>
                      </a:r>
                    </a:p>
                  </a:txBody>
                  <a:tcPr anchor="ctr"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131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Interferência no Patrimônio Arqueológico</a:t>
                      </a:r>
                    </a:p>
                  </a:txBody>
                  <a:tcPr anchor="ctr"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7803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Baixa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7803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67803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Baixa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7803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11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Geração de Empregos (temporários)</a:t>
                      </a:r>
                      <a:endParaRPr lang="pt-BR" sz="1400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78B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Baixa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778BC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78B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Média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778BC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270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Aumento da Arrecadação Tributária</a:t>
                      </a:r>
                    </a:p>
                  </a:txBody>
                  <a:tcPr anchor="ctr">
                    <a:solidFill>
                      <a:srgbClr val="3778B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78B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Média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778BC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78B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Média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778BC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234051"/>
                  </a:ext>
                </a:extLst>
              </a:tr>
            </a:tbl>
          </a:graphicData>
        </a:graphic>
      </p:graphicFrame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2E01A86D-2A37-4A8C-A9C7-93F2DA469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298301"/>
              </p:ext>
            </p:extLst>
          </p:nvPr>
        </p:nvGraphicFramePr>
        <p:xfrm>
          <a:off x="484717" y="1918106"/>
          <a:ext cx="5397502" cy="982003"/>
        </p:xfrm>
        <a:graphic>
          <a:graphicData uri="http://schemas.openxmlformats.org/drawingml/2006/table">
            <a:tbl>
              <a:tblPr/>
              <a:tblGrid>
                <a:gridCol w="3615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Meio </a:t>
                      </a:r>
                      <a:r>
                        <a:rPr lang="pt-BR" b="1" noProof="0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Socioeconômico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0" lang="en-US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78B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Fase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78B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de 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b="1" noProof="0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Planejamento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b="1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b="1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923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93A26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Geração</a:t>
                      </a:r>
                      <a:r>
                        <a:rPr lang="pt-BR" sz="1400" baseline="0" dirty="0">
                          <a:solidFill>
                            <a:srgbClr val="93A26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Expectativas</a:t>
                      </a:r>
                      <a:endParaRPr lang="pt-BR" sz="1400" dirty="0">
                        <a:solidFill>
                          <a:srgbClr val="93A26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93A26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</a:t>
                      </a:r>
                      <a:endParaRPr lang="en-US" sz="1400" b="0" i="0" u="none" strike="noStrike" dirty="0">
                        <a:solidFill>
                          <a:srgbClr val="93A26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93A26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</a:t>
                      </a:r>
                      <a:endParaRPr lang="en-US" sz="1400" b="0" i="0" u="none" strike="noStrike" dirty="0">
                        <a:solidFill>
                          <a:srgbClr val="93A26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05" marR="10205" marT="102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26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ela 2">
            <a:extLst>
              <a:ext uri="{FF2B5EF4-FFF2-40B4-BE49-F238E27FC236}">
                <a16:creationId xmlns:a16="http://schemas.microsoft.com/office/drawing/2014/main" id="{492B6AEC-4D7A-4520-A088-04FC38881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722231"/>
              </p:ext>
            </p:extLst>
          </p:nvPr>
        </p:nvGraphicFramePr>
        <p:xfrm>
          <a:off x="6309782" y="1883746"/>
          <a:ext cx="5397501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200">
                  <a:extLst>
                    <a:ext uri="{9D8B030D-6E8A-4147-A177-3AD203B41FA5}">
                      <a16:colId xmlns:a16="http://schemas.microsoft.com/office/drawing/2014/main" val="3193976451"/>
                    </a:ext>
                  </a:extLst>
                </a:gridCol>
                <a:gridCol w="897467">
                  <a:extLst>
                    <a:ext uri="{9D8B030D-6E8A-4147-A177-3AD203B41FA5}">
                      <a16:colId xmlns:a16="http://schemas.microsoft.com/office/drawing/2014/main" val="2338360836"/>
                    </a:ext>
                  </a:extLst>
                </a:gridCol>
                <a:gridCol w="867834">
                  <a:extLst>
                    <a:ext uri="{9D8B030D-6E8A-4147-A177-3AD203B41FA5}">
                      <a16:colId xmlns:a16="http://schemas.microsoft.com/office/drawing/2014/main" val="32697265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Meio</a:t>
                      </a: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78B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Socioeconômico -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Fase</a:t>
                      </a:r>
                      <a:r>
                        <a:rPr lang="en-US" b="1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pt-BR" b="1" noProof="0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Operação</a:t>
                      </a:r>
                    </a:p>
                  </a:txBody>
                  <a:tcPr>
                    <a:solidFill>
                      <a:srgbClr val="3778BC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</a:t>
                      </a:r>
                      <a:r>
                        <a:rPr lang="en-US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778BC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</a:t>
                      </a:r>
                      <a:r>
                        <a:rPr lang="en-US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706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Aumento do tráfego e apropriação da capacidade de tráfego do sistema viário</a:t>
                      </a:r>
                      <a:endParaRPr lang="pt-BR" sz="14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</a:t>
                      </a:r>
                      <a:endParaRPr lang="pt-BR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3A2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67803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Média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7803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3A26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999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Incômodos à População do Entorno</a:t>
                      </a:r>
                    </a:p>
                  </a:txBody>
                  <a:tcPr anchor="ctr"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62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67803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Interferências sobre a segurança aeroportuária</a:t>
                      </a:r>
                      <a:endParaRPr lang="pt-BR" sz="1400" dirty="0">
                        <a:solidFill>
                          <a:srgbClr val="67803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67803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Média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7803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67803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Média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7803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A26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131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Geração de Empregos (permanentes)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noProof="0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Baixa</a:t>
                      </a:r>
                      <a:endParaRPr lang="pt-BR" sz="1500" kern="1200" noProof="0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778B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Média</a:t>
                      </a: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778BC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11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Aumento da Arrecadação Tributária</a:t>
                      </a:r>
                    </a:p>
                  </a:txBody>
                  <a:tcPr anchor="ctr">
                    <a:solidFill>
                      <a:srgbClr val="3778B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3778B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500" dirty="0">
                        <a:solidFill>
                          <a:srgbClr val="3778B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778BC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270348"/>
                  </a:ext>
                </a:extLst>
              </a:tr>
            </a:tbl>
          </a:graphicData>
        </a:graphic>
      </p:graphicFrame>
      <p:pic>
        <p:nvPicPr>
          <p:cNvPr id="5" name="Gráfico 4">
            <a:extLst>
              <a:ext uri="{FF2B5EF4-FFF2-40B4-BE49-F238E27FC236}">
                <a16:creationId xmlns:a16="http://schemas.microsoft.com/office/drawing/2014/main" id="{5489EEAC-AD34-5948-32A9-645E61DCA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16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2103039E-6AA0-604C-AFB6-7C337C28BE90}"/>
              </a:ext>
            </a:extLst>
          </p:cNvPr>
          <p:cNvSpPr txBox="1">
            <a:spLocks/>
          </p:cNvSpPr>
          <p:nvPr/>
        </p:nvSpPr>
        <p:spPr>
          <a:xfrm>
            <a:off x="964276" y="13607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Monitoramento do </a:t>
            </a:r>
          </a:p>
          <a:p>
            <a:r>
              <a:rPr lang="pt-BR" sz="4000" b="1" dirty="0">
                <a:solidFill>
                  <a:srgbClr val="60A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Tráfego e Sistema Viário</a:t>
            </a:r>
            <a:endParaRPr lang="pt-BR" sz="3100" b="1" dirty="0">
              <a:solidFill>
                <a:srgbClr val="60A1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 txBox="1">
            <a:spLocks/>
          </p:cNvSpPr>
          <p:nvPr/>
        </p:nvSpPr>
        <p:spPr>
          <a:xfrm>
            <a:off x="838201" y="2922529"/>
            <a:ext cx="7657406" cy="3449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Treinamento de motoristas;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de atropelamento de fauna;</a:t>
            </a:r>
          </a:p>
          <a:p>
            <a:pPr>
              <a:spcBef>
                <a:spcPts val="1400"/>
              </a:spcBef>
              <a:buSzPct val="60000"/>
              <a:buFont typeface="Arial" panose="020B0604020202020204" pitchFamily="34" charset="0"/>
              <a:buChar char="►"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Implantação de medidas corretivas, se necessário.</a:t>
            </a:r>
          </a:p>
          <a:p>
            <a:pPr marL="0" indent="0">
              <a:spcBef>
                <a:spcPts val="1400"/>
              </a:spcBef>
              <a:buSzPct val="60000"/>
              <a:buNone/>
            </a:pPr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2200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A57FD0F5-F159-5218-70DF-150AA8518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01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8700" y="489628"/>
            <a:ext cx="9652255" cy="520788"/>
          </a:xfrm>
        </p:spPr>
        <p:txBody>
          <a:bodyPr>
            <a:noAutofit/>
          </a:bodyPr>
          <a:lstStyle/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0305" y="1348908"/>
            <a:ext cx="9954578" cy="1896035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None/>
              <a:tabLst/>
              <a:defRPr/>
            </a:pPr>
            <a:r>
              <a:rPr kumimoji="0" lang="pt-BR" sz="2200" i="0" u="none" strike="noStrike" kern="1200" cap="none" spc="0" normalizeH="0" baseline="0" noProof="0" dirty="0">
                <a:ln>
                  <a:noFill/>
                </a:ln>
                <a:solidFill>
                  <a:srgbClr val="3778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equipe técnica responsável pela elaboração do EIA constatou que nenhum dos impactos ambientais identificados deverá ser limitante à implantação</a:t>
            </a:r>
            <a:r>
              <a:rPr lang="pt-BR" sz="2200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operação do empreendimento. A viabilidade ambiental do empreendimento será garantida mediante ações de gestão e desenvolvimento dos programas socioambientais propostos.</a:t>
            </a:r>
          </a:p>
          <a:p>
            <a:pPr marL="0" indent="0">
              <a:lnSpc>
                <a:spcPct val="100000"/>
              </a:lnSpc>
              <a:spcBef>
                <a:spcPts val="1400"/>
              </a:spcBef>
              <a:buSzPct val="60000"/>
              <a:buNone/>
            </a:pPr>
            <a:endParaRPr lang="pt-BR" sz="2200" dirty="0">
              <a:solidFill>
                <a:srgbClr val="3778BC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6BDF06E-C330-0963-51AB-D81550311B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FCDDFC8C-EC99-DE8B-C891-9AEDF4C4068C}"/>
              </a:ext>
            </a:extLst>
          </p:cNvPr>
          <p:cNvSpPr txBox="1">
            <a:spLocks/>
          </p:cNvSpPr>
          <p:nvPr/>
        </p:nvSpPr>
        <p:spPr>
          <a:xfrm>
            <a:off x="430305" y="3349158"/>
            <a:ext cx="9954578" cy="301921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Súmula do Parecer Técnico Cetesb nº 055/22/IPGR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000" i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ao exposto, entende-se que o empreendimento é ambientalmente viável, desde que sejam implementadas as medidas propostas no EIA e atendidas as exigências técnicas definidas no Parecer Técnico nº 055/22/IPGR. Nestes termos, esta Diretoria submete ao CONSEMA, a presente súmula, para verificação do interesse em apreciar a viabilidade ambiental das Obras de Implantação da Central de Tratamento de Resíduos Consimares - CTRC no município de Nova Odessa, de responsabilidade do CONSIMARES – Consórcio Intermunicipal de Manejo de Resíduos Sólidos Urbanos da Região Metropolitana de Campinas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400"/>
              </a:spcBef>
              <a:buSzPct val="60000"/>
              <a:buFont typeface="Arial" panose="020B0604020202020204" pitchFamily="34" charset="0"/>
              <a:buNone/>
            </a:pPr>
            <a:endParaRPr lang="pt-BR" sz="2200" dirty="0">
              <a:solidFill>
                <a:srgbClr val="678032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94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38" y="447918"/>
            <a:ext cx="10624524" cy="996807"/>
          </a:xfrm>
        </p:spPr>
        <p:txBody>
          <a:bodyPr>
            <a:normAutofit/>
          </a:bodyPr>
          <a:lstStyle/>
          <a:p>
            <a:pPr algn="ctr"/>
            <a:r>
              <a:rPr lang="pt-BR" sz="5300" b="1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67665" y="4077777"/>
            <a:ext cx="7789333" cy="208093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24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mais informações:</a:t>
            </a:r>
          </a:p>
          <a:p>
            <a:pPr marL="0" indent="0" algn="ctr">
              <a:buNone/>
            </a:pPr>
            <a:r>
              <a:rPr lang="pt-BR" sz="24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mimoravagnani@consimares.com.br</a:t>
            </a:r>
          </a:p>
          <a:p>
            <a:pPr marL="0" indent="0" algn="ctr">
              <a:buNone/>
            </a:pPr>
            <a:r>
              <a:rPr lang="pt-BR" sz="24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bolognesi@operman.com.br</a:t>
            </a:r>
          </a:p>
          <a:p>
            <a:pPr marL="0" indent="0" algn="ctr">
              <a:buNone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sonia.csordas@terra.com.br</a:t>
            </a:r>
          </a:p>
          <a:p>
            <a:pPr marL="0" indent="0" algn="ctr">
              <a:buNone/>
            </a:pPr>
            <a:r>
              <a:rPr lang="pt-BR" sz="24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frazao.luciana@gmail.com</a:t>
            </a:r>
            <a:endParaRPr lang="pt-BR" sz="2200" dirty="0">
              <a:solidFill>
                <a:srgbClr val="678032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dirty="0">
              <a:solidFill>
                <a:srgbClr val="678032"/>
              </a:solidFill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F85ACE1F-298B-4C72-B878-3BF0FEC05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140013" y="-3479536"/>
            <a:ext cx="2622363" cy="250957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37E625-2AB5-0154-5862-D38FEA4E4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28" y="2128634"/>
            <a:ext cx="3536578" cy="141593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2EF857-85CA-793B-0B30-157A0F551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332" y="2128634"/>
            <a:ext cx="4386113" cy="99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47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apa&#10;&#10;Descrição gerada automaticamente">
            <a:extLst>
              <a:ext uri="{FF2B5EF4-FFF2-40B4-BE49-F238E27FC236}">
                <a16:creationId xmlns:a16="http://schemas.microsoft.com/office/drawing/2014/main" id="{3A0AE89F-6344-73D9-4C5E-B32AD78A8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652103"/>
            <a:ext cx="10596243" cy="5967303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F0233FAA-359A-75D8-7858-00984EF45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59" y="-73651"/>
            <a:ext cx="9014012" cy="824588"/>
          </a:xfrm>
        </p:spPr>
        <p:txBody>
          <a:bodyPr>
            <a:normAutofit/>
          </a:bodyPr>
          <a:lstStyle/>
          <a:p>
            <a:r>
              <a:rPr lang="pt-BR" sz="32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Localização da CTRC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509838"/>
            <a:ext cx="7900988" cy="3449637"/>
          </a:xfrm>
        </p:spPr>
        <p:txBody>
          <a:bodyPr/>
          <a:lstStyle/>
          <a:p>
            <a:endParaRPr lang="pt-BR" sz="24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7508188-18BE-FA8A-9C72-8256F8DED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28443" y="131356"/>
            <a:ext cx="1080000" cy="103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52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3F63D099-A8BA-5AE5-4FAB-F3BE95E9E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0" y="0"/>
            <a:ext cx="12006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0154"/>
            <a:ext cx="7901539" cy="3449019"/>
          </a:xfrm>
        </p:spPr>
        <p:txBody>
          <a:bodyPr/>
          <a:lstStyle/>
          <a:p>
            <a:endParaRPr lang="pt-BR" sz="24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014A341-F71F-D52A-F77E-9C2F463B1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069" y="496749"/>
            <a:ext cx="1108957" cy="40207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40CEF0A-C5EF-0601-FAEB-1E4CD7FD5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547" y="1395576"/>
            <a:ext cx="1108957" cy="4020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1ED5BE1-302C-221D-EAB1-0C2046C04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2328068"/>
            <a:ext cx="1004406" cy="36417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03B018C-579F-2320-DA52-F96F42348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0" y="3097578"/>
            <a:ext cx="1096354" cy="39315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23FEF15-C004-9521-9F9E-241A2DB322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0110" y="4267199"/>
            <a:ext cx="1005172" cy="36150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1BCF9B5-056D-AF52-BE91-A3FAD5AF47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199" y="5489272"/>
            <a:ext cx="1045555" cy="37798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398D0C5-94AF-14AF-FD11-C8649C091B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344" y="6377226"/>
            <a:ext cx="875682" cy="317499"/>
          </a:xfrm>
          <a:prstGeom prst="rect">
            <a:avLst/>
          </a:prstGeom>
        </p:spPr>
      </p:pic>
      <p:sp>
        <p:nvSpPr>
          <p:cNvPr id="12" name="Título 6">
            <a:extLst>
              <a:ext uri="{FF2B5EF4-FFF2-40B4-BE49-F238E27FC236}">
                <a16:creationId xmlns:a16="http://schemas.microsoft.com/office/drawing/2014/main" id="{72F3B849-1608-60BC-1AF9-D66361F2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7" y="-157871"/>
            <a:ext cx="9014012" cy="824588"/>
          </a:xfrm>
        </p:spPr>
        <p:txBody>
          <a:bodyPr>
            <a:normAutofit/>
          </a:bodyPr>
          <a:lstStyle/>
          <a:p>
            <a:r>
              <a:rPr lang="pt-BR" sz="32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Localização da CTRC</a:t>
            </a:r>
          </a:p>
        </p:txBody>
      </p:sp>
    </p:spTree>
    <p:extLst>
      <p:ext uri="{BB962C8B-B14F-4D97-AF65-F5344CB8AC3E}">
        <p14:creationId xmlns:p14="http://schemas.microsoft.com/office/powerpoint/2010/main" val="2849663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Mapa&#10;&#10;Descrição gerada automaticamente">
            <a:extLst>
              <a:ext uri="{FF2B5EF4-FFF2-40B4-BE49-F238E27FC236}">
                <a16:creationId xmlns:a16="http://schemas.microsoft.com/office/drawing/2014/main" id="{30587335-1A42-F71C-FE00-13664F05E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5" y="0"/>
            <a:ext cx="11543126" cy="6858000"/>
          </a:xfrm>
          <a:prstGeom prst="rect">
            <a:avLst/>
          </a:prstGeom>
        </p:spPr>
      </p:pic>
      <p:sp>
        <p:nvSpPr>
          <p:cNvPr id="6" name="Retângulo Arredondado">
            <a:extLst>
              <a:ext uri="{FF2B5EF4-FFF2-40B4-BE49-F238E27FC236}">
                <a16:creationId xmlns:a16="http://schemas.microsoft.com/office/drawing/2014/main" id="{D897D471-2041-FE46-BD1E-5AD39479EF16}"/>
              </a:ext>
            </a:extLst>
          </p:cNvPr>
          <p:cNvSpPr/>
          <p:nvPr/>
        </p:nvSpPr>
        <p:spPr>
          <a:xfrm>
            <a:off x="5383828" y="0"/>
            <a:ext cx="5759465" cy="420933"/>
          </a:xfrm>
          <a:prstGeom prst="roundRect">
            <a:avLst>
              <a:gd name="adj" fmla="val 50000"/>
            </a:avLst>
          </a:prstGeom>
          <a:solidFill>
            <a:srgbClr val="5D73CC"/>
          </a:solidFill>
          <a:ln w="12700">
            <a:miter lim="400000"/>
          </a:ln>
          <a:effectLst>
            <a:outerShdw blurRad="254000" dist="25400" dir="5400000" rotWithShape="0">
              <a:srgbClr val="000000">
                <a:alpha val="20140"/>
              </a:srgbClr>
            </a:outerShdw>
          </a:effectLst>
        </p:spPr>
        <p:txBody>
          <a:bodyPr tIns="45720" bIns="45720" anchor="ctr"/>
          <a:lstStyle/>
          <a:p>
            <a:pPr hangingPunct="0"/>
            <a:r>
              <a:rPr lang="pt-BR" sz="2400" b="1" kern="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venir Next LT Pro"/>
              </a:rPr>
              <a:t>	Zoneamento Municipal </a:t>
            </a:r>
            <a:endParaRPr sz="2400" b="1" kern="0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venir Next LT Pro"/>
            </a:endParaRPr>
          </a:p>
        </p:txBody>
      </p:sp>
      <p:sp>
        <p:nvSpPr>
          <p:cNvPr id="7" name="CaixaDeTexto 9">
            <a:extLst>
              <a:ext uri="{FF2B5EF4-FFF2-40B4-BE49-F238E27FC236}">
                <a16:creationId xmlns:a16="http://schemas.microsoft.com/office/drawing/2014/main" id="{4D05070D-9EE6-584D-8C85-2EB64D43FCAA}"/>
              </a:ext>
            </a:extLst>
          </p:cNvPr>
          <p:cNvSpPr txBox="1"/>
          <p:nvPr/>
        </p:nvSpPr>
        <p:spPr>
          <a:xfrm>
            <a:off x="4437848" y="4345687"/>
            <a:ext cx="184731" cy="3385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defRPr>
                <a:solidFill>
                  <a:srgbClr val="FFFFFF"/>
                </a:solidFill>
                <a:latin typeface="Roboto Slab Regular Bold"/>
                <a:ea typeface="Roboto Slab Regular Bold"/>
                <a:cs typeface="Roboto Slab Regular Bold"/>
                <a:sym typeface="Roboto Slab Regular Bold"/>
              </a:defRPr>
            </a:lvl1pPr>
          </a:lstStyle>
          <a:p>
            <a:pPr algn="ctr" hangingPunct="0"/>
            <a:endParaRPr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9CADB94-BC42-42C0-83F5-B96F8942D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81" t="82731" r="53959" b="3830"/>
          <a:stretch/>
        </p:blipFill>
        <p:spPr>
          <a:xfrm>
            <a:off x="-5835" y="5371577"/>
            <a:ext cx="4630644" cy="1549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írculo">
            <a:extLst>
              <a:ext uri="{FF2B5EF4-FFF2-40B4-BE49-F238E27FC236}">
                <a16:creationId xmlns:a16="http://schemas.microsoft.com/office/drawing/2014/main" id="{74C66876-1604-D040-968C-7839F1972169}"/>
              </a:ext>
            </a:extLst>
          </p:cNvPr>
          <p:cNvSpPr/>
          <p:nvPr/>
        </p:nvSpPr>
        <p:spPr>
          <a:xfrm>
            <a:off x="11623365" y="6332306"/>
            <a:ext cx="411802" cy="41180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457200" hangingPunct="0">
              <a:defRPr sz="1800">
                <a:latin typeface="+mn-lt"/>
                <a:ea typeface="+mn-ea"/>
                <a:cs typeface="+mn-cs"/>
                <a:sym typeface="Calibri"/>
              </a:defRPr>
            </a:pPr>
            <a:endParaRPr sz="9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034484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4903FD-73A0-472B-B68C-AF8010F8B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3975" y="226525"/>
            <a:ext cx="10204125" cy="738676"/>
          </a:xfrm>
        </p:spPr>
        <p:txBody>
          <a:bodyPr>
            <a:normAutofit/>
          </a:bodyPr>
          <a:lstStyle/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Configuração Geral da CTRC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199" y="2510154"/>
            <a:ext cx="7823663" cy="39600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400"/>
              </a:spcBef>
              <a:buSzPct val="60000"/>
              <a:buNone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endParaRPr lang="pt-BR" sz="220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DA9E802-CB26-3F29-80B8-1351F1219BAF}"/>
              </a:ext>
            </a:extLst>
          </p:cNvPr>
          <p:cNvSpPr txBox="1">
            <a:spLocks/>
          </p:cNvSpPr>
          <p:nvPr/>
        </p:nvSpPr>
        <p:spPr>
          <a:xfrm>
            <a:off x="488257" y="1085180"/>
            <a:ext cx="10038184" cy="5906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pt-BR" sz="2200" b="1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3 Unidades da CTRC</a:t>
            </a: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indent="-457189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 de Recuperação Energética (URE) de </a:t>
            </a:r>
            <a:r>
              <a:rPr lang="pt-BR" sz="2200" b="1" dirty="0" err="1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RSUs</a:t>
            </a: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33400" lvl="2" algn="l">
              <a:lnSpc>
                <a:spcPct val="120000"/>
              </a:lnSpc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 de tratamento térmico: 708 t/dia exclusivamente de RSU </a:t>
            </a:r>
          </a:p>
          <a:p>
            <a:pPr marL="533400" lvl="2" algn="l">
              <a:lnSpc>
                <a:spcPct val="120000"/>
              </a:lnSpc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Geração elétrica total de 22,5 MW e líquida de 18 MW</a:t>
            </a:r>
          </a:p>
          <a:p>
            <a:pPr marL="533400" lvl="2" algn="l">
              <a:lnSpc>
                <a:spcPct val="120000"/>
              </a:lnSpc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de escórias (88 t/dia) e cinzas (29 t/dia): destinação final em Aterros Classe II Classe I.</a:t>
            </a:r>
          </a:p>
          <a:p>
            <a:pPr lvl="1" indent="-457189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 de Compostagem</a:t>
            </a: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33400" lvl="2" algn="l">
              <a:lnSpc>
                <a:spcPct val="120000"/>
              </a:lnSpc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Capacidade: 6 t/dia (orgânicos coletados em parques, mercados, restaurantes </a:t>
            </a:r>
            <a:r>
              <a:rPr lang="pt-BR" sz="2000" dirty="0" err="1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3400" lvl="2" algn="l">
              <a:lnSpc>
                <a:spcPct val="120000"/>
              </a:lnSpc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de Composto: 3 t/dia (para usos doméstico, agrícola ou jardins públicos). </a:t>
            </a:r>
          </a:p>
          <a:p>
            <a:pPr lvl="1" indent="-457189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Galpão de Separação e Triagem de Resíduos</a:t>
            </a: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lvl="2" algn="l">
              <a:lnSpc>
                <a:spcPct val="120000"/>
              </a:lnSpc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Capacidade: 2,5 t/dia (origem: coleta seletiva dos municípios do Consórcio).</a:t>
            </a:r>
          </a:p>
          <a:p>
            <a:pPr marL="457200" lvl="2" algn="l">
              <a:lnSpc>
                <a:spcPct val="120000"/>
              </a:lnSpc>
            </a:pPr>
            <a:r>
              <a:rPr lang="pt-BR" sz="2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Operação sob regime de cessão com cooperativa local.</a:t>
            </a:r>
          </a:p>
          <a:p>
            <a:pPr lvl="2" algn="l">
              <a:lnSpc>
                <a:spcPct val="120000"/>
              </a:lnSpc>
            </a:pPr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endParaRPr lang="pt-BR" sz="22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endParaRPr lang="pt-BR" sz="2200" dirty="0">
              <a:solidFill>
                <a:schemeClr val="accent5">
                  <a:lumMod val="75000"/>
                </a:schemeClr>
              </a:solidFill>
            </a:endParaRPr>
          </a:p>
          <a:p>
            <a:pPr lvl="2" algn="l">
              <a:lnSpc>
                <a:spcPct val="120000"/>
              </a:lnSpc>
            </a:pPr>
            <a:endParaRPr lang="pt-BR" sz="2200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lvl="2" algn="l">
              <a:lnSpc>
                <a:spcPct val="120000"/>
              </a:lnSpc>
            </a:pPr>
            <a:endParaRPr lang="pt-BR" sz="2200" dirty="0">
              <a:solidFill>
                <a:schemeClr val="accent5">
                  <a:lumMod val="7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endParaRPr lang="pt-BR" sz="2200" u="sng" dirty="0">
              <a:solidFill>
                <a:schemeClr val="accent5">
                  <a:lumMod val="7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endParaRPr lang="pt-BR" sz="2200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4FCA0E7-3FEB-5C4D-1681-A60E852C7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31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DA9E802-CB26-3F29-80B8-1351F1219BAF}"/>
              </a:ext>
            </a:extLst>
          </p:cNvPr>
          <p:cNvSpPr txBox="1">
            <a:spLocks/>
          </p:cNvSpPr>
          <p:nvPr/>
        </p:nvSpPr>
        <p:spPr>
          <a:xfrm>
            <a:off x="630388" y="968573"/>
            <a:ext cx="10038184" cy="526077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1" i="0" u="sng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Transporte dos resíduos:  </a:t>
            </a:r>
          </a:p>
          <a:p>
            <a:pPr marL="457200" marR="0" lvl="2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8800" b="1" i="0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 inicial: </a:t>
            </a:r>
            <a:r>
              <a:rPr kumimoji="0" lang="pt-BR" sz="8800" i="0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função de cada município</a:t>
            </a:r>
          </a:p>
          <a:p>
            <a:pPr marL="457200" marR="0" lvl="2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t-BR" sz="88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 final:</a:t>
            </a:r>
            <a:r>
              <a:rPr kumimoji="0" lang="pt-BR" sz="8800" b="1" i="0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8800" i="0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Rod. Anhanguera, Estrada Marginal, sistema viário de Nova Odessa e vias vicinais até a Estrada Novo 258 Vasconcelos.</a:t>
            </a:r>
          </a:p>
          <a:p>
            <a:pPr marL="457200" lvl="2" indent="-457200" algn="l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/>
            </a:pPr>
            <a:r>
              <a:rPr lang="pt-BR" sz="88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diário de tráfego da CTRC </a:t>
            </a:r>
            <a:r>
              <a:rPr lang="pt-BR" sz="88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88 viagens/dia, sendo:</a:t>
            </a:r>
          </a:p>
          <a:p>
            <a:pPr marL="457200" lvl="3" algn="l">
              <a:lnSpc>
                <a:spcPct val="120000"/>
              </a:lnSpc>
              <a:spcBef>
                <a:spcPts val="1000"/>
              </a:spcBef>
              <a:defRPr/>
            </a:pPr>
            <a:r>
              <a:rPr kumimoji="0" lang="pt-BR" sz="7800" i="0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 caminhões compactadores/dia de </a:t>
            </a:r>
            <a:r>
              <a:rPr kumimoji="0" lang="pt-BR" sz="7800" i="0" strike="noStrike" kern="1200" cap="none" spc="0" normalizeH="0" baseline="0" noProof="0" dirty="0" err="1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RSUs</a:t>
            </a:r>
            <a:r>
              <a:rPr kumimoji="0" lang="pt-BR" sz="7800" i="0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 coleta comum para URE</a:t>
            </a:r>
          </a:p>
          <a:p>
            <a:pPr marL="457200" lvl="3" algn="l">
              <a:lnSpc>
                <a:spcPct val="120000"/>
              </a:lnSpc>
              <a:spcBef>
                <a:spcPts val="1000"/>
              </a:spcBef>
              <a:defRPr/>
            </a:pPr>
            <a:r>
              <a:rPr kumimoji="0" lang="pt-BR" sz="7800" i="0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 caminhões compactadores/dia de resíduos orgânicos para Compostagem</a:t>
            </a:r>
          </a:p>
          <a:p>
            <a:pPr marL="457200" lvl="3" algn="l">
              <a:lnSpc>
                <a:spcPct val="120000"/>
              </a:lnSpc>
              <a:spcBef>
                <a:spcPts val="1000"/>
              </a:spcBef>
              <a:defRPr/>
            </a:pPr>
            <a:r>
              <a:rPr kumimoji="0" lang="pt-BR" sz="7800" i="0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 caminhões gaiola/dia provenientes de coleta seletiva para Reciclagem. </a:t>
            </a:r>
          </a:p>
          <a:p>
            <a:pPr marL="457200" lvl="2" indent="-457200" algn="l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/>
            </a:pPr>
            <a:r>
              <a:rPr lang="pt-BR" sz="88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Importante: </a:t>
            </a:r>
            <a:r>
              <a:rPr lang="pt-BR" sz="88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há incremento de tráfego, apenas mudança nas rotas</a:t>
            </a:r>
            <a:r>
              <a:rPr lang="pt-BR" sz="88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2" indent="-457200" algn="l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/>
            </a:pPr>
            <a:r>
              <a:rPr lang="pt-BR" sz="8800" b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 CTRC </a:t>
            </a:r>
            <a:r>
              <a:rPr lang="pt-BR" sz="88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prevê adequações e atendimento à Certidão de Diretrizes do Sistema Viário emitida pela PM de Nova Odessa, além de obras e serviços e melhorias viárias.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3FAC8839-5158-1F76-31CB-AC4D2142E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9FEF6154-414D-DD8C-968A-EA66CAC69707}"/>
              </a:ext>
            </a:extLst>
          </p:cNvPr>
          <p:cNvSpPr txBox="1">
            <a:spLocks/>
          </p:cNvSpPr>
          <p:nvPr/>
        </p:nvSpPr>
        <p:spPr>
          <a:xfrm>
            <a:off x="1263975" y="226525"/>
            <a:ext cx="10204125" cy="738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Configuração Geral da CTRC</a:t>
            </a:r>
          </a:p>
        </p:txBody>
      </p:sp>
    </p:spTree>
    <p:extLst>
      <p:ext uri="{BB962C8B-B14F-4D97-AF65-F5344CB8AC3E}">
        <p14:creationId xmlns:p14="http://schemas.microsoft.com/office/powerpoint/2010/main" val="4226447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67A56B03-1F90-4F99-8605-2DA89E5A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311135" y="1"/>
            <a:ext cx="2478561" cy="3657599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A65461-E0DC-4206-A5D0-F0834F26D7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199" y="2510154"/>
            <a:ext cx="7823663" cy="39600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400"/>
              </a:spcBef>
              <a:buSzPct val="60000"/>
              <a:buNone/>
            </a:pPr>
            <a:r>
              <a:rPr lang="pt-BR" sz="22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endParaRPr lang="pt-BR" sz="2200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32C8029-4C88-4A28-ABA1-EC90FF9A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4883" y="1825625"/>
            <a:ext cx="1807117" cy="5032375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DA9E802-CB26-3F29-80B8-1351F1219BAF}"/>
              </a:ext>
            </a:extLst>
          </p:cNvPr>
          <p:cNvSpPr txBox="1">
            <a:spLocks/>
          </p:cNvSpPr>
          <p:nvPr/>
        </p:nvSpPr>
        <p:spPr>
          <a:xfrm>
            <a:off x="831157" y="1003300"/>
            <a:ext cx="10038184" cy="5816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1" i="0" u="sng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Água</a:t>
            </a: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i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</a:t>
            </a:r>
            <a:r>
              <a:rPr kumimoji="0" lang="pt-BR" sz="8000" i="1" strike="noStrike" kern="1200" cap="none" spc="0" normalizeH="0" baseline="0" noProof="0" dirty="0" err="1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onte</a:t>
            </a:r>
            <a:r>
              <a:rPr kumimoji="0" lang="pt-BR" sz="8000" i="1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única de abastecimento:</a:t>
            </a:r>
            <a:r>
              <a:rPr lang="pt-BR" sz="8000" i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poço profundo com vazão máx. de exploração de 10 m</a:t>
            </a:r>
            <a:r>
              <a:rPr lang="pt-BR" sz="8000" i="1" baseline="30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8000" i="1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/h. Parecer do DAEE “Declaração de Viabilidade de Captação Subterrânea)</a:t>
            </a:r>
            <a:endParaRPr kumimoji="0" lang="pt-BR" sz="8000" i="1" strike="noStrike" kern="1200" cap="none" spc="0" normalizeH="0" baseline="0" noProof="0" dirty="0">
              <a:ln>
                <a:noFill/>
              </a:ln>
              <a:solidFill>
                <a:srgbClr val="6780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i="0" u="sng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Consumo por fase:</a:t>
            </a: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pt-BR" sz="8000" i="0" strike="noStrike" kern="1200" cap="none" spc="0" normalizeH="0" baseline="0" noProof="0" dirty="0" err="1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mplantação</a:t>
            </a:r>
            <a:r>
              <a:rPr kumimoji="0" lang="pt-BR" sz="8000" i="0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110m</a:t>
            </a:r>
            <a:r>
              <a:rPr kumimoji="0" lang="pt-BR" sz="8000" i="0" strike="noStrike" kern="1200" cap="none" spc="0" normalizeH="0" baseline="3000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pt-BR" sz="8000" i="0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/dia (pico de obras)	Operação</a:t>
            </a:r>
            <a:r>
              <a:rPr kumimoji="0" lang="pt-BR" sz="8000" i="0" u="none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pt-BR" sz="8000" i="0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8,30 m</a:t>
            </a:r>
            <a:r>
              <a:rPr kumimoji="0" lang="pt-BR" sz="8000" i="0" strike="noStrike" kern="1200" cap="none" spc="0" normalizeH="0" baseline="3000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pt-BR" sz="8000" i="0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/h</a:t>
            </a: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i="0" strike="noStrike" kern="1200" cap="none" spc="0" normalizeH="0" baseline="0" noProof="0" dirty="0">
              <a:ln>
                <a:noFill/>
              </a:ln>
              <a:solidFill>
                <a:srgbClr val="6780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800" b="1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Efluentes Líquidos</a:t>
            </a: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Geração por fase:</a:t>
            </a: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Implantação</a:t>
            </a:r>
            <a:r>
              <a:rPr lang="pt-BR" sz="8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36 m</a:t>
            </a:r>
            <a:r>
              <a:rPr lang="pt-BR" sz="8000" baseline="30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80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/dia (efluentes domésticos) a serem lançados</a:t>
            </a:r>
            <a:r>
              <a:rPr kumimoji="0" lang="pt-BR" sz="8000" b="0" i="0" u="none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 rede pública de esgotos, com anuência formal da CODEN.</a:t>
            </a:r>
            <a:endParaRPr lang="pt-BR" sz="8000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algn="l">
              <a:lnSpc>
                <a:spcPct val="120000"/>
              </a:lnSpc>
              <a:spcBef>
                <a:spcPts val="1000"/>
              </a:spcBef>
              <a:defRPr/>
            </a:pPr>
            <a:r>
              <a:rPr kumimoji="0" lang="pt-BR" sz="8000" b="0" i="0" u="sng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Operação</a:t>
            </a:r>
            <a:r>
              <a:rPr kumimoji="0" lang="pt-BR" sz="8000" b="0" i="0" u="none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5,50 m</a:t>
            </a:r>
            <a:r>
              <a:rPr kumimoji="0" lang="pt-BR" sz="8000" b="0" i="0" u="none" strike="noStrike" kern="1200" cap="none" spc="0" normalizeH="0" baseline="3000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pt-BR" sz="8000" b="0" i="0" u="none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/h a serem tratados nas 2 </a:t>
            </a:r>
            <a:r>
              <a:rPr kumimoji="0" lang="pt-BR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ETEs</a:t>
            </a:r>
            <a:r>
              <a:rPr kumimoji="0" lang="pt-BR" sz="8000" b="0" i="0" u="none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 CTRC, sendo 3,50 m</a:t>
            </a:r>
            <a:r>
              <a:rPr kumimoji="0" lang="pt-BR" sz="8000" b="0" i="0" u="none" strike="noStrike" kern="1200" cap="none" spc="0" normalizeH="0" baseline="3000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pt-BR" sz="8000" b="0" i="0" u="none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/h para reúso no processo da URE e 2,90 m</a:t>
            </a:r>
            <a:r>
              <a:rPr kumimoji="0" lang="pt-BR" sz="8000" b="0" i="0" u="none" strike="noStrike" kern="1200" cap="none" spc="0" normalizeH="0" baseline="3000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pt-BR" sz="8000" b="0" i="0" u="none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/h para lançamento na rede pública de esgotos, com anuência formal da CODEN</a:t>
            </a:r>
            <a:br>
              <a:rPr kumimoji="0" lang="pt-BR" sz="8000" b="0" i="0" u="none" strike="noStrike" kern="1200" cap="none" spc="0" normalizeH="0" baseline="0" noProof="0" dirty="0">
                <a:ln>
                  <a:noFill/>
                </a:ln>
                <a:solidFill>
                  <a:srgbClr val="678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pt-BR" sz="2000" b="1" u="sng" dirty="0">
              <a:solidFill>
                <a:srgbClr val="678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pt-BR" sz="8800" b="1" u="sng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Implantação da CTRC</a:t>
            </a:r>
            <a:r>
              <a:rPr lang="pt-BR" sz="8800" dirty="0">
                <a:solidFill>
                  <a:srgbClr val="678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32 meses.</a:t>
            </a:r>
          </a:p>
          <a:p>
            <a:pPr algn="l">
              <a:lnSpc>
                <a:spcPct val="120000"/>
              </a:lnSpc>
            </a:pPr>
            <a:endParaRPr lang="pt-BR" u="sng" dirty="0">
              <a:solidFill>
                <a:schemeClr val="accent5">
                  <a:lumMod val="7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152C137E-B0B2-6F1F-C42E-AF065DE229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9793" y="223890"/>
            <a:ext cx="1800000" cy="172258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026CC065-C982-4A41-E2CE-923201F8F38D}"/>
              </a:ext>
            </a:extLst>
          </p:cNvPr>
          <p:cNvSpPr txBox="1">
            <a:spLocks/>
          </p:cNvSpPr>
          <p:nvPr/>
        </p:nvSpPr>
        <p:spPr>
          <a:xfrm>
            <a:off x="1263975" y="226525"/>
            <a:ext cx="10204125" cy="738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cap="small" dirty="0">
                <a:solidFill>
                  <a:srgbClr val="37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Configuração Geral da CTRC</a:t>
            </a:r>
          </a:p>
        </p:txBody>
      </p:sp>
    </p:spTree>
    <p:extLst>
      <p:ext uri="{BB962C8B-B14F-4D97-AF65-F5344CB8AC3E}">
        <p14:creationId xmlns:p14="http://schemas.microsoft.com/office/powerpoint/2010/main" val="2395807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AccentBoxVTI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ccentBox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LT Pro"/>
            <a:ea typeface="Avenir Next LT Pro"/>
            <a:cs typeface="Avenir Next LT Pro"/>
            <a:sym typeface="Avenir Next LT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LT Pro"/>
            <a:ea typeface="Avenir Next LT Pro"/>
            <a:cs typeface="Avenir Next LT Pro"/>
            <a:sym typeface="Avenir Next LT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Arcadis Master w Kicker">
  <a:themeElements>
    <a:clrScheme name="Marca Arcadis">
      <a:dk1>
        <a:srgbClr val="1D1D1D"/>
      </a:dk1>
      <a:lt1>
        <a:sysClr val="window" lastClr="FFFFFF"/>
      </a:lt1>
      <a:dk2>
        <a:srgbClr val="55575A"/>
      </a:dk2>
      <a:lt2>
        <a:srgbClr val="B3B3B3"/>
      </a:lt2>
      <a:accent1>
        <a:srgbClr val="E4610F"/>
      </a:accent1>
      <a:accent2>
        <a:srgbClr val="0DA642"/>
      </a:accent2>
      <a:accent3>
        <a:srgbClr val="F8DA40"/>
      </a:accent3>
      <a:accent4>
        <a:srgbClr val="00A9E4"/>
      </a:accent4>
      <a:accent5>
        <a:srgbClr val="C3D200"/>
      </a:accent5>
      <a:accent6>
        <a:srgbClr val="E41F13"/>
      </a:accent6>
      <a:hlink>
        <a:srgbClr val="2E75B5"/>
      </a:hlink>
      <a:folHlink>
        <a:srgbClr val="6F3B55"/>
      </a:folHlink>
    </a:clrScheme>
    <a:fontScheme name="ARCAD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 cmpd="sng"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tx2"/>
          </a:solidFill>
          <a:headEnd type="none"/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rtlCol="0">
        <a:spAutoFit/>
      </a:bodyPr>
      <a:lstStyle>
        <a:defPPr>
          <a:lnSpc>
            <a:spcPct val="90000"/>
          </a:lnSpc>
          <a:spcBef>
            <a:spcPts val="200"/>
          </a:spcBef>
          <a:spcAft>
            <a:spcPts val="4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4311</TotalTime>
  <Words>3702</Words>
  <Application>Microsoft Office PowerPoint</Application>
  <PresentationFormat>Widescreen</PresentationFormat>
  <Paragraphs>430</Paragraphs>
  <Slides>35</Slides>
  <Notes>34</Notes>
  <HiddenSlides>3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35</vt:i4>
      </vt:variant>
    </vt:vector>
  </HeadingPairs>
  <TitlesOfParts>
    <vt:vector size="45" baseType="lpstr">
      <vt:lpstr>Arial</vt:lpstr>
      <vt:lpstr>Arial Nova Light</vt:lpstr>
      <vt:lpstr>Avenir Light</vt:lpstr>
      <vt:lpstr>Avenir Next LT Pro</vt:lpstr>
      <vt:lpstr>Calibri</vt:lpstr>
      <vt:lpstr>Calibri Light</vt:lpstr>
      <vt:lpstr>Wingdings</vt:lpstr>
      <vt:lpstr>Tema do Office</vt:lpstr>
      <vt:lpstr>AccentBoxVTI</vt:lpstr>
      <vt:lpstr>Arcadis Master w Kicker</vt:lpstr>
      <vt:lpstr>Apresentação do PowerPoint</vt:lpstr>
      <vt:lpstr>Responsáveis pela elaboração  do projeto da CTRC e pelo EIA/RIMA</vt:lpstr>
      <vt:lpstr>Linha do tempo da CTRC</vt:lpstr>
      <vt:lpstr>Localização da CTRC</vt:lpstr>
      <vt:lpstr>Localização da CTRC</vt:lpstr>
      <vt:lpstr>Apresentação do PowerPoint</vt:lpstr>
      <vt:lpstr>Configuração Geral da CTRC</vt:lpstr>
      <vt:lpstr>Apresentação do PowerPoint</vt:lpstr>
      <vt:lpstr>Apresentação do PowerPoint</vt:lpstr>
      <vt:lpstr>Apresentação do PowerPoint</vt:lpstr>
      <vt:lpstr>Apresentação do PowerPoint</vt:lpstr>
      <vt:lpstr>Operação da URE</vt:lpstr>
      <vt:lpstr>Apresentação do PowerPoint</vt:lpstr>
      <vt:lpstr>Evolução da Gestão de RSU na União Européia, 1995-2020</vt:lpstr>
      <vt:lpstr>Evolução da Recuperação Energética de RSU na União Européia, 1995-2020</vt:lpstr>
      <vt:lpstr>Estudo Ambiental -  Áreas de Estudo / Potenciais Áreas de Influência</vt:lpstr>
      <vt:lpstr>Apresentação do PowerPoint</vt:lpstr>
      <vt:lpstr>Apresentação do PowerPoint</vt:lpstr>
      <vt:lpstr>Diagnóstico Ambiental</vt:lpstr>
      <vt:lpstr>Apresentação do PowerPoint</vt:lpstr>
      <vt:lpstr>Apresentação do PowerPoint</vt:lpstr>
      <vt:lpstr>* Estudo de Dispersão Atmosférica * Análise do Risco para a Saúde Humana * Modelagem de Decaimento Sonoro * Análise de Rotas de Transporte * Estudo Circunstanciado de Risco</vt:lpstr>
      <vt:lpstr>Apresentação do PowerPoint</vt:lpstr>
      <vt:lpstr>Programa de Controle e  Monitoramento Ambiental das Obras</vt:lpstr>
      <vt:lpstr>Programa de Monitoramento  das Águas Subterrâneas</vt:lpstr>
      <vt:lpstr>Programa de Monitoramento  da Qualidade do Ar</vt:lpstr>
      <vt:lpstr>Apresentação do PowerPoint</vt:lpstr>
      <vt:lpstr>Programa de Controle e  Monitoramento Ambiental das Obras</vt:lpstr>
      <vt:lpstr>Programa de Enriquecimento  Florestal e Compensação Ambiental</vt:lpstr>
      <vt:lpstr>Programa de Afugentamento e  Resgate de Fauna</vt:lpstr>
      <vt:lpstr>Programa de Monitoramento de Tráfego</vt:lpstr>
      <vt:lpstr>Apresentação do PowerPoint</vt:lpstr>
      <vt:lpstr>Apresentação do PowerPoint</vt:lpstr>
      <vt:lpstr>Conclusões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sonia.csordas@newquest.com.br;sonia.csordas@newquest.com.br</dc:creator>
  <cp:lastModifiedBy>Luciana.Frazão</cp:lastModifiedBy>
  <cp:revision>114</cp:revision>
  <dcterms:created xsi:type="dcterms:W3CDTF">2021-11-26T17:04:36Z</dcterms:created>
  <dcterms:modified xsi:type="dcterms:W3CDTF">2022-05-24T19:12:26Z</dcterms:modified>
</cp:coreProperties>
</file>