
<file path=[Content_Types].xml><?xml version="1.0" encoding="utf-8"?>
<Types xmlns="http://schemas.openxmlformats.org/package/2006/content-types">
  <Default Extension="crdownload" ContentType="image/jpeg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4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LIA LISBOA PRINCE" initials="NLP" lastIdx="4" clrIdx="0">
    <p:extLst>
      <p:ext uri="{19B8F6BF-5375-455C-9EA6-DF929625EA0E}">
        <p15:presenceInfo xmlns:p15="http://schemas.microsoft.com/office/powerpoint/2012/main" userId="S-1-5-21-2227565984-3558592220-157872623-135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66CC"/>
    <a:srgbClr val="0099FF"/>
    <a:srgbClr val="0066FF"/>
    <a:srgbClr val="0099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5EB55-5202-4A74-904B-26C3A845B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713174-F317-4821-92A5-FD60EE281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D508E8-C7EE-4569-998E-6A219EBC7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5991-1D53-4D8E-94A4-478D2E4C4CA9}" type="datetimeFigureOut">
              <a:rPr lang="pt-BR" smtClean="0"/>
              <a:t>22/02/2022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3E454B-1169-4302-964C-A4648BAEB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1169DD-DE02-406D-8371-A699F2F66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77CE-899A-4514-B5C7-A7845001CA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17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5A488-8E9B-4884-881A-139F2F0B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048FD77-2C02-4940-A203-E909F5203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1D77C5-15D1-4287-B503-49C8A4D4E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5991-1D53-4D8E-94A4-478D2E4C4CA9}" type="datetimeFigureOut">
              <a:rPr lang="pt-BR" smtClean="0"/>
              <a:t>22/02/2022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DE95BB-7A71-4FCB-AE01-5BB7DD3A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8F1014-6AA6-4703-8D9C-B69A89A8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77CE-899A-4514-B5C7-A7845001CA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09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8DE5C9-91F0-4B19-8245-111BB55EB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4CF67EA-AB48-4F1B-B237-C5F03A8A1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56C11A-A3EC-4697-B454-4B120AA20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5991-1D53-4D8E-94A4-478D2E4C4CA9}" type="datetimeFigureOut">
              <a:rPr lang="pt-BR" smtClean="0"/>
              <a:t>22/02/2022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6815F2-4DD9-43E2-BB96-6DADACB4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AB8F52-90B3-452B-91F1-A5E5921C2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77CE-899A-4514-B5C7-A7845001CA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66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AAD596-5BB5-44C6-B196-62808D72E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86F3D5-D170-4BB4-90A0-5843E5E42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29C918-9EF4-41B4-8674-EB2E3B8F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5991-1D53-4D8E-94A4-478D2E4C4CA9}" type="datetimeFigureOut">
              <a:rPr lang="pt-BR" smtClean="0"/>
              <a:t>22/02/2022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B1C864-F719-48C2-9B89-B7338CB4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69B2C-AF3D-43CA-8777-81B88B046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77CE-899A-4514-B5C7-A7845001CA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56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F1D3D-1044-48EA-9C6F-223F55645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0E69DD-6225-4C61-B3A7-C2AA14563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98B53F-2CD2-40BB-8A02-F53F8E30C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5991-1D53-4D8E-94A4-478D2E4C4CA9}" type="datetimeFigureOut">
              <a:rPr lang="pt-BR" smtClean="0"/>
              <a:t>22/02/2022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E1DC0E-C06B-4029-A07F-98F46B9D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DA61EF-EB17-4672-9526-3C81C0A4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77CE-899A-4514-B5C7-A7845001CA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74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1CCA0-74E9-4165-989A-EBC40156C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2E09C1-B28D-49C3-A798-A3580E17B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D9D6DCC-77C6-4B83-876B-55987FBBB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B4EAC9-3D7C-4F48-94C7-783A0AED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5991-1D53-4D8E-94A4-478D2E4C4CA9}" type="datetimeFigureOut">
              <a:rPr lang="pt-BR" smtClean="0"/>
              <a:t>22/02/2022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B024AA-F8CB-4A89-B7EB-7975503D4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03E4C8-113B-49E9-A8B5-20287C13D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77CE-899A-4514-B5C7-A7845001CA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69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A6118-4AC3-4BE8-9105-B7649BE7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F5B2F1-4DCB-42A0-9C8A-6CEDC7239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BA28FF-B788-43A8-AA70-3E8BAFD00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A4C38AC-7799-4B56-B09D-518781611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C304C06-967C-4043-80CF-E6445A947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FFEAE59-FAEA-4143-98DE-F040B2D6A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5991-1D53-4D8E-94A4-478D2E4C4CA9}" type="datetimeFigureOut">
              <a:rPr lang="pt-BR" smtClean="0"/>
              <a:t>22/02/2022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8A9328-F8E5-41E9-8814-DB381BC2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A0FE15D-E581-4E7B-B50E-2172F411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77CE-899A-4514-B5C7-A7845001CA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37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FCD529-2336-4881-9BA4-F08EB5B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E968B51-E299-46A8-972D-A4F7BE04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5991-1D53-4D8E-94A4-478D2E4C4CA9}" type="datetimeFigureOut">
              <a:rPr lang="pt-BR" smtClean="0"/>
              <a:t>22/02/2022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F4DD4E-2981-4393-86EC-9640A0C1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CA84491-AE4A-465D-8D26-4876EA8E5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77CE-899A-4514-B5C7-A7845001CA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7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5A77F1-958F-4C1E-A51C-D5F570B75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5991-1D53-4D8E-94A4-478D2E4C4CA9}" type="datetimeFigureOut">
              <a:rPr lang="pt-BR" smtClean="0"/>
              <a:t>22/02/2022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35CF005-BBC7-4E14-AD0B-11FA72A42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CA2024-18E9-42DA-833C-1F735AF95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77CE-899A-4514-B5C7-A7845001CA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99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08CB0-D05B-48F7-9884-43AA65597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02D1CD-9D64-4005-9DEF-BB957B9EF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0DC4CE-7277-4555-BEA9-42B2C7840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B72404-1A7F-40C5-A727-1A58033A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5991-1D53-4D8E-94A4-478D2E4C4CA9}" type="datetimeFigureOut">
              <a:rPr lang="pt-BR" smtClean="0"/>
              <a:t>22/02/2022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4763D7-CF8C-4381-9581-CBB183C66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92A41F-16DE-40CC-B45D-221ADEA2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77CE-899A-4514-B5C7-A7845001CA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79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976B5-B866-4271-B2FD-7B211221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DB99FCB-7938-4B24-80E3-AE7E114B0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DDC2D3-D148-4100-A4B1-A0040F1FD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EC9A25F-2A44-47DE-8776-5116E7AF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5991-1D53-4D8E-94A4-478D2E4C4CA9}" type="datetimeFigureOut">
              <a:rPr lang="pt-BR" smtClean="0"/>
              <a:t>22/02/2022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B2C408-5E00-4C09-BF2B-4DA995F0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9D50C3-CB41-4691-91A3-D4FCA466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77CE-899A-4514-B5C7-A7845001CA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46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5AF58F9-6431-44BE-B6E8-01092BB23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043F72-1C09-4C40-8563-FCC15591E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C0E2C0-1FC9-446E-89AC-A3BFB6590B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25991-1D53-4D8E-94A4-478D2E4C4CA9}" type="datetimeFigureOut">
              <a:rPr lang="pt-BR" smtClean="0"/>
              <a:t>22/02/2022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C3C407-A99A-4C1E-89E3-D6C32DC87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4568A3-DE25-4049-AC16-667E26EA0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D77CE-899A-4514-B5C7-A7845001CA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12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crdownload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lfreire@sp.gov.br" TargetMode="External"/><Relationship Id="rId2" Type="http://schemas.openxmlformats.org/officeDocument/2006/relationships/hyperlink" Target="mailto:cea.sima@sp.gov.b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8E306C-6279-41E1-A671-A5F360E01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450" y="724298"/>
            <a:ext cx="11087100" cy="977900"/>
          </a:xfr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pt-BR" sz="7000" dirty="0">
                <a:solidFill>
                  <a:srgbClr val="0070C0"/>
                </a:solidFill>
                <a:latin typeface="Century Gothic" panose="020B0502020202020204" pitchFamily="34" charset="0"/>
              </a:rPr>
              <a:t>Projeto Verão no Clima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772D74-2E67-49B2-827B-858E41A5B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1936752"/>
            <a:ext cx="10287000" cy="1655762"/>
          </a:xfrm>
        </p:spPr>
        <p:txBody>
          <a:bodyPr>
            <a:normAutofit/>
          </a:bodyPr>
          <a:lstStyle/>
          <a:p>
            <a:r>
              <a:rPr lang="pt-BR" sz="3500" dirty="0">
                <a:latin typeface="Century Gothic" panose="020B0502020202020204" pitchFamily="34" charset="0"/>
              </a:rPr>
              <a:t>Edição 2022</a:t>
            </a:r>
            <a:endParaRPr lang="pt-BR" sz="35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6EE1E20-8AF9-449E-BB6F-AD2D7B82D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79" y="4093367"/>
            <a:ext cx="8069842" cy="12334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3F0BE3A-CF45-480F-AEC0-2996EDE2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75" y="5738835"/>
            <a:ext cx="1137851" cy="98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DDBA908-113F-40E5-AB9B-F094BB0F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47" y="99798"/>
            <a:ext cx="10515600" cy="91449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pt-BR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Histórico do Projeto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8C761A9-C509-4EE7-BFAC-79374938883F}"/>
              </a:ext>
            </a:extLst>
          </p:cNvPr>
          <p:cNvCxnSpPr>
            <a:cxnSpLocks/>
          </p:cNvCxnSpPr>
          <p:nvPr/>
        </p:nvCxnSpPr>
        <p:spPr>
          <a:xfrm>
            <a:off x="8368978" y="1451295"/>
            <a:ext cx="0" cy="5041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1B4D244-C2D7-4C0F-A79E-7C9ABFDD27F7}"/>
              </a:ext>
            </a:extLst>
          </p:cNvPr>
          <p:cNvSpPr txBox="1"/>
          <p:nvPr/>
        </p:nvSpPr>
        <p:spPr>
          <a:xfrm>
            <a:off x="276947" y="1301933"/>
            <a:ext cx="35847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solidFill>
                  <a:srgbClr val="0066CC"/>
                </a:solidFill>
              </a:rPr>
              <a:t>Década de 1980: </a:t>
            </a:r>
            <a:r>
              <a:rPr lang="pt-BR" sz="1600" dirty="0">
                <a:solidFill>
                  <a:srgbClr val="0066CC"/>
                </a:solidFill>
              </a:rPr>
              <a:t>Retrato geral das praias paulistas mais frequentadas</a:t>
            </a:r>
          </a:p>
          <a:p>
            <a:pPr algn="just"/>
            <a:endParaRPr lang="pt-BR" dirty="0">
              <a:solidFill>
                <a:srgbClr val="0099FF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F0310D3-089F-4663-88E6-3902CF338557}"/>
              </a:ext>
            </a:extLst>
          </p:cNvPr>
          <p:cNvSpPr txBox="1"/>
          <p:nvPr/>
        </p:nvSpPr>
        <p:spPr>
          <a:xfrm>
            <a:off x="276947" y="1968170"/>
            <a:ext cx="24402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500" dirty="0">
                <a:solidFill>
                  <a:srgbClr val="0099FF"/>
                </a:solidFill>
              </a:rPr>
              <a:t>Balneabilidade imprópria</a:t>
            </a:r>
          </a:p>
          <a:p>
            <a:endParaRPr lang="pt-BR" sz="1500" dirty="0">
              <a:solidFill>
                <a:srgbClr val="0099FF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1ABEB10-A11C-4A7A-96F8-E59D7809440A}"/>
              </a:ext>
            </a:extLst>
          </p:cNvPr>
          <p:cNvSpPr txBox="1"/>
          <p:nvPr/>
        </p:nvSpPr>
        <p:spPr>
          <a:xfrm>
            <a:off x="276947" y="2308610"/>
            <a:ext cx="34621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t-BR" sz="1500" dirty="0">
                <a:solidFill>
                  <a:srgbClr val="0099FF"/>
                </a:solidFill>
              </a:rPr>
              <a:t>Areias contaminadas (vetores e patógenos)</a:t>
            </a:r>
          </a:p>
          <a:p>
            <a:pPr algn="just"/>
            <a:endParaRPr lang="pt-BR" sz="1500" dirty="0">
              <a:solidFill>
                <a:srgbClr val="0099FF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4843284-DE3A-4681-86CF-585C7E131C46}"/>
              </a:ext>
            </a:extLst>
          </p:cNvPr>
          <p:cNvSpPr txBox="1"/>
          <p:nvPr/>
        </p:nvSpPr>
        <p:spPr>
          <a:xfrm>
            <a:off x="276947" y="2860311"/>
            <a:ext cx="19681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500" dirty="0">
                <a:solidFill>
                  <a:srgbClr val="0099FF"/>
                </a:solidFill>
              </a:rPr>
              <a:t>Lixões a céu aberto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FFFFE4B-08DB-4176-AC3A-429D04186177}"/>
              </a:ext>
            </a:extLst>
          </p:cNvPr>
          <p:cNvSpPr txBox="1"/>
          <p:nvPr/>
        </p:nvSpPr>
        <p:spPr>
          <a:xfrm>
            <a:off x="276951" y="3203259"/>
            <a:ext cx="34621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t-BR" sz="1500" dirty="0">
                <a:solidFill>
                  <a:srgbClr val="0099FF"/>
                </a:solidFill>
              </a:rPr>
              <a:t>Inexistência das políticas de resíduos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3E1EDCE-EE5D-4F32-B3D9-0194D5EFC554}"/>
              </a:ext>
            </a:extLst>
          </p:cNvPr>
          <p:cNvSpPr txBox="1"/>
          <p:nvPr/>
        </p:nvSpPr>
        <p:spPr>
          <a:xfrm>
            <a:off x="276947" y="3553336"/>
            <a:ext cx="28563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500" dirty="0">
                <a:solidFill>
                  <a:srgbClr val="0099FF"/>
                </a:solidFill>
              </a:rPr>
              <a:t>Falta de consciência ambiental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28F88FC-7AC8-45D3-8898-45AE0C1E15E0}"/>
              </a:ext>
            </a:extLst>
          </p:cNvPr>
          <p:cNvSpPr txBox="1"/>
          <p:nvPr/>
        </p:nvSpPr>
        <p:spPr>
          <a:xfrm>
            <a:off x="4470566" y="2995797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9EA5347-5B9C-4007-B853-265838CA4E8D}"/>
              </a:ext>
            </a:extLst>
          </p:cNvPr>
          <p:cNvSpPr txBox="1"/>
          <p:nvPr/>
        </p:nvSpPr>
        <p:spPr>
          <a:xfrm>
            <a:off x="4621977" y="1301933"/>
            <a:ext cx="37082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>
                <a:solidFill>
                  <a:srgbClr val="0066CC"/>
                </a:solidFill>
              </a:rPr>
              <a:t>1988: Projeto Piloto em Santos/CETESB</a:t>
            </a:r>
          </a:p>
          <a:p>
            <a:pPr algn="just"/>
            <a:r>
              <a:rPr lang="pt-BR" sz="1500" b="1" dirty="0">
                <a:solidFill>
                  <a:srgbClr val="0066CC"/>
                </a:solidFill>
              </a:rPr>
              <a:t>1989-1994 – Operação Praia Limpa</a:t>
            </a:r>
          </a:p>
          <a:p>
            <a:pPr algn="just"/>
            <a:r>
              <a:rPr lang="pt-BR" sz="1450" b="1" u="sng" dirty="0">
                <a:solidFill>
                  <a:srgbClr val="3399FF"/>
                </a:solidFill>
              </a:rPr>
              <a:t>Ferramentas: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50" dirty="0">
                <a:solidFill>
                  <a:srgbClr val="0099FF"/>
                </a:solidFill>
              </a:rPr>
              <a:t>Abordagem direta nas praias: “Fiscais da Natureza”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50" dirty="0">
                <a:solidFill>
                  <a:srgbClr val="0099FF"/>
                </a:solidFill>
              </a:rPr>
              <a:t>Distribuição de Sacolas Plásticas / Lixeiras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50" dirty="0">
                <a:solidFill>
                  <a:srgbClr val="0099FF"/>
                </a:solidFill>
              </a:rPr>
              <a:t>13 municípios/Adesão Prefeituras (Coleta)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50" dirty="0">
                <a:solidFill>
                  <a:srgbClr val="0099FF"/>
                </a:solidFill>
              </a:rPr>
              <a:t>Sinalização Local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50" dirty="0">
                <a:solidFill>
                  <a:srgbClr val="0099FF"/>
                </a:solidFill>
              </a:rPr>
              <a:t>Patrocinador/Rede Globo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50" dirty="0">
                <a:solidFill>
                  <a:srgbClr val="0099FF"/>
                </a:solidFill>
              </a:rPr>
              <a:t>Imprensa</a:t>
            </a:r>
          </a:p>
          <a:p>
            <a:pPr>
              <a:spcAft>
                <a:spcPts val="600"/>
              </a:spcAft>
            </a:pPr>
            <a:endParaRPr lang="pt-BR" dirty="0">
              <a:solidFill>
                <a:srgbClr val="0099FF"/>
              </a:solidFill>
            </a:endParaRP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DD6A501F-738E-435E-B038-26B649F1D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5" y="4077051"/>
            <a:ext cx="4194494" cy="2662030"/>
          </a:xfrm>
          <a:prstGeom prst="rect">
            <a:avLst/>
          </a:prstGeom>
        </p:spPr>
      </p:pic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E56BFD65-3A8E-4EB8-86AC-58A7592AE881}"/>
              </a:ext>
            </a:extLst>
          </p:cNvPr>
          <p:cNvCxnSpPr>
            <a:cxnSpLocks/>
          </p:cNvCxnSpPr>
          <p:nvPr/>
        </p:nvCxnSpPr>
        <p:spPr>
          <a:xfrm>
            <a:off x="4943772" y="4049647"/>
            <a:ext cx="27573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69984C60-BA1C-4184-805D-B97A9F2E1EC8}"/>
              </a:ext>
            </a:extLst>
          </p:cNvPr>
          <p:cNvSpPr txBox="1"/>
          <p:nvPr/>
        </p:nvSpPr>
        <p:spPr>
          <a:xfrm>
            <a:off x="4621977" y="4396024"/>
            <a:ext cx="3708297" cy="2392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0066CC"/>
                </a:solidFill>
              </a:rPr>
              <a:t>1995-1998: Operação Litoral Vivo</a:t>
            </a:r>
          </a:p>
          <a:p>
            <a:r>
              <a:rPr lang="pt-BR" sz="1500" b="1" dirty="0">
                <a:solidFill>
                  <a:srgbClr val="0066CC"/>
                </a:solidFill>
              </a:rPr>
              <a:t>1999-2003: Campanha Verão Limpo</a:t>
            </a:r>
            <a:endParaRPr lang="pt-BR" sz="1600" b="1" dirty="0">
              <a:solidFill>
                <a:srgbClr val="0066CC"/>
              </a:solidFill>
            </a:endParaRPr>
          </a:p>
          <a:p>
            <a:r>
              <a:rPr lang="pt-BR" sz="1450" b="1" u="sng" dirty="0">
                <a:solidFill>
                  <a:srgbClr val="3399FF"/>
                </a:solidFill>
              </a:rPr>
              <a:t>Ferramentas: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50" dirty="0">
                <a:solidFill>
                  <a:srgbClr val="3399FF"/>
                </a:solidFill>
              </a:rPr>
              <a:t>Abordagem direta nas praias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50" dirty="0">
                <a:solidFill>
                  <a:srgbClr val="3399FF"/>
                </a:solidFill>
              </a:rPr>
              <a:t>SEM Sacolas Plásticas/Reutilização/Lixeiras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50" dirty="0">
                <a:solidFill>
                  <a:srgbClr val="3399FF"/>
                </a:solidFill>
              </a:rPr>
              <a:t>Aprimoramento da Metodologia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50" dirty="0">
                <a:solidFill>
                  <a:srgbClr val="3399FF"/>
                </a:solidFill>
              </a:rPr>
              <a:t>Capacitação e transferência p/municípios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50" dirty="0">
                <a:solidFill>
                  <a:srgbClr val="3399FF"/>
                </a:solidFill>
              </a:rPr>
              <a:t>Patrocinadores locais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50" dirty="0">
                <a:solidFill>
                  <a:srgbClr val="3399FF"/>
                </a:solidFill>
              </a:rPr>
              <a:t>Imprensa</a:t>
            </a:r>
          </a:p>
          <a:p>
            <a:endParaRPr lang="pt-BR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FD7E916E-773E-4588-B68A-808C08432D1B}"/>
              </a:ext>
            </a:extLst>
          </p:cNvPr>
          <p:cNvSpPr txBox="1"/>
          <p:nvPr/>
        </p:nvSpPr>
        <p:spPr>
          <a:xfrm>
            <a:off x="8492813" y="1301933"/>
            <a:ext cx="3545387" cy="308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>
                <a:solidFill>
                  <a:srgbClr val="0066CC"/>
                </a:solidFill>
              </a:rPr>
              <a:t>2018-2020: Projeto Verão no Clima </a:t>
            </a:r>
            <a:r>
              <a:rPr lang="pt-BR" sz="1450" b="1" u="sng" dirty="0">
                <a:solidFill>
                  <a:srgbClr val="3399FF"/>
                </a:solidFill>
              </a:rPr>
              <a:t>Ferramentas: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50" dirty="0">
                <a:solidFill>
                  <a:srgbClr val="0099FF"/>
                </a:solidFill>
              </a:rPr>
              <a:t>Capacitação dos Monitores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50" dirty="0">
                <a:solidFill>
                  <a:srgbClr val="0099FF"/>
                </a:solidFill>
              </a:rPr>
              <a:t>Ações de EA com as equipes (presencial e nas redes sociais)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50" dirty="0">
                <a:solidFill>
                  <a:srgbClr val="0099FF"/>
                </a:solidFill>
              </a:rPr>
              <a:t>Oficina e Workshop de Lixo no Mar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50" dirty="0">
                <a:solidFill>
                  <a:srgbClr val="0099FF"/>
                </a:solidFill>
              </a:rPr>
              <a:t>Mutirões de limpeza e Cinema na areia da praia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50" dirty="0">
                <a:solidFill>
                  <a:srgbClr val="0099FF"/>
                </a:solidFill>
              </a:rPr>
              <a:t>Envolvimento com as </a:t>
            </a:r>
            <a:r>
              <a:rPr lang="pt-BR" sz="1450" dirty="0" err="1">
                <a:solidFill>
                  <a:srgbClr val="0099FF"/>
                </a:solidFill>
              </a:rPr>
              <a:t>Ucs</a:t>
            </a:r>
            <a:r>
              <a:rPr lang="pt-BR" sz="1450" dirty="0">
                <a:solidFill>
                  <a:srgbClr val="0099FF"/>
                </a:solidFill>
              </a:rPr>
              <a:t> do litoral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500" dirty="0">
              <a:solidFill>
                <a:srgbClr val="0099FF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500" dirty="0">
              <a:solidFill>
                <a:srgbClr val="0099FF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500" dirty="0">
              <a:solidFill>
                <a:srgbClr val="0099FF"/>
              </a:solidFill>
            </a:endParaRPr>
          </a:p>
          <a:p>
            <a:pPr>
              <a:spcAft>
                <a:spcPts val="600"/>
              </a:spcAft>
            </a:pPr>
            <a:endParaRPr lang="pt-BR" dirty="0">
              <a:solidFill>
                <a:srgbClr val="0099FF"/>
              </a:solidFill>
            </a:endParaRPr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80974F65-58C4-4C78-92AA-5AC79C85BAEE}"/>
              </a:ext>
            </a:extLst>
          </p:cNvPr>
          <p:cNvCxnSpPr>
            <a:cxnSpLocks/>
          </p:cNvCxnSpPr>
          <p:nvPr/>
        </p:nvCxnSpPr>
        <p:spPr>
          <a:xfrm>
            <a:off x="8919183" y="4051839"/>
            <a:ext cx="27573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B9AD3948-2C8B-4964-8C75-10ECC33753D4}"/>
              </a:ext>
            </a:extLst>
          </p:cNvPr>
          <p:cNvSpPr txBox="1"/>
          <p:nvPr/>
        </p:nvSpPr>
        <p:spPr>
          <a:xfrm>
            <a:off x="8525151" y="4377672"/>
            <a:ext cx="3545386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>
                <a:solidFill>
                  <a:srgbClr val="0066CC"/>
                </a:solidFill>
              </a:rPr>
              <a:t>2021: Projeto Verão no Clima </a:t>
            </a:r>
          </a:p>
          <a:p>
            <a:pPr algn="just"/>
            <a:r>
              <a:rPr lang="pt-BR" sz="1450" b="1" u="sng" dirty="0">
                <a:solidFill>
                  <a:srgbClr val="3399FF"/>
                </a:solidFill>
              </a:rPr>
              <a:t>Ferramentas: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50" dirty="0">
                <a:solidFill>
                  <a:srgbClr val="0099FF"/>
                </a:solidFill>
              </a:rPr>
              <a:t>Pandemia – ações exclusivamente virtuais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50" dirty="0">
                <a:solidFill>
                  <a:srgbClr val="0099FF"/>
                </a:solidFill>
              </a:rPr>
              <a:t>Equipes de EA – foco na divulgação de materiais educativos sobre reciclagem e consumo sustentável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50" dirty="0">
                <a:solidFill>
                  <a:srgbClr val="0099FF"/>
                </a:solidFill>
              </a:rPr>
              <a:t>“Criação” de Projetos Sustentáveis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500" dirty="0">
              <a:solidFill>
                <a:srgbClr val="0099FF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500" dirty="0">
              <a:solidFill>
                <a:srgbClr val="0099FF"/>
              </a:solidFill>
            </a:endParaRPr>
          </a:p>
          <a:p>
            <a:pPr>
              <a:spcAft>
                <a:spcPts val="600"/>
              </a:spcAft>
            </a:pPr>
            <a:endParaRPr lang="pt-BR" dirty="0">
              <a:solidFill>
                <a:srgbClr val="0099FF"/>
              </a:solidFill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859E8A1-BAC5-47BB-B1F4-5EE57C2CE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202" y="99798"/>
            <a:ext cx="1137851" cy="98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0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4" grpId="0"/>
      <p:bldP spid="35" grpId="0"/>
      <p:bldP spid="38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8568C48-DBB4-474C-B643-F99866A8D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97" y="4095574"/>
            <a:ext cx="4979729" cy="250699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ADD5497-8703-4A78-A702-1231D12F5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94" y="1346483"/>
            <a:ext cx="2492826" cy="249282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298FCEA-D72E-4EF4-AD06-DDF074D92CF5}"/>
              </a:ext>
            </a:extLst>
          </p:cNvPr>
          <p:cNvSpPr txBox="1"/>
          <p:nvPr/>
        </p:nvSpPr>
        <p:spPr>
          <a:xfrm>
            <a:off x="3153696" y="0"/>
            <a:ext cx="5857875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200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Edições Verão no Clima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169EF16-66E1-4F89-8CB2-1BEF44960DCD}"/>
              </a:ext>
            </a:extLst>
          </p:cNvPr>
          <p:cNvSpPr txBox="1"/>
          <p:nvPr/>
        </p:nvSpPr>
        <p:spPr>
          <a:xfrm>
            <a:off x="4554009" y="673976"/>
            <a:ext cx="3057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2018, 2019, 2020 e 2021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F0917EBF-FE3E-4E30-879D-BFF02B209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1" y="1119461"/>
            <a:ext cx="2007946" cy="557118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D164A4DE-7489-4CF8-B997-669726439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920" y="1362128"/>
            <a:ext cx="2492826" cy="2645372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59543197-6EFB-47A9-AACF-B35F0E29B99F}"/>
              </a:ext>
            </a:extLst>
          </p:cNvPr>
          <p:cNvSpPr txBox="1"/>
          <p:nvPr/>
        </p:nvSpPr>
        <p:spPr>
          <a:xfrm>
            <a:off x="7252172" y="1403601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51A393D-2C05-495D-9DE0-0976899DBE74}"/>
              </a:ext>
            </a:extLst>
          </p:cNvPr>
          <p:cNvSpPr txBox="1"/>
          <p:nvPr/>
        </p:nvSpPr>
        <p:spPr>
          <a:xfrm>
            <a:off x="7565412" y="1395922"/>
            <a:ext cx="3999719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1650" dirty="0">
                <a:latin typeface="+mj-lt"/>
              </a:rPr>
              <a:t>Campanha de Educação Ambiental envolvendo turistas e moradores do Litoral Paulista;</a:t>
            </a:r>
          </a:p>
          <a:p>
            <a:pPr algn="just">
              <a:spcAft>
                <a:spcPts val="1200"/>
              </a:spcAft>
            </a:pPr>
            <a:r>
              <a:rPr lang="pt-BR" sz="1650" dirty="0">
                <a:latin typeface="+mj-lt"/>
              </a:rPr>
              <a:t>Realização de ações virtuais a fim de ampliar o público-alvo;</a:t>
            </a:r>
          </a:p>
          <a:p>
            <a:pPr algn="just">
              <a:spcAft>
                <a:spcPts val="1200"/>
              </a:spcAft>
            </a:pPr>
            <a:r>
              <a:rPr lang="pt-BR" sz="1650" dirty="0">
                <a:latin typeface="+mj-lt"/>
              </a:rPr>
              <a:t>Ações de engajamento: mutirões de limpeza, corridas e caminhadas, mostras de cinema e oficinas;</a:t>
            </a:r>
          </a:p>
          <a:p>
            <a:pPr algn="just">
              <a:spcAft>
                <a:spcPts val="1200"/>
              </a:spcAft>
            </a:pPr>
            <a:r>
              <a:rPr lang="pt-BR" sz="1650" dirty="0">
                <a:latin typeface="+mj-lt"/>
              </a:rPr>
              <a:t>Vinculação com as Políticas Públicas de Resíduos Sólidos, especialmente na temática de Lixo no Mar. Contribuição com o PERS e o PEMALM;</a:t>
            </a:r>
          </a:p>
          <a:p>
            <a:pPr algn="just">
              <a:spcAft>
                <a:spcPts val="1200"/>
              </a:spcAft>
            </a:pPr>
            <a:r>
              <a:rPr lang="pt-BR" sz="1650" dirty="0">
                <a:latin typeface="+mj-lt"/>
              </a:rPr>
              <a:t>Colaboração para a geração de renda nos municípios.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DC3723A-DBAC-4CA6-9F1E-E333E552CE9F}"/>
              </a:ext>
            </a:extLst>
          </p:cNvPr>
          <p:cNvSpPr txBox="1"/>
          <p:nvPr/>
        </p:nvSpPr>
        <p:spPr>
          <a:xfrm>
            <a:off x="7232967" y="228692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C83A4534-346E-44F8-8502-C3A8ECE03822}"/>
              </a:ext>
            </a:extLst>
          </p:cNvPr>
          <p:cNvSpPr txBox="1"/>
          <p:nvPr/>
        </p:nvSpPr>
        <p:spPr>
          <a:xfrm>
            <a:off x="7232967" y="294565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CF875EC-D686-4D8B-B6F7-47790394DF9F}"/>
              </a:ext>
            </a:extLst>
          </p:cNvPr>
          <p:cNvSpPr txBox="1"/>
          <p:nvPr/>
        </p:nvSpPr>
        <p:spPr>
          <a:xfrm>
            <a:off x="7232967" y="5020405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9F37275-EACA-4099-A2CE-9840162E06C5}"/>
              </a:ext>
            </a:extLst>
          </p:cNvPr>
          <p:cNvSpPr txBox="1"/>
          <p:nvPr/>
        </p:nvSpPr>
        <p:spPr>
          <a:xfrm>
            <a:off x="7232967" y="3867412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824A9AEC-0F2F-43AE-94BD-EAEC46A85B81}"/>
              </a:ext>
            </a:extLst>
          </p:cNvPr>
          <p:cNvSpPr txBox="1"/>
          <p:nvPr/>
        </p:nvSpPr>
        <p:spPr>
          <a:xfrm>
            <a:off x="7467249" y="5739210"/>
            <a:ext cx="4097882" cy="70788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+mj-lt"/>
              </a:rPr>
              <a:t>Ao longo dos anos, o Projeto envolveu mais de </a:t>
            </a:r>
            <a:r>
              <a:rPr lang="pt-BR" sz="2000" b="1" dirty="0">
                <a:solidFill>
                  <a:srgbClr val="3399FF"/>
                </a:solidFill>
                <a:latin typeface="+mj-lt"/>
              </a:rPr>
              <a:t>283.952</a:t>
            </a:r>
            <a:r>
              <a:rPr lang="pt-BR" sz="2000" b="1" dirty="0">
                <a:latin typeface="+mj-lt"/>
              </a:rPr>
              <a:t> pessoas diretamente!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2AACE1A7-482D-4B8A-90CF-2F0FC26F74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280" y="93034"/>
            <a:ext cx="1137851" cy="98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5D0F3-3E55-4AC4-A2DD-2DC8051C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161925"/>
            <a:ext cx="11144250" cy="7000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pt-BR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Objetivos – 2022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B5EF3950-400C-4907-8DB3-CB010ED5C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40" y="5112977"/>
            <a:ext cx="2008491" cy="1737329"/>
          </a:xfrm>
          <a:prstGeom prst="rect">
            <a:avLst/>
          </a:prstGeom>
        </p:spPr>
      </p:pic>
      <p:sp>
        <p:nvSpPr>
          <p:cNvPr id="28" name="Espaço Reservado para Conteúdo 27">
            <a:extLst>
              <a:ext uri="{FF2B5EF4-FFF2-40B4-BE49-F238E27FC236}">
                <a16:creationId xmlns:a16="http://schemas.microsoft.com/office/drawing/2014/main" id="{2778048A-EE8B-45DE-8BE4-6696333E2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094582"/>
            <a:ext cx="11029950" cy="4521128"/>
          </a:xfrm>
        </p:spPr>
        <p:txBody>
          <a:bodyPr>
            <a:normAutofit fontScale="25000" lnSpcReduction="20000"/>
          </a:bodyPr>
          <a:lstStyle/>
          <a:p>
            <a:pPr marL="0" indent="0" algn="just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6400" b="0" i="0" dirty="0">
                <a:solidFill>
                  <a:srgbClr val="000000"/>
                </a:solidFill>
                <a:effectLst/>
                <a:latin typeface="+mj-lt"/>
              </a:rPr>
              <a:t>Promover </a:t>
            </a:r>
            <a:r>
              <a:rPr lang="pt-BR" sz="6400" b="1" i="0" dirty="0">
                <a:solidFill>
                  <a:srgbClr val="000000"/>
                </a:solidFill>
                <a:effectLst/>
                <a:latin typeface="+mj-lt"/>
              </a:rPr>
              <a:t>ações de educação ambiental com ênfase na gestão de resíduos sólidos</a:t>
            </a:r>
            <a:r>
              <a:rPr lang="pt-BR" sz="6400" b="0" i="0" dirty="0">
                <a:solidFill>
                  <a:srgbClr val="000000"/>
                </a:solidFill>
                <a:effectLst/>
                <a:latin typeface="+mj-lt"/>
              </a:rPr>
              <a:t>, destacando a </a:t>
            </a:r>
            <a:r>
              <a:rPr lang="pt-BR" sz="6400" b="1" i="0" dirty="0">
                <a:solidFill>
                  <a:srgbClr val="000000"/>
                </a:solidFill>
                <a:effectLst/>
                <a:latin typeface="+mj-lt"/>
              </a:rPr>
              <a:t>problemática do lixo no mar </a:t>
            </a:r>
            <a:r>
              <a:rPr lang="pt-BR" sz="6400" b="0" i="0" dirty="0">
                <a:solidFill>
                  <a:srgbClr val="000000"/>
                </a:solidFill>
                <a:effectLst/>
                <a:latin typeface="+mj-lt"/>
              </a:rPr>
              <a:t>e </a:t>
            </a:r>
            <a:r>
              <a:rPr lang="pt-BR" sz="6400" dirty="0">
                <a:solidFill>
                  <a:srgbClr val="000000"/>
                </a:solidFill>
                <a:latin typeface="+mj-lt"/>
              </a:rPr>
              <a:t>nos</a:t>
            </a:r>
            <a:r>
              <a:rPr lang="pt-BR" sz="6400" b="0" i="0" dirty="0">
                <a:solidFill>
                  <a:srgbClr val="000000"/>
                </a:solidFill>
                <a:effectLst/>
                <a:latin typeface="+mj-lt"/>
              </a:rPr>
              <a:t> ambientes costeiros;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6400" b="0" i="0" dirty="0">
                <a:solidFill>
                  <a:srgbClr val="000000"/>
                </a:solidFill>
                <a:effectLst/>
                <a:latin typeface="+mj-lt"/>
              </a:rPr>
              <a:t>Fornecer à população informações sobre o meio ambiente, procurando estimular a </a:t>
            </a:r>
            <a:r>
              <a:rPr lang="pt-BR" sz="6400" b="1" i="0" dirty="0">
                <a:solidFill>
                  <a:srgbClr val="000000"/>
                </a:solidFill>
                <a:effectLst/>
                <a:latin typeface="+mj-lt"/>
              </a:rPr>
              <a:t>corresponsabilidade na proteção ambiental</a:t>
            </a:r>
            <a:r>
              <a:rPr lang="pt-BR" sz="6400" b="0" i="0" dirty="0">
                <a:solidFill>
                  <a:srgbClr val="000000"/>
                </a:solidFill>
                <a:effectLst/>
                <a:latin typeface="+mj-lt"/>
              </a:rPr>
              <a:t>;</a:t>
            </a:r>
          </a:p>
          <a:p>
            <a:pPr marL="0" indent="0" algn="just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6400" b="1" i="0" dirty="0">
                <a:solidFill>
                  <a:srgbClr val="000000"/>
                </a:solidFill>
                <a:effectLst/>
                <a:latin typeface="+mj-lt"/>
              </a:rPr>
              <a:t>Orientar o público acerca da coleta seletiva</a:t>
            </a:r>
            <a:r>
              <a:rPr lang="pt-BR" sz="6400" b="0" i="0" dirty="0">
                <a:solidFill>
                  <a:srgbClr val="000000"/>
                </a:solidFill>
                <a:effectLst/>
                <a:latin typeface="+mj-lt"/>
              </a:rPr>
              <a:t>, da </a:t>
            </a:r>
            <a:r>
              <a:rPr lang="pt-BR" sz="6400" b="1" i="0" dirty="0">
                <a:solidFill>
                  <a:srgbClr val="000000"/>
                </a:solidFill>
                <a:effectLst/>
                <a:latin typeface="+mj-lt"/>
              </a:rPr>
              <a:t>responsabilidade compartilhada </a:t>
            </a:r>
            <a:r>
              <a:rPr lang="pt-BR" sz="6400" b="0" i="0" dirty="0">
                <a:solidFill>
                  <a:srgbClr val="000000"/>
                </a:solidFill>
                <a:effectLst/>
                <a:latin typeface="+mj-lt"/>
              </a:rPr>
              <a:t>e de </a:t>
            </a:r>
            <a:r>
              <a:rPr lang="pt-BR" sz="6400" b="1" i="0" dirty="0">
                <a:solidFill>
                  <a:srgbClr val="000000"/>
                </a:solidFill>
                <a:effectLst/>
                <a:latin typeface="+mj-lt"/>
              </a:rPr>
              <a:t>padrões de consumo sustentáveis</a:t>
            </a:r>
            <a:r>
              <a:rPr lang="pt-BR" sz="6400" b="0" i="0" dirty="0">
                <a:solidFill>
                  <a:srgbClr val="000000"/>
                </a:solidFill>
                <a:effectLst/>
                <a:latin typeface="+mj-lt"/>
              </a:rPr>
              <a:t>, com atenção para resíduos que são muito presentes no litoral, como as bitucas de cigarro, microlixo/</a:t>
            </a:r>
            <a:r>
              <a:rPr lang="pt-BR" sz="6400" b="0" i="0" dirty="0" err="1">
                <a:solidFill>
                  <a:srgbClr val="000000"/>
                </a:solidFill>
                <a:effectLst/>
                <a:latin typeface="+mj-lt"/>
              </a:rPr>
              <a:t>microplástico</a:t>
            </a:r>
            <a:r>
              <a:rPr lang="pt-BR" sz="6400" b="0" i="0" dirty="0">
                <a:solidFill>
                  <a:srgbClr val="000000"/>
                </a:solidFill>
                <a:effectLst/>
                <a:latin typeface="+mj-lt"/>
              </a:rPr>
              <a:t> e embalagens de uso único;</a:t>
            </a:r>
          </a:p>
          <a:p>
            <a:pPr marL="0" indent="0" algn="just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6400" b="1" i="0" dirty="0">
                <a:solidFill>
                  <a:srgbClr val="000000"/>
                </a:solidFill>
                <a:effectLst/>
                <a:latin typeface="+mj-lt"/>
              </a:rPr>
              <a:t>Engajar o público-alvo a separar determinados tipos de materiais recicláveis</a:t>
            </a:r>
            <a:r>
              <a:rPr lang="pt-BR" sz="6400" b="0" i="0" dirty="0">
                <a:solidFill>
                  <a:srgbClr val="000000"/>
                </a:solidFill>
                <a:effectLst/>
                <a:latin typeface="+mj-lt"/>
              </a:rPr>
              <a:t> em casas, condomínios e em moradias temporárias, como hotéis, campings etc.;</a:t>
            </a:r>
          </a:p>
          <a:p>
            <a:pPr marL="0" indent="0" algn="just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6400" b="0" i="0" dirty="0">
                <a:solidFill>
                  <a:srgbClr val="000000"/>
                </a:solidFill>
                <a:effectLst/>
                <a:latin typeface="+mj-lt"/>
              </a:rPr>
              <a:t>Promover ações de educação ambiental a partir da </a:t>
            </a:r>
            <a:r>
              <a:rPr lang="pt-BR" sz="6400" b="1" i="0" dirty="0">
                <a:solidFill>
                  <a:srgbClr val="000000"/>
                </a:solidFill>
                <a:effectLst/>
                <a:latin typeface="+mj-lt"/>
              </a:rPr>
              <a:t>mobilização e sensibilização para as atividades de coleta seletiva e reciclagem</a:t>
            </a:r>
            <a:r>
              <a:rPr lang="pt-BR" sz="64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pPr marL="0" indent="0" algn="just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6400" b="0" i="0" dirty="0">
                <a:solidFill>
                  <a:srgbClr val="000000"/>
                </a:solidFill>
                <a:effectLst/>
                <a:latin typeface="+mj-lt"/>
              </a:rPr>
              <a:t> Obter o necessário apoio da </a:t>
            </a:r>
            <a:r>
              <a:rPr lang="pt-BR" sz="6400" b="1" i="0" dirty="0">
                <a:solidFill>
                  <a:srgbClr val="000000"/>
                </a:solidFill>
                <a:effectLst/>
                <a:latin typeface="+mj-lt"/>
              </a:rPr>
              <a:t>logística </a:t>
            </a:r>
            <a:r>
              <a:rPr lang="pt-BR" sz="6400" b="1" dirty="0">
                <a:solidFill>
                  <a:srgbClr val="000000"/>
                </a:solidFill>
                <a:latin typeface="+mj-lt"/>
              </a:rPr>
              <a:t>de</a:t>
            </a:r>
            <a:r>
              <a:rPr lang="pt-BR" sz="6400" b="1" i="0" dirty="0">
                <a:solidFill>
                  <a:srgbClr val="000000"/>
                </a:solidFill>
                <a:effectLst/>
                <a:latin typeface="+mj-lt"/>
              </a:rPr>
              <a:t> gestão de resíduos </a:t>
            </a:r>
            <a:r>
              <a:rPr lang="pt-BR" sz="6400" b="0" i="0" dirty="0">
                <a:solidFill>
                  <a:srgbClr val="000000"/>
                </a:solidFill>
                <a:effectLst/>
                <a:latin typeface="+mj-lt"/>
              </a:rPr>
              <a:t>(separação, coleta seletiva, destinação final e reciclagem) por meio da promoção de parcerias entre os agentes do poder público e da sociedade envolvidos na atividade;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6400" dirty="0">
                <a:solidFill>
                  <a:srgbClr val="000000"/>
                </a:solidFill>
                <a:latin typeface="+mj-lt"/>
              </a:rPr>
              <a:t>Contribuir para a</a:t>
            </a:r>
            <a:r>
              <a:rPr lang="pt-BR" sz="6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t-BR" sz="6400" b="1" i="0" dirty="0">
                <a:solidFill>
                  <a:srgbClr val="000000"/>
                </a:solidFill>
                <a:effectLst/>
                <a:latin typeface="+mj-lt"/>
              </a:rPr>
              <a:t>geração de renda </a:t>
            </a:r>
            <a:r>
              <a:rPr lang="pt-BR" sz="6400" b="0" i="0" dirty="0">
                <a:solidFill>
                  <a:srgbClr val="000000"/>
                </a:solidFill>
                <a:effectLst/>
                <a:latin typeface="+mj-lt"/>
              </a:rPr>
              <a:t>e </a:t>
            </a:r>
            <a:r>
              <a:rPr lang="pt-BR" sz="6400" b="1" i="0" dirty="0">
                <a:solidFill>
                  <a:srgbClr val="000000"/>
                </a:solidFill>
                <a:effectLst/>
                <a:latin typeface="+mj-lt"/>
              </a:rPr>
              <a:t>inclusão social </a:t>
            </a:r>
            <a:r>
              <a:rPr lang="pt-BR" sz="6400" i="0" dirty="0">
                <a:solidFill>
                  <a:srgbClr val="000000"/>
                </a:solidFill>
                <a:effectLst/>
                <a:latin typeface="+mj-lt"/>
              </a:rPr>
              <a:t>agregando as instituições sociais locais ;</a:t>
            </a:r>
          </a:p>
          <a:p>
            <a:pPr marL="0" indent="0" algn="just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6400" b="1" i="0" dirty="0">
                <a:solidFill>
                  <a:srgbClr val="000000"/>
                </a:solidFill>
                <a:effectLst/>
                <a:latin typeface="+mj-lt"/>
              </a:rPr>
              <a:t>Disseminar os preceitos relacionados aos Objetivos de Desenvolvimento Sustentável</a:t>
            </a:r>
            <a:r>
              <a:rPr lang="pt-BR" sz="6400" b="0" i="0" dirty="0">
                <a:solidFill>
                  <a:srgbClr val="000000"/>
                </a:solidFill>
                <a:effectLst/>
                <a:latin typeface="+mj-lt"/>
              </a:rPr>
              <a:t>, em especial o ODS 12, 13 e 14; e à Década da Ciência Oceânica para o Desenvolvimento Sustentável (2021-2030).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CF293B6-94E8-4C64-A7CB-A677B099D749}"/>
              </a:ext>
            </a:extLst>
          </p:cNvPr>
          <p:cNvSpPr txBox="1"/>
          <p:nvPr/>
        </p:nvSpPr>
        <p:spPr>
          <a:xfrm>
            <a:off x="375122" y="1094581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0F24BE3-9713-461E-9A4D-D4F6E41EE083}"/>
              </a:ext>
            </a:extLst>
          </p:cNvPr>
          <p:cNvSpPr txBox="1"/>
          <p:nvPr/>
        </p:nvSpPr>
        <p:spPr>
          <a:xfrm>
            <a:off x="375122" y="1734581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8FC5FFC-0BAA-4D8C-85CD-0DA78A304B64}"/>
              </a:ext>
            </a:extLst>
          </p:cNvPr>
          <p:cNvSpPr txBox="1"/>
          <p:nvPr/>
        </p:nvSpPr>
        <p:spPr>
          <a:xfrm>
            <a:off x="375122" y="260941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5653B91-E6BE-4924-B2F4-9058CC3F9FEE}"/>
              </a:ext>
            </a:extLst>
          </p:cNvPr>
          <p:cNvSpPr txBox="1"/>
          <p:nvPr/>
        </p:nvSpPr>
        <p:spPr>
          <a:xfrm>
            <a:off x="375122" y="3252826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ED33E2A8-CD09-4B99-B1EA-307B9E04353E}"/>
              </a:ext>
            </a:extLst>
          </p:cNvPr>
          <p:cNvSpPr txBox="1"/>
          <p:nvPr/>
        </p:nvSpPr>
        <p:spPr>
          <a:xfrm>
            <a:off x="384358" y="3671170"/>
            <a:ext cx="2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3639FFB9-10F2-402A-8826-79E8A30C8DD9}"/>
              </a:ext>
            </a:extLst>
          </p:cNvPr>
          <p:cNvSpPr txBox="1"/>
          <p:nvPr/>
        </p:nvSpPr>
        <p:spPr>
          <a:xfrm>
            <a:off x="375122" y="4291604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73AB56E-B2F8-4B9B-9DA9-9A355CD080C7}"/>
              </a:ext>
            </a:extLst>
          </p:cNvPr>
          <p:cNvSpPr txBox="1"/>
          <p:nvPr/>
        </p:nvSpPr>
        <p:spPr>
          <a:xfrm>
            <a:off x="375122" y="4928311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A342814-2B6D-4132-B6BB-5F28A9C2F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280" y="93034"/>
            <a:ext cx="1137851" cy="98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1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5D0F3-3E55-4AC4-A2DD-2DC8051C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161925"/>
            <a:ext cx="11144250" cy="7000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pt-BR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Nova proposta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BBD8AD-F145-4058-9558-FCA84E2C8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447" y="1196975"/>
            <a:ext cx="4019550" cy="4660900"/>
          </a:xfrm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50" dirty="0">
                <a:latin typeface="+mj-lt"/>
              </a:rPr>
              <a:t>    </a:t>
            </a:r>
            <a:r>
              <a:rPr lang="pt-BR" sz="1600" dirty="0">
                <a:latin typeface="+mj-lt"/>
              </a:rPr>
              <a:t>Alteração do nome para </a:t>
            </a:r>
            <a:r>
              <a:rPr lang="pt-BR" sz="1600" b="1" dirty="0">
                <a:latin typeface="+mj-lt"/>
              </a:rPr>
              <a:t>um que expresse atuação para além do “verão”;</a:t>
            </a:r>
            <a:endParaRPr lang="pt-BR" sz="1600" dirty="0">
              <a:latin typeface="+mj-lt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 dirty="0">
                <a:latin typeface="+mj-lt"/>
              </a:rPr>
              <a:t>    </a:t>
            </a:r>
            <a:r>
              <a:rPr lang="pt-BR" sz="1600" b="1" dirty="0">
                <a:latin typeface="+mj-lt"/>
              </a:rPr>
              <a:t>Ampliação do período: Anual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 dirty="0">
                <a:latin typeface="+mj-lt"/>
              </a:rPr>
              <a:t>    Etapa 1 (alta temporada) - ações de EA, coleta seletiva e mutirões de limpeza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 b="1" dirty="0">
                <a:latin typeface="+mj-lt"/>
              </a:rPr>
              <a:t>    </a:t>
            </a:r>
            <a:r>
              <a:rPr lang="pt-BR" sz="1600" dirty="0">
                <a:latin typeface="+mj-lt"/>
              </a:rPr>
              <a:t>Etapa 2 (demais períodos do ano) – ampliação das ações de EA, com foco na coleta seletiva e reciclagem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 dirty="0">
                <a:latin typeface="+mj-lt"/>
              </a:rPr>
              <a:t>    </a:t>
            </a:r>
            <a:r>
              <a:rPr lang="pt-BR" sz="1600" b="1" dirty="0">
                <a:latin typeface="+mj-lt"/>
              </a:rPr>
              <a:t>Ampliação dos locais e público-alvo estratégico:</a:t>
            </a:r>
            <a:r>
              <a:rPr lang="pt-BR" sz="1600" dirty="0">
                <a:latin typeface="+mj-lt"/>
              </a:rPr>
              <a:t> escolas, associações, ONGs, comerciantes, bairros e etc.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 dirty="0">
                <a:latin typeface="+mj-lt"/>
              </a:rPr>
              <a:t>    Agregar e contribuir com os projetos já existentes nos municípios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7ADDCD6-B7A1-479B-808F-79B317698213}"/>
              </a:ext>
            </a:extLst>
          </p:cNvPr>
          <p:cNvSpPr txBox="1">
            <a:spLocks/>
          </p:cNvSpPr>
          <p:nvPr/>
        </p:nvSpPr>
        <p:spPr>
          <a:xfrm>
            <a:off x="6229364" y="1196975"/>
            <a:ext cx="4019550" cy="4660900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Convênio com 15 municípios do Litoral: 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instrumentos legais relacionados às atribuições das prefeituras na gestão de resíduos sólidos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Edital de Chamamento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para parceria com empresas privadas e/ou entidades sem fins lucrativos: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cada município corresponderá a um lote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Plano de Execução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contemplará as especificidades de cada território, incluindo as interfaces com outras ações governamentais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Instalação de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PEVs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em cada município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Instalação de logística de coleta seletiva,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envolverá preferencialmente as cooperativas e associação de catadores locais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Bonificação de todos os atores envolvidos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no processo de coleta seletiva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0C18D9F-75D0-41E6-8CF2-5B263404EE9F}"/>
              </a:ext>
            </a:extLst>
          </p:cNvPr>
          <p:cNvSpPr txBox="1"/>
          <p:nvPr/>
        </p:nvSpPr>
        <p:spPr>
          <a:xfrm>
            <a:off x="1823669" y="1188720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4182F93-9B28-4BB6-9819-A35944CFBB05}"/>
              </a:ext>
            </a:extLst>
          </p:cNvPr>
          <p:cNvSpPr txBox="1"/>
          <p:nvPr/>
        </p:nvSpPr>
        <p:spPr>
          <a:xfrm>
            <a:off x="1828943" y="187738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01A9760-00A0-4A3B-93EB-A57D462724D4}"/>
              </a:ext>
            </a:extLst>
          </p:cNvPr>
          <p:cNvSpPr txBox="1"/>
          <p:nvPr/>
        </p:nvSpPr>
        <p:spPr>
          <a:xfrm>
            <a:off x="1839171" y="3955831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04212D4-C486-4BA6-8417-4C358C0DBDF3}"/>
              </a:ext>
            </a:extLst>
          </p:cNvPr>
          <p:cNvSpPr txBox="1"/>
          <p:nvPr/>
        </p:nvSpPr>
        <p:spPr>
          <a:xfrm>
            <a:off x="1841297" y="4927851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BBEB78A-AEFC-40B3-AB1C-2B244459ED69}"/>
              </a:ext>
            </a:extLst>
          </p:cNvPr>
          <p:cNvSpPr txBox="1"/>
          <p:nvPr/>
        </p:nvSpPr>
        <p:spPr>
          <a:xfrm>
            <a:off x="6228689" y="1260961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D9797E9-5A4A-488B-9F40-2F3CCBED0829}"/>
              </a:ext>
            </a:extLst>
          </p:cNvPr>
          <p:cNvSpPr txBox="1"/>
          <p:nvPr/>
        </p:nvSpPr>
        <p:spPr>
          <a:xfrm>
            <a:off x="6238214" y="2249446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234F310-4AF5-471D-B516-8E69C03D5D27}"/>
              </a:ext>
            </a:extLst>
          </p:cNvPr>
          <p:cNvSpPr txBox="1"/>
          <p:nvPr/>
        </p:nvSpPr>
        <p:spPr>
          <a:xfrm>
            <a:off x="6247739" y="528478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336BC28-6D80-4F99-B92F-D0CB2B805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879" y="6100432"/>
            <a:ext cx="7796241" cy="56379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DD9E4D1E-D93C-4C45-8B54-19EEADECEE0E}"/>
              </a:ext>
            </a:extLst>
          </p:cNvPr>
          <p:cNvSpPr txBox="1"/>
          <p:nvPr/>
        </p:nvSpPr>
        <p:spPr>
          <a:xfrm>
            <a:off x="1831772" y="2304957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1EAEF9F-DF92-486D-8E4C-B053FF2FE489}"/>
              </a:ext>
            </a:extLst>
          </p:cNvPr>
          <p:cNvSpPr txBox="1"/>
          <p:nvPr/>
        </p:nvSpPr>
        <p:spPr>
          <a:xfrm>
            <a:off x="1828943" y="3001196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046DA2C-6406-4009-B5DE-347C7709CF44}"/>
              </a:ext>
            </a:extLst>
          </p:cNvPr>
          <p:cNvSpPr txBox="1"/>
          <p:nvPr/>
        </p:nvSpPr>
        <p:spPr>
          <a:xfrm>
            <a:off x="6238214" y="328828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C5C8DAB-1D08-4C1B-9CBC-F7C503A2662C}"/>
              </a:ext>
            </a:extLst>
          </p:cNvPr>
          <p:cNvSpPr txBox="1"/>
          <p:nvPr/>
        </p:nvSpPr>
        <p:spPr>
          <a:xfrm>
            <a:off x="6238214" y="4081701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1CD6B0B-DAA7-496C-92FE-BA72C0313A94}"/>
              </a:ext>
            </a:extLst>
          </p:cNvPr>
          <p:cNvSpPr txBox="1"/>
          <p:nvPr/>
        </p:nvSpPr>
        <p:spPr>
          <a:xfrm>
            <a:off x="6247739" y="448189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065153FD-8AF5-4E52-80FC-5089C87D2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07211"/>
            <a:ext cx="1823669" cy="155580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8E119CA-9A7B-44CF-974B-7F078D1A7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280" y="93034"/>
            <a:ext cx="1137851" cy="98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7ADDCD6-B7A1-479B-808F-79B317698213}"/>
              </a:ext>
            </a:extLst>
          </p:cNvPr>
          <p:cNvSpPr txBox="1">
            <a:spLocks/>
          </p:cNvSpPr>
          <p:nvPr/>
        </p:nvSpPr>
        <p:spPr>
          <a:xfrm>
            <a:off x="2558472" y="1196975"/>
            <a:ext cx="8820727" cy="4660900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900" dirty="0">
                <a:latin typeface="+mj-lt"/>
              </a:rPr>
              <a:t>    </a:t>
            </a:r>
            <a:r>
              <a:rPr lang="pt-BR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Coordenadoria de Educação Ambiental – SIMA</a:t>
            </a:r>
            <a:endParaRPr lang="pt-BR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000" dirty="0">
                <a:solidFill>
                  <a:srgbClr val="0070C0"/>
                </a:solidFill>
                <a:latin typeface="Century Gothic" panose="020B0502020202020204" pitchFamily="34" charset="0"/>
                <a:hlinkClick r:id="rId2"/>
              </a:rPr>
              <a:t>cea.sima@sp.gov.br</a:t>
            </a:r>
            <a:endParaRPr lang="pt-BR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pt-BR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pt-BR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3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OBRIGADA!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pt-BR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Malu Freire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Coordenadora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1" dirty="0">
                <a:solidFill>
                  <a:srgbClr val="0070C0"/>
                </a:solidFill>
                <a:latin typeface="Century Gothic" panose="020B0502020202020204" pitchFamily="34" charset="0"/>
                <a:hlinkClick r:id="rId3"/>
              </a:rPr>
              <a:t>mlfreire@sp.gov.br</a:t>
            </a:r>
            <a:endParaRPr lang="pt-BR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pt-BR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pt-BR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pt-BR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Visite nosso PORTAL DE EDUCAÇÃO AMBIENTAL:</a:t>
            </a:r>
            <a:br>
              <a:rPr lang="pt-BR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pt-BR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https://www.infraestruturameioambiente.sp.gov.br/educacaoambiental/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900" dirty="0">
                <a:latin typeface="+mj-lt"/>
              </a:rPr>
              <a:t>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065153FD-8AF5-4E52-80FC-5089C87D2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07211"/>
            <a:ext cx="1823669" cy="155580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E5CFE6A-36D5-43D2-A4CA-C852E9AD05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8" y="215923"/>
            <a:ext cx="1137851" cy="98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366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794</Words>
  <Application>Microsoft Office PowerPoint</Application>
  <PresentationFormat>Widescreen</PresentationFormat>
  <Paragraphs>109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Courier New</vt:lpstr>
      <vt:lpstr>Wingdings</vt:lpstr>
      <vt:lpstr>Tema do Office</vt:lpstr>
      <vt:lpstr>Projeto Verão no Clima</vt:lpstr>
      <vt:lpstr>Histórico do Projeto</vt:lpstr>
      <vt:lpstr>Apresentação do PowerPoint</vt:lpstr>
      <vt:lpstr>Objetivos – 2022</vt:lpstr>
      <vt:lpstr>Nova proposta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Verão no Clima</dc:title>
  <dc:creator>NATHALIA LISBOA PRINCE</dc:creator>
  <cp:lastModifiedBy>MALU ROCHA FREIRE</cp:lastModifiedBy>
  <cp:revision>11</cp:revision>
  <dcterms:created xsi:type="dcterms:W3CDTF">2022-02-21T12:54:07Z</dcterms:created>
  <dcterms:modified xsi:type="dcterms:W3CDTF">2022-02-22T22:20:13Z</dcterms:modified>
</cp:coreProperties>
</file>