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34"/>
  </p:notesMasterIdLst>
  <p:sldIdLst>
    <p:sldId id="257" r:id="rId2"/>
    <p:sldId id="286" r:id="rId3"/>
    <p:sldId id="258" r:id="rId4"/>
    <p:sldId id="259" r:id="rId5"/>
    <p:sldId id="289" r:id="rId6"/>
    <p:sldId id="290" r:id="rId7"/>
    <p:sldId id="293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7" r:id="rId24"/>
    <p:sldId id="278" r:id="rId25"/>
    <p:sldId id="279" r:id="rId26"/>
    <p:sldId id="280" r:id="rId27"/>
    <p:sldId id="281" r:id="rId28"/>
    <p:sldId id="282" r:id="rId29"/>
    <p:sldId id="287" r:id="rId30"/>
    <p:sldId id="288" r:id="rId31"/>
    <p:sldId id="294" r:id="rId32"/>
    <p:sldId id="284" r:id="rId3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35"/>
      <p:bold r:id="rId36"/>
      <p:italic r:id="rId37"/>
      <p:boldItalic r:id="rId38"/>
    </p:embeddedFont>
    <p:embeddedFont>
      <p:font typeface="Barlow Black" panose="00000A00000000000000" pitchFamily="2" charset="0"/>
      <p:bold r:id="rId39"/>
      <p:italic r:id="rId40"/>
      <p:boldItalic r:id="rId41"/>
    </p:embeddedFont>
    <p:embeddedFont>
      <p:font typeface="Barlow Light" panose="00000400000000000000" pitchFamily="2" charset="0"/>
      <p:regular r:id="rId42"/>
      <p:bold r:id="rId43"/>
      <p:italic r:id="rId44"/>
      <p:boldItalic r:id="rId45"/>
    </p:embeddedFont>
    <p:embeddedFont>
      <p:font typeface="Barlow Medium" panose="00000600000000000000" pitchFamily="2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32C"/>
    <a:srgbClr val="004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8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b709436643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b709436643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904f75c825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904f75c825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904f75c825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904f75c825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709436643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b709436643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b70943664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b70943664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910f63116c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910f63116c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910f6311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910f6311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47e7315e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b47e7315e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e255658c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e255658c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70943664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70943664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70943664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70943664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b7094366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b7094366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7345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b709436643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b709436643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b709436643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b709436643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91b34a5e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91b34a5e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b717409a4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b717409a4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b717409a44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b717409a44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b717409a44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b717409a44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ce93da90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ce93da90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b709436643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b709436643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ce255658c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ce255658c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717409a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717409a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04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904f75c825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904f75c825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717409a4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717409a4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439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717409a4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717409a44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4223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b717409a44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b717409a44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717409a44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717409a44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717409a44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717409a44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64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717409a44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717409a44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782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b717409a4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b717409a4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357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b717409a4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b717409a44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70943664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b70943664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 1">
  <p:cSld name="Em branco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251520" y="750081"/>
            <a:ext cx="8624100" cy="3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1">
  <p:cSld name="Slide de títul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323528" y="69523"/>
            <a:ext cx="84969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323528" y="750081"/>
            <a:ext cx="8496900" cy="3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80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Clr>
                <a:srgbClr val="003399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600"/>
              </a:spcBef>
              <a:spcAft>
                <a:spcPts val="0"/>
              </a:spcAft>
              <a:buClr>
                <a:srgbClr val="00339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Clr>
                <a:srgbClr val="00339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/>
          <p:nvPr/>
        </p:nvSpPr>
        <p:spPr>
          <a:xfrm>
            <a:off x="0" y="0"/>
            <a:ext cx="9144000" cy="468900"/>
          </a:xfrm>
          <a:prstGeom prst="rect">
            <a:avLst/>
          </a:prstGeom>
          <a:solidFill>
            <a:srgbClr val="3434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6"/>
          <p:cNvSpPr txBox="1">
            <a:spLocks noGrp="1"/>
          </p:cNvSpPr>
          <p:nvPr>
            <p:ph type="ctrTitle"/>
          </p:nvPr>
        </p:nvSpPr>
        <p:spPr>
          <a:xfrm>
            <a:off x="103512" y="90321"/>
            <a:ext cx="77724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1" i="0" u="none" strike="noStrike" cap="none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094040" y="4944589"/>
            <a:ext cx="10500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4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/>
        </p:nvSpPr>
        <p:spPr>
          <a:xfrm>
            <a:off x="-255494" y="1650773"/>
            <a:ext cx="9399494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PLANO </a:t>
            </a:r>
            <a:r>
              <a:rPr lang="pt-BR" sz="3200" b="1" dirty="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ESTRATÉGICO </a:t>
            </a:r>
            <a:endParaRPr sz="3200" b="1" dirty="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DE MONITORAMENTO E AVALIAÇÃO DO LIXO           NO MAR </a:t>
            </a:r>
            <a:r>
              <a:rPr lang="pt-BR" sz="3200" b="1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DO ESTADO DE SÃO PAULO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32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32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" name="Google Shape;77;p18"/>
          <p:cNvSpPr txBox="1"/>
          <p:nvPr/>
        </p:nvSpPr>
        <p:spPr>
          <a:xfrm>
            <a:off x="1210440" y="4233000"/>
            <a:ext cx="6776700" cy="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CONSEMA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Fevereiro de 2022</a:t>
            </a:r>
            <a:endParaRPr sz="3200" b="1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/>
        </p:nvSpPr>
        <p:spPr>
          <a:xfrm>
            <a:off x="301650" y="516500"/>
            <a:ext cx="85407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POLÍTICAS PÚBLICAS</a:t>
            </a:r>
            <a:endParaRPr sz="720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ATORES</a:t>
            </a:r>
            <a:endParaRPr sz="720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DADOS</a:t>
            </a:r>
            <a:endParaRPr sz="720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111" name="Google Shape;111;p23"/>
          <p:cNvSpPr txBox="1"/>
          <p:nvPr/>
        </p:nvSpPr>
        <p:spPr>
          <a:xfrm>
            <a:off x="4369943" y="1869175"/>
            <a:ext cx="4041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5000" dirty="0">
                <a:solidFill>
                  <a:srgbClr val="FB732C"/>
                </a:solidFill>
                <a:latin typeface="Barlow Black"/>
                <a:ea typeface="Barlow Black"/>
                <a:cs typeface="Barlow Black"/>
                <a:sym typeface="Barlow Black"/>
              </a:rPr>
              <a:t>+</a:t>
            </a:r>
            <a:endParaRPr sz="5000" dirty="0">
              <a:solidFill>
                <a:srgbClr val="FB732C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112" name="Google Shape;112;p23"/>
          <p:cNvSpPr txBox="1"/>
          <p:nvPr/>
        </p:nvSpPr>
        <p:spPr>
          <a:xfrm>
            <a:off x="4369943" y="2956950"/>
            <a:ext cx="404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5000">
                <a:solidFill>
                  <a:srgbClr val="FB732C"/>
                </a:solidFill>
                <a:latin typeface="Barlow Black"/>
                <a:ea typeface="Barlow Black"/>
                <a:cs typeface="Barlow Black"/>
                <a:sym typeface="Barlow Black"/>
              </a:rPr>
              <a:t>+</a:t>
            </a:r>
            <a:endParaRPr sz="5000">
              <a:solidFill>
                <a:srgbClr val="FB732C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/>
        </p:nvSpPr>
        <p:spPr>
          <a:xfrm>
            <a:off x="7611875" y="749325"/>
            <a:ext cx="865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B732C"/>
                </a:solidFill>
                <a:latin typeface="Barlow Black"/>
                <a:ea typeface="Barlow Black"/>
                <a:cs typeface="Barlow Black"/>
                <a:sym typeface="Barlow Black"/>
              </a:rPr>
              <a:t>2019</a:t>
            </a:r>
            <a:endParaRPr sz="1800">
              <a:solidFill>
                <a:srgbClr val="FB732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7665925" y="2212813"/>
            <a:ext cx="865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B732C"/>
                </a:solidFill>
                <a:latin typeface="Barlow Black"/>
                <a:ea typeface="Barlow Black"/>
                <a:cs typeface="Barlow Black"/>
                <a:sym typeface="Barlow Black"/>
              </a:rPr>
              <a:t>2020</a:t>
            </a:r>
            <a:endParaRPr sz="1800">
              <a:solidFill>
                <a:srgbClr val="FB732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19" name="Google Shape;119;p24"/>
          <p:cNvSpPr txBox="1"/>
          <p:nvPr/>
        </p:nvSpPr>
        <p:spPr>
          <a:xfrm>
            <a:off x="3974650" y="875900"/>
            <a:ext cx="9804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INÍCIO DO PROJETO</a:t>
            </a:r>
            <a:b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AGOSTO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0" name="Google Shape;120;p24"/>
          <p:cNvSpPr txBox="1"/>
          <p:nvPr/>
        </p:nvSpPr>
        <p:spPr>
          <a:xfrm>
            <a:off x="5516000" y="1039400"/>
            <a:ext cx="11919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 WORKSHOP</a:t>
            </a:r>
            <a:b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DEZEMBRO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1" name="Google Shape;121;p24"/>
          <p:cNvSpPr txBox="1"/>
          <p:nvPr/>
        </p:nvSpPr>
        <p:spPr>
          <a:xfrm>
            <a:off x="1396125" y="2383963"/>
            <a:ext cx="13761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REUNIÕES BILATERAIS</a:t>
            </a:r>
            <a:b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FEVEREIRO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2" name="Google Shape;122;p24"/>
          <p:cNvSpPr txBox="1"/>
          <p:nvPr/>
        </p:nvSpPr>
        <p:spPr>
          <a:xfrm>
            <a:off x="3830838" y="2547463"/>
            <a:ext cx="1376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latin typeface="Barlow"/>
                <a:ea typeface="Barlow"/>
                <a:cs typeface="Barlow"/>
                <a:sym typeface="Barlow"/>
              </a:rPr>
              <a:t>II WORKSHOP</a:t>
            </a:r>
            <a:br>
              <a:rPr lang="pt-BR">
                <a:latin typeface="Barlow"/>
                <a:ea typeface="Barlow"/>
                <a:cs typeface="Barlow"/>
                <a:sym typeface="Barlow"/>
              </a:rPr>
            </a:br>
            <a:r>
              <a:rPr lang="pt-BR">
                <a:latin typeface="Barlow"/>
                <a:ea typeface="Barlow"/>
                <a:cs typeface="Barlow"/>
                <a:sym typeface="Barlow"/>
              </a:rPr>
              <a:t>AGOSTO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3" name="Google Shape;123;p24"/>
          <p:cNvSpPr txBox="1"/>
          <p:nvPr/>
        </p:nvSpPr>
        <p:spPr>
          <a:xfrm>
            <a:off x="5253363" y="2383950"/>
            <a:ext cx="13761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CONSULTA PÚBLICA</a:t>
            </a:r>
            <a:b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OUTUBRO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2671925" y="2547463"/>
            <a:ext cx="102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WEBINAR</a:t>
            </a:r>
            <a:b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JUNHO</a:t>
            </a:r>
            <a:endParaRPr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25" name="Google Shape;125;p24"/>
          <p:cNvCxnSpPr/>
          <p:nvPr/>
        </p:nvCxnSpPr>
        <p:spPr>
          <a:xfrm>
            <a:off x="3026275" y="932025"/>
            <a:ext cx="4625700" cy="0"/>
          </a:xfrm>
          <a:prstGeom prst="straightConnector1">
            <a:avLst/>
          </a:prstGeom>
          <a:noFill/>
          <a:ln w="38100" cap="flat" cmpd="sng">
            <a:solidFill>
              <a:srgbClr val="004944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6" name="Google Shape;126;p24"/>
          <p:cNvCxnSpPr>
            <a:endCxn id="118" idx="1"/>
          </p:cNvCxnSpPr>
          <p:nvPr/>
        </p:nvCxnSpPr>
        <p:spPr>
          <a:xfrm>
            <a:off x="1515325" y="2378413"/>
            <a:ext cx="6150600" cy="17100"/>
          </a:xfrm>
          <a:prstGeom prst="straightConnector1">
            <a:avLst/>
          </a:prstGeom>
          <a:noFill/>
          <a:ln w="38100" cap="flat" cmpd="sng">
            <a:solidFill>
              <a:srgbClr val="00494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27" name="Google Shape;127;p24"/>
          <p:cNvSpPr txBox="1"/>
          <p:nvPr/>
        </p:nvSpPr>
        <p:spPr>
          <a:xfrm>
            <a:off x="7611875" y="3720875"/>
            <a:ext cx="8655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FB732C"/>
                </a:solidFill>
                <a:latin typeface="Barlow Black"/>
                <a:ea typeface="Barlow Black"/>
                <a:cs typeface="Barlow Black"/>
                <a:sym typeface="Barlow Black"/>
              </a:rPr>
              <a:t>2021</a:t>
            </a:r>
            <a:endParaRPr sz="1800">
              <a:solidFill>
                <a:srgbClr val="FB732C"/>
              </a:solidFill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128" name="Google Shape;128;p24"/>
          <p:cNvSpPr txBox="1"/>
          <p:nvPr/>
        </p:nvSpPr>
        <p:spPr>
          <a:xfrm>
            <a:off x="686550" y="3903575"/>
            <a:ext cx="14136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LANÇAMENTO PEMALM</a:t>
            </a:r>
            <a:b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JANEIRO</a:t>
            </a:r>
            <a:endParaRPr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29" name="Google Shape;129;p24"/>
          <p:cNvCxnSpPr/>
          <p:nvPr/>
        </p:nvCxnSpPr>
        <p:spPr>
          <a:xfrm>
            <a:off x="255975" y="3903575"/>
            <a:ext cx="1999200" cy="0"/>
          </a:xfrm>
          <a:prstGeom prst="straightConnector1">
            <a:avLst/>
          </a:prstGeom>
          <a:noFill/>
          <a:ln w="38100" cap="flat" cmpd="sng">
            <a:solidFill>
              <a:srgbClr val="00494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24"/>
          <p:cNvCxnSpPr>
            <a:endCxn id="127" idx="1"/>
          </p:cNvCxnSpPr>
          <p:nvPr/>
        </p:nvCxnSpPr>
        <p:spPr>
          <a:xfrm>
            <a:off x="2315675" y="3903575"/>
            <a:ext cx="5296200" cy="0"/>
          </a:xfrm>
          <a:prstGeom prst="straightConnector1">
            <a:avLst/>
          </a:prstGeom>
          <a:noFill/>
          <a:ln w="38100" cap="flat" cmpd="sng">
            <a:solidFill>
              <a:srgbClr val="004944"/>
            </a:solidFill>
            <a:prstDash val="dot"/>
            <a:round/>
            <a:headEnd type="none" w="med" len="med"/>
            <a:tailEnd type="stealth" w="med" len="med"/>
          </a:ln>
        </p:spPr>
      </p:cxn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6638" y="4228813"/>
            <a:ext cx="773645" cy="49197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/>
        </p:nvSpPr>
        <p:spPr>
          <a:xfrm>
            <a:off x="3380950" y="4159300"/>
            <a:ext cx="17025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IMPLEMENTAÇÃO</a:t>
            </a:r>
            <a:br>
              <a:rPr lang="pt-BR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</a:br>
            <a:endParaRPr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/>
          <p:nvPr/>
        </p:nvSpPr>
        <p:spPr>
          <a:xfrm>
            <a:off x="4842474" y="1125865"/>
            <a:ext cx="3138900" cy="3138900"/>
          </a:xfrm>
          <a:prstGeom prst="ellipse">
            <a:avLst/>
          </a:prstGeom>
          <a:noFill/>
          <a:ln w="38100" cap="flat" cmpd="sng">
            <a:solidFill>
              <a:srgbClr val="00494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5161" y="694375"/>
            <a:ext cx="2080586" cy="156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620" y="3225833"/>
            <a:ext cx="3091174" cy="97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4150" y="2206522"/>
            <a:ext cx="1248342" cy="124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3002" y="2127584"/>
            <a:ext cx="1592146" cy="102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7973" y="772700"/>
            <a:ext cx="1248342" cy="124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3909" y="2865109"/>
            <a:ext cx="1248342" cy="124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87964" y="2571749"/>
            <a:ext cx="814378" cy="51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732C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/>
        </p:nvSpPr>
        <p:spPr>
          <a:xfrm>
            <a:off x="1019400" y="1661250"/>
            <a:ext cx="7105200" cy="1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PROCESSO</a:t>
            </a:r>
            <a:endParaRPr sz="600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PARTICIPATIVO</a:t>
            </a:r>
            <a:endParaRPr sz="600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 rotWithShape="1">
          <a:blip r:embed="rId3">
            <a:alphaModFix/>
          </a:blip>
          <a:srcRect b="7475"/>
          <a:stretch/>
        </p:blipFill>
        <p:spPr>
          <a:xfrm>
            <a:off x="0" y="0"/>
            <a:ext cx="9143997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4099" y="333650"/>
            <a:ext cx="741998" cy="47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00" y="315175"/>
            <a:ext cx="3079677" cy="205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 rotWithShape="1">
          <a:blip r:embed="rId4">
            <a:alphaModFix/>
          </a:blip>
          <a:srcRect l="35052"/>
          <a:stretch/>
        </p:blipFill>
        <p:spPr>
          <a:xfrm>
            <a:off x="6901052" y="2775225"/>
            <a:ext cx="2000175" cy="20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 rotWithShape="1">
          <a:blip r:embed="rId5">
            <a:alphaModFix/>
          </a:blip>
          <a:srcRect t="11111"/>
          <a:stretch/>
        </p:blipFill>
        <p:spPr>
          <a:xfrm>
            <a:off x="3583775" y="2775225"/>
            <a:ext cx="3079674" cy="205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3774" y="315255"/>
            <a:ext cx="3079676" cy="205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500" y="2736474"/>
            <a:ext cx="3079676" cy="209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4313" y="1095838"/>
            <a:ext cx="773645" cy="491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9"/>
          <p:cNvPicPr preferRelativeResize="0"/>
          <p:nvPr/>
        </p:nvPicPr>
        <p:blipFill rotWithShape="1">
          <a:blip r:embed="rId3">
            <a:alphaModFix/>
          </a:blip>
          <a:srcRect l="11361" t="8773" r="11245" b="23425"/>
          <a:stretch/>
        </p:blipFill>
        <p:spPr>
          <a:xfrm>
            <a:off x="300450" y="312475"/>
            <a:ext cx="5316374" cy="261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 rotWithShape="1">
          <a:blip r:embed="rId4">
            <a:alphaModFix/>
          </a:blip>
          <a:srcRect l="1539" t="12546" r="1617" b="12056"/>
          <a:stretch/>
        </p:blipFill>
        <p:spPr>
          <a:xfrm>
            <a:off x="5746575" y="312475"/>
            <a:ext cx="3098324" cy="135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 rotWithShape="1">
          <a:blip r:embed="rId5">
            <a:alphaModFix/>
          </a:blip>
          <a:srcRect l="1533" t="10913" r="24039" b="10290"/>
          <a:stretch/>
        </p:blipFill>
        <p:spPr>
          <a:xfrm>
            <a:off x="5746575" y="1808625"/>
            <a:ext cx="3098324" cy="184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 rotWithShape="1">
          <a:blip r:embed="rId6">
            <a:alphaModFix/>
          </a:blip>
          <a:srcRect l="2027" t="12003" r="39218" b="12026"/>
          <a:stretch/>
        </p:blipFill>
        <p:spPr>
          <a:xfrm>
            <a:off x="300450" y="3052475"/>
            <a:ext cx="2250120" cy="16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7">
            <a:alphaModFix/>
          </a:blip>
          <a:srcRect l="2163" t="11892" r="24236" b="11432"/>
          <a:stretch/>
        </p:blipFill>
        <p:spPr>
          <a:xfrm>
            <a:off x="2752225" y="3052475"/>
            <a:ext cx="2792702" cy="163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7563" y="4028113"/>
            <a:ext cx="773645" cy="49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732C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/>
        </p:nvSpPr>
        <p:spPr>
          <a:xfrm>
            <a:off x="1019400" y="1661250"/>
            <a:ext cx="7105200" cy="18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PROCESSO</a:t>
            </a:r>
            <a:endParaRPr sz="600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PARTICIPATIVO</a:t>
            </a:r>
            <a:endParaRPr sz="600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4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/>
        </p:nvSpPr>
        <p:spPr>
          <a:xfrm>
            <a:off x="1019400" y="67132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TEMAS DE PREOCUPAÇÃO ÀS POLÍTICAS PÚBLICAS</a:t>
            </a:r>
            <a:endParaRPr sz="48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88" name="Google Shape;1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7453" y="2825869"/>
            <a:ext cx="671376" cy="5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6788" y="2801194"/>
            <a:ext cx="500049" cy="61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669" y="2773381"/>
            <a:ext cx="537825" cy="6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2338" y="2774782"/>
            <a:ext cx="671372" cy="67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3004" y="2774781"/>
            <a:ext cx="671375" cy="6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36497" y="2801194"/>
            <a:ext cx="618548" cy="61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47162" y="2812800"/>
            <a:ext cx="671375" cy="59533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 txBox="1"/>
          <p:nvPr/>
        </p:nvSpPr>
        <p:spPr>
          <a:xfrm>
            <a:off x="681125" y="3405188"/>
            <a:ext cx="9804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TURISMO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7" name="Google Shape;197;p31"/>
          <p:cNvSpPr txBox="1"/>
          <p:nvPr/>
        </p:nvSpPr>
        <p:spPr>
          <a:xfrm>
            <a:off x="1713850" y="3405188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SEGURANÇA ALIMENTAR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8" name="Google Shape;198;p31"/>
          <p:cNvSpPr txBox="1"/>
          <p:nvPr/>
        </p:nvSpPr>
        <p:spPr>
          <a:xfrm>
            <a:off x="2876763" y="3405188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SAÚDE HUMANA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4066088" y="3405188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NAVEGAÇÃO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5188650" y="3405188"/>
            <a:ext cx="1312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PESCA E AQUICULTURA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6275363" y="3405188"/>
            <a:ext cx="1312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BEM-ESTAR ANIMAL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2" name="Google Shape;202;p31"/>
          <p:cNvSpPr txBox="1"/>
          <p:nvPr/>
        </p:nvSpPr>
        <p:spPr>
          <a:xfrm>
            <a:off x="7379025" y="3405188"/>
            <a:ext cx="1561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BIODIVERSIDADE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4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/>
          <p:nvPr/>
        </p:nvSpPr>
        <p:spPr>
          <a:xfrm>
            <a:off x="1019400" y="67132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COMPARTIMENTOS</a:t>
            </a:r>
            <a:endParaRPr sz="48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2"/>
          <p:cNvSpPr txBox="1"/>
          <p:nvPr/>
        </p:nvSpPr>
        <p:spPr>
          <a:xfrm>
            <a:off x="1528613" y="3125775"/>
            <a:ext cx="9804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BIOTA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0" name="Google Shape;210;p32"/>
          <p:cNvSpPr txBox="1"/>
          <p:nvPr/>
        </p:nvSpPr>
        <p:spPr>
          <a:xfrm>
            <a:off x="2973808" y="3125775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SUPERFÍCIE E COLUNA D’ÁGUA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1" name="Google Shape;211;p32"/>
          <p:cNvSpPr txBox="1"/>
          <p:nvPr/>
        </p:nvSpPr>
        <p:spPr>
          <a:xfrm>
            <a:off x="4679404" y="3125775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FUNDO MARINHO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>
            <a:off x="6385000" y="3125775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LINHA DE COSTA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5750" y="2319954"/>
            <a:ext cx="736925" cy="80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8200" y="2292649"/>
            <a:ext cx="799725" cy="86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6925" y="2319947"/>
            <a:ext cx="799734" cy="8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0474" y="2388723"/>
            <a:ext cx="736925" cy="800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538" y="709650"/>
            <a:ext cx="4650924" cy="3102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" name="Google Shape;70;p17"/>
          <p:cNvGrpSpPr/>
          <p:nvPr/>
        </p:nvGrpSpPr>
        <p:grpSpPr>
          <a:xfrm>
            <a:off x="864225" y="3906525"/>
            <a:ext cx="7415551" cy="700375"/>
            <a:chOff x="864225" y="3906525"/>
            <a:chExt cx="7415551" cy="700375"/>
          </a:xfrm>
        </p:grpSpPr>
        <p:pic>
          <p:nvPicPr>
            <p:cNvPr id="71" name="Google Shape;71;p17"/>
            <p:cNvPicPr preferRelativeResize="0"/>
            <p:nvPr/>
          </p:nvPicPr>
          <p:blipFill rotWithShape="1">
            <a:blip r:embed="rId4">
              <a:alphaModFix/>
            </a:blip>
            <a:srcRect t="13625" b="45857"/>
            <a:stretch/>
          </p:blipFill>
          <p:spPr>
            <a:xfrm>
              <a:off x="864225" y="3906525"/>
              <a:ext cx="5567051" cy="700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7"/>
            <p:cNvPicPr preferRelativeResize="0"/>
            <p:nvPr/>
          </p:nvPicPr>
          <p:blipFill rotWithShape="1">
            <a:blip r:embed="rId4">
              <a:alphaModFix/>
            </a:blip>
            <a:srcRect l="29385" t="67690" r="32096"/>
            <a:stretch/>
          </p:blipFill>
          <p:spPr>
            <a:xfrm>
              <a:off x="6554475" y="4032035"/>
              <a:ext cx="1725301" cy="4493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03496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4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/>
        </p:nvSpPr>
        <p:spPr>
          <a:xfrm>
            <a:off x="1019400" y="67132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VIAS DE IMPACTO</a:t>
            </a:r>
            <a:endParaRPr sz="48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22" name="Google Shape;22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 txBox="1"/>
          <p:nvPr/>
        </p:nvSpPr>
        <p:spPr>
          <a:xfrm>
            <a:off x="764300" y="3125775"/>
            <a:ext cx="9804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DEPOSIÇÃO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2209496" y="3125775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INGESTÃO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5" name="Google Shape;225;p33"/>
          <p:cNvSpPr txBox="1"/>
          <p:nvPr/>
        </p:nvSpPr>
        <p:spPr>
          <a:xfrm>
            <a:off x="3838802" y="3125775"/>
            <a:ext cx="1504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EMARANHAMENTO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6" name="Google Shape;226;p33"/>
          <p:cNvSpPr txBox="1"/>
          <p:nvPr/>
        </p:nvSpPr>
        <p:spPr>
          <a:xfrm>
            <a:off x="5620688" y="3125775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DISPERSÃO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7" name="Google Shape;227;p33"/>
          <p:cNvSpPr txBox="1"/>
          <p:nvPr/>
        </p:nvSpPr>
        <p:spPr>
          <a:xfrm>
            <a:off x="7138888" y="3125775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LIXIVIAÇÃO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8" name="Google Shape;22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9725" y="2329425"/>
            <a:ext cx="899150" cy="8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0325" y="2224874"/>
            <a:ext cx="899150" cy="962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6113" y="2239765"/>
            <a:ext cx="709878" cy="9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300" y="2370375"/>
            <a:ext cx="980400" cy="81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1520" y="2316440"/>
            <a:ext cx="899151" cy="883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4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4"/>
          <p:cNvSpPr txBox="1"/>
          <p:nvPr/>
        </p:nvSpPr>
        <p:spPr>
          <a:xfrm>
            <a:off x="1019400" y="67132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TAMANHO DE LIXO</a:t>
            </a:r>
            <a:endParaRPr sz="48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4"/>
          <p:cNvSpPr txBox="1"/>
          <p:nvPr/>
        </p:nvSpPr>
        <p:spPr>
          <a:xfrm>
            <a:off x="3005096" y="3059038"/>
            <a:ext cx="12408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MACRO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4634402" y="3059038"/>
            <a:ext cx="15045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F3F3F3"/>
                </a:solidFill>
                <a:latin typeface="Barlow"/>
                <a:ea typeface="Barlow"/>
                <a:cs typeface="Barlow"/>
                <a:sym typeface="Barlow"/>
              </a:rPr>
              <a:t>MICRO</a:t>
            </a:r>
            <a:endParaRPr sz="1200" b="1">
              <a:solidFill>
                <a:srgbClr val="F3F3F3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41" name="Google Shape;2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8088" y="1923250"/>
            <a:ext cx="1174825" cy="119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9238" y="1933387"/>
            <a:ext cx="1174825" cy="1174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7079" y="1670201"/>
            <a:ext cx="1514739" cy="151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7176" y="1670807"/>
            <a:ext cx="1514739" cy="151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6981" y="1670807"/>
            <a:ext cx="1514739" cy="1514723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/>
          <p:nvPr/>
        </p:nvSpPr>
        <p:spPr>
          <a:xfrm>
            <a:off x="1196600" y="3106575"/>
            <a:ext cx="19959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4944"/>
                </a:solidFill>
                <a:latin typeface="Barlow"/>
                <a:ea typeface="Barlow"/>
                <a:cs typeface="Barlow"/>
                <a:sym typeface="Barlow"/>
              </a:rPr>
              <a:t>GERAÇÃO</a:t>
            </a:r>
            <a:endParaRPr sz="2400">
              <a:solidFill>
                <a:srgbClr val="00494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3389500" y="3106575"/>
            <a:ext cx="25299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4944"/>
                </a:solidFill>
                <a:latin typeface="Barlow"/>
                <a:ea typeface="Barlow"/>
                <a:cs typeface="Barlow"/>
                <a:sym typeface="Barlow"/>
              </a:rPr>
              <a:t>EXPOSIÇÃO</a:t>
            </a:r>
            <a:endParaRPr sz="2400">
              <a:solidFill>
                <a:srgbClr val="00494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2" name="Google Shape;252;p35"/>
          <p:cNvSpPr txBox="1"/>
          <p:nvPr/>
        </p:nvSpPr>
        <p:spPr>
          <a:xfrm>
            <a:off x="6217598" y="3121140"/>
            <a:ext cx="1729800" cy="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4944"/>
                </a:solidFill>
                <a:latin typeface="Barlow"/>
                <a:ea typeface="Barlow"/>
                <a:cs typeface="Barlow"/>
                <a:sym typeface="Barlow"/>
              </a:rPr>
              <a:t>EFEITO</a:t>
            </a:r>
            <a:endParaRPr sz="2400">
              <a:solidFill>
                <a:srgbClr val="00494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3" name="Google Shape;253;p35"/>
          <p:cNvSpPr txBox="1"/>
          <p:nvPr/>
        </p:nvSpPr>
        <p:spPr>
          <a:xfrm>
            <a:off x="971325" y="50707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INDICADORES</a:t>
            </a:r>
            <a:endParaRPr sz="600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54" name="Google Shape;25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5175" y="4136263"/>
            <a:ext cx="773645" cy="49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732C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 txBox="1"/>
          <p:nvPr/>
        </p:nvSpPr>
        <p:spPr>
          <a:xfrm>
            <a:off x="1019400" y="1769275"/>
            <a:ext cx="71052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LEGADO</a:t>
            </a:r>
            <a:endParaRPr sz="600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PEMALM</a:t>
            </a:r>
            <a:endParaRPr sz="600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/>
        </p:nvSpPr>
        <p:spPr>
          <a:xfrm>
            <a:off x="426050" y="1104425"/>
            <a:ext cx="50781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450</a:t>
            </a:r>
            <a:endParaRPr sz="960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ATORES MOBILIZADOS</a:t>
            </a:r>
            <a:endParaRPr sz="600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82" name="Google Shape;2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175" y="4136263"/>
            <a:ext cx="773645" cy="49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577" y="1104425"/>
            <a:ext cx="3951522" cy="289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42900"/>
            <a:ext cx="88392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1"/>
          <p:cNvSpPr txBox="1"/>
          <p:nvPr/>
        </p:nvSpPr>
        <p:spPr>
          <a:xfrm>
            <a:off x="1019400" y="33762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COMUNICAÇÃO</a:t>
            </a:r>
            <a:endParaRPr sz="600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175" y="4170413"/>
            <a:ext cx="773645" cy="491972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1"/>
          <p:cNvSpPr txBox="1"/>
          <p:nvPr/>
        </p:nvSpPr>
        <p:spPr>
          <a:xfrm>
            <a:off x="1952525" y="1396500"/>
            <a:ext cx="5704800" cy="23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457200" lvl="0" indent="-444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SzPts val="3400"/>
              <a:buFont typeface="Barlow Black"/>
              <a:buChar char="+"/>
            </a:pPr>
            <a:r>
              <a:rPr lang="pt-BR" sz="34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webinars </a:t>
            </a:r>
            <a:r>
              <a:rPr lang="pt-BR" sz="3400" i="1" dirty="0" err="1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live</a:t>
            </a:r>
            <a:endParaRPr sz="3400" i="1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457200" lvl="0" indent="-444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SzPts val="3400"/>
              <a:buFont typeface="Barlow Black"/>
              <a:buChar char="+"/>
            </a:pPr>
            <a:r>
              <a:rPr lang="pt-BR" sz="34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congressos acadêmicos</a:t>
            </a:r>
            <a:endParaRPr sz="34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457200" lvl="0" indent="-444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SzPts val="3400"/>
              <a:buFont typeface="Barlow Black"/>
              <a:buChar char="+"/>
            </a:pPr>
            <a:r>
              <a:rPr lang="pt-BR" sz="34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eventos da indústria</a:t>
            </a:r>
            <a:endParaRPr sz="34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457200" lvl="0" indent="-444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SzPts val="3400"/>
              <a:buFont typeface="Barlow Black"/>
              <a:buChar char="+"/>
            </a:pPr>
            <a:r>
              <a:rPr lang="pt-BR" sz="34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aulas em universidade</a:t>
            </a:r>
            <a:endParaRPr sz="34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457200" lvl="0" indent="-444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SzPts val="3400"/>
              <a:buFont typeface="Barlow Black"/>
              <a:buChar char="+"/>
            </a:pPr>
            <a:r>
              <a:rPr lang="pt-BR" sz="34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podcasts</a:t>
            </a:r>
            <a:endParaRPr sz="34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457200" lvl="0" indent="-444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SzPts val="3400"/>
              <a:buFont typeface="Barlow Black"/>
              <a:buChar char="+"/>
            </a:pPr>
            <a:r>
              <a:rPr lang="pt-BR" sz="34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textos na mídia</a:t>
            </a:r>
            <a:endParaRPr sz="34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713" y="4234800"/>
            <a:ext cx="700850" cy="7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2"/>
          <p:cNvSpPr txBox="1"/>
          <p:nvPr/>
        </p:nvSpPr>
        <p:spPr>
          <a:xfrm rot="-5400000">
            <a:off x="-1016000" y="1708425"/>
            <a:ext cx="41424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CONTEÚDO AUDIOVISUAL</a:t>
            </a:r>
            <a:endParaRPr sz="480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02" name="Google Shape;30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7376" y="628888"/>
            <a:ext cx="6116100" cy="388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/>
          <p:nvPr/>
        </p:nvSpPr>
        <p:spPr>
          <a:xfrm rot="-5400000">
            <a:off x="-784125" y="1697250"/>
            <a:ext cx="41424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NEWSLETTER</a:t>
            </a:r>
            <a:endParaRPr sz="480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308" name="Google Shape;308;p43"/>
          <p:cNvPicPr preferRelativeResize="0"/>
          <p:nvPr/>
        </p:nvPicPr>
        <p:blipFill rotWithShape="1">
          <a:blip r:embed="rId3">
            <a:alphaModFix/>
          </a:blip>
          <a:srcRect l="1555"/>
          <a:stretch/>
        </p:blipFill>
        <p:spPr>
          <a:xfrm>
            <a:off x="2968725" y="536300"/>
            <a:ext cx="4152226" cy="407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726" y="4234800"/>
            <a:ext cx="652100" cy="6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/>
          <p:nvPr/>
        </p:nvSpPr>
        <p:spPr>
          <a:xfrm>
            <a:off x="1019400" y="498250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004944"/>
                </a:solidFill>
                <a:latin typeface="Barlow Black"/>
                <a:ea typeface="Barlow Medium"/>
                <a:cs typeface="Barlow Medium"/>
                <a:sym typeface="Barlow Black"/>
              </a:rPr>
              <a:t>IMPLEMENTAÇÃO</a:t>
            </a:r>
            <a:endParaRPr sz="6000" dirty="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60" name="Google Shape;26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25" y="4214288"/>
            <a:ext cx="773645" cy="49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575" y="1330600"/>
            <a:ext cx="6122400" cy="36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6"/>
          <p:cNvSpPr/>
          <p:nvPr/>
        </p:nvSpPr>
        <p:spPr>
          <a:xfrm>
            <a:off x="1460575" y="4384050"/>
            <a:ext cx="3027000" cy="62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42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/>
        </p:nvSpPr>
        <p:spPr>
          <a:xfrm>
            <a:off x="1019399" y="1868025"/>
            <a:ext cx="7340829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INTERFACE   PODER PÚBLICO/ACADEMIA</a:t>
            </a:r>
            <a:endParaRPr sz="6000" dirty="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175" y="4136263"/>
            <a:ext cx="773645" cy="49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/>
          <p:nvPr/>
        </p:nvSpPr>
        <p:spPr>
          <a:xfrm>
            <a:off x="1019400" y="498250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IMPLEMENTAÇÃO</a:t>
            </a:r>
            <a:endParaRPr sz="6000" dirty="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268" name="Google Shape;26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7325" y="4214288"/>
            <a:ext cx="773645" cy="491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4000" y="1352975"/>
            <a:ext cx="6413325" cy="350803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/>
          <p:nvPr/>
        </p:nvSpPr>
        <p:spPr>
          <a:xfrm>
            <a:off x="4839225" y="1259250"/>
            <a:ext cx="3028200" cy="62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9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/>
          <p:nvPr/>
        </p:nvSpPr>
        <p:spPr>
          <a:xfrm>
            <a:off x="0" y="498250"/>
            <a:ext cx="91440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FINANCIAMENTO</a:t>
            </a:r>
            <a:endParaRPr sz="6000" dirty="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4839225" y="1259250"/>
            <a:ext cx="3028200" cy="62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Google Shape;294;p41">
            <a:extLst>
              <a:ext uri="{FF2B5EF4-FFF2-40B4-BE49-F238E27FC236}">
                <a16:creationId xmlns:a16="http://schemas.microsoft.com/office/drawing/2014/main" id="{6371E379-42F2-4D0B-8A9F-848FE6824C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175" y="4170413"/>
            <a:ext cx="773645" cy="4919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95;p41">
            <a:extLst>
              <a:ext uri="{FF2B5EF4-FFF2-40B4-BE49-F238E27FC236}">
                <a16:creationId xmlns:a16="http://schemas.microsoft.com/office/drawing/2014/main" id="{E84583BC-37D6-4572-BF2B-F2890D4ACBF5}"/>
              </a:ext>
            </a:extLst>
          </p:cNvPr>
          <p:cNvSpPr txBox="1"/>
          <p:nvPr/>
        </p:nvSpPr>
        <p:spPr>
          <a:xfrm>
            <a:off x="690685" y="1780431"/>
            <a:ext cx="8399919" cy="124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4699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SzPts val="3400"/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944"/>
                </a:solidFill>
                <a:latin typeface="Barlow" panose="00000500000000000000" pitchFamily="2" charset="0"/>
                <a:ea typeface="Barlow Black"/>
                <a:cs typeface="Barlow Black"/>
                <a:sym typeface="Barlow Black"/>
              </a:rPr>
              <a:t>Renovação</a:t>
            </a:r>
            <a:r>
              <a:rPr lang="pt-BR" sz="2400" dirty="0">
                <a:solidFill>
                  <a:srgbClr val="004944"/>
                </a:solidFill>
                <a:latin typeface="Barlow" panose="00000500000000000000" pitchFamily="2" charset="0"/>
                <a:ea typeface="Barlow Black"/>
                <a:cs typeface="Barlow Black"/>
                <a:sym typeface="Barlow Black"/>
              </a:rPr>
              <a:t> de financiamento junto à Embaixada da Noruega</a:t>
            </a:r>
          </a:p>
        </p:txBody>
      </p:sp>
      <p:grpSp>
        <p:nvGrpSpPr>
          <p:cNvPr id="9" name="Google Shape;70;p17">
            <a:extLst>
              <a:ext uri="{FF2B5EF4-FFF2-40B4-BE49-F238E27FC236}">
                <a16:creationId xmlns:a16="http://schemas.microsoft.com/office/drawing/2014/main" id="{E8585B76-07F7-4B0C-B64B-53467CD82441}"/>
              </a:ext>
            </a:extLst>
          </p:cNvPr>
          <p:cNvGrpSpPr/>
          <p:nvPr/>
        </p:nvGrpSpPr>
        <p:grpSpPr>
          <a:xfrm>
            <a:off x="864221" y="4170413"/>
            <a:ext cx="7415551" cy="700375"/>
            <a:chOff x="864225" y="3906525"/>
            <a:chExt cx="7415551" cy="700375"/>
          </a:xfrm>
        </p:grpSpPr>
        <p:pic>
          <p:nvPicPr>
            <p:cNvPr id="10" name="Google Shape;71;p17">
              <a:extLst>
                <a:ext uri="{FF2B5EF4-FFF2-40B4-BE49-F238E27FC236}">
                  <a16:creationId xmlns:a16="http://schemas.microsoft.com/office/drawing/2014/main" id="{C5324E8C-A937-4AFA-AFF4-1BF8F102E66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3625" b="45857"/>
            <a:stretch/>
          </p:blipFill>
          <p:spPr>
            <a:xfrm>
              <a:off x="864225" y="3906525"/>
              <a:ext cx="5567051" cy="700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;p17">
              <a:extLst>
                <a:ext uri="{FF2B5EF4-FFF2-40B4-BE49-F238E27FC236}">
                  <a16:creationId xmlns:a16="http://schemas.microsoft.com/office/drawing/2014/main" id="{7E582D8D-0731-43DE-8BBF-283D2B0EE0F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9385" t="67690" r="32096"/>
            <a:stretch/>
          </p:blipFill>
          <p:spPr>
            <a:xfrm>
              <a:off x="6554475" y="4032035"/>
              <a:ext cx="1725301" cy="449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321;p45">
            <a:extLst>
              <a:ext uri="{FF2B5EF4-FFF2-40B4-BE49-F238E27FC236}">
                <a16:creationId xmlns:a16="http://schemas.microsoft.com/office/drawing/2014/main" id="{32595776-A05A-4740-9BE7-C4D38EE2A5E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9569" y="2641550"/>
            <a:ext cx="1804855" cy="13357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269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538" y="1020325"/>
            <a:ext cx="4650924" cy="310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/>
        </p:nvSpPr>
        <p:spPr>
          <a:xfrm>
            <a:off x="460638" y="424922"/>
            <a:ext cx="8400974" cy="442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HISTÓRICO -  POLÍTICA DE RESÍDUOS SÓLIDOS E LIXO NO MAR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b="1" dirty="0">
              <a:solidFill>
                <a:srgbClr val="FB732C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pt-BR" sz="1600" b="1" dirty="0">
                <a:solidFill>
                  <a:srgbClr val="004944"/>
                </a:solidFill>
                <a:latin typeface="Barlow"/>
                <a:ea typeface="Barlow"/>
                <a:cs typeface="Barlow"/>
                <a:sym typeface="Barlow"/>
              </a:rPr>
              <a:t>2014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1600" b="1" dirty="0">
                <a:solidFill>
                  <a:srgbClr val="004944"/>
                </a:solidFill>
                <a:latin typeface="Barlow"/>
                <a:ea typeface="Barlow"/>
                <a:cs typeface="Barlow"/>
                <a:sym typeface="Barlow"/>
              </a:rPr>
              <a:t>–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lançamento do Plano Estadual de Resíduos Sólidos: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"/>
                <a:cs typeface="Barlow"/>
              </a:rPr>
              <a:t>t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ópico e metas relativas a 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Petrechos de Pesca Abandonados, Perdidos ou Descartados no Mar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  (Resíduos </a:t>
            </a:r>
            <a:r>
              <a:rPr lang="pt-BR" sz="1600" dirty="0" err="1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Agrossilvopastoris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 - Projeto de Pesquisa do Instituto de Pesca/SAA e Fundação Florestal/SIMA);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2015 a 2018 – ênfase do tema na conjuntura global com Agenda 2030/ONU (2015) incluindo ODS 14 e compromisso voluntário do Brasil na conferência dos Oceanos/ONU (2017) de desenvolver estratégias de combate ao LM, institucionalizada pelo GERCO;</a:t>
            </a:r>
          </a:p>
          <a:p>
            <a:pPr algn="just">
              <a:buClr>
                <a:srgbClr val="004944"/>
              </a:buClr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2018 a 2020 - Revisão do Plano Estadual de Resíduos Sólidos: cooperação e integração em capítulo dedicado ao 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Lixo no Mar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 – Instituto Oceanográfico da USP,  SIMA (CPLA, CEA, CETESB, FF, outros), Instituto de Pesca/SAA;</a:t>
            </a:r>
          </a:p>
          <a:p>
            <a:pPr algn="just">
              <a:buClr>
                <a:srgbClr val="004944"/>
              </a:buClr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2018 - 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Termo de Convênio SIMA e IO/USP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celebrado no âmbito da Cátedra UNESCO para a Sustentabilidade do Oceano.</a:t>
            </a:r>
            <a:r>
              <a:rPr lang="pt-BR" sz="1600" dirty="0">
                <a:solidFill>
                  <a:schemeClr val="bg1"/>
                </a:solidFill>
                <a:latin typeface="Calibri"/>
                <a:ea typeface="Verdana"/>
                <a:cs typeface="Calibri"/>
              </a:rPr>
              <a:t>: </a:t>
            </a:r>
            <a:endParaRPr lang="pt-BR" sz="1600" dirty="0">
              <a:solidFill>
                <a:schemeClr val="bg1"/>
              </a:solidFill>
              <a:latin typeface="Calibri"/>
              <a:ea typeface="Verdana" panose="020B0604030504040204" pitchFamily="34" charset="0"/>
              <a:cs typeface="Calibri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algn="just"/>
            <a:endParaRPr lang="en-US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/>
        </p:nvSpPr>
        <p:spPr>
          <a:xfrm>
            <a:off x="147917" y="263558"/>
            <a:ext cx="4993396" cy="39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COOPERAÇÃO E INTEGRAÇÃO –            LIXO NO MAR</a:t>
            </a:r>
            <a:endParaRPr sz="21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algn="just"/>
            <a:endParaRPr lang="pt-BR" sz="1600" b="1" dirty="0">
              <a:solidFill>
                <a:srgbClr val="FB732C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just"/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  <a:sym typeface="Barlow"/>
              </a:rPr>
              <a:t>Termo de Convênio SIMA e IO/USP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no âmbito da Cátedra UNESCO para a Sustentabilidade do Oceano</a:t>
            </a:r>
            <a:r>
              <a:rPr lang="pt-BR" sz="1600" b="1" dirty="0">
                <a:solidFill>
                  <a:srgbClr val="004944"/>
                </a:solidFill>
                <a:latin typeface="Barlow"/>
                <a:ea typeface="Barlow"/>
                <a:cs typeface="Barlow"/>
                <a:sym typeface="Barlow"/>
              </a:rPr>
              <a:t>:</a:t>
            </a:r>
            <a:endParaRPr lang="pt-BR" sz="1600" dirty="0">
              <a:solidFill>
                <a:srgbClr val="004944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just"/>
            <a:endParaRPr lang="pt-BR" sz="1500" b="1" dirty="0">
              <a:solidFill>
                <a:srgbClr val="FB732C"/>
              </a:solidFill>
              <a:latin typeface="Barlow"/>
              <a:ea typeface="Barlow Black"/>
              <a:cs typeface="Barlow Black"/>
              <a:sym typeface="Barlow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Duração - 5 anos a partir de 08/11/2018;</a:t>
            </a:r>
          </a:p>
          <a:p>
            <a:pPr algn="just">
              <a:buClr>
                <a:srgbClr val="004944"/>
              </a:buClr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Objeto - conjugação de esforços técnicos, operacionais, acadêmicos e científicos nas áreas de atuação e interesse comum;</a:t>
            </a: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Plano de Trabalho - 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Plano de Combate ao Lixo no Mar do Estado de São Paulo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;</a:t>
            </a:r>
          </a:p>
          <a:p>
            <a:pPr algn="just">
              <a:buClr>
                <a:srgbClr val="004944"/>
              </a:buClr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 </a:t>
            </a: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Execução com foco em  conhecer para combater - 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  <a:sym typeface="Barlow"/>
              </a:rPr>
              <a:t>Plano 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  <a:sym typeface="Barlow Black"/>
              </a:rPr>
              <a:t>Estratégico de Monitoramento e Avaliação do Lixo no Mar </a:t>
            </a: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  <a:sym typeface="Barlow"/>
              </a:rPr>
              <a:t>do Estado de São Paulo 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(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PEMALM).</a:t>
            </a:r>
          </a:p>
          <a:p>
            <a:pPr algn="just">
              <a:buClr>
                <a:srgbClr val="004944"/>
              </a:buClr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</p:txBody>
      </p:sp>
      <p:pic>
        <p:nvPicPr>
          <p:cNvPr id="5" name="Imagem 7" descr="Barco na água com cidade ao fundo&#10;&#10;Descrição gerada automaticamente">
            <a:extLst>
              <a:ext uri="{FF2B5EF4-FFF2-40B4-BE49-F238E27FC236}">
                <a16:creationId xmlns:a16="http://schemas.microsoft.com/office/drawing/2014/main" id="{82D6ACD8-9D26-456E-BC5D-04F8A58A6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59" y="0"/>
            <a:ext cx="3198041" cy="3548855"/>
          </a:xfrm>
          <a:prstGeom prst="rect">
            <a:avLst/>
          </a:prstGeom>
        </p:spPr>
      </p:pic>
      <p:pic>
        <p:nvPicPr>
          <p:cNvPr id="4" name="Imagem 11" descr="Uma imagem contendo ao ar livre, praia, corda, areia&#10;&#10;Descrição gerada automaticamente">
            <a:extLst>
              <a:ext uri="{FF2B5EF4-FFF2-40B4-BE49-F238E27FC236}">
                <a16:creationId xmlns:a16="http://schemas.microsoft.com/office/drawing/2014/main" id="{81E708E2-018D-4C2D-B966-30807ED2A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13" y="0"/>
            <a:ext cx="2545278" cy="1057773"/>
          </a:xfrm>
          <a:prstGeom prst="rect">
            <a:avLst/>
          </a:prstGeom>
        </p:spPr>
      </p:pic>
      <p:pic>
        <p:nvPicPr>
          <p:cNvPr id="7" name="Imagem 12" descr="Uma imagem contendo verde, pedaço, brócolis, água&#10;&#10;Descrição gerada automaticamente">
            <a:extLst>
              <a:ext uri="{FF2B5EF4-FFF2-40B4-BE49-F238E27FC236}">
                <a16:creationId xmlns:a16="http://schemas.microsoft.com/office/drawing/2014/main" id="{9C736FBB-ED38-4424-BB10-16C2483A6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996" y="2672645"/>
            <a:ext cx="2188004" cy="2502125"/>
          </a:xfrm>
          <a:prstGeom prst="rect">
            <a:avLst/>
          </a:prstGeom>
        </p:spPr>
      </p:pic>
      <p:pic>
        <p:nvPicPr>
          <p:cNvPr id="6" name="Imagem 4" descr="Uma imagem contendo ao ar livre, água, neve, praia&#10;&#10;Descrição gerada automaticamente">
            <a:extLst>
              <a:ext uri="{FF2B5EF4-FFF2-40B4-BE49-F238E27FC236}">
                <a16:creationId xmlns:a16="http://schemas.microsoft.com/office/drawing/2014/main" id="{B5F41A72-E92D-4C09-95A4-10F0AD492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1313" y="2536641"/>
            <a:ext cx="1990970" cy="150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17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/>
        </p:nvSpPr>
        <p:spPr>
          <a:xfrm>
            <a:off x="989176" y="138544"/>
            <a:ext cx="8069763" cy="2698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COOPERAÇÃO E INTEGRAÇÃO – GOVERNANÇA </a:t>
            </a:r>
            <a:endParaRPr sz="21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 Black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1500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Grupo  executivo – SIMA (CPLA, CEA, CETESB) e IO/USP;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"/>
            </a:endParaRPr>
          </a:p>
          <a:p>
            <a:pPr marL="285750" lvl="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GT Lixo no Mar – Comitê de Integração de Resíduos Sólidos (</a:t>
            </a:r>
            <a:r>
              <a:rPr lang="pt-BR" sz="1600" dirty="0" err="1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Resol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. SIMA 12/2019);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"/>
            </a:endParaRPr>
          </a:p>
          <a:p>
            <a:pPr marL="285750" lvl="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"/>
              </a:rPr>
              <a:t> PERS 2020 - Foco nas </a:t>
            </a:r>
            <a:r>
              <a:rPr lang="pt-BR" sz="16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Metas para 2025, 2030 e 2035: </a:t>
            </a:r>
          </a:p>
          <a:p>
            <a:pPr marL="285750" lvl="0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lang="pt-BR" sz="1600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lvl="6" indent="-285750" algn="just">
              <a:buClr>
                <a:srgbClr val="004944"/>
              </a:buClr>
              <a:buFont typeface="Wingdings" panose="05000000000000000000" pitchFamily="2" charset="2"/>
              <a:buChar char="q"/>
            </a:pPr>
            <a:endParaRPr sz="16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"/>
            </a:endParaRPr>
          </a:p>
          <a:p>
            <a:pPr marL="596900" lvl="0" indent="-152400" algn="just" rtl="0">
              <a:spcBef>
                <a:spcPts val="0"/>
              </a:spcBef>
              <a:spcAft>
                <a:spcPts val="0"/>
              </a:spcAft>
              <a:buClr>
                <a:srgbClr val="004944"/>
              </a:buClr>
              <a:buNone/>
            </a:pPr>
            <a:endParaRPr sz="1600" dirty="0">
              <a:solidFill>
                <a:srgbClr val="004944"/>
              </a:solidFill>
              <a:latin typeface="Barlow Black"/>
              <a:ea typeface="Barlow Black"/>
              <a:cs typeface="Barlow Black"/>
              <a:sym typeface="Barlow"/>
            </a:endParaRPr>
          </a:p>
        </p:txBody>
      </p:sp>
      <p:pic>
        <p:nvPicPr>
          <p:cNvPr id="5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180" y="2571320"/>
            <a:ext cx="1849730" cy="257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35590" y="2644167"/>
            <a:ext cx="600590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004944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Meta 7.1 </a:t>
            </a:r>
            <a:r>
              <a:rPr lang="pt-BR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: Petrechos de pesca abandonados, perdidos ou descartados no mar; </a:t>
            </a:r>
            <a:endParaRPr lang="en-US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004944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Meta 7.2</a:t>
            </a:r>
            <a:r>
              <a:rPr lang="pt-BR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: PEMALM – Plataforma colaborativa e Indicadores;</a:t>
            </a:r>
            <a:endParaRPr lang="en-US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004944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Meta 7.3</a:t>
            </a:r>
            <a:r>
              <a:rPr lang="pt-BR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: Inclusão em Políticas Públicas Ambientais;</a:t>
            </a:r>
          </a:p>
          <a:p>
            <a:pPr marL="285750" lvl="0" indent="-285750" algn="just">
              <a:lnSpc>
                <a:spcPct val="150000"/>
              </a:lnSpc>
              <a:buClr>
                <a:srgbClr val="004944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Meta 7.4</a:t>
            </a:r>
            <a:r>
              <a:rPr lang="pt-BR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: Estratégia de governança de Lixo no Mar;</a:t>
            </a:r>
          </a:p>
          <a:p>
            <a:pPr marL="285750" lvl="0" indent="-285750" algn="just">
              <a:lnSpc>
                <a:spcPct val="150000"/>
              </a:lnSpc>
              <a:buClr>
                <a:srgbClr val="004944"/>
              </a:buClr>
              <a:buFont typeface="Wingdings" panose="05000000000000000000" pitchFamily="2" charset="2"/>
              <a:buChar char="§"/>
            </a:pPr>
            <a:r>
              <a:rPr lang="pt-BR" sz="1600" b="1" dirty="0">
                <a:solidFill>
                  <a:srgbClr val="FB732C"/>
                </a:solidFill>
                <a:latin typeface="Barlow"/>
                <a:ea typeface="Barlow"/>
                <a:cs typeface="Barlow"/>
              </a:rPr>
              <a:t>Meta 7.5</a:t>
            </a:r>
            <a:r>
              <a:rPr lang="pt-BR" dirty="0">
                <a:solidFill>
                  <a:srgbClr val="004944"/>
                </a:solidFill>
                <a:latin typeface="Barlow Black"/>
                <a:ea typeface="Barlow Black"/>
                <a:cs typeface="Barlow Black"/>
              </a:rPr>
              <a:t>: Plano de Combate ao Lixo no Mar.</a:t>
            </a:r>
            <a:endParaRPr lang="en-US" dirty="0">
              <a:solidFill>
                <a:srgbClr val="004944"/>
              </a:solidFill>
              <a:latin typeface="Barlow Black"/>
              <a:ea typeface="Barlow Black"/>
              <a:cs typeface="Barlow Black"/>
            </a:endParaRPr>
          </a:p>
        </p:txBody>
      </p:sp>
    </p:spTree>
    <p:extLst>
      <p:ext uri="{BB962C8B-B14F-4D97-AF65-F5344CB8AC3E}">
        <p14:creationId xmlns:p14="http://schemas.microsoft.com/office/powerpoint/2010/main" val="204775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/>
        </p:nvSpPr>
        <p:spPr>
          <a:xfrm>
            <a:off x="0" y="0"/>
            <a:ext cx="9144000" cy="1258688"/>
          </a:xfrm>
          <a:prstGeom prst="rect">
            <a:avLst/>
          </a:prstGeom>
          <a:solidFill>
            <a:srgbClr val="004944"/>
          </a:solidFill>
          <a:ln>
            <a:noFill/>
          </a:ln>
        </p:spPr>
        <p:txBody>
          <a:bodyPr spcFirstLastPara="1" wrap="square" lIns="90000" tIns="72000" rIns="91425" bIns="72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400" eaLnBrk="1" fontAlgn="auto" latinLnBrk="0" hangingPunct="1">
              <a:lnSpc>
                <a:spcPct val="80000"/>
              </a:lnSpc>
              <a:buSzTx/>
              <a:buNone/>
              <a:tabLst/>
              <a:defRPr kumimoji="0" sz="4800" kern="0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Black"/>
                <a:ea typeface="Barlow Black"/>
                <a:cs typeface="Barlow Black"/>
              </a:defRPr>
            </a:lvl1pPr>
          </a:lstStyle>
          <a:p>
            <a:r>
              <a:rPr lang="pt-BR" dirty="0">
                <a:sym typeface="Barlow Black"/>
              </a:rPr>
              <a:t>GT LIXO NO MAR</a:t>
            </a:r>
            <a:endParaRPr lang="pt-BR" dirty="0">
              <a:sym typeface="Barlow Medium"/>
            </a:endParaRPr>
          </a:p>
          <a:p>
            <a:endParaRPr lang="pt-BR" sz="1600" dirty="0">
              <a:sym typeface="Barlow Black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279710"/>
            <a:ext cx="9144000" cy="38637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Google Shape;31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7180" y="2051510"/>
            <a:ext cx="1060349" cy="106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" y="4141022"/>
            <a:ext cx="8668988" cy="79991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196" y="1521336"/>
            <a:ext cx="2658415" cy="19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0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0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/>
        </p:nvSpPr>
        <p:spPr>
          <a:xfrm>
            <a:off x="1019400" y="186802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dirty="0">
                <a:solidFill>
                  <a:srgbClr val="004944"/>
                </a:solidFill>
                <a:latin typeface="Barlow Black"/>
                <a:ea typeface="Barlow Black"/>
                <a:cs typeface="Barlow Black"/>
                <a:sym typeface="Barlow Black"/>
              </a:rPr>
              <a:t>A CONSTRUÇÃO DO PEMALM</a:t>
            </a:r>
            <a:endParaRPr sz="6000" dirty="0">
              <a:solidFill>
                <a:srgbClr val="004944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175" y="4136263"/>
            <a:ext cx="773645" cy="49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944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/>
        </p:nvSpPr>
        <p:spPr>
          <a:xfrm>
            <a:off x="1019400" y="671325"/>
            <a:ext cx="71052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OBJETIVOS</a:t>
            </a:r>
            <a:endParaRPr sz="6000">
              <a:solidFill>
                <a:srgbClr val="FFFFFF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1823" y="4038850"/>
            <a:ext cx="1060350" cy="674173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2"/>
          <p:cNvSpPr txBox="1"/>
          <p:nvPr/>
        </p:nvSpPr>
        <p:spPr>
          <a:xfrm>
            <a:off x="3725050" y="1898488"/>
            <a:ext cx="2432400" cy="18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Combinar </a:t>
            </a:r>
            <a:r>
              <a:rPr lang="pt-BR" sz="20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conhecimento, engajamento e interação</a:t>
            </a:r>
            <a:r>
              <a:rPr lang="pt-BR"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de atores-chave.</a:t>
            </a:r>
            <a:endParaRPr sz="2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4" name="Google Shape;104;p22"/>
          <p:cNvSpPr txBox="1"/>
          <p:nvPr/>
        </p:nvSpPr>
        <p:spPr>
          <a:xfrm>
            <a:off x="819725" y="1905475"/>
            <a:ext cx="2586300" cy="18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Criar uma estratégia </a:t>
            </a:r>
            <a:r>
              <a:rPr lang="pt-BR" sz="20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integrada e estruturada</a:t>
            </a:r>
            <a:r>
              <a:rPr lang="pt-BR"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para diagnosticar o problema do lixo no mar.</a:t>
            </a:r>
            <a:endParaRPr sz="20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5" name="Google Shape;105;p22"/>
          <p:cNvSpPr txBox="1"/>
          <p:nvPr/>
        </p:nvSpPr>
        <p:spPr>
          <a:xfrm>
            <a:off x="6023450" y="1905475"/>
            <a:ext cx="2480400" cy="18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72000" rIns="91425" bIns="72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Estabelecer um canal participativo, com comunicação entre </a:t>
            </a:r>
            <a:r>
              <a:rPr lang="pt-BR" sz="20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ciência e gestão.</a:t>
            </a:r>
            <a:endParaRPr sz="20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568</Words>
  <Application>Microsoft Office PowerPoint</Application>
  <PresentationFormat>Apresentação na tela (16:9)</PresentationFormat>
  <Paragraphs>115</Paragraphs>
  <Slides>32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0" baseType="lpstr">
      <vt:lpstr>Barlow Medium</vt:lpstr>
      <vt:lpstr>Wingdings</vt:lpstr>
      <vt:lpstr>Barlow</vt:lpstr>
      <vt:lpstr>Arial</vt:lpstr>
      <vt:lpstr>Barlow Light</vt:lpstr>
      <vt:lpstr>Calibri</vt:lpstr>
      <vt:lpstr>Barlow Black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</dc:creator>
  <cp:lastModifiedBy>Maria Fernanda Romanelli</cp:lastModifiedBy>
  <cp:revision>43</cp:revision>
  <dcterms:modified xsi:type="dcterms:W3CDTF">2022-02-22T19:39:28Z</dcterms:modified>
</cp:coreProperties>
</file>