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18" r:id="rId2"/>
    <p:sldId id="520" r:id="rId3"/>
    <p:sldId id="521" r:id="rId4"/>
  </p:sldIdLst>
  <p:sldSz cx="9144000" cy="6858000" type="screen4x3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300">
          <p15:clr>
            <a:srgbClr val="A4A3A4"/>
          </p15:clr>
        </p15:guide>
        <p15:guide id="5" orient="horz" pos="2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  <p:guide orient="horz" pos="3793"/>
        <p:guide orient="horz" pos="300"/>
        <p:guide orient="horz" pos="2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042" cy="513789"/>
          </a:xfrm>
          <a:prstGeom prst="rect">
            <a:avLst/>
          </a:prstGeom>
        </p:spPr>
        <p:txBody>
          <a:bodyPr vert="horz" lIns="95482" tIns="47741" rIns="95482" bIns="47741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349" y="0"/>
            <a:ext cx="3079040" cy="513789"/>
          </a:xfrm>
          <a:prstGeom prst="rect">
            <a:avLst/>
          </a:prstGeom>
        </p:spPr>
        <p:txBody>
          <a:bodyPr vert="horz" lIns="95482" tIns="47741" rIns="95482" bIns="47741" rtlCol="0"/>
          <a:lstStyle>
            <a:lvl1pPr algn="r">
              <a:defRPr sz="1300"/>
            </a:lvl1pPr>
          </a:lstStyle>
          <a:p>
            <a:fld id="{5907A2E4-851F-417C-9BC1-F765D2533DE7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82" tIns="47741" rIns="95482" bIns="4774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05" y="4925459"/>
            <a:ext cx="5684255" cy="4029621"/>
          </a:xfrm>
          <a:prstGeom prst="rect">
            <a:avLst/>
          </a:prstGeom>
        </p:spPr>
        <p:txBody>
          <a:bodyPr vert="horz" lIns="95482" tIns="47741" rIns="95482" bIns="47741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0824"/>
            <a:ext cx="3079042" cy="513789"/>
          </a:xfrm>
          <a:prstGeom prst="rect">
            <a:avLst/>
          </a:prstGeom>
        </p:spPr>
        <p:txBody>
          <a:bodyPr vert="horz" lIns="95482" tIns="47741" rIns="95482" bIns="47741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349" y="9720824"/>
            <a:ext cx="3079040" cy="513789"/>
          </a:xfrm>
          <a:prstGeom prst="rect">
            <a:avLst/>
          </a:prstGeom>
        </p:spPr>
        <p:txBody>
          <a:bodyPr vert="horz" lIns="95482" tIns="47741" rIns="95482" bIns="47741" rtlCol="0" anchor="b"/>
          <a:lstStyle>
            <a:lvl1pPr algn="r">
              <a:defRPr sz="1300"/>
            </a:lvl1pPr>
          </a:lstStyle>
          <a:p>
            <a:fld id="{83506C1E-299F-4672-B527-368B0E8F56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28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09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760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17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766EB2D-566E-4FD4-9225-329A9C6B63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0"/>
            <a:ext cx="91429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76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EFA5926-E58D-4A52-AC99-C340ECF541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0"/>
            <a:ext cx="91429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48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135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4323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87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577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80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1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DD701-20BD-4195-A0E0-55F3A1493069}" type="datetimeFigureOut">
              <a:rPr lang="pt-BR" smtClean="0"/>
              <a:t>22/02/2022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30FE4-DC8B-46C8-A867-E500D9846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24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32104" y="1210694"/>
            <a:ext cx="7552944" cy="4011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fontAlgn="base">
              <a:lnSpc>
                <a:spcPct val="114000"/>
              </a:lnSpc>
            </a:pPr>
            <a:r>
              <a:rPr lang="pt-BR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CT de Políticas Públicas (CTPP)</a:t>
            </a:r>
          </a:p>
          <a:p>
            <a:pPr marL="0" lvl="1" algn="ctr" fontAlgn="base">
              <a:lnSpc>
                <a:spcPct val="114000"/>
              </a:lnSpc>
            </a:pPr>
            <a:r>
              <a:rPr lang="pt-BR" sz="1400" b="1" dirty="0">
                <a:latin typeface="Verdana" panose="020B0604030504040204" pitchFamily="34" charset="0"/>
                <a:ea typeface="Verdana" panose="020B0604030504040204" pitchFamily="34" charset="0"/>
              </a:rPr>
              <a:t>Pres. Gil Scatena - SMA</a:t>
            </a:r>
          </a:p>
          <a:p>
            <a:pPr marL="0" lvl="1" fontAlgn="base">
              <a:lnSpc>
                <a:spcPct val="114000"/>
              </a:lnSpc>
            </a:pPr>
            <a:endParaRPr lang="pt-BR" sz="13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1" indent="-285750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Meta Intermediária Etapa 2 (MI2)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Fev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Conclusão das discussões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Os membros da CTPP irão validar por meio virtual o relatório final sobre os debates, para apresentação ao plenário em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endParaRPr lang="pt-BR" sz="13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1" indent="-285750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Zoneamento Ecológico-Econômico (ZEE-SP)  </a:t>
            </a:r>
            <a:endParaRPr lang="pt-BR" sz="1300" b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Fev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/22: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 Estabelecido cronograma de trabalho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Realização de 3 reuniões para debates sobre cada tema / diretriz, coincidindo com o prazo de consulta pública do ZEE.</a:t>
            </a:r>
          </a:p>
          <a:p>
            <a:pPr marL="285750" lvl="1" indent="-285750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endParaRPr lang="pt-BR" sz="13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1" indent="-285750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Logística Reversa</a:t>
            </a:r>
            <a:endParaRPr lang="pt-BR" sz="1300" b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Fev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definido que Cetesb irá realizar apresentação geral em data a definir, e sem prejuízo ao andamento do ZEE</a:t>
            </a:r>
          </a:p>
          <a:p>
            <a:pPr marL="285750" lvl="1" indent="-285750" fontAlgn="base">
              <a:buFont typeface="Wingdings" panose="05000000000000000000" pitchFamily="2" charset="2"/>
              <a:buChar char="§"/>
            </a:pPr>
            <a:endParaRPr lang="pt-BR" sz="1300" u="sng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904" y="240071"/>
            <a:ext cx="1655064" cy="56848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2AE46498-3650-45DB-99F5-82A3D30401D7}"/>
              </a:ext>
            </a:extLst>
          </p:cNvPr>
          <p:cNvSpPr txBox="1"/>
          <p:nvPr/>
        </p:nvSpPr>
        <p:spPr>
          <a:xfrm>
            <a:off x="425715" y="33446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Comissões Temáticas (</a:t>
            </a:r>
            <a:r>
              <a:rPr lang="pt-BR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Fev</a:t>
            </a:r>
            <a:r>
              <a:rPr lang="pt-B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/22)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324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93776" y="838945"/>
            <a:ext cx="8101584" cy="564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fontAlgn="base">
              <a:lnSpc>
                <a:spcPct val="114000"/>
              </a:lnSpc>
            </a:pPr>
            <a:r>
              <a:rPr lang="pt-BR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CT Processante e de Normatização</a:t>
            </a:r>
          </a:p>
          <a:p>
            <a:pPr marL="0" lvl="1" algn="ctr" fontAlgn="base">
              <a:lnSpc>
                <a:spcPct val="114000"/>
              </a:lnSpc>
            </a:pPr>
            <a:r>
              <a:rPr lang="pt-BR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Pres. Plínio Back (PGE)</a:t>
            </a:r>
          </a:p>
          <a:p>
            <a:pPr marL="0" lvl="1" algn="just" fontAlgn="base">
              <a:lnSpc>
                <a:spcPct val="114000"/>
              </a:lnSpc>
            </a:pPr>
            <a:endParaRPr lang="pt-BR" sz="13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1" indent="-285750" algn="just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Revisão da Del. Normativa 01/2018 </a:t>
            </a:r>
            <a:r>
              <a:rPr lang="pt-BR" sz="1300" i="1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pt-BR" sz="1300" b="1" i="1" dirty="0">
                <a:latin typeface="Verdana" panose="020B0604030504040204" pitchFamily="34" charset="0"/>
                <a:ea typeface="Verdana" panose="020B0604030504040204" pitchFamily="34" charset="0"/>
              </a:rPr>
              <a:t>Licenciamento ambiental municipal</a:t>
            </a:r>
            <a:r>
              <a:rPr lang="pt-BR" sz="1300" i="1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630238" marR="0" lvl="1" indent="-285750" algn="just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Relatoria: Claudio </a:t>
            </a:r>
            <a:r>
              <a:rPr kumimoji="0" lang="pt-BR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Scalli</a:t>
            </a: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(</a:t>
            </a:r>
            <a:r>
              <a:rPr kumimoji="0" lang="pt-BR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Anamma</a:t>
            </a: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/SP)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Jan/22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: Distribuição da relatoria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r>
              <a:rPr lang="pt-BR" sz="13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Fev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/22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: encaminhamento das propostas e contribuições ao relator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: Fechamento da proposta pelo relator, para posterior apresentação</a:t>
            </a:r>
          </a:p>
          <a:p>
            <a:pPr marL="0" lvl="1" algn="just" fontAlgn="base">
              <a:lnSpc>
                <a:spcPct val="114000"/>
              </a:lnSpc>
            </a:pPr>
            <a:endParaRPr lang="pt-BR" sz="13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1" indent="-285750" algn="just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Revisão da Del. Normativa 01/2013 </a:t>
            </a:r>
            <a:r>
              <a:rPr lang="pt-BR" sz="1300" i="1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pt-BR" sz="1300" b="1" i="1" dirty="0">
                <a:latin typeface="Verdana" panose="020B0604030504040204" pitchFamily="34" charset="0"/>
                <a:ea typeface="Verdana" panose="020B0604030504040204" pitchFamily="34" charset="0"/>
              </a:rPr>
              <a:t>Recursos administrativos </a:t>
            </a:r>
            <a:r>
              <a:rPr lang="pt-BR" sz="1300" i="1" dirty="0">
                <a:latin typeface="Verdana" panose="020B0604030504040204" pitchFamily="34" charset="0"/>
                <a:ea typeface="Verdana" panose="020B0604030504040204" pitchFamily="34" charset="0"/>
              </a:rPr>
              <a:t>e pedidos de reconsideração)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Relatoria: Sandra Medaglia (OAB/SP)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 – 1ª quinzena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: Encaminhamento proposta de redação. Reunião para debate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endParaRPr lang="pt-BR" sz="13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1" indent="-285750" algn="just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Revisão do </a:t>
            </a: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Regimento Interno do CONSEMA</a:t>
            </a:r>
          </a:p>
          <a:p>
            <a:pPr marL="630238" marR="0" lvl="1" indent="-285750" algn="just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Relatoria: Plínio Back (PGE)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 – 1ª quinzena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: Encaminhamento do estudo feito pelo relator, para posterior exame das propostas pelos demais membros.</a:t>
            </a:r>
          </a:p>
          <a:p>
            <a:pPr marL="344488" lvl="1" algn="just" fontAlgn="base">
              <a:lnSpc>
                <a:spcPct val="114000"/>
              </a:lnSpc>
            </a:pPr>
            <a:endParaRPr lang="pt-BR" sz="13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1" indent="-285750" algn="just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Revisão da Del. CONSEMA 10/2010 </a:t>
            </a:r>
            <a:r>
              <a:rPr lang="pt-BR" sz="1300" i="1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pt-BR" sz="1300" b="1" i="1" dirty="0">
                <a:latin typeface="Verdana" panose="020B0604030504040204" pitchFamily="34" charset="0"/>
                <a:ea typeface="Verdana" panose="020B0604030504040204" pitchFamily="34" charset="0"/>
              </a:rPr>
              <a:t>Eleição de representantes de entidades ambientalistas</a:t>
            </a:r>
            <a:r>
              <a:rPr lang="pt-BR" sz="1300" i="1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630238" marR="0" lvl="1" indent="-285750" algn="just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Relatoria: Plínio Back (PGE)</a:t>
            </a:r>
          </a:p>
          <a:p>
            <a:pPr marL="630238" lvl="1" indent="-285750" algn="just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: Encaminhamento do estudo feito pelo relator, para posterior exame das propostas pelos demais membros.</a:t>
            </a:r>
            <a:endParaRPr lang="pt-BR" sz="1300" u="sng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715" y="230927"/>
            <a:ext cx="1723125" cy="56848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6AA2CE2-1A17-48B9-AF69-26C3C939CCF2}"/>
              </a:ext>
            </a:extLst>
          </p:cNvPr>
          <p:cNvSpPr txBox="1"/>
          <p:nvPr/>
        </p:nvSpPr>
        <p:spPr>
          <a:xfrm>
            <a:off x="425715" y="28874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Comissões Temáticas (</a:t>
            </a:r>
            <a:r>
              <a:rPr lang="pt-BR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Fev</a:t>
            </a:r>
            <a:r>
              <a:rPr lang="pt-B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/22)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1915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50392" y="1100966"/>
            <a:ext cx="7543800" cy="4245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fontAlgn="base">
              <a:lnSpc>
                <a:spcPct val="114000"/>
              </a:lnSpc>
            </a:pPr>
            <a:r>
              <a:rPr lang="pt-BR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CT de Biodiversidade e Áreas Protegidas (CTBio) </a:t>
            </a:r>
          </a:p>
          <a:p>
            <a:pPr marL="0" lvl="1" algn="ctr" fontAlgn="base">
              <a:lnSpc>
                <a:spcPct val="114000"/>
              </a:lnSpc>
            </a:pPr>
            <a:r>
              <a:rPr lang="pt-BR" sz="1400" b="1" dirty="0">
                <a:latin typeface="Verdana" panose="020B0604030504040204" pitchFamily="34" charset="0"/>
                <a:ea typeface="Verdana" panose="020B0604030504040204" pitchFamily="34" charset="0"/>
              </a:rPr>
              <a:t>Pres. Sergio Marçon - CFB</a:t>
            </a:r>
          </a:p>
          <a:p>
            <a:pPr lvl="1" fontAlgn="base">
              <a:lnSpc>
                <a:spcPct val="114000"/>
              </a:lnSpc>
            </a:pPr>
            <a:endParaRPr lang="pt-BR" sz="13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1" indent="-285750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Planos de Manejo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ARIE São Sebastião</a:t>
            </a:r>
          </a:p>
          <a:p>
            <a:pPr marL="895350" lvl="1" indent="-285750" fontAlgn="base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Relatoria Gil Scatena (SMA)</a:t>
            </a:r>
          </a:p>
          <a:p>
            <a:pPr marL="895350" lvl="1" indent="-285750" fontAlgn="base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t-BR" sz="13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Fev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Relatório Final aprovado</a:t>
            </a:r>
          </a:p>
          <a:p>
            <a:pPr marL="895350" lvl="1" indent="-285750" fontAlgn="base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pt-BR" sz="13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EE Bananal</a:t>
            </a:r>
          </a:p>
          <a:p>
            <a:pPr marL="895350" lvl="1" indent="-285750" fontAlgn="base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Relatoria Domenico </a:t>
            </a:r>
            <a:r>
              <a:rPr lang="pt-BR" sz="1300" dirty="0" err="1">
                <a:latin typeface="Verdana" panose="020B0604030504040204" pitchFamily="34" charset="0"/>
                <a:ea typeface="Verdana" panose="020B0604030504040204" pitchFamily="34" charset="0"/>
              </a:rPr>
              <a:t>Tremaroli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 (Cetesb)</a:t>
            </a:r>
          </a:p>
          <a:p>
            <a:pPr marL="895350" lvl="1" indent="-285750" fontAlgn="base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t-BR" sz="13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Fev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Apresentação inicial, previsão aprovação em 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endParaRPr lang="pt-BR" sz="13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Até dez/2022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: Reuniões quinzenais para andamento dos demais planos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endParaRPr lang="pt-BR" sz="13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1" indent="-285750" fontAlgn="base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t-BR" sz="1300" b="1" dirty="0">
                <a:latin typeface="Verdana" panose="020B0604030504040204" pitchFamily="34" charset="0"/>
                <a:ea typeface="Verdana" panose="020B0604030504040204" pitchFamily="34" charset="0"/>
              </a:rPr>
              <a:t>Discussão do Programa de Regularização Ambiental (PRA) 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Relatoria Gustavo de Castro Oliveira (Faesp)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Fev</a:t>
            </a: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apresentado cronograma de discussão.</a:t>
            </a:r>
          </a:p>
          <a:p>
            <a:pPr marL="630238" lvl="1" indent="-285750" fontAlgn="base">
              <a:lnSpc>
                <a:spcPct val="114000"/>
              </a:lnSpc>
              <a:buFontTx/>
              <a:buChar char="-"/>
            </a:pPr>
            <a:r>
              <a:rPr lang="pt-BR" sz="1300" u="sng" dirty="0">
                <a:latin typeface="Verdana" panose="020B0604030504040204" pitchFamily="34" charset="0"/>
                <a:ea typeface="Verdana" panose="020B0604030504040204" pitchFamily="34" charset="0"/>
              </a:rPr>
              <a:t>Mar/22: </a:t>
            </a:r>
            <a:r>
              <a:rPr lang="pt-BR" sz="1300" dirty="0">
                <a:latin typeface="Verdana" panose="020B0604030504040204" pitchFamily="34" charset="0"/>
                <a:ea typeface="Verdana" panose="020B0604030504040204" pitchFamily="34" charset="0"/>
              </a:rPr>
              <a:t>discussão concomitante à agenda de planos de manejo, em 3 datas</a:t>
            </a:r>
            <a:endParaRPr lang="pt-BR" sz="1300" u="sng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49215"/>
            <a:ext cx="1655064" cy="5684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558F181-F1AD-4EA0-BC58-04706491F361}"/>
              </a:ext>
            </a:extLst>
          </p:cNvPr>
          <p:cNvSpPr txBox="1"/>
          <p:nvPr/>
        </p:nvSpPr>
        <p:spPr>
          <a:xfrm>
            <a:off x="425715" y="28874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Comissões Temáticas (</a:t>
            </a:r>
            <a:r>
              <a:rPr lang="pt-BR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Fev</a:t>
            </a:r>
            <a:r>
              <a:rPr lang="pt-B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/22)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70949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424</Words>
  <Application>Microsoft Office PowerPoint</Application>
  <PresentationFormat>Apresentação na tela (4:3)</PresentationFormat>
  <Paragraphs>54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Verdana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Roberta Buendia Sabbagh Ahlgrimm</dc:creator>
  <cp:lastModifiedBy>SIMA - CONSEMA</cp:lastModifiedBy>
  <cp:revision>125</cp:revision>
  <cp:lastPrinted>2020-11-13T21:09:03Z</cp:lastPrinted>
  <dcterms:created xsi:type="dcterms:W3CDTF">2018-11-23T11:24:42Z</dcterms:created>
  <dcterms:modified xsi:type="dcterms:W3CDTF">2022-02-22T19:49:46Z</dcterms:modified>
</cp:coreProperties>
</file>