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664" r:id="rId2"/>
    <p:sldMasterId id="2147483667" r:id="rId3"/>
  </p:sldMasterIdLst>
  <p:notesMasterIdLst>
    <p:notesMasterId r:id="rId44"/>
  </p:notesMasterIdLst>
  <p:handoutMasterIdLst>
    <p:handoutMasterId r:id="rId45"/>
  </p:handoutMasterIdLst>
  <p:sldIdLst>
    <p:sldId id="446" r:id="rId4"/>
    <p:sldId id="393" r:id="rId5"/>
    <p:sldId id="449" r:id="rId6"/>
    <p:sldId id="424" r:id="rId7"/>
    <p:sldId id="384" r:id="rId8"/>
    <p:sldId id="385" r:id="rId9"/>
    <p:sldId id="435" r:id="rId10"/>
    <p:sldId id="390" r:id="rId11"/>
    <p:sldId id="391" r:id="rId12"/>
    <p:sldId id="392" r:id="rId13"/>
    <p:sldId id="452" r:id="rId14"/>
    <p:sldId id="414" r:id="rId15"/>
    <p:sldId id="306" r:id="rId16"/>
    <p:sldId id="307" r:id="rId17"/>
    <p:sldId id="309" r:id="rId18"/>
    <p:sldId id="425" r:id="rId19"/>
    <p:sldId id="427" r:id="rId20"/>
    <p:sldId id="429" r:id="rId21"/>
    <p:sldId id="430" r:id="rId22"/>
    <p:sldId id="431" r:id="rId23"/>
    <p:sldId id="395" r:id="rId24"/>
    <p:sldId id="399" r:id="rId25"/>
    <p:sldId id="398" r:id="rId26"/>
    <p:sldId id="397" r:id="rId27"/>
    <p:sldId id="401" r:id="rId28"/>
    <p:sldId id="403" r:id="rId29"/>
    <p:sldId id="345" r:id="rId30"/>
    <p:sldId id="407" r:id="rId31"/>
    <p:sldId id="408" r:id="rId32"/>
    <p:sldId id="409" r:id="rId33"/>
    <p:sldId id="410" r:id="rId34"/>
    <p:sldId id="411" r:id="rId35"/>
    <p:sldId id="448" r:id="rId36"/>
    <p:sldId id="370" r:id="rId37"/>
    <p:sldId id="440" r:id="rId38"/>
    <p:sldId id="437" r:id="rId39"/>
    <p:sldId id="444" r:id="rId40"/>
    <p:sldId id="438" r:id="rId41"/>
    <p:sldId id="445" r:id="rId42"/>
    <p:sldId id="451" r:id="rId43"/>
  </p:sldIdLst>
  <p:sldSz cx="9144000" cy="5715000" type="screen16x10"/>
  <p:notesSz cx="6669088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Maria do Amaral Azevedo" initials="CMdAA" lastIdx="27" clrIdx="0">
    <p:extLst>
      <p:ext uri="{19B8F6BF-5375-455C-9EA6-DF929625EA0E}">
        <p15:presenceInfo xmlns:p15="http://schemas.microsoft.com/office/powerpoint/2012/main" userId="Cristina Maria do Amaral Azevedo" providerId="None"/>
      </p:ext>
    </p:extLst>
  </p:cmAuthor>
  <p:cmAuthor id="2" name="Cristina Maria do Amaral Azevedo" initials="CMdAA [2]" lastIdx="1" clrIdx="1">
    <p:extLst>
      <p:ext uri="{19B8F6BF-5375-455C-9EA6-DF929625EA0E}">
        <p15:presenceInfo xmlns:p15="http://schemas.microsoft.com/office/powerpoint/2012/main" userId="S-1-5-21-2227565984-3558592220-157872623-2502" providerId="AD"/>
      </p:ext>
    </p:extLst>
  </p:cmAuthor>
  <p:cmAuthor id="3" name="Marcio Guga" initials="MG" lastIdx="1" clrIdx="2">
    <p:extLst>
      <p:ext uri="{19B8F6BF-5375-455C-9EA6-DF929625EA0E}">
        <p15:presenceInfo xmlns:p15="http://schemas.microsoft.com/office/powerpoint/2012/main" userId="Marcio Gug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0295E5-8DB2-4B00-879C-973B42D4235A}">
  <a:tblStyle styleId="{CB0295E5-8DB2-4B00-879C-973B42D4235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FA17AB6-D538-457E-B6FF-FECD568FABF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6B55BCF-9E57-491B-8791-D3BBDEBDCEF2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3E9"/>
          </a:solidFill>
        </a:fill>
      </a:tcStyle>
    </a:wholeTbl>
    <a:band1H>
      <a:tcTxStyle/>
      <a:tcStyle>
        <a:tcBdr/>
        <a:fill>
          <a:solidFill>
            <a:srgbClr val="DEE7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7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1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6" y="78"/>
      </p:cViewPr>
      <p:guideLst>
        <p:guide orient="horz" pos="216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3T16:28:32.901" idx="21">
    <p:pos x="5532" y="725"/>
    <p:text>EU INCLUIRIA UM SÓ SOLIDE SOBRE CARACTERIZAÇÃO, RESUMINDO OS QUE DEIXEI OCULTOS.</p:text>
    <p:extLst>
      <p:ext uri="{C676402C-5697-4E1C-873F-D02D1690AC5C}">
        <p15:threadingInfo xmlns:p15="http://schemas.microsoft.com/office/powerpoint/2012/main" timeZoneBias="180"/>
      </p:ext>
    </p:extLst>
  </p:cm>
  <p:cm authorId="3" dt="2021-11-24T16:23:53.031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3T15:45:33.734" idx="19">
    <p:pos x="2751" y="3138"/>
    <p:text>Atualizar dimensão ZUEx A,biente Marinho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3T15:49:55.997" idx="20">
    <p:pos x="10" y="10"/>
    <p:text>checar</p:text>
    <p:extLst>
      <p:ext uri="{C676402C-5697-4E1C-873F-D02D1690AC5C}">
        <p15:threadingInfo xmlns:p15="http://schemas.microsoft.com/office/powerpoint/2012/main" timeZoneBias="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A98E1-3B0C-4E7D-9981-4E35EBCF79DB}" type="datetimeFigureOut">
              <a:rPr lang="pt-BR" smtClean="0"/>
              <a:pPr/>
              <a:t>30/11/2021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A5F71-EFE8-4622-85F6-358BF8A7F2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7322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57188" y="744538"/>
            <a:ext cx="59547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3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95149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57be3208e0_1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57be3208e0_1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Falta o ANCHIETA pinciguaba e as unidades do sul -- JUREIA NA APAMLC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58552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1" y="4715153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:notes"/>
          <p:cNvSpPr txBox="1">
            <a:spLocks noGrp="1"/>
          </p:cNvSpPr>
          <p:nvPr>
            <p:ph type="sldNum" idx="12"/>
          </p:nvPr>
        </p:nvSpPr>
        <p:spPr>
          <a:xfrm>
            <a:off x="3884614" y="9428583"/>
            <a:ext cx="297180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432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1" y="4715153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:notes"/>
          <p:cNvSpPr txBox="1">
            <a:spLocks noGrp="1"/>
          </p:cNvSpPr>
          <p:nvPr>
            <p:ph type="sldNum" idx="12"/>
          </p:nvPr>
        </p:nvSpPr>
        <p:spPr>
          <a:xfrm>
            <a:off x="3884614" y="9428583"/>
            <a:ext cx="297180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624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1" y="4715153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:notes"/>
          <p:cNvSpPr txBox="1">
            <a:spLocks noGrp="1"/>
          </p:cNvSpPr>
          <p:nvPr>
            <p:ph type="sldNum" idx="12"/>
          </p:nvPr>
        </p:nvSpPr>
        <p:spPr>
          <a:xfrm>
            <a:off x="3884614" y="9428583"/>
            <a:ext cx="297180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5679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1" y="4715153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:notes"/>
          <p:cNvSpPr txBox="1">
            <a:spLocks noGrp="1"/>
          </p:cNvSpPr>
          <p:nvPr>
            <p:ph type="sldNum" idx="12"/>
          </p:nvPr>
        </p:nvSpPr>
        <p:spPr>
          <a:xfrm>
            <a:off x="3884614" y="9428583"/>
            <a:ext cx="297180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0564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1" y="4715153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:notes"/>
          <p:cNvSpPr txBox="1">
            <a:spLocks noGrp="1"/>
          </p:cNvSpPr>
          <p:nvPr>
            <p:ph type="sldNum" idx="12"/>
          </p:nvPr>
        </p:nvSpPr>
        <p:spPr>
          <a:xfrm>
            <a:off x="3884614" y="9428583"/>
            <a:ext cx="297180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130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68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744538"/>
            <a:ext cx="59547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5162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lang="pt-BR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3307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1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744538"/>
            <a:ext cx="59547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187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lang="pt-BR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784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1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744538"/>
            <a:ext cx="59547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9293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7962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1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744538"/>
            <a:ext cx="59547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3453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87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744538"/>
            <a:ext cx="59547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9264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87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744538"/>
            <a:ext cx="59547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9468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187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4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744538"/>
            <a:ext cx="59547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2921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5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744538"/>
            <a:ext cx="59547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6848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37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744538"/>
            <a:ext cx="59547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9042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1" y="4715153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:notes"/>
          <p:cNvSpPr txBox="1">
            <a:spLocks noGrp="1"/>
          </p:cNvSpPr>
          <p:nvPr>
            <p:ph type="sldNum" idx="12"/>
          </p:nvPr>
        </p:nvSpPr>
        <p:spPr>
          <a:xfrm>
            <a:off x="3884614" y="9428583"/>
            <a:ext cx="297180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2272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1" y="4715153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:notes"/>
          <p:cNvSpPr txBox="1">
            <a:spLocks noGrp="1"/>
          </p:cNvSpPr>
          <p:nvPr>
            <p:ph type="sldNum" idx="12"/>
          </p:nvPr>
        </p:nvSpPr>
        <p:spPr>
          <a:xfrm>
            <a:off x="3884614" y="9428583"/>
            <a:ext cx="297180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941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1" y="4715153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:notes"/>
          <p:cNvSpPr txBox="1">
            <a:spLocks noGrp="1"/>
          </p:cNvSpPr>
          <p:nvPr>
            <p:ph type="sldNum" idx="12"/>
          </p:nvPr>
        </p:nvSpPr>
        <p:spPr>
          <a:xfrm>
            <a:off x="3884614" y="9428583"/>
            <a:ext cx="297180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0602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8C8B2E65-FEA5-4A05-A1D9-A9084B58C397}" type="datetimeFigureOut">
              <a:rPr lang="pt-BR" smtClean="0"/>
              <a:pPr/>
              <a:t>30/11/2021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72CB50FD-6A24-4C3D-A72A-42FEC2AA1CE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3773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0" y="1"/>
            <a:ext cx="7143768" cy="60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1"/>
          </p:nvPr>
        </p:nvSpPr>
        <p:spPr>
          <a:xfrm>
            <a:off x="3575050" y="227543"/>
            <a:ext cx="5111750" cy="487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2"/>
          </p:nvPr>
        </p:nvSpPr>
        <p:spPr>
          <a:xfrm>
            <a:off x="457202" y="1195918"/>
            <a:ext cx="3008313" cy="390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>
            <a:spLocks noGrp="1"/>
          </p:cNvSpPr>
          <p:nvPr>
            <p:ph type="pic" idx="2"/>
          </p:nvPr>
        </p:nvSpPr>
        <p:spPr>
          <a:xfrm>
            <a:off x="1792288" y="510646"/>
            <a:ext cx="5486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1792288" y="4472782"/>
            <a:ext cx="5486400" cy="67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0" y="1"/>
            <a:ext cx="7143768" cy="60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 rot="5400000">
            <a:off x="2686182" y="-895481"/>
            <a:ext cx="3771636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 rot="5400000">
            <a:off x="5219964" y="1638301"/>
            <a:ext cx="4876271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 rot="5400000">
            <a:off x="1028965" y="-342898"/>
            <a:ext cx="4876271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CA803-DD85-44F1-B74B-E71E33E016DA}" type="datetimeFigureOut">
              <a:rPr lang="pt-BR" smtClean="0"/>
              <a:t>30/11/2021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FB9C1-1BD1-42F0-83AE-208B2BECD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0611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CA803-DD85-44F1-B74B-E71E33E016DA}" type="datetimeFigureOut">
              <a:rPr lang="pt-BR" smtClean="0"/>
              <a:t>30/11/2021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FB9C1-1BD1-42F0-83AE-208B2BECD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48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CA803-DD85-44F1-B74B-E71E33E016DA}" type="datetimeFigureOut">
              <a:rPr lang="pt-BR" smtClean="0"/>
              <a:t>30/11/2021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FB9C1-1BD1-42F0-83AE-208B2BECD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2518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CA803-DD85-44F1-B74B-E71E33E016DA}" type="datetimeFigureOut">
              <a:rPr lang="pt-BR" smtClean="0"/>
              <a:t>30/11/2021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FB9C1-1BD1-42F0-83AE-208B2BECD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075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CA803-DD85-44F1-B74B-E71E33E016DA}" type="datetimeFigureOut">
              <a:rPr lang="pt-BR" smtClean="0"/>
              <a:t>30/11/2021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FB9C1-1BD1-42F0-83AE-208B2BECD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309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CA803-DD85-44F1-B74B-E71E33E016DA}" type="datetimeFigureOut">
              <a:rPr lang="pt-BR" smtClean="0"/>
              <a:t>30/11/2021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FB9C1-1BD1-42F0-83AE-208B2BECD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7918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CA803-DD85-44F1-B74B-E71E33E016DA}" type="datetimeFigureOut">
              <a:rPr lang="pt-BR" smtClean="0"/>
              <a:t>30/11/2021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FB9C1-1BD1-42F0-83AE-208B2BECD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755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CA803-DD85-44F1-B74B-E71E33E016DA}" type="datetimeFigureOut">
              <a:rPr lang="pt-BR" smtClean="0"/>
              <a:t>30/11/2021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FB9C1-1BD1-42F0-83AE-208B2BECD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906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CA803-DD85-44F1-B74B-E71E33E016DA}" type="datetimeFigureOut">
              <a:rPr lang="pt-BR" smtClean="0"/>
              <a:t>30/11/2021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FB9C1-1BD1-42F0-83AE-208B2BECD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633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CA803-DD85-44F1-B74B-E71E33E016DA}" type="datetimeFigureOut">
              <a:rPr lang="pt-BR" smtClean="0"/>
              <a:t>30/11/2021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FB9C1-1BD1-42F0-83AE-208B2BECD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68175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CA803-DD85-44F1-B74B-E71E33E016DA}" type="datetimeFigureOut">
              <a:rPr lang="pt-BR" smtClean="0"/>
              <a:t>30/11/2021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FB9C1-1BD1-42F0-83AE-208B2BECD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44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e conteúdo" userDrawn="1">
  <p:cSld name="1_Título e conteúd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0" y="5354960"/>
            <a:ext cx="9144000" cy="360040"/>
          </a:xfrm>
          <a:prstGeom prst="rect">
            <a:avLst/>
          </a:prstGeom>
          <a:solidFill>
            <a:srgbClr val="034E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2857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Google Shape;19;p4"/>
          <p:cNvCxnSpPr/>
          <p:nvPr/>
        </p:nvCxnSpPr>
        <p:spPr>
          <a:xfrm>
            <a:off x="467544" y="654829"/>
            <a:ext cx="8136904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" name="Google Shape;20;p4" descr="nova-marca-gov-sp-2019-418x300.png"/>
          <p:cNvPicPr preferRelativeResize="0"/>
          <p:nvPr/>
        </p:nvPicPr>
        <p:blipFill rotWithShape="1">
          <a:blip r:embed="rId2">
            <a:alphaModFix/>
          </a:blip>
          <a:srcRect t="20038" b="13178"/>
          <a:stretch/>
        </p:blipFill>
        <p:spPr>
          <a:xfrm>
            <a:off x="7582184" y="59533"/>
            <a:ext cx="1490410" cy="5952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5;p3"/>
          <p:cNvSpPr txBox="1">
            <a:spLocks noGrp="1"/>
          </p:cNvSpPr>
          <p:nvPr>
            <p:ph type="title"/>
          </p:nvPr>
        </p:nvSpPr>
        <p:spPr>
          <a:xfrm>
            <a:off x="0" y="1"/>
            <a:ext cx="7143768" cy="60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0" y="1"/>
            <a:ext cx="7143768" cy="60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e conteúdo">
  <p:cSld name="2_Título e conteúd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0" y="5354960"/>
            <a:ext cx="9144000" cy="360040"/>
          </a:xfrm>
          <a:prstGeom prst="rect">
            <a:avLst/>
          </a:prstGeom>
          <a:solidFill>
            <a:srgbClr val="034E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857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7" descr="nova-marca-gov-sp-2019-418x300.png"/>
          <p:cNvPicPr preferRelativeResize="0"/>
          <p:nvPr/>
        </p:nvPicPr>
        <p:blipFill rotWithShape="1">
          <a:blip r:embed="rId2">
            <a:alphaModFix/>
          </a:blip>
          <a:srcRect t="20038" b="13178"/>
          <a:stretch/>
        </p:blipFill>
        <p:spPr>
          <a:xfrm>
            <a:off x="7582184" y="59533"/>
            <a:ext cx="1490410" cy="5952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7"/>
          <p:cNvCxnSpPr/>
          <p:nvPr/>
        </p:nvCxnSpPr>
        <p:spPr>
          <a:xfrm>
            <a:off x="467544" y="622873"/>
            <a:ext cx="8136904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 de título">
  <p:cSld name="1_Slide de título">
    <p:bg>
      <p:bgPr>
        <a:solidFill>
          <a:srgbClr val="034EA2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 l="16138" t="33313" r="16137" b="32200"/>
          <a:stretch/>
        </p:blipFill>
        <p:spPr>
          <a:xfrm>
            <a:off x="1475656" y="1417340"/>
            <a:ext cx="6192688" cy="1860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0" y="1"/>
            <a:ext cx="7143768" cy="60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457200" y="1333501"/>
            <a:ext cx="40386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2"/>
          </p:nvPr>
        </p:nvSpPr>
        <p:spPr>
          <a:xfrm>
            <a:off x="4648200" y="1333501"/>
            <a:ext cx="40386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title"/>
          </p:nvPr>
        </p:nvSpPr>
        <p:spPr>
          <a:xfrm>
            <a:off x="0" y="1"/>
            <a:ext cx="7143768" cy="60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3"/>
          </p:nvPr>
        </p:nvSpPr>
        <p:spPr>
          <a:xfrm>
            <a:off x="4645027" y="1279261"/>
            <a:ext cx="4041775" cy="53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4"/>
          </p:nvPr>
        </p:nvSpPr>
        <p:spPr>
          <a:xfrm>
            <a:off x="4645027" y="1812396"/>
            <a:ext cx="4041775" cy="329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0" y="1"/>
            <a:ext cx="7143768" cy="60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0" y="1"/>
            <a:ext cx="7143768" cy="60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CA803-DD85-44F1-B74B-E71E33E016DA}" type="datetimeFigureOut">
              <a:rPr lang="pt-BR" smtClean="0"/>
              <a:t>30/11/2021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FB9C1-1BD1-42F0-83AE-208B2BECD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390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82.png"/><Relationship Id="rId3" Type="http://schemas.openxmlformats.org/officeDocument/2006/relationships/image" Target="../media/image59.png"/><Relationship Id="rId21" Type="http://schemas.openxmlformats.org/officeDocument/2006/relationships/image" Target="../media/image7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86.png"/><Relationship Id="rId21" Type="http://schemas.openxmlformats.org/officeDocument/2006/relationships/image" Target="../media/image80.png"/><Relationship Id="rId7" Type="http://schemas.openxmlformats.org/officeDocument/2006/relationships/image" Target="../media/image8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openxmlformats.org/officeDocument/2006/relationships/image" Target="../media/image77.png"/><Relationship Id="rId24" Type="http://schemas.openxmlformats.org/officeDocument/2006/relationships/image" Target="../media/image72.png"/><Relationship Id="rId5" Type="http://schemas.openxmlformats.org/officeDocument/2006/relationships/image" Target="../media/image71.png"/><Relationship Id="rId15" Type="http://schemas.openxmlformats.org/officeDocument/2006/relationships/image" Target="../media/image89.png"/><Relationship Id="rId23" Type="http://schemas.openxmlformats.org/officeDocument/2006/relationships/image" Target="../media/image82.png"/><Relationship Id="rId10" Type="http://schemas.openxmlformats.org/officeDocument/2006/relationships/image" Target="../media/image76.png"/><Relationship Id="rId19" Type="http://schemas.openxmlformats.org/officeDocument/2006/relationships/image" Target="../media/image69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8.png"/><Relationship Id="rId22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66.png"/><Relationship Id="rId12" Type="http://schemas.openxmlformats.org/officeDocument/2006/relationships/image" Target="../media/image89.png"/><Relationship Id="rId17" Type="http://schemas.openxmlformats.org/officeDocument/2006/relationships/image" Target="../media/image103.png"/><Relationship Id="rId2" Type="http://schemas.openxmlformats.org/officeDocument/2006/relationships/image" Target="../media/image93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6.png"/><Relationship Id="rId11" Type="http://schemas.openxmlformats.org/officeDocument/2006/relationships/image" Target="../media/image88.png"/><Relationship Id="rId5" Type="http://schemas.openxmlformats.org/officeDocument/2006/relationships/image" Target="../media/image95.png"/><Relationship Id="rId15" Type="http://schemas.openxmlformats.org/officeDocument/2006/relationships/image" Target="../media/image101.png"/><Relationship Id="rId10" Type="http://schemas.openxmlformats.org/officeDocument/2006/relationships/image" Target="../media/image9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00.png"/><Relationship Id="rId18" Type="http://schemas.openxmlformats.org/officeDocument/2006/relationships/comments" Target="../comments/comment2.xml"/><Relationship Id="rId3" Type="http://schemas.openxmlformats.org/officeDocument/2006/relationships/image" Target="../media/image63.png"/><Relationship Id="rId7" Type="http://schemas.openxmlformats.org/officeDocument/2006/relationships/image" Target="../media/image97.png"/><Relationship Id="rId12" Type="http://schemas.openxmlformats.org/officeDocument/2006/relationships/image" Target="../media/image99.png"/><Relationship Id="rId17" Type="http://schemas.openxmlformats.org/officeDocument/2006/relationships/image" Target="../media/image93.png"/><Relationship Id="rId2" Type="http://schemas.openxmlformats.org/officeDocument/2006/relationships/image" Target="../media/image94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11" Type="http://schemas.openxmlformats.org/officeDocument/2006/relationships/image" Target="../media/image89.png"/><Relationship Id="rId5" Type="http://schemas.openxmlformats.org/officeDocument/2006/relationships/image" Target="../media/image96.png"/><Relationship Id="rId15" Type="http://schemas.openxmlformats.org/officeDocument/2006/relationships/image" Target="../media/image102.png"/><Relationship Id="rId10" Type="http://schemas.openxmlformats.org/officeDocument/2006/relationships/image" Target="../media/image88.png"/><Relationship Id="rId4" Type="http://schemas.openxmlformats.org/officeDocument/2006/relationships/image" Target="../media/image95.png"/><Relationship Id="rId9" Type="http://schemas.openxmlformats.org/officeDocument/2006/relationships/image" Target="../media/image98.png"/><Relationship Id="rId1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3.pn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7.png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8.png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66.png"/><Relationship Id="rId12" Type="http://schemas.openxmlformats.org/officeDocument/2006/relationships/image" Target="../media/image89.png"/><Relationship Id="rId17" Type="http://schemas.openxmlformats.org/officeDocument/2006/relationships/image" Target="../media/image103.png"/><Relationship Id="rId2" Type="http://schemas.openxmlformats.org/officeDocument/2006/relationships/image" Target="../media/image109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6.png"/><Relationship Id="rId11" Type="http://schemas.openxmlformats.org/officeDocument/2006/relationships/image" Target="../media/image88.png"/><Relationship Id="rId5" Type="http://schemas.openxmlformats.org/officeDocument/2006/relationships/image" Target="../media/image95.png"/><Relationship Id="rId15" Type="http://schemas.openxmlformats.org/officeDocument/2006/relationships/image" Target="../media/image101.png"/><Relationship Id="rId10" Type="http://schemas.openxmlformats.org/officeDocument/2006/relationships/image" Target="../media/image9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2.png"/><Relationship Id="rId5" Type="http://schemas.openxmlformats.org/officeDocument/2006/relationships/image" Target="../media/image109.png"/><Relationship Id="rId4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Relationship Id="rId9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jp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jpg"/><Relationship Id="rId19" Type="http://schemas.openxmlformats.org/officeDocument/2006/relationships/image" Target="../media/image26.jpeg"/><Relationship Id="rId4" Type="http://schemas.openxmlformats.org/officeDocument/2006/relationships/image" Target="../media/image11.png"/><Relationship Id="rId9" Type="http://schemas.openxmlformats.org/officeDocument/2006/relationships/image" Target="../media/image16.jp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comments" Target="../comments/commen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16F22C9-157D-496A-9502-1BD2AC1C9ABA}" type="slidenum">
              <a:rPr lang="pt-BR" altLang="pt-BR"/>
              <a:pPr/>
              <a:t>1</a:t>
            </a:fld>
            <a:endParaRPr lang="pt-BR" altLang="pt-BR"/>
          </a:p>
        </p:txBody>
      </p:sp>
      <p:pic>
        <p:nvPicPr>
          <p:cNvPr id="9" name="Picture 5" descr="Prumir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784" y="-368413"/>
            <a:ext cx="5527216" cy="377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143;gac97912c09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6065"/>
            <a:ext cx="3616784" cy="299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52;gac97912c09_0_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14718"/>
            <a:ext cx="2003123" cy="300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007" y="2991961"/>
            <a:ext cx="3691993" cy="2768994"/>
          </a:xfrm>
          <a:prstGeom prst="rect">
            <a:avLst/>
          </a:prstGeom>
        </p:spPr>
      </p:pic>
      <p:pic>
        <p:nvPicPr>
          <p:cNvPr id="10" name="Imagem 10" descr="Ilha com montanha ao fundo&#10;&#10;Descrição gerada com alta confiança">
            <a:extLst>
              <a:ext uri="{FF2B5EF4-FFF2-40B4-BE49-F238E27FC236}">
                <a16:creationId xmlns:a16="http://schemas.microsoft.com/office/drawing/2014/main" id="{1EDE2B60-90E0-4D8B-98C6-A80EBD3AC4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8" b="10714"/>
          <a:stretch/>
        </p:blipFill>
        <p:spPr>
          <a:xfrm>
            <a:off x="2003123" y="3427192"/>
            <a:ext cx="3442320" cy="231202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573026" y="2355497"/>
            <a:ext cx="6060673" cy="1631409"/>
          </a:xfrm>
          <a:prstGeom prst="rect">
            <a:avLst/>
          </a:prstGeom>
          <a:solidFill>
            <a:srgbClr val="0D0D0D">
              <a:alpha val="74902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t-BR" sz="2667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DE MANEJO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2333" b="1" dirty="0">
                <a:solidFill>
                  <a:schemeClr val="bg1"/>
                </a:solidFill>
              </a:rPr>
              <a:t>APA MARINHA DO LITORAL NORTE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1667" dirty="0">
                <a:solidFill>
                  <a:schemeClr val="bg1"/>
                </a:solidFill>
              </a:rPr>
              <a:t> CONSEMA - 30 de Novembro de 2021.</a:t>
            </a:r>
          </a:p>
        </p:txBody>
      </p:sp>
    </p:spTree>
    <p:extLst>
      <p:ext uri="{BB962C8B-B14F-4D97-AF65-F5344CB8AC3E}">
        <p14:creationId xmlns:p14="http://schemas.microsoft.com/office/powerpoint/2010/main" val="2689603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8;p17"/>
          <p:cNvSpPr/>
          <p:nvPr/>
        </p:nvSpPr>
        <p:spPr>
          <a:xfrm>
            <a:off x="762000" y="0"/>
            <a:ext cx="7620000" cy="817273"/>
          </a:xfrm>
          <a:prstGeom prst="rect">
            <a:avLst/>
          </a:prstGeom>
          <a:solidFill>
            <a:srgbClr val="0D0D0D">
              <a:alpha val="69803"/>
            </a:srgbClr>
          </a:solidFill>
          <a:ln w="25400" cap="flat" cmpd="sng">
            <a:solidFill>
              <a:srgbClr val="000000">
                <a:alpha val="980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marL="380985" lvl="1" defTabSz="761970">
              <a:buClrTx/>
            </a:pPr>
            <a:r>
              <a:rPr lang="pt-BR" sz="2333" b="1" kern="1200">
                <a:solidFill>
                  <a:srgbClr val="FFFF00"/>
                </a:solidFill>
              </a:rPr>
              <a:t>Principais vetores de pressão</a:t>
            </a:r>
            <a:endParaRPr sz="2333" b="1" kern="1200">
              <a:solidFill>
                <a:srgbClr val="FFFF00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20224"/>
          <a:stretch>
            <a:fillRect/>
          </a:stretch>
        </p:blipFill>
        <p:spPr bwMode="auto">
          <a:xfrm>
            <a:off x="3312584" y="819680"/>
            <a:ext cx="2759604" cy="21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" name="Imagem 14" descr="imagens">
            <a:extLst>
              <a:ext uri="{FF2B5EF4-FFF2-40B4-BE49-F238E27FC236}">
                <a16:creationId xmlns:a16="http://schemas.microsoft.com/office/drawing/2014/main" id="{56B5575D-A903-4F68-9201-3A7ACF9957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791582"/>
            <a:ext cx="2741888" cy="1589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6"/>
          <a:stretch>
            <a:fillRect/>
          </a:stretch>
        </p:blipFill>
        <p:spPr bwMode="auto">
          <a:xfrm>
            <a:off x="747448" y="2429901"/>
            <a:ext cx="2700073" cy="187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" name="Picture 4" descr="DSC002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48" y="809625"/>
            <a:ext cx="2700073" cy="173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tângulo 10"/>
          <p:cNvSpPr>
            <a:spLocks noChangeArrowheads="1"/>
          </p:cNvSpPr>
          <p:nvPr/>
        </p:nvSpPr>
        <p:spPr bwMode="auto">
          <a:xfrm>
            <a:off x="1091407" y="2010834"/>
            <a:ext cx="7290593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61970" eaLnBrk="1" hangingPunct="1">
              <a:buClrTx/>
            </a:pPr>
            <a:endParaRPr lang="pt-BR" altLang="pt-BR" sz="1500" kern="1200">
              <a:solidFill>
                <a:prstClr val="white"/>
              </a:solidFill>
              <a:latin typeface="Calibri" pitchFamily="34" charset="0"/>
              <a:ea typeface="+mn-ea"/>
              <a:cs typeface="+mn-cs"/>
            </a:endParaRPr>
          </a:p>
          <a:p>
            <a:pPr defTabSz="761970" eaLnBrk="1" hangingPunct="1">
              <a:buClrTx/>
            </a:pPr>
            <a:endParaRPr lang="pt-BR" altLang="pt-BR" sz="1500" kern="1200">
              <a:solidFill>
                <a:prstClr val="white"/>
              </a:solidFill>
              <a:latin typeface="Calibri" pitchFamily="34" charset="0"/>
              <a:ea typeface="+mn-ea"/>
              <a:cs typeface="+mn-cs"/>
            </a:endParaRPr>
          </a:p>
          <a:p>
            <a:pPr defTabSz="761970" eaLnBrk="1" hangingPunct="1">
              <a:buClrTx/>
            </a:pPr>
            <a:endParaRPr lang="pt-BR" altLang="pt-BR" sz="1500" kern="1200">
              <a:solidFill>
                <a:prstClr val="white"/>
              </a:solidFill>
              <a:latin typeface="Calibri" pitchFamily="34" charset="0"/>
              <a:ea typeface="+mn-ea"/>
              <a:cs typeface="+mn-cs"/>
            </a:endParaRPr>
          </a:p>
          <a:p>
            <a:pPr defTabSz="761970" eaLnBrk="1" hangingPunct="1">
              <a:buClrTx/>
            </a:pPr>
            <a:endParaRPr lang="pt-BR" altLang="pt-BR" sz="1500" kern="1200">
              <a:solidFill>
                <a:prstClr val="white"/>
              </a:solidFill>
              <a:latin typeface="Calibri" pitchFamily="34" charset="0"/>
              <a:ea typeface="+mn-ea"/>
              <a:cs typeface="+mn-cs"/>
            </a:endParaRPr>
          </a:p>
          <a:p>
            <a:pPr defTabSz="761970" eaLnBrk="1" hangingPunct="1">
              <a:buClrTx/>
            </a:pPr>
            <a:endParaRPr lang="pt-BR" altLang="pt-BR" sz="1500" kern="1200">
              <a:solidFill>
                <a:prstClr val="white"/>
              </a:solidFill>
              <a:latin typeface="Calibri" pitchFamily="34" charset="0"/>
              <a:ea typeface="+mn-ea"/>
              <a:cs typeface="+mn-cs"/>
            </a:endParaRPr>
          </a:p>
          <a:p>
            <a:pPr defTabSz="761970" eaLnBrk="1" hangingPunct="1">
              <a:buClrTx/>
            </a:pPr>
            <a:endParaRPr lang="pt-BR" altLang="pt-BR" sz="1500" kern="1200">
              <a:solidFill>
                <a:prstClr val="white"/>
              </a:solidFill>
              <a:latin typeface="Calibri" pitchFamily="34" charset="0"/>
              <a:ea typeface="+mn-ea"/>
              <a:cs typeface="+mn-cs"/>
            </a:endParaRPr>
          </a:p>
          <a:p>
            <a:pPr defTabSz="761970" eaLnBrk="1" hangingPunct="1">
              <a:buClrTx/>
            </a:pPr>
            <a:endParaRPr lang="pt-BR" altLang="pt-BR" sz="1500" kern="1200">
              <a:solidFill>
                <a:prstClr val="white"/>
              </a:solidFill>
              <a:latin typeface="Calibri" pitchFamily="34" charset="0"/>
              <a:ea typeface="+mn-ea"/>
              <a:cs typeface="+mn-cs"/>
            </a:endParaRPr>
          </a:p>
          <a:p>
            <a:pPr defTabSz="761970" eaLnBrk="1" hangingPunct="1">
              <a:buClrTx/>
            </a:pPr>
            <a:endParaRPr lang="pt-BR" altLang="pt-BR" sz="1500" kern="1200">
              <a:solidFill>
                <a:prstClr val="white"/>
              </a:solidFill>
              <a:latin typeface="Calibri" pitchFamily="34" charset="0"/>
              <a:ea typeface="+mn-ea"/>
              <a:cs typeface="+mn-cs"/>
            </a:endParaRPr>
          </a:p>
          <a:p>
            <a:pPr defTabSz="761970" eaLnBrk="1" hangingPunct="1">
              <a:buClrTx/>
            </a:pPr>
            <a:endParaRPr lang="pt-BR" altLang="pt-BR" sz="1500" kern="1200">
              <a:solidFill>
                <a:prstClr val="white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1" name="Imagem 2" descr="Vista aérea de prédios e água ao fundo&#10;&#10;Descrição gerada com alta confiança">
            <a:extLst>
              <a:ext uri="{FF2B5EF4-FFF2-40B4-BE49-F238E27FC236}">
                <a16:creationId xmlns:a16="http://schemas.microsoft.com/office/drawing/2014/main" id="{3FA378FE-2DBC-4542-AA50-E83112182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5530" y="4027283"/>
            <a:ext cx="3646471" cy="1838660"/>
          </a:xfrm>
          <a:prstGeom prst="rect">
            <a:avLst/>
          </a:prstGeom>
        </p:spPr>
      </p:pic>
      <p:pic>
        <p:nvPicPr>
          <p:cNvPr id="22" name="Picture 11" descr="http://3.bp.blogspot.com/-ji5B4doXNMI/TZDXAD-YWiI/AAAAAAAAB4Y/1PWHOCwqKSI/s1600/mini-IMG_26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2611933"/>
            <a:ext cx="1892300" cy="181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8"/>
          <a:stretch>
            <a:fillRect/>
          </a:stretch>
        </p:blipFill>
        <p:spPr bwMode="auto">
          <a:xfrm>
            <a:off x="6489700" y="2600828"/>
            <a:ext cx="1892300" cy="184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2F52C5E-DCFA-407D-AA3A-A972D93E6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331" r="-1" b="9473"/>
          <a:stretch/>
        </p:blipFill>
        <p:spPr bwMode="auto">
          <a:xfrm>
            <a:off x="2885624" y="4145958"/>
            <a:ext cx="1849906" cy="156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 descr="http://2.bp.blogspot.com/_vHfhEO08cCE/SJxCHlQltUI/AAAAAAAAIzk/Uy68IWN2WzA/s400/PLATAFORMA+PETROLEO.jpg"/>
          <p:cNvPicPr>
            <a:picLocks noChangeAspect="1" noChangeArrowheads="1"/>
          </p:cNvPicPr>
          <p:nvPr/>
        </p:nvPicPr>
        <p:blipFill rotWithShape="1">
          <a:blip r:embed="rId10" cstate="print"/>
          <a:srcRect l="2112" t="8386" r="5617" b="-138"/>
          <a:stretch/>
        </p:blipFill>
        <p:spPr bwMode="auto">
          <a:xfrm>
            <a:off x="6110733" y="832239"/>
            <a:ext cx="2271267" cy="17455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" name="Picture 3" descr="C:\Compartilhada\Banco de imagens\Imagens para material de divulgação\Fotos para sensibilização\IMG_276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47" y="4176180"/>
            <a:ext cx="2159354" cy="16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549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"/>
          <p:cNvGrpSpPr/>
          <p:nvPr/>
        </p:nvGrpSpPr>
        <p:grpSpPr>
          <a:xfrm>
            <a:off x="200048" y="1017280"/>
            <a:ext cx="1933886" cy="546698"/>
            <a:chOff x="0" y="851372"/>
            <a:chExt cx="2578515" cy="728931"/>
          </a:xfrm>
        </p:grpSpPr>
        <p:sp>
          <p:nvSpPr>
            <p:cNvPr id="86" name="Google Shape;86;p1"/>
            <p:cNvSpPr/>
            <p:nvPr/>
          </p:nvSpPr>
          <p:spPr>
            <a:xfrm>
              <a:off x="0" y="851372"/>
              <a:ext cx="2578515" cy="728931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127206" y="911461"/>
              <a:ext cx="2324100" cy="608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144" tIns="46931" rIns="82144" bIns="46931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105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Etapa 1</a:t>
              </a:r>
              <a:endParaRPr sz="1050"/>
            </a:p>
            <a:p>
              <a:pPr algn="ctr">
                <a:lnSpc>
                  <a:spcPct val="90000"/>
                </a:lnSpc>
                <a:spcBef>
                  <a:spcPts val="368"/>
                </a:spcBef>
              </a:pPr>
              <a:r>
                <a:rPr lang="pt-BR" sz="105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Diagnóstico Participativo</a:t>
              </a:r>
              <a:endParaRPr sz="10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1"/>
          <p:cNvGrpSpPr/>
          <p:nvPr/>
        </p:nvGrpSpPr>
        <p:grpSpPr>
          <a:xfrm>
            <a:off x="122663" y="1732734"/>
            <a:ext cx="2088654" cy="1251682"/>
            <a:chOff x="-50313" y="714551"/>
            <a:chExt cx="2011240" cy="2875956"/>
          </a:xfrm>
        </p:grpSpPr>
        <p:sp>
          <p:nvSpPr>
            <p:cNvPr id="89" name="Google Shape;89;p1"/>
            <p:cNvSpPr/>
            <p:nvPr/>
          </p:nvSpPr>
          <p:spPr>
            <a:xfrm>
              <a:off x="-50313" y="762351"/>
              <a:ext cx="2011240" cy="2635200"/>
            </a:xfrm>
            <a:prstGeom prst="rect">
              <a:avLst/>
            </a:prstGeom>
            <a:solidFill>
              <a:srgbClr val="F7D5CB">
                <a:alpha val="89803"/>
              </a:srgbClr>
            </a:solidFill>
            <a:ln w="12700" cap="flat" cmpd="sng">
              <a:solidFill>
                <a:srgbClr val="F7D5C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3224" y="714551"/>
              <a:ext cx="1957703" cy="2875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806" tIns="72806" rIns="97069" bIns="109200" anchor="t" anchorCtr="0">
              <a:noAutofit/>
            </a:bodyPr>
            <a:lstStyle/>
            <a:p>
              <a:pPr marL="133350" lvl="1" indent="-133350">
                <a:lnSpc>
                  <a:spcPct val="90000"/>
                </a:lnSpc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lang="pt-BR"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11 reuniões de apresentação em 2013, totalizando 480 participantes </a:t>
              </a: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33350" lvl="1" indent="-133350">
                <a:lnSpc>
                  <a:spcPct val="90000"/>
                </a:lnSpc>
                <a:spcBef>
                  <a:spcPts val="158"/>
                </a:spcBef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lang="pt-BR"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6 oficinas de diagnóstico, totalizando 624 participantes;</a:t>
              </a: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33350" lvl="1" indent="-133350">
                <a:lnSpc>
                  <a:spcPct val="90000"/>
                </a:lnSpc>
                <a:spcBef>
                  <a:spcPts val="158"/>
                </a:spcBef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lang="pt-BR"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Devolutivas: 15 reuniões, totalizando 284 participantes</a:t>
              </a:r>
              <a:r>
                <a:rPr lang="pt-BR" sz="1050">
                  <a:solidFill>
                    <a:srgbClr val="8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050"/>
            </a:p>
          </p:txBody>
        </p:sp>
      </p:grpSp>
      <p:grpSp>
        <p:nvGrpSpPr>
          <p:cNvPr id="91" name="Google Shape;91;p1"/>
          <p:cNvGrpSpPr/>
          <p:nvPr/>
        </p:nvGrpSpPr>
        <p:grpSpPr>
          <a:xfrm>
            <a:off x="2244242" y="1016113"/>
            <a:ext cx="1956105" cy="549185"/>
            <a:chOff x="2050983" y="-37176"/>
            <a:chExt cx="1843264" cy="732246"/>
          </a:xfrm>
        </p:grpSpPr>
        <p:sp>
          <p:nvSpPr>
            <p:cNvPr id="92" name="Google Shape;92;p1"/>
            <p:cNvSpPr/>
            <p:nvPr/>
          </p:nvSpPr>
          <p:spPr>
            <a:xfrm>
              <a:off x="2071919" y="-33861"/>
              <a:ext cx="1822327" cy="728931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2050983" y="-37176"/>
              <a:ext cx="1843264" cy="728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144" tIns="46931" rIns="82144" bIns="46931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105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Etapa 2</a:t>
              </a:r>
              <a:endParaRPr sz="1050"/>
            </a:p>
            <a:p>
              <a:pPr algn="ctr">
                <a:lnSpc>
                  <a:spcPct val="90000"/>
                </a:lnSpc>
                <a:spcBef>
                  <a:spcPts val="368"/>
                </a:spcBef>
              </a:pPr>
              <a:r>
                <a:rPr lang="pt-BR" sz="105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Diagnóstico Técnico</a:t>
              </a:r>
              <a:endParaRPr sz="10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1"/>
          <p:cNvGrpSpPr/>
          <p:nvPr/>
        </p:nvGrpSpPr>
        <p:grpSpPr>
          <a:xfrm>
            <a:off x="4338009" y="1017280"/>
            <a:ext cx="1648735" cy="546698"/>
            <a:chOff x="4038478" y="10122"/>
            <a:chExt cx="1553625" cy="728931"/>
          </a:xfrm>
        </p:grpSpPr>
        <p:sp>
          <p:nvSpPr>
            <p:cNvPr id="95" name="Google Shape;95;p1"/>
            <p:cNvSpPr/>
            <p:nvPr/>
          </p:nvSpPr>
          <p:spPr>
            <a:xfrm>
              <a:off x="4038479" y="10122"/>
              <a:ext cx="1553624" cy="728931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038478" y="10122"/>
              <a:ext cx="1527835" cy="728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144" tIns="46931" rIns="82144" bIns="46931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105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Etapa 3</a:t>
              </a:r>
              <a:endParaRPr sz="1050"/>
            </a:p>
            <a:p>
              <a:pPr algn="ctr">
                <a:lnSpc>
                  <a:spcPct val="90000"/>
                </a:lnSpc>
                <a:spcBef>
                  <a:spcPts val="368"/>
                </a:spcBef>
              </a:pPr>
              <a:r>
                <a:rPr lang="pt-BR" sz="105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Zoneamento</a:t>
              </a:r>
              <a:endParaRPr sz="10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1"/>
          <p:cNvGrpSpPr/>
          <p:nvPr/>
        </p:nvGrpSpPr>
        <p:grpSpPr>
          <a:xfrm>
            <a:off x="6113078" y="1017280"/>
            <a:ext cx="1371600" cy="546698"/>
            <a:chOff x="5689939" y="10122"/>
            <a:chExt cx="1292477" cy="728931"/>
          </a:xfrm>
        </p:grpSpPr>
        <p:sp>
          <p:nvSpPr>
            <p:cNvPr id="98" name="Google Shape;98;p1"/>
            <p:cNvSpPr/>
            <p:nvPr/>
          </p:nvSpPr>
          <p:spPr>
            <a:xfrm>
              <a:off x="5702406" y="10122"/>
              <a:ext cx="1258297" cy="728931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5689939" y="10122"/>
              <a:ext cx="1292477" cy="728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144" tIns="46931" rIns="82144" bIns="46931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105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Etapa 4</a:t>
              </a:r>
              <a:endParaRPr sz="1050"/>
            </a:p>
            <a:p>
              <a:pPr algn="ctr">
                <a:lnSpc>
                  <a:spcPct val="90000"/>
                </a:lnSpc>
                <a:spcBef>
                  <a:spcPts val="368"/>
                </a:spcBef>
              </a:pPr>
              <a:r>
                <a:rPr lang="pt-BR" sz="105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Programas de Gestão</a:t>
              </a:r>
              <a:endParaRPr sz="10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" name="Google Shape;100;p1"/>
          <p:cNvSpPr txBox="1"/>
          <p:nvPr/>
        </p:nvSpPr>
        <p:spPr>
          <a:xfrm>
            <a:off x="129385" y="3731598"/>
            <a:ext cx="2075213" cy="1574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63" tIns="47981" rIns="95963" bIns="47981" anchor="ctr" anchorCtr="0">
            <a:spAutoFit/>
          </a:bodyPr>
          <a:lstStyle/>
          <a:p>
            <a:pPr marL="133350" indent="-133350">
              <a:buSzPts val="1600"/>
              <a:buFont typeface="Calibri"/>
              <a:buChar char="-"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Realidade da região do ponto de vista dos usuários</a:t>
            </a:r>
            <a:endParaRPr sz="1050"/>
          </a:p>
          <a:p>
            <a:pPr marL="133350" indent="-133350">
              <a:buSzPts val="1600"/>
              <a:buFont typeface="Calibri"/>
              <a:buChar char="-"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Usos, interações</a:t>
            </a:r>
            <a:endParaRPr sz="1050"/>
          </a:p>
          <a:p>
            <a:pPr marL="133350" indent="-133350">
              <a:buSzPts val="1600"/>
              <a:buFont typeface="Calibri"/>
              <a:buChar char="-"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Problemas, dificuldades, desafios</a:t>
            </a:r>
            <a:endParaRPr sz="1050"/>
          </a:p>
          <a:p>
            <a:pPr marL="133350" indent="-133350">
              <a:buSzPts val="1600"/>
              <a:buFont typeface="Calibri"/>
              <a:buChar char="-"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Potencialidades</a:t>
            </a:r>
            <a:endParaRPr sz="1050"/>
          </a:p>
          <a:p>
            <a:pPr marL="133350" indent="-133350">
              <a:buSzPts val="1600"/>
              <a:buFont typeface="Calibri"/>
              <a:buChar char="-"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Lacunas de conhecimento</a:t>
            </a:r>
            <a:endParaRPr sz="1050"/>
          </a:p>
          <a:p>
            <a:pPr marL="133350" indent="-133350">
              <a:buSzPts val="1600"/>
              <a:buFont typeface="Calibri"/>
              <a:buChar char="-"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Escolha de Representantes</a:t>
            </a:r>
            <a:endParaRPr sz="1050"/>
          </a:p>
        </p:txBody>
      </p:sp>
      <p:sp>
        <p:nvSpPr>
          <p:cNvPr id="101" name="Google Shape;101;p1"/>
          <p:cNvSpPr/>
          <p:nvPr/>
        </p:nvSpPr>
        <p:spPr>
          <a:xfrm>
            <a:off x="3117516" y="1853293"/>
            <a:ext cx="387692" cy="119022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5963" tIns="47981" rIns="95963" bIns="47981" anchor="t" anchorCtr="0">
            <a:noAutofit/>
          </a:bodyPr>
          <a:lstStyle/>
          <a:p>
            <a:pPr algn="r"/>
            <a:endParaRPr sz="1800" b="1" i="1" u="sng"/>
          </a:p>
        </p:txBody>
      </p:sp>
      <p:sp>
        <p:nvSpPr>
          <p:cNvPr id="102" name="Google Shape;102;p1"/>
          <p:cNvSpPr txBox="1"/>
          <p:nvPr/>
        </p:nvSpPr>
        <p:spPr>
          <a:xfrm>
            <a:off x="2333170" y="3273742"/>
            <a:ext cx="1956385" cy="120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63" tIns="47981" rIns="95963" bIns="47981" anchor="ctr" anchorCtr="0">
            <a:spAutoFit/>
          </a:bodyPr>
          <a:lstStyle/>
          <a:p>
            <a:pPr marL="133350" indent="-133350">
              <a:buSzPts val="1600"/>
              <a:buFont typeface="Calibri"/>
              <a:buChar char="-"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Realidade da região do ponto de vista técnico e científico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133350" indent="-133350">
              <a:buSzPts val="1600"/>
              <a:buFont typeface="Calibri"/>
              <a:buChar char="-"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Meio Físico</a:t>
            </a:r>
            <a:endParaRPr sz="1050"/>
          </a:p>
          <a:p>
            <a:pPr marL="133350" indent="-133350">
              <a:buSzPts val="1600"/>
              <a:buFont typeface="Calibri"/>
              <a:buChar char="-"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Meio Biótico</a:t>
            </a:r>
            <a:endParaRPr sz="1050"/>
          </a:p>
          <a:p>
            <a:pPr marL="133350" indent="-133350">
              <a:buSzPts val="1600"/>
              <a:buFont typeface="Calibri"/>
              <a:buChar char="-"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Meio Socioeconômico</a:t>
            </a:r>
            <a:endParaRPr sz="1050"/>
          </a:p>
        </p:txBody>
      </p:sp>
      <p:sp>
        <p:nvSpPr>
          <p:cNvPr id="103" name="Google Shape;103;p1"/>
          <p:cNvSpPr txBox="1"/>
          <p:nvPr/>
        </p:nvSpPr>
        <p:spPr>
          <a:xfrm>
            <a:off x="3951071" y="4564395"/>
            <a:ext cx="2422612" cy="65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63" tIns="47981" rIns="95963" bIns="47981" anchor="ctr" anchorCtr="0">
            <a:spAutoFit/>
          </a:bodyPr>
          <a:lstStyle/>
          <a:p>
            <a:pPr marL="133350" indent="-133350">
              <a:buSzPts val="1600"/>
              <a:buFont typeface="Calibri"/>
              <a:buChar char="-"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Delimitação de áreas e atividades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133350" indent="-133350">
              <a:buSzPts val="1600"/>
              <a:buFont typeface="Calibri"/>
              <a:buChar char="-"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Normas de uso e manejo dos recursos </a:t>
            </a:r>
            <a:endParaRPr sz="1050"/>
          </a:p>
        </p:txBody>
      </p:sp>
      <p:sp>
        <p:nvSpPr>
          <p:cNvPr id="104" name="Google Shape;104;p1"/>
          <p:cNvSpPr txBox="1"/>
          <p:nvPr/>
        </p:nvSpPr>
        <p:spPr>
          <a:xfrm>
            <a:off x="6093556" y="3756989"/>
            <a:ext cx="1480130" cy="65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63" tIns="47981" rIns="95963" bIns="47981" anchor="ctr" anchorCtr="0">
            <a:spAutoFit/>
          </a:bodyPr>
          <a:lstStyle/>
          <a:p>
            <a:pPr marL="133350" indent="-133350">
              <a:buSzPts val="1600"/>
              <a:buFont typeface="Calibri"/>
              <a:buChar char="-"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Diretrizes, temas e prioridade para gestão</a:t>
            </a:r>
            <a:endParaRPr sz="1050"/>
          </a:p>
        </p:txBody>
      </p:sp>
      <p:sp>
        <p:nvSpPr>
          <p:cNvPr id="105" name="Google Shape;105;p1"/>
          <p:cNvSpPr/>
          <p:nvPr/>
        </p:nvSpPr>
        <p:spPr>
          <a:xfrm>
            <a:off x="4289036" y="1756134"/>
            <a:ext cx="1746682" cy="1442072"/>
          </a:xfrm>
          <a:prstGeom prst="rect">
            <a:avLst/>
          </a:prstGeom>
          <a:solidFill>
            <a:srgbClr val="F7D5CB">
              <a:alpha val="89803"/>
            </a:srgbClr>
          </a:solidFill>
          <a:ln w="12700" cap="flat" cmpd="sng">
            <a:solidFill>
              <a:srgbClr val="F7D5CB">
                <a:alpha val="8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133350" indent="-133350">
              <a:buClr>
                <a:schemeClr val="dk1"/>
              </a:buClr>
              <a:buSzPts val="1400"/>
              <a:buFont typeface="Arial"/>
              <a:buChar char="•"/>
            </a:pPr>
            <a:r>
              <a:rPr lang="pt-BR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reunião de retomada 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4999"/>
            <a:r>
              <a:rPr lang="pt-BR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(87 participantes)</a:t>
            </a:r>
            <a:endParaRPr sz="1050" dirty="0"/>
          </a:p>
          <a:p>
            <a:pPr marL="133350" indent="-133350">
              <a:buClr>
                <a:schemeClr val="dk1"/>
              </a:buClr>
              <a:buSzPts val="1400"/>
              <a:buFont typeface="Arial"/>
              <a:buChar char="•"/>
            </a:pPr>
            <a:r>
              <a:rPr lang="pt-BR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reuniões setoriais em 2018 e 2019 com cerca de 757 participantes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3350" indent="-133350">
              <a:buClr>
                <a:schemeClr val="dk1"/>
              </a:buClr>
              <a:buSzPts val="1400"/>
              <a:buFont typeface="Arial"/>
              <a:buChar char="•"/>
            </a:pPr>
            <a:r>
              <a:rPr lang="pt-BR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Oficinas de Zoneamento 2018 e 2019 totalizando 368 participantes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6253425" y="1756133"/>
            <a:ext cx="1160393" cy="885437"/>
          </a:xfrm>
          <a:prstGeom prst="rect">
            <a:avLst/>
          </a:prstGeom>
          <a:solidFill>
            <a:srgbClr val="F7D5CB">
              <a:alpha val="89803"/>
            </a:srgbClr>
          </a:solidFill>
          <a:ln w="12700" cap="flat" cmpd="sng">
            <a:solidFill>
              <a:srgbClr val="F7D5CB">
                <a:alpha val="8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133350" lvl="1" indent="-133350">
              <a:lnSpc>
                <a:spcPct val="90000"/>
              </a:lnSpc>
              <a:buClr>
                <a:schemeClr val="dk1"/>
              </a:buClr>
              <a:buSzPts val="1400"/>
              <a:buFont typeface="Calibri"/>
              <a:buChar char="•"/>
            </a:pPr>
            <a:r>
              <a:rPr lang="pt-BR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Oficina de Programas de Gestão em 2019 totalizando 59 participantes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7541621" y="1017280"/>
            <a:ext cx="1433947" cy="546698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0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Etapa 5 </a:t>
            </a:r>
            <a:endParaRPr sz="1050"/>
          </a:p>
          <a:p>
            <a:pPr algn="ctr">
              <a:lnSpc>
                <a:spcPct val="90000"/>
              </a:lnSpc>
              <a:spcBef>
                <a:spcPts val="368"/>
              </a:spcBef>
            </a:pPr>
            <a:r>
              <a:rPr lang="pt-BR" sz="10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Deliberação</a:t>
            </a: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7572256" y="3756984"/>
            <a:ext cx="1490921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33350" indent="-133350">
              <a:buSzPts val="1600"/>
              <a:buFont typeface="Calibri"/>
              <a:buChar char="-"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Aprovação unânime do CG (com 39 Ressalvas)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955332" y="3037857"/>
            <a:ext cx="387692" cy="52547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5963" tIns="47981" rIns="95963" bIns="47981" anchor="t" anchorCtr="0">
            <a:noAutofit/>
          </a:bodyPr>
          <a:lstStyle/>
          <a:p>
            <a:pPr algn="r"/>
            <a:endParaRPr sz="1800" b="1" i="1" u="sng"/>
          </a:p>
        </p:txBody>
      </p:sp>
      <p:sp>
        <p:nvSpPr>
          <p:cNvPr id="110" name="Google Shape;110;p1"/>
          <p:cNvSpPr/>
          <p:nvPr/>
        </p:nvSpPr>
        <p:spPr>
          <a:xfrm>
            <a:off x="4968530" y="3374779"/>
            <a:ext cx="387692" cy="106139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5963" tIns="47981" rIns="95963" bIns="47981" anchor="t" anchorCtr="0">
            <a:noAutofit/>
          </a:bodyPr>
          <a:lstStyle/>
          <a:p>
            <a:pPr algn="r"/>
            <a:endParaRPr sz="1800" b="1" i="1" u="sng"/>
          </a:p>
        </p:txBody>
      </p:sp>
      <p:sp>
        <p:nvSpPr>
          <p:cNvPr id="111" name="Google Shape;111;p1"/>
          <p:cNvSpPr/>
          <p:nvPr/>
        </p:nvSpPr>
        <p:spPr>
          <a:xfrm>
            <a:off x="6639775" y="2855244"/>
            <a:ext cx="387692" cy="69028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5963" tIns="47981" rIns="95963" bIns="47981" anchor="t" anchorCtr="0">
            <a:noAutofit/>
          </a:bodyPr>
          <a:lstStyle/>
          <a:p>
            <a:pPr algn="r"/>
            <a:endParaRPr sz="1800" b="1" i="1" u="sng"/>
          </a:p>
        </p:txBody>
      </p:sp>
      <p:sp>
        <p:nvSpPr>
          <p:cNvPr id="112" name="Google Shape;112;p1"/>
          <p:cNvSpPr/>
          <p:nvPr/>
        </p:nvSpPr>
        <p:spPr>
          <a:xfrm>
            <a:off x="7637576" y="1756133"/>
            <a:ext cx="1242036" cy="885437"/>
          </a:xfrm>
          <a:prstGeom prst="rect">
            <a:avLst/>
          </a:prstGeom>
          <a:solidFill>
            <a:srgbClr val="F7D5CB">
              <a:alpha val="89803"/>
            </a:srgbClr>
          </a:solidFill>
          <a:ln w="12700" cap="flat" cmpd="sng">
            <a:solidFill>
              <a:srgbClr val="F7D5CB">
                <a:alpha val="8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133350" lvl="1" indent="-133350">
              <a:lnSpc>
                <a:spcPct val="90000"/>
              </a:lnSpc>
              <a:buClr>
                <a:schemeClr val="dk1"/>
              </a:buClr>
              <a:buSzPts val="1400"/>
              <a:buFont typeface="Calibri"/>
              <a:buChar char="•"/>
            </a:pPr>
            <a:r>
              <a:rPr lang="pt-BR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Reuniões Devolutivas 2019 totalizando 300 participantes</a:t>
            </a:r>
            <a:endParaRPr sz="1050"/>
          </a:p>
        </p:txBody>
      </p:sp>
      <p:sp>
        <p:nvSpPr>
          <p:cNvPr id="113" name="Google Shape;113;p1"/>
          <p:cNvSpPr/>
          <p:nvPr/>
        </p:nvSpPr>
        <p:spPr>
          <a:xfrm>
            <a:off x="8123870" y="2880479"/>
            <a:ext cx="387692" cy="69028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5963" tIns="47981" rIns="95963" bIns="47981" anchor="t" anchorCtr="0">
            <a:noAutofit/>
          </a:bodyPr>
          <a:lstStyle/>
          <a:p>
            <a:pPr algn="r"/>
            <a:endParaRPr sz="1800" b="1" i="1" u="sng"/>
          </a:p>
        </p:txBody>
      </p:sp>
      <p:sp>
        <p:nvSpPr>
          <p:cNvPr id="114" name="Google Shape;114;p1"/>
          <p:cNvSpPr txBox="1"/>
          <p:nvPr/>
        </p:nvSpPr>
        <p:spPr>
          <a:xfrm>
            <a:off x="6422208" y="4897762"/>
            <a:ext cx="2746575" cy="69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pt-BR" sz="900" dirty="0">
                <a:latin typeface="Calibri"/>
                <a:ea typeface="Calibri"/>
                <a:cs typeface="Calibri"/>
                <a:sym typeface="Calibri"/>
              </a:rPr>
              <a:t>OBS: quantidade de participantes baseada nas listas de presença das reuniões. Em algumas ocasiões alguns participantes recusaram-se a assinar a lista de presença, portanto as quantidades podem estar subestimadas.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180616" y="159030"/>
            <a:ext cx="7261496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80985" lvl="1" defTabSz="761970">
              <a:buClrTx/>
            </a:pPr>
            <a:r>
              <a:rPr lang="pt-BR" sz="2000" b="1" kern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Participação Social na elaboração do Plano de Manejo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2031056" y="643627"/>
            <a:ext cx="5040561" cy="323165"/>
          </a:xfrm>
          <a:prstGeom prst="rect">
            <a:avLst/>
          </a:prstGeom>
          <a:solidFill>
            <a:schemeClr val="dk1">
              <a:alpha val="4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761970">
              <a:buClrTx/>
            </a:pPr>
            <a:r>
              <a:rPr lang="pt-BR" sz="1500" i="1" kern="1200" dirty="0">
                <a:solidFill>
                  <a:prstClr val="white"/>
                </a:solidFill>
                <a:latin typeface="Calibri"/>
              </a:rPr>
              <a:t>15 reuniões “devolutivas” do DP e 35 reuniões setoriais</a:t>
            </a:r>
            <a:endParaRPr lang="pt-BR" sz="1500" b="1" kern="1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5223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53;p37"/>
          <p:cNvSpPr txBox="1"/>
          <p:nvPr/>
        </p:nvSpPr>
        <p:spPr>
          <a:xfrm>
            <a:off x="762000" y="234311"/>
            <a:ext cx="7620000" cy="8068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marL="380985" lvl="1" defTabSz="761970">
              <a:buClrTx/>
            </a:pPr>
            <a:r>
              <a:rPr lang="pt-BR" sz="2000" b="1" kern="1200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Participação Social na elaboração do Plano de Manejo</a:t>
            </a:r>
          </a:p>
        </p:txBody>
      </p:sp>
      <p:sp>
        <p:nvSpPr>
          <p:cNvPr id="13" name="Google Shape;138;p18"/>
          <p:cNvSpPr txBox="1"/>
          <p:nvPr/>
        </p:nvSpPr>
        <p:spPr>
          <a:xfrm>
            <a:off x="762000" y="1177314"/>
            <a:ext cx="7650427" cy="393517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pPr defTabSz="761970">
              <a:buClrTx/>
            </a:pPr>
            <a:endParaRPr sz="1500" kern="12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761970">
              <a:buClrTx/>
            </a:pPr>
            <a:endParaRPr sz="1500" kern="12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761970">
              <a:buClrTx/>
            </a:pPr>
            <a:endParaRPr sz="1500" kern="12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761970">
              <a:buClrTx/>
            </a:pPr>
            <a:endParaRPr sz="1500" kern="12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761970">
              <a:buClrTx/>
            </a:pPr>
            <a:endParaRPr sz="1500" kern="12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761970">
              <a:buClrTx/>
            </a:pPr>
            <a:endParaRPr sz="1500" kern="12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761970">
              <a:buClrTx/>
            </a:pPr>
            <a:endParaRPr sz="1500" kern="12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761970">
              <a:buClrTx/>
            </a:pPr>
            <a:endParaRPr sz="1500" kern="12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761970">
              <a:buClrTx/>
            </a:pPr>
            <a:endParaRPr sz="1500" kern="12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761970">
              <a:buClrTx/>
            </a:pPr>
            <a:endParaRPr sz="1500" kern="12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761970">
              <a:buClrTx/>
            </a:pPr>
            <a:endParaRPr sz="1500" kern="12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761970">
              <a:buClrTx/>
            </a:pPr>
            <a:endParaRPr sz="1500" kern="12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761970">
              <a:buClrTx/>
            </a:pPr>
            <a:endParaRPr sz="1500" kern="12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761970">
              <a:buClrTx/>
            </a:pPr>
            <a:endParaRPr sz="1500" kern="12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761970">
              <a:buClrTx/>
            </a:pPr>
            <a:endParaRPr sz="1500" kern="12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39;p18"/>
          <p:cNvSpPr/>
          <p:nvPr/>
        </p:nvSpPr>
        <p:spPr>
          <a:xfrm>
            <a:off x="791580" y="2737487"/>
            <a:ext cx="2240545" cy="167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pPr algn="ctr" defTabSz="761970">
              <a:buClrTx/>
            </a:pPr>
            <a:r>
              <a:rPr lang="pt-BR" sz="1667" b="1" kern="12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TOTAL DE CONTRIBUIÇÕES</a:t>
            </a:r>
          </a:p>
          <a:p>
            <a:pPr algn="ctr" defTabSz="761970">
              <a:buClrTx/>
            </a:pPr>
            <a:r>
              <a:rPr lang="pt-BR" sz="1667" b="1" kern="12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Zoneamento + Programas de Gestão</a:t>
            </a:r>
            <a:endParaRPr sz="1667" kern="12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3166815" y="1711810"/>
          <a:ext cx="5040560" cy="27114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2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4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29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78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Situação</a:t>
                      </a:r>
                      <a:endParaRPr lang="pt-BR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938" marR="7938" marT="793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N°</a:t>
                      </a:r>
                      <a:endParaRPr lang="pt-BR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938" marR="7938" marT="793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pt-BR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938" marR="7938" marT="793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78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Deferido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514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77,5%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78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Indeferido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938" marR="7938" marT="793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91</a:t>
                      </a:r>
                    </a:p>
                  </a:txBody>
                  <a:tcPr marL="7938" marR="7938" marT="793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13,7%</a:t>
                      </a:r>
                    </a:p>
                  </a:txBody>
                  <a:tcPr marL="7938" marR="7938" marT="793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514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Parcialmente Deferido</a:t>
                      </a:r>
                    </a:p>
                  </a:txBody>
                  <a:tcPr marL="7938" marR="7938" marT="7938" marB="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7938" marR="7938" marT="7938" marB="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8,3%</a:t>
                      </a:r>
                    </a:p>
                  </a:txBody>
                  <a:tcPr marL="7938" marR="7938" marT="7938" marB="0" anchor="ctr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78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Não se aplica</a:t>
                      </a:r>
                    </a:p>
                  </a:txBody>
                  <a:tcPr marL="7938" marR="7938" marT="793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03</a:t>
                      </a:r>
                    </a:p>
                  </a:txBody>
                  <a:tcPr marL="7938" marR="7938" marT="793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0,5%</a:t>
                      </a:r>
                    </a:p>
                  </a:txBody>
                  <a:tcPr marL="7938" marR="7938" marT="793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78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7938" marR="7938" marT="793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663</a:t>
                      </a:r>
                    </a:p>
                  </a:txBody>
                  <a:tcPr marL="7938" marR="7938" marT="793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7938" marR="7938" marT="793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49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oogle Shape;576;p68"/>
          <p:cNvGrpSpPr/>
          <p:nvPr/>
        </p:nvGrpSpPr>
        <p:grpSpPr>
          <a:xfrm>
            <a:off x="-36513" y="-22820"/>
            <a:ext cx="9180513" cy="900907"/>
            <a:chOff x="-323850" y="907654"/>
            <a:chExt cx="9864725" cy="1081088"/>
          </a:xfrm>
        </p:grpSpPr>
        <p:grpSp>
          <p:nvGrpSpPr>
            <p:cNvPr id="577" name="Google Shape;577;p68"/>
            <p:cNvGrpSpPr/>
            <p:nvPr/>
          </p:nvGrpSpPr>
          <p:grpSpPr>
            <a:xfrm>
              <a:off x="-323850" y="907654"/>
              <a:ext cx="9864725" cy="1081088"/>
              <a:chOff x="-323850" y="907654"/>
              <a:chExt cx="9864725" cy="1081088"/>
            </a:xfrm>
          </p:grpSpPr>
          <p:sp>
            <p:nvSpPr>
              <p:cNvPr id="578" name="Google Shape;578;p68"/>
              <p:cNvSpPr/>
              <p:nvPr/>
            </p:nvSpPr>
            <p:spPr>
              <a:xfrm>
                <a:off x="-323850" y="907654"/>
                <a:ext cx="9864725" cy="1081088"/>
              </a:xfrm>
              <a:prstGeom prst="rect">
                <a:avLst/>
              </a:prstGeom>
              <a:solidFill>
                <a:srgbClr val="00A44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79" name="Google Shape;579;p68"/>
              <p:cNvGrpSpPr/>
              <p:nvPr/>
            </p:nvGrpSpPr>
            <p:grpSpPr>
              <a:xfrm>
                <a:off x="7536548" y="980183"/>
                <a:ext cx="1269812" cy="936823"/>
                <a:chOff x="5082480" y="908720"/>
                <a:chExt cx="1269860" cy="935984"/>
              </a:xfrm>
            </p:grpSpPr>
            <p:pic>
              <p:nvPicPr>
                <p:cNvPr id="580" name="Google Shape;580;p68" descr="noun_protect sealife_680741.png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t="45365" b="14951"/>
                <a:stretch/>
              </p:blipFill>
              <p:spPr>
                <a:xfrm>
                  <a:off x="5082480" y="1340768"/>
                  <a:ext cx="1269860" cy="5039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581" name="Google Shape;581;p68"/>
                <p:cNvGrpSpPr/>
                <p:nvPr/>
              </p:nvGrpSpPr>
              <p:grpSpPr>
                <a:xfrm>
                  <a:off x="5874565" y="1034141"/>
                  <a:ext cx="327007" cy="270611"/>
                  <a:chOff x="4218381" y="1004995"/>
                  <a:chExt cx="327007" cy="270611"/>
                </a:xfrm>
              </p:grpSpPr>
              <p:pic>
                <p:nvPicPr>
                  <p:cNvPr id="582" name="Google Shape;582;p68" descr="noun_Fish_940634.png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16400"/>
                  <a:stretch/>
                </p:blipFill>
                <p:spPr>
                  <a:xfrm>
                    <a:off x="4268365" y="1136798"/>
                    <a:ext cx="166039" cy="13880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83" name="Google Shape;583;p68" descr="noun_Fish_940634.png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16400"/>
                  <a:stretch/>
                </p:blipFill>
                <p:spPr>
                  <a:xfrm>
                    <a:off x="4218381" y="1004995"/>
                    <a:ext cx="151431" cy="12659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84" name="Google Shape;584;p68" descr="noun_Fish_940634.png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16400"/>
                  <a:stretch/>
                </p:blipFill>
                <p:spPr>
                  <a:xfrm>
                    <a:off x="4406802" y="1070796"/>
                    <a:ext cx="138586" cy="1158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85" name="Google Shape;585;p68" descr="noun_turtle_1073357.png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12802"/>
                <a:stretch/>
              </p:blipFill>
              <p:spPr>
                <a:xfrm>
                  <a:off x="5226497" y="908720"/>
                  <a:ext cx="578057" cy="5040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586" name="Google Shape;586;p68"/>
            <p:cNvSpPr/>
            <p:nvPr/>
          </p:nvSpPr>
          <p:spPr>
            <a:xfrm>
              <a:off x="248496" y="1123678"/>
              <a:ext cx="6690116" cy="775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400050" marR="0" lvl="1" indent="-40005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pt-BR" sz="2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Zona de Proteção Especial (ZPE)</a:t>
              </a:r>
              <a:endParaRPr/>
            </a:p>
          </p:txBody>
        </p:sp>
      </p:grpSp>
      <p:sp>
        <p:nvSpPr>
          <p:cNvPr id="587" name="Google Shape;587;p68"/>
          <p:cNvSpPr txBox="1">
            <a:spLocks noGrp="1"/>
          </p:cNvSpPr>
          <p:nvPr>
            <p:ph type="body" idx="1"/>
          </p:nvPr>
        </p:nvSpPr>
        <p:spPr>
          <a:xfrm>
            <a:off x="287559" y="4184675"/>
            <a:ext cx="7929284" cy="1145420"/>
          </a:xfrm>
          <a:prstGeom prst="rect">
            <a:avLst/>
          </a:prstGeom>
          <a:noFill/>
          <a:ln w="25400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 rtl="0" fontAlgn="base"/>
            <a:r>
              <a:rPr lang="pt-BR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Objetivo: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Reconhecer e fortalecer os ambientes protegidos, observando os regramentos específicos.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/>
            <a:r>
              <a:rPr lang="pt-BR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Critérios para delimitação da zona: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Ambientes sobrepostos por UCs de Proteção Integral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588" name="Google Shape;588;p68"/>
          <p:cNvSpPr/>
          <p:nvPr/>
        </p:nvSpPr>
        <p:spPr>
          <a:xfrm>
            <a:off x="-36513" y="2737487"/>
            <a:ext cx="9144001" cy="1501511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9A1B0"/>
              </a:gs>
              <a:gs pos="50000">
                <a:srgbClr val="C1C5CD"/>
              </a:gs>
              <a:gs pos="100000">
                <a:srgbClr val="E1E2E5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9" name="Google Shape;589;p68"/>
          <p:cNvGrpSpPr/>
          <p:nvPr/>
        </p:nvGrpSpPr>
        <p:grpSpPr>
          <a:xfrm>
            <a:off x="71438" y="937287"/>
            <a:ext cx="1719262" cy="1968500"/>
            <a:chOff x="-180528" y="1288276"/>
            <a:chExt cx="1718488" cy="2363594"/>
          </a:xfrm>
        </p:grpSpPr>
        <p:pic>
          <p:nvPicPr>
            <p:cNvPr id="590" name="Google Shape;590;p68" descr="noun_Ocean_1433664.png"/>
            <p:cNvPicPr preferRelativeResize="0"/>
            <p:nvPr/>
          </p:nvPicPr>
          <p:blipFill rotWithShape="1">
            <a:blip r:embed="rId6">
              <a:alphaModFix/>
            </a:blip>
            <a:srcRect t="22000" b="36000"/>
            <a:stretch/>
          </p:blipFill>
          <p:spPr>
            <a:xfrm>
              <a:off x="-176350" y="1419702"/>
              <a:ext cx="1714310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1" name="Google Shape;591;p68" descr="noun_Ocean_1433664.png"/>
            <p:cNvPicPr preferRelativeResize="0"/>
            <p:nvPr/>
          </p:nvPicPr>
          <p:blipFill rotWithShape="1">
            <a:blip r:embed="rId6">
              <a:alphaModFix/>
            </a:blip>
            <a:srcRect t="22000" b="36000"/>
            <a:stretch/>
          </p:blipFill>
          <p:spPr>
            <a:xfrm>
              <a:off x="-180528" y="1923678"/>
              <a:ext cx="1714310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2" name="Google Shape;592;p68" descr="noun_Ocean_1433664.png"/>
            <p:cNvPicPr preferRelativeResize="0"/>
            <p:nvPr/>
          </p:nvPicPr>
          <p:blipFill rotWithShape="1">
            <a:blip r:embed="rId6">
              <a:alphaModFix/>
            </a:blip>
            <a:srcRect t="22000" b="36000"/>
            <a:stretch/>
          </p:blipFill>
          <p:spPr>
            <a:xfrm>
              <a:off x="-176350" y="2427894"/>
              <a:ext cx="1714310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3" name="Google Shape;593;p68" descr="noun_Ocean_1433664.png"/>
            <p:cNvPicPr preferRelativeResize="0"/>
            <p:nvPr/>
          </p:nvPicPr>
          <p:blipFill rotWithShape="1">
            <a:blip r:embed="rId6">
              <a:alphaModFix/>
            </a:blip>
            <a:srcRect t="22000" b="36000"/>
            <a:stretch/>
          </p:blipFill>
          <p:spPr>
            <a:xfrm>
              <a:off x="-180528" y="2931870"/>
              <a:ext cx="1714310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4" name="Google Shape;594;p68" descr="noun_Fish_940634.png"/>
            <p:cNvPicPr preferRelativeResize="0"/>
            <p:nvPr/>
          </p:nvPicPr>
          <p:blipFill rotWithShape="1">
            <a:blip r:embed="rId7">
              <a:alphaModFix/>
            </a:blip>
            <a:srcRect b="16400"/>
            <a:stretch/>
          </p:blipFill>
          <p:spPr>
            <a:xfrm rot="10800000" flipH="1">
              <a:off x="678050" y="2480753"/>
              <a:ext cx="370339" cy="309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" name="Google Shape;595;p68" descr="noun_Shrimp_774585.png"/>
            <p:cNvPicPr preferRelativeResize="0"/>
            <p:nvPr/>
          </p:nvPicPr>
          <p:blipFill rotWithShape="1">
            <a:blip r:embed="rId8">
              <a:alphaModFix/>
            </a:blip>
            <a:srcRect b="27199"/>
            <a:stretch/>
          </p:blipFill>
          <p:spPr>
            <a:xfrm>
              <a:off x="35496" y="3107081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" name="Google Shape;596;p68" descr="noun_Shrimp_774585.png"/>
            <p:cNvPicPr preferRelativeResize="0"/>
            <p:nvPr/>
          </p:nvPicPr>
          <p:blipFill rotWithShape="1">
            <a:blip r:embed="rId8">
              <a:alphaModFix/>
            </a:blip>
            <a:srcRect b="27199"/>
            <a:stretch/>
          </p:blipFill>
          <p:spPr>
            <a:xfrm>
              <a:off x="669331" y="3181233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68" descr="noun_Shrimp_774585.png"/>
            <p:cNvPicPr preferRelativeResize="0"/>
            <p:nvPr/>
          </p:nvPicPr>
          <p:blipFill rotWithShape="1">
            <a:blip r:embed="rId8">
              <a:alphaModFix/>
            </a:blip>
            <a:srcRect b="27199"/>
            <a:stretch/>
          </p:blipFill>
          <p:spPr>
            <a:xfrm>
              <a:off x="225996" y="2841710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68" descr="noun_Shrimp_774585.png"/>
            <p:cNvPicPr preferRelativeResize="0"/>
            <p:nvPr/>
          </p:nvPicPr>
          <p:blipFill rotWithShape="1">
            <a:blip r:embed="rId8">
              <a:alphaModFix/>
            </a:blip>
            <a:srcRect b="27199"/>
            <a:stretch/>
          </p:blipFill>
          <p:spPr>
            <a:xfrm>
              <a:off x="457569" y="3003603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p68" descr="noun_Shrimp_774585.png"/>
            <p:cNvPicPr preferRelativeResize="0"/>
            <p:nvPr/>
          </p:nvPicPr>
          <p:blipFill rotWithShape="1">
            <a:blip r:embed="rId8">
              <a:alphaModFix/>
            </a:blip>
            <a:srcRect b="27199"/>
            <a:stretch/>
          </p:blipFill>
          <p:spPr>
            <a:xfrm>
              <a:off x="728445" y="2867968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0" name="Google Shape;600;p68" descr="noun_Shrimp_774585.png"/>
            <p:cNvPicPr preferRelativeResize="0"/>
            <p:nvPr/>
          </p:nvPicPr>
          <p:blipFill rotWithShape="1">
            <a:blip r:embed="rId8">
              <a:alphaModFix/>
            </a:blip>
            <a:srcRect b="27199"/>
            <a:stretch/>
          </p:blipFill>
          <p:spPr>
            <a:xfrm>
              <a:off x="286018" y="3259486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1" name="Google Shape;601;p68" descr="noun_Shrimp_774585.png"/>
            <p:cNvPicPr preferRelativeResize="0"/>
            <p:nvPr/>
          </p:nvPicPr>
          <p:blipFill rotWithShape="1">
            <a:blip r:embed="rId8">
              <a:alphaModFix/>
            </a:blip>
            <a:srcRect b="27199"/>
            <a:stretch/>
          </p:blipFill>
          <p:spPr>
            <a:xfrm>
              <a:off x="999322" y="3147814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2" name="Google Shape;602;p68" descr="noun_Shrimp_774585.png"/>
            <p:cNvPicPr preferRelativeResize="0"/>
            <p:nvPr/>
          </p:nvPicPr>
          <p:blipFill rotWithShape="1">
            <a:blip r:embed="rId8">
              <a:alphaModFix/>
            </a:blip>
            <a:srcRect b="27199"/>
            <a:stretch/>
          </p:blipFill>
          <p:spPr>
            <a:xfrm>
              <a:off x="811617" y="3003798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3" name="Google Shape;603;p68" descr="noun_Shrimp_774585.png"/>
            <p:cNvPicPr preferRelativeResize="0"/>
            <p:nvPr/>
          </p:nvPicPr>
          <p:blipFill rotWithShape="1">
            <a:blip r:embed="rId8">
              <a:alphaModFix/>
            </a:blip>
            <a:srcRect b="27199"/>
            <a:stretch/>
          </p:blipFill>
          <p:spPr>
            <a:xfrm>
              <a:off x="68538" y="3219822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4" name="Google Shape;604;p68" descr="noun_Shrimp_774585.png"/>
            <p:cNvPicPr preferRelativeResize="0"/>
            <p:nvPr/>
          </p:nvPicPr>
          <p:blipFill rotWithShape="1">
            <a:blip r:embed="rId8">
              <a:alphaModFix/>
            </a:blip>
            <a:srcRect b="27199"/>
            <a:stretch/>
          </p:blipFill>
          <p:spPr>
            <a:xfrm>
              <a:off x="1071077" y="3042160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5" name="Google Shape;605;p68" descr="noun_Shrimp_774585.png"/>
            <p:cNvPicPr preferRelativeResize="0"/>
            <p:nvPr/>
          </p:nvPicPr>
          <p:blipFill rotWithShape="1">
            <a:blip r:embed="rId8">
              <a:alphaModFix/>
            </a:blip>
            <a:srcRect b="27199"/>
            <a:stretch/>
          </p:blipFill>
          <p:spPr>
            <a:xfrm>
              <a:off x="1117987" y="2917916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6" name="Google Shape;606;p68" descr="noun_Shrimp_774585.png"/>
            <p:cNvPicPr preferRelativeResize="0"/>
            <p:nvPr/>
          </p:nvPicPr>
          <p:blipFill rotWithShape="1">
            <a:blip r:embed="rId8">
              <a:alphaModFix/>
            </a:blip>
            <a:srcRect b="27199"/>
            <a:stretch/>
          </p:blipFill>
          <p:spPr>
            <a:xfrm>
              <a:off x="295181" y="3183838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p68" descr="noun_Shrimp_774585.png"/>
            <p:cNvPicPr preferRelativeResize="0"/>
            <p:nvPr/>
          </p:nvPicPr>
          <p:blipFill rotWithShape="1">
            <a:blip r:embed="rId8">
              <a:alphaModFix/>
            </a:blip>
            <a:srcRect b="27199"/>
            <a:stretch/>
          </p:blipFill>
          <p:spPr>
            <a:xfrm>
              <a:off x="780767" y="3319628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8" name="Google Shape;608;p68" descr="noun_Shrimp_774585.png"/>
            <p:cNvPicPr preferRelativeResize="0"/>
            <p:nvPr/>
          </p:nvPicPr>
          <p:blipFill rotWithShape="1">
            <a:blip r:embed="rId8">
              <a:alphaModFix/>
            </a:blip>
            <a:srcRect b="27199"/>
            <a:stretch/>
          </p:blipFill>
          <p:spPr>
            <a:xfrm>
              <a:off x="622064" y="3089252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9" name="Google Shape;609;p68" descr="noun_Shrimp_774585.png"/>
            <p:cNvPicPr preferRelativeResize="0"/>
            <p:nvPr/>
          </p:nvPicPr>
          <p:blipFill rotWithShape="1">
            <a:blip r:embed="rId8">
              <a:alphaModFix/>
            </a:blip>
            <a:srcRect b="27199"/>
            <a:stretch/>
          </p:blipFill>
          <p:spPr>
            <a:xfrm>
              <a:off x="521082" y="3340431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0" name="Google Shape;610;p68" descr="noun_Fish_940634.png"/>
            <p:cNvPicPr preferRelativeResize="0"/>
            <p:nvPr/>
          </p:nvPicPr>
          <p:blipFill rotWithShape="1">
            <a:blip r:embed="rId7">
              <a:alphaModFix/>
            </a:blip>
            <a:srcRect b="16400"/>
            <a:stretch/>
          </p:blipFill>
          <p:spPr>
            <a:xfrm rot="10800000" flipH="1">
              <a:off x="979447" y="2333235"/>
              <a:ext cx="387562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1" name="Google Shape;611;p68" descr="noun_Fish_940634.png"/>
            <p:cNvPicPr preferRelativeResize="0"/>
            <p:nvPr/>
          </p:nvPicPr>
          <p:blipFill rotWithShape="1">
            <a:blip r:embed="rId9">
              <a:alphaModFix/>
            </a:blip>
            <a:srcRect b="16400"/>
            <a:stretch/>
          </p:blipFill>
          <p:spPr>
            <a:xfrm rot="10800000" flipH="1">
              <a:off x="683431" y="2326081"/>
              <a:ext cx="301437" cy="252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12" name="Google Shape;612;p68"/>
            <p:cNvGrpSpPr/>
            <p:nvPr/>
          </p:nvGrpSpPr>
          <p:grpSpPr>
            <a:xfrm>
              <a:off x="98708" y="2319529"/>
              <a:ext cx="300015" cy="288032"/>
              <a:chOff x="3419872" y="1023590"/>
              <a:chExt cx="300015" cy="288032"/>
            </a:xfrm>
          </p:grpSpPr>
          <p:pic>
            <p:nvPicPr>
              <p:cNvPr id="613" name="Google Shape;613;p68" descr="noun_Fish_940634.png"/>
              <p:cNvPicPr preferRelativeResize="0"/>
              <p:nvPr/>
            </p:nvPicPr>
            <p:blipFill rotWithShape="1">
              <a:blip r:embed="rId10">
                <a:alphaModFix/>
              </a:blip>
              <a:srcRect b="16400"/>
              <a:stretch/>
            </p:blipFill>
            <p:spPr>
              <a:xfrm>
                <a:off x="3506709" y="1167606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4" name="Google Shape;614;p68" descr="noun_Fish_940634.png"/>
              <p:cNvPicPr preferRelativeResize="0"/>
              <p:nvPr/>
            </p:nvPicPr>
            <p:blipFill rotWithShape="1">
              <a:blip r:embed="rId10">
                <a:alphaModFix/>
              </a:blip>
              <a:srcRect b="16400"/>
              <a:stretch/>
            </p:blipFill>
            <p:spPr>
              <a:xfrm>
                <a:off x="3419872" y="1023590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5" name="Google Shape;615;p68" descr="noun_Fish_940634.png"/>
              <p:cNvPicPr preferRelativeResize="0"/>
              <p:nvPr/>
            </p:nvPicPr>
            <p:blipFill rotWithShape="1">
              <a:blip r:embed="rId10">
                <a:alphaModFix/>
              </a:blip>
              <a:srcRect b="16400"/>
              <a:stretch/>
            </p:blipFill>
            <p:spPr>
              <a:xfrm>
                <a:off x="3503589" y="1061215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6" name="Google Shape;616;p68" descr="noun_Fish_940634.png"/>
              <p:cNvPicPr preferRelativeResize="0"/>
              <p:nvPr/>
            </p:nvPicPr>
            <p:blipFill rotWithShape="1">
              <a:blip r:embed="rId10">
                <a:alphaModFix/>
              </a:blip>
              <a:srcRect b="16400"/>
              <a:stretch/>
            </p:blipFill>
            <p:spPr>
              <a:xfrm>
                <a:off x="3585319" y="1133209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7" name="Google Shape;617;p68" descr="noun_Fish_940634.png"/>
              <p:cNvPicPr preferRelativeResize="0"/>
              <p:nvPr/>
            </p:nvPicPr>
            <p:blipFill rotWithShape="1">
              <a:blip r:embed="rId10">
                <a:alphaModFix/>
              </a:blip>
              <a:srcRect b="16400"/>
              <a:stretch/>
            </p:blipFill>
            <p:spPr>
              <a:xfrm>
                <a:off x="3421859" y="11338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8" name="Google Shape;618;p68" descr="noun_Fish_940634.png"/>
              <p:cNvPicPr preferRelativeResize="0"/>
              <p:nvPr/>
            </p:nvPicPr>
            <p:blipFill rotWithShape="1">
              <a:blip r:embed="rId10">
                <a:alphaModFix/>
              </a:blip>
              <a:srcRect b="16400"/>
              <a:stretch/>
            </p:blipFill>
            <p:spPr>
              <a:xfrm>
                <a:off x="3590700" y="12036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19" name="Google Shape;619;p68" descr="noun_turtle_1073357.png"/>
            <p:cNvPicPr preferRelativeResize="0"/>
            <p:nvPr/>
          </p:nvPicPr>
          <p:blipFill rotWithShape="1">
            <a:blip r:embed="rId11">
              <a:alphaModFix/>
            </a:blip>
            <a:srcRect b="12802"/>
            <a:stretch/>
          </p:blipFill>
          <p:spPr>
            <a:xfrm>
              <a:off x="802457" y="1288276"/>
              <a:ext cx="578057" cy="504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0" name="Google Shape;620;p68" descr="noun_turtle_1073357.png"/>
            <p:cNvPicPr preferRelativeResize="0"/>
            <p:nvPr/>
          </p:nvPicPr>
          <p:blipFill rotWithShape="1">
            <a:blip r:embed="rId11">
              <a:alphaModFix/>
            </a:blip>
            <a:srcRect b="12802"/>
            <a:stretch/>
          </p:blipFill>
          <p:spPr>
            <a:xfrm>
              <a:off x="415796" y="1470287"/>
              <a:ext cx="578057" cy="504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1" name="Google Shape;621;p68" descr="noun_turtle_1073357.png"/>
            <p:cNvPicPr preferRelativeResize="0"/>
            <p:nvPr/>
          </p:nvPicPr>
          <p:blipFill rotWithShape="1">
            <a:blip r:embed="rId12">
              <a:alphaModFix/>
            </a:blip>
            <a:srcRect b="12802"/>
            <a:stretch/>
          </p:blipFill>
          <p:spPr>
            <a:xfrm>
              <a:off x="863180" y="1837145"/>
              <a:ext cx="362091" cy="3157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2" name="Google Shape;622;p68" descr="noun_turtle_1073357.png"/>
            <p:cNvPicPr preferRelativeResize="0"/>
            <p:nvPr/>
          </p:nvPicPr>
          <p:blipFill rotWithShape="1">
            <a:blip r:embed="rId13">
              <a:alphaModFix/>
            </a:blip>
            <a:srcRect b="12802"/>
            <a:stretch/>
          </p:blipFill>
          <p:spPr>
            <a:xfrm>
              <a:off x="1111199" y="1614138"/>
              <a:ext cx="211638" cy="1845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Google Shape;623;p68" descr="noun_Fish_940634.png"/>
            <p:cNvPicPr preferRelativeResize="0"/>
            <p:nvPr/>
          </p:nvPicPr>
          <p:blipFill rotWithShape="1">
            <a:blip r:embed="rId9">
              <a:alphaModFix/>
            </a:blip>
            <a:srcRect b="16400"/>
            <a:stretch/>
          </p:blipFill>
          <p:spPr>
            <a:xfrm>
              <a:off x="132033" y="2113225"/>
              <a:ext cx="301437" cy="252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24" name="Google Shape;624;p68"/>
            <p:cNvGrpSpPr/>
            <p:nvPr/>
          </p:nvGrpSpPr>
          <p:grpSpPr>
            <a:xfrm>
              <a:off x="323528" y="2427734"/>
              <a:ext cx="300015" cy="288032"/>
              <a:chOff x="3419872" y="1023590"/>
              <a:chExt cx="300015" cy="288032"/>
            </a:xfrm>
          </p:grpSpPr>
          <p:pic>
            <p:nvPicPr>
              <p:cNvPr id="625" name="Google Shape;625;p68" descr="noun_Fish_940634.png"/>
              <p:cNvPicPr preferRelativeResize="0"/>
              <p:nvPr/>
            </p:nvPicPr>
            <p:blipFill rotWithShape="1">
              <a:blip r:embed="rId10">
                <a:alphaModFix/>
              </a:blip>
              <a:srcRect b="16400"/>
              <a:stretch/>
            </p:blipFill>
            <p:spPr>
              <a:xfrm>
                <a:off x="3506709" y="1167606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6" name="Google Shape;626;p68" descr="noun_Fish_940634.png"/>
              <p:cNvPicPr preferRelativeResize="0"/>
              <p:nvPr/>
            </p:nvPicPr>
            <p:blipFill rotWithShape="1">
              <a:blip r:embed="rId10">
                <a:alphaModFix/>
              </a:blip>
              <a:srcRect b="16400"/>
              <a:stretch/>
            </p:blipFill>
            <p:spPr>
              <a:xfrm>
                <a:off x="3419872" y="1023590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7" name="Google Shape;627;p68" descr="noun_Fish_940634.png"/>
              <p:cNvPicPr preferRelativeResize="0"/>
              <p:nvPr/>
            </p:nvPicPr>
            <p:blipFill rotWithShape="1">
              <a:blip r:embed="rId10">
                <a:alphaModFix/>
              </a:blip>
              <a:srcRect b="16400"/>
              <a:stretch/>
            </p:blipFill>
            <p:spPr>
              <a:xfrm>
                <a:off x="3503589" y="1061215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8" name="Google Shape;628;p68" descr="noun_Fish_940634.png"/>
              <p:cNvPicPr preferRelativeResize="0"/>
              <p:nvPr/>
            </p:nvPicPr>
            <p:blipFill rotWithShape="1">
              <a:blip r:embed="rId10">
                <a:alphaModFix/>
              </a:blip>
              <a:srcRect b="16400"/>
              <a:stretch/>
            </p:blipFill>
            <p:spPr>
              <a:xfrm>
                <a:off x="3585319" y="1133209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9" name="Google Shape;629;p68" descr="noun_Fish_940634.png"/>
              <p:cNvPicPr preferRelativeResize="0"/>
              <p:nvPr/>
            </p:nvPicPr>
            <p:blipFill rotWithShape="1">
              <a:blip r:embed="rId10">
                <a:alphaModFix/>
              </a:blip>
              <a:srcRect b="16400"/>
              <a:stretch/>
            </p:blipFill>
            <p:spPr>
              <a:xfrm>
                <a:off x="3421859" y="11338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0" name="Google Shape;630;p68" descr="noun_Fish_940634.png"/>
              <p:cNvPicPr preferRelativeResize="0"/>
              <p:nvPr/>
            </p:nvPicPr>
            <p:blipFill rotWithShape="1">
              <a:blip r:embed="rId10">
                <a:alphaModFix/>
              </a:blip>
              <a:srcRect b="16400"/>
              <a:stretch/>
            </p:blipFill>
            <p:spPr>
              <a:xfrm>
                <a:off x="3590700" y="12036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31" name="Google Shape;631;p68"/>
          <p:cNvGrpSpPr/>
          <p:nvPr/>
        </p:nvGrpSpPr>
        <p:grpSpPr>
          <a:xfrm>
            <a:off x="1774206" y="1166152"/>
            <a:ext cx="1717675" cy="1729052"/>
            <a:chOff x="1691680" y="1563638"/>
            <a:chExt cx="1718488" cy="2075562"/>
          </a:xfrm>
        </p:grpSpPr>
        <p:pic>
          <p:nvPicPr>
            <p:cNvPr id="632" name="Google Shape;632;p68" descr="noun_Ocean_1433664.png"/>
            <p:cNvPicPr preferRelativeResize="0"/>
            <p:nvPr/>
          </p:nvPicPr>
          <p:blipFill rotWithShape="1">
            <a:blip r:embed="rId14">
              <a:alphaModFix/>
            </a:blip>
            <a:srcRect t="22000" b="48598"/>
            <a:stretch/>
          </p:blipFill>
          <p:spPr>
            <a:xfrm>
              <a:off x="1695858" y="1635646"/>
              <a:ext cx="1714310" cy="504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3" name="Google Shape;633;p68" descr="noun_Ocean_1433664.png"/>
            <p:cNvPicPr preferRelativeResize="0"/>
            <p:nvPr/>
          </p:nvPicPr>
          <p:blipFill rotWithShape="1">
            <a:blip r:embed="rId14">
              <a:alphaModFix/>
            </a:blip>
            <a:srcRect t="22000" b="36000"/>
            <a:stretch/>
          </p:blipFill>
          <p:spPr>
            <a:xfrm>
              <a:off x="1691680" y="1911008"/>
              <a:ext cx="1714310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68" descr="noun_Ocean_1433664.png"/>
            <p:cNvPicPr preferRelativeResize="0"/>
            <p:nvPr/>
          </p:nvPicPr>
          <p:blipFill rotWithShape="1">
            <a:blip r:embed="rId14">
              <a:alphaModFix/>
            </a:blip>
            <a:srcRect t="22000" b="36000"/>
            <a:stretch/>
          </p:blipFill>
          <p:spPr>
            <a:xfrm>
              <a:off x="1695858" y="2415224"/>
              <a:ext cx="1714310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5" name="Google Shape;635;p68" descr="noun_Ocean_1433664.png"/>
            <p:cNvPicPr preferRelativeResize="0"/>
            <p:nvPr/>
          </p:nvPicPr>
          <p:blipFill rotWithShape="1">
            <a:blip r:embed="rId14">
              <a:alphaModFix/>
            </a:blip>
            <a:srcRect t="22000" b="36000"/>
            <a:stretch/>
          </p:blipFill>
          <p:spPr>
            <a:xfrm>
              <a:off x="1691680" y="2919200"/>
              <a:ext cx="1714310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6" name="Google Shape;636;p68" descr="noun_Fish_940634.png"/>
            <p:cNvPicPr preferRelativeResize="0"/>
            <p:nvPr/>
          </p:nvPicPr>
          <p:blipFill rotWithShape="1">
            <a:blip r:embed="rId15">
              <a:alphaModFix/>
            </a:blip>
            <a:srcRect b="16400"/>
            <a:stretch/>
          </p:blipFill>
          <p:spPr>
            <a:xfrm rot="10800000" flipH="1">
              <a:off x="2550258" y="2468083"/>
              <a:ext cx="370339" cy="309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7" name="Google Shape;637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1907704" y="3094411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8" name="Google Shape;638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2541539" y="3168563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9" name="Google Shape;639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2329777" y="2990933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0" name="Google Shape;640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2158226" y="3246816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1" name="Google Shape;641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2871530" y="3135144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2" name="Google Shape;642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2683825" y="2991128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3" name="Google Shape;643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1940746" y="3207152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4" name="Google Shape;644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2943285" y="3029490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5" name="Google Shape;645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2167389" y="3171168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6" name="Google Shape;646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2652975" y="3306958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7" name="Google Shape;647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2494272" y="3076582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8" name="Google Shape;648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2393290" y="3327761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9" name="Google Shape;649;p68" descr="noun_Fish_940634.png"/>
            <p:cNvPicPr preferRelativeResize="0"/>
            <p:nvPr/>
          </p:nvPicPr>
          <p:blipFill rotWithShape="1">
            <a:blip r:embed="rId15">
              <a:alphaModFix/>
            </a:blip>
            <a:srcRect b="16400"/>
            <a:stretch/>
          </p:blipFill>
          <p:spPr>
            <a:xfrm rot="10800000" flipH="1">
              <a:off x="2879394" y="2297359"/>
              <a:ext cx="387562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0" name="Google Shape;650;p68" descr="noun_Fish_940634.png"/>
            <p:cNvPicPr preferRelativeResize="0"/>
            <p:nvPr/>
          </p:nvPicPr>
          <p:blipFill rotWithShape="1">
            <a:blip r:embed="rId17">
              <a:alphaModFix/>
            </a:blip>
            <a:srcRect b="16400"/>
            <a:stretch/>
          </p:blipFill>
          <p:spPr>
            <a:xfrm rot="10800000" flipH="1">
              <a:off x="2555639" y="2225327"/>
              <a:ext cx="301437" cy="252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1" name="Google Shape;651;p68"/>
            <p:cNvGrpSpPr/>
            <p:nvPr/>
          </p:nvGrpSpPr>
          <p:grpSpPr>
            <a:xfrm>
              <a:off x="1970916" y="2306859"/>
              <a:ext cx="300015" cy="288032"/>
              <a:chOff x="3419872" y="1023590"/>
              <a:chExt cx="300015" cy="288032"/>
            </a:xfrm>
          </p:grpSpPr>
          <p:pic>
            <p:nvPicPr>
              <p:cNvPr id="652" name="Google Shape;652;p68" descr="noun_Fish_940634.png"/>
              <p:cNvPicPr preferRelativeResize="0"/>
              <p:nvPr/>
            </p:nvPicPr>
            <p:blipFill rotWithShape="1">
              <a:blip r:embed="rId18">
                <a:alphaModFix/>
              </a:blip>
              <a:srcRect b="16400"/>
              <a:stretch/>
            </p:blipFill>
            <p:spPr>
              <a:xfrm>
                <a:off x="3506709" y="1167606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3" name="Google Shape;653;p68" descr="noun_Fish_940634.png"/>
              <p:cNvPicPr preferRelativeResize="0"/>
              <p:nvPr/>
            </p:nvPicPr>
            <p:blipFill rotWithShape="1">
              <a:blip r:embed="rId18">
                <a:alphaModFix/>
              </a:blip>
              <a:srcRect b="16400"/>
              <a:stretch/>
            </p:blipFill>
            <p:spPr>
              <a:xfrm>
                <a:off x="3419872" y="1023590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4" name="Google Shape;654;p68" descr="noun_Fish_940634.png"/>
              <p:cNvPicPr preferRelativeResize="0"/>
              <p:nvPr/>
            </p:nvPicPr>
            <p:blipFill rotWithShape="1">
              <a:blip r:embed="rId18">
                <a:alphaModFix/>
              </a:blip>
              <a:srcRect b="16400"/>
              <a:stretch/>
            </p:blipFill>
            <p:spPr>
              <a:xfrm>
                <a:off x="3503589" y="1061215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5" name="Google Shape;655;p68" descr="noun_Fish_940634.png"/>
              <p:cNvPicPr preferRelativeResize="0"/>
              <p:nvPr/>
            </p:nvPicPr>
            <p:blipFill rotWithShape="1">
              <a:blip r:embed="rId18">
                <a:alphaModFix/>
              </a:blip>
              <a:srcRect b="16400"/>
              <a:stretch/>
            </p:blipFill>
            <p:spPr>
              <a:xfrm>
                <a:off x="3585319" y="1133209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6" name="Google Shape;656;p68" descr="noun_Fish_940634.png"/>
              <p:cNvPicPr preferRelativeResize="0"/>
              <p:nvPr/>
            </p:nvPicPr>
            <p:blipFill rotWithShape="1">
              <a:blip r:embed="rId18">
                <a:alphaModFix/>
              </a:blip>
              <a:srcRect b="16400"/>
              <a:stretch/>
            </p:blipFill>
            <p:spPr>
              <a:xfrm>
                <a:off x="3421859" y="11338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7" name="Google Shape;657;p68" descr="noun_Fish_940634.png"/>
              <p:cNvPicPr preferRelativeResize="0"/>
              <p:nvPr/>
            </p:nvPicPr>
            <p:blipFill rotWithShape="1">
              <a:blip r:embed="rId18">
                <a:alphaModFix/>
              </a:blip>
              <a:srcRect b="16400"/>
              <a:stretch/>
            </p:blipFill>
            <p:spPr>
              <a:xfrm>
                <a:off x="3590700" y="12036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58" name="Google Shape;658;p68" descr="noun_turtle_1073357.png"/>
            <p:cNvPicPr preferRelativeResize="0"/>
            <p:nvPr/>
          </p:nvPicPr>
          <p:blipFill rotWithShape="1">
            <a:blip r:embed="rId19">
              <a:alphaModFix/>
            </a:blip>
            <a:srcRect b="12802"/>
            <a:stretch/>
          </p:blipFill>
          <p:spPr>
            <a:xfrm>
              <a:off x="2409767" y="1563638"/>
              <a:ext cx="578057" cy="504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9" name="Google Shape;659;p68" descr="noun_turtle_1073357.png"/>
            <p:cNvPicPr preferRelativeResize="0"/>
            <p:nvPr/>
          </p:nvPicPr>
          <p:blipFill rotWithShape="1">
            <a:blip r:embed="rId20">
              <a:alphaModFix/>
            </a:blip>
            <a:srcRect b="12802"/>
            <a:stretch/>
          </p:blipFill>
          <p:spPr>
            <a:xfrm>
              <a:off x="2759470" y="1836621"/>
              <a:ext cx="362091" cy="3157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68" descr="noun_turtle_1073357.png"/>
            <p:cNvPicPr preferRelativeResize="0"/>
            <p:nvPr/>
          </p:nvPicPr>
          <p:blipFill rotWithShape="1">
            <a:blip r:embed="rId21">
              <a:alphaModFix/>
            </a:blip>
            <a:srcRect b="12802"/>
            <a:stretch/>
          </p:blipFill>
          <p:spPr>
            <a:xfrm>
              <a:off x="2983407" y="1745484"/>
              <a:ext cx="211638" cy="1845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1" name="Google Shape;661;p68" descr="noun_Fish_940634.png"/>
            <p:cNvPicPr preferRelativeResize="0"/>
            <p:nvPr/>
          </p:nvPicPr>
          <p:blipFill rotWithShape="1">
            <a:blip r:embed="rId17">
              <a:alphaModFix/>
            </a:blip>
            <a:srcRect b="16400"/>
            <a:stretch/>
          </p:blipFill>
          <p:spPr>
            <a:xfrm>
              <a:off x="2004241" y="2100555"/>
              <a:ext cx="301437" cy="252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2" name="Google Shape;662;p68"/>
          <p:cNvGrpSpPr/>
          <p:nvPr/>
        </p:nvGrpSpPr>
        <p:grpSpPr>
          <a:xfrm>
            <a:off x="3419873" y="1088762"/>
            <a:ext cx="1719263" cy="1806443"/>
            <a:chOff x="3573592" y="1469352"/>
            <a:chExt cx="1718488" cy="2169848"/>
          </a:xfrm>
        </p:grpSpPr>
        <p:pic>
          <p:nvPicPr>
            <p:cNvPr id="663" name="Google Shape;663;p68" descr="noun_Ocean_1433664.png"/>
            <p:cNvPicPr preferRelativeResize="0"/>
            <p:nvPr/>
          </p:nvPicPr>
          <p:blipFill rotWithShape="1">
            <a:blip r:embed="rId14">
              <a:alphaModFix/>
            </a:blip>
            <a:srcRect t="35341" b="36000"/>
            <a:stretch/>
          </p:blipFill>
          <p:spPr>
            <a:xfrm>
              <a:off x="3573592" y="2139702"/>
              <a:ext cx="1714310" cy="4913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4" name="Google Shape;664;p68" descr="noun_Ocean_1433664.png"/>
            <p:cNvPicPr preferRelativeResize="0"/>
            <p:nvPr/>
          </p:nvPicPr>
          <p:blipFill rotWithShape="1">
            <a:blip r:embed="rId14">
              <a:alphaModFix/>
            </a:blip>
            <a:srcRect t="22000" b="36000"/>
            <a:stretch/>
          </p:blipFill>
          <p:spPr>
            <a:xfrm>
              <a:off x="3577770" y="2415224"/>
              <a:ext cx="1714310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5" name="Google Shape;665;p68" descr="noun_Ocean_1433664.png"/>
            <p:cNvPicPr preferRelativeResize="0"/>
            <p:nvPr/>
          </p:nvPicPr>
          <p:blipFill rotWithShape="1">
            <a:blip r:embed="rId14">
              <a:alphaModFix/>
            </a:blip>
            <a:srcRect t="22000" b="36000"/>
            <a:stretch/>
          </p:blipFill>
          <p:spPr>
            <a:xfrm>
              <a:off x="3573592" y="2919200"/>
              <a:ext cx="1714310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6" name="Google Shape;666;p68" descr="noun_Fish_940634.png"/>
            <p:cNvPicPr preferRelativeResize="0"/>
            <p:nvPr/>
          </p:nvPicPr>
          <p:blipFill rotWithShape="1">
            <a:blip r:embed="rId22">
              <a:alphaModFix/>
            </a:blip>
            <a:srcRect b="16400"/>
            <a:stretch/>
          </p:blipFill>
          <p:spPr>
            <a:xfrm rot="10800000" flipH="1">
              <a:off x="4457656" y="2489389"/>
              <a:ext cx="319368" cy="266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7" name="Google Shape;667;p68" descr="noun_Shrimp_774585.png"/>
            <p:cNvPicPr preferRelativeResize="0"/>
            <p:nvPr/>
          </p:nvPicPr>
          <p:blipFill rotWithShape="1">
            <a:blip r:embed="rId23">
              <a:alphaModFix/>
            </a:blip>
            <a:srcRect b="27199"/>
            <a:stretch/>
          </p:blipFill>
          <p:spPr>
            <a:xfrm>
              <a:off x="3789616" y="3094411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8" name="Google Shape;668;p68" descr="noun_Shrimp_774585.png"/>
            <p:cNvPicPr preferRelativeResize="0"/>
            <p:nvPr/>
          </p:nvPicPr>
          <p:blipFill rotWithShape="1">
            <a:blip r:embed="rId23">
              <a:alphaModFix/>
            </a:blip>
            <a:srcRect b="27199"/>
            <a:stretch/>
          </p:blipFill>
          <p:spPr>
            <a:xfrm>
              <a:off x="4423451" y="3168563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9" name="Google Shape;669;p68" descr="noun_Shrimp_774585.png"/>
            <p:cNvPicPr preferRelativeResize="0"/>
            <p:nvPr/>
          </p:nvPicPr>
          <p:blipFill rotWithShape="1">
            <a:blip r:embed="rId23">
              <a:alphaModFix/>
            </a:blip>
            <a:srcRect b="27199"/>
            <a:stretch/>
          </p:blipFill>
          <p:spPr>
            <a:xfrm>
              <a:off x="3980116" y="2829040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0" name="Google Shape;670;p68" descr="noun_Shrimp_774585.png"/>
            <p:cNvPicPr preferRelativeResize="0"/>
            <p:nvPr/>
          </p:nvPicPr>
          <p:blipFill rotWithShape="1">
            <a:blip r:embed="rId23">
              <a:alphaModFix/>
            </a:blip>
            <a:srcRect b="27199"/>
            <a:stretch/>
          </p:blipFill>
          <p:spPr>
            <a:xfrm>
              <a:off x="4211689" y="2990933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1" name="Google Shape;671;p68" descr="noun_Shrimp_774585.png"/>
            <p:cNvPicPr preferRelativeResize="0"/>
            <p:nvPr/>
          </p:nvPicPr>
          <p:blipFill rotWithShape="1">
            <a:blip r:embed="rId23">
              <a:alphaModFix/>
            </a:blip>
            <a:srcRect b="27199"/>
            <a:stretch/>
          </p:blipFill>
          <p:spPr>
            <a:xfrm>
              <a:off x="4482565" y="2855298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2" name="Google Shape;672;p68" descr="noun_Shrimp_774585.png"/>
            <p:cNvPicPr preferRelativeResize="0"/>
            <p:nvPr/>
          </p:nvPicPr>
          <p:blipFill rotWithShape="1">
            <a:blip r:embed="rId23">
              <a:alphaModFix/>
            </a:blip>
            <a:srcRect b="27199"/>
            <a:stretch/>
          </p:blipFill>
          <p:spPr>
            <a:xfrm>
              <a:off x="4040138" y="3246816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3" name="Google Shape;673;p68" descr="noun_Shrimp_774585.png"/>
            <p:cNvPicPr preferRelativeResize="0"/>
            <p:nvPr/>
          </p:nvPicPr>
          <p:blipFill rotWithShape="1">
            <a:blip r:embed="rId23">
              <a:alphaModFix/>
            </a:blip>
            <a:srcRect b="27199"/>
            <a:stretch/>
          </p:blipFill>
          <p:spPr>
            <a:xfrm>
              <a:off x="4753442" y="3135144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4" name="Google Shape;674;p68" descr="noun_Shrimp_774585.png"/>
            <p:cNvPicPr preferRelativeResize="0"/>
            <p:nvPr/>
          </p:nvPicPr>
          <p:blipFill rotWithShape="1">
            <a:blip r:embed="rId23">
              <a:alphaModFix/>
            </a:blip>
            <a:srcRect b="27199"/>
            <a:stretch/>
          </p:blipFill>
          <p:spPr>
            <a:xfrm>
              <a:off x="4565737" y="2991128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5" name="Google Shape;675;p68" descr="noun_Shrimp_774585.png"/>
            <p:cNvPicPr preferRelativeResize="0"/>
            <p:nvPr/>
          </p:nvPicPr>
          <p:blipFill rotWithShape="1">
            <a:blip r:embed="rId23">
              <a:alphaModFix/>
            </a:blip>
            <a:srcRect b="27199"/>
            <a:stretch/>
          </p:blipFill>
          <p:spPr>
            <a:xfrm>
              <a:off x="3822658" y="3207152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6" name="Google Shape;676;p68" descr="noun_Shrimp_774585.png"/>
            <p:cNvPicPr preferRelativeResize="0"/>
            <p:nvPr/>
          </p:nvPicPr>
          <p:blipFill rotWithShape="1">
            <a:blip r:embed="rId23">
              <a:alphaModFix/>
            </a:blip>
            <a:srcRect b="27199"/>
            <a:stretch/>
          </p:blipFill>
          <p:spPr>
            <a:xfrm>
              <a:off x="4825197" y="3029490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7" name="Google Shape;677;p68" descr="noun_Shrimp_774585.png"/>
            <p:cNvPicPr preferRelativeResize="0"/>
            <p:nvPr/>
          </p:nvPicPr>
          <p:blipFill rotWithShape="1">
            <a:blip r:embed="rId23">
              <a:alphaModFix/>
            </a:blip>
            <a:srcRect b="27199"/>
            <a:stretch/>
          </p:blipFill>
          <p:spPr>
            <a:xfrm>
              <a:off x="4872107" y="2905246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8" name="Google Shape;678;p68" descr="noun_Shrimp_774585.png"/>
            <p:cNvPicPr preferRelativeResize="0"/>
            <p:nvPr/>
          </p:nvPicPr>
          <p:blipFill rotWithShape="1">
            <a:blip r:embed="rId23">
              <a:alphaModFix/>
            </a:blip>
            <a:srcRect b="27199"/>
            <a:stretch/>
          </p:blipFill>
          <p:spPr>
            <a:xfrm>
              <a:off x="4049301" y="3171168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9" name="Google Shape;679;p68" descr="noun_Shrimp_774585.png"/>
            <p:cNvPicPr preferRelativeResize="0"/>
            <p:nvPr/>
          </p:nvPicPr>
          <p:blipFill rotWithShape="1">
            <a:blip r:embed="rId23">
              <a:alphaModFix/>
            </a:blip>
            <a:srcRect b="27199"/>
            <a:stretch/>
          </p:blipFill>
          <p:spPr>
            <a:xfrm>
              <a:off x="4534887" y="3306958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0" name="Google Shape;680;p68" descr="noun_Shrimp_774585.png"/>
            <p:cNvPicPr preferRelativeResize="0"/>
            <p:nvPr/>
          </p:nvPicPr>
          <p:blipFill rotWithShape="1">
            <a:blip r:embed="rId23">
              <a:alphaModFix/>
            </a:blip>
            <a:srcRect b="27199"/>
            <a:stretch/>
          </p:blipFill>
          <p:spPr>
            <a:xfrm>
              <a:off x="4376184" y="3076582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1" name="Google Shape;681;p68" descr="noun_Shrimp_774585.png"/>
            <p:cNvPicPr preferRelativeResize="0"/>
            <p:nvPr/>
          </p:nvPicPr>
          <p:blipFill rotWithShape="1">
            <a:blip r:embed="rId23">
              <a:alphaModFix/>
            </a:blip>
            <a:srcRect b="27199"/>
            <a:stretch/>
          </p:blipFill>
          <p:spPr>
            <a:xfrm>
              <a:off x="4275202" y="3327761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2" name="Google Shape;682;p68" descr="noun_Fish_940634.png"/>
            <p:cNvPicPr preferRelativeResize="0"/>
            <p:nvPr/>
          </p:nvPicPr>
          <p:blipFill rotWithShape="1">
            <a:blip r:embed="rId15">
              <a:alphaModFix/>
            </a:blip>
            <a:srcRect b="16400"/>
            <a:stretch/>
          </p:blipFill>
          <p:spPr>
            <a:xfrm rot="10800000" flipH="1">
              <a:off x="4704916" y="2377488"/>
              <a:ext cx="334220" cy="279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3" name="Google Shape;683;p68" descr="noun_Fish_940634.png"/>
            <p:cNvPicPr preferRelativeResize="0"/>
            <p:nvPr/>
          </p:nvPicPr>
          <p:blipFill rotWithShape="1">
            <a:blip r:embed="rId24">
              <a:alphaModFix/>
            </a:blip>
            <a:srcRect b="16400"/>
            <a:stretch/>
          </p:blipFill>
          <p:spPr>
            <a:xfrm rot="10800000" flipH="1">
              <a:off x="4528071" y="2224424"/>
              <a:ext cx="259950" cy="21731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84" name="Google Shape;684;p68"/>
            <p:cNvGrpSpPr/>
            <p:nvPr/>
          </p:nvGrpSpPr>
          <p:grpSpPr>
            <a:xfrm>
              <a:off x="3895141" y="2482707"/>
              <a:ext cx="300015" cy="288032"/>
              <a:chOff x="3419872" y="1023590"/>
              <a:chExt cx="300015" cy="288032"/>
            </a:xfrm>
          </p:grpSpPr>
          <p:pic>
            <p:nvPicPr>
              <p:cNvPr id="685" name="Google Shape;685;p68" descr="noun_Fish_940634.png"/>
              <p:cNvPicPr preferRelativeResize="0"/>
              <p:nvPr/>
            </p:nvPicPr>
            <p:blipFill rotWithShape="1">
              <a:blip r:embed="rId18">
                <a:alphaModFix/>
              </a:blip>
              <a:srcRect b="16400"/>
              <a:stretch/>
            </p:blipFill>
            <p:spPr>
              <a:xfrm>
                <a:off x="3506709" y="1167606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6" name="Google Shape;686;p68" descr="noun_Fish_940634.png"/>
              <p:cNvPicPr preferRelativeResize="0"/>
              <p:nvPr/>
            </p:nvPicPr>
            <p:blipFill rotWithShape="1">
              <a:blip r:embed="rId18">
                <a:alphaModFix/>
              </a:blip>
              <a:srcRect b="16400"/>
              <a:stretch/>
            </p:blipFill>
            <p:spPr>
              <a:xfrm>
                <a:off x="3419872" y="1023590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7" name="Google Shape;687;p68" descr="noun_Fish_940634.png"/>
              <p:cNvPicPr preferRelativeResize="0"/>
              <p:nvPr/>
            </p:nvPicPr>
            <p:blipFill rotWithShape="1">
              <a:blip r:embed="rId18">
                <a:alphaModFix/>
              </a:blip>
              <a:srcRect b="16400"/>
              <a:stretch/>
            </p:blipFill>
            <p:spPr>
              <a:xfrm>
                <a:off x="3503589" y="1061215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8" name="Google Shape;688;p68" descr="noun_Fish_940634.png"/>
              <p:cNvPicPr preferRelativeResize="0"/>
              <p:nvPr/>
            </p:nvPicPr>
            <p:blipFill rotWithShape="1">
              <a:blip r:embed="rId18">
                <a:alphaModFix/>
              </a:blip>
              <a:srcRect b="16400"/>
              <a:stretch/>
            </p:blipFill>
            <p:spPr>
              <a:xfrm>
                <a:off x="3585319" y="1133209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9" name="Google Shape;689;p68" descr="noun_Fish_940634.png"/>
              <p:cNvPicPr preferRelativeResize="0"/>
              <p:nvPr/>
            </p:nvPicPr>
            <p:blipFill rotWithShape="1">
              <a:blip r:embed="rId18">
                <a:alphaModFix/>
              </a:blip>
              <a:srcRect b="16400"/>
              <a:stretch/>
            </p:blipFill>
            <p:spPr>
              <a:xfrm>
                <a:off x="3421859" y="11338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0" name="Google Shape;690;p68" descr="noun_Fish_940634.png"/>
              <p:cNvPicPr preferRelativeResize="0"/>
              <p:nvPr/>
            </p:nvPicPr>
            <p:blipFill rotWithShape="1">
              <a:blip r:embed="rId18">
                <a:alphaModFix/>
              </a:blip>
              <a:srcRect b="16400"/>
              <a:stretch/>
            </p:blipFill>
            <p:spPr>
              <a:xfrm>
                <a:off x="3590700" y="12036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1" name="Google Shape;691;p68"/>
            <p:cNvPicPr preferRelativeResize="0"/>
            <p:nvPr/>
          </p:nvPicPr>
          <p:blipFill rotWithShape="1">
            <a:blip r:embed="rId25">
              <a:alphaModFix/>
            </a:blip>
            <a:srcRect b="13595"/>
            <a:stretch/>
          </p:blipFill>
          <p:spPr>
            <a:xfrm>
              <a:off x="3816824" y="1469352"/>
              <a:ext cx="790459" cy="6829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2" name="Google Shape;692;p68"/>
          <p:cNvSpPr/>
          <p:nvPr/>
        </p:nvSpPr>
        <p:spPr>
          <a:xfrm>
            <a:off x="6516217" y="3279346"/>
            <a:ext cx="18002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ZONA DE USO INTENSIVO</a:t>
            </a:r>
            <a:endParaRPr dirty="0"/>
          </a:p>
        </p:txBody>
      </p:sp>
      <p:grpSp>
        <p:nvGrpSpPr>
          <p:cNvPr id="693" name="Google Shape;693;p68"/>
          <p:cNvGrpSpPr/>
          <p:nvPr/>
        </p:nvGrpSpPr>
        <p:grpSpPr>
          <a:xfrm>
            <a:off x="6372200" y="979317"/>
            <a:ext cx="1981778" cy="1926470"/>
            <a:chOff x="6838601" y="1340046"/>
            <a:chExt cx="1981871" cy="2311824"/>
          </a:xfrm>
        </p:grpSpPr>
        <p:pic>
          <p:nvPicPr>
            <p:cNvPr id="694" name="Google Shape;694;p68"/>
            <p:cNvPicPr preferRelativeResize="0"/>
            <p:nvPr/>
          </p:nvPicPr>
          <p:blipFill rotWithShape="1">
            <a:blip r:embed="rId26">
              <a:alphaModFix/>
            </a:blip>
            <a:srcRect b="26198"/>
            <a:stretch/>
          </p:blipFill>
          <p:spPr>
            <a:xfrm>
              <a:off x="6838601" y="1340046"/>
              <a:ext cx="1980728" cy="1461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5" name="Google Shape;695;p68" descr="noun_Ocean_1433664.png"/>
            <p:cNvPicPr preferRelativeResize="0"/>
            <p:nvPr/>
          </p:nvPicPr>
          <p:blipFill rotWithShape="1">
            <a:blip r:embed="rId14">
              <a:alphaModFix/>
            </a:blip>
            <a:srcRect t="47203" b="36000"/>
            <a:stretch/>
          </p:blipFill>
          <p:spPr>
            <a:xfrm>
              <a:off x="7101984" y="2601395"/>
              <a:ext cx="1714310" cy="2879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6" name="Google Shape;696;p68" descr="noun_Ocean_1433664.png"/>
            <p:cNvPicPr preferRelativeResize="0"/>
            <p:nvPr/>
          </p:nvPicPr>
          <p:blipFill rotWithShape="1">
            <a:blip r:embed="rId14">
              <a:alphaModFix/>
            </a:blip>
            <a:srcRect t="22000" b="36000"/>
            <a:stretch/>
          </p:blipFill>
          <p:spPr>
            <a:xfrm>
              <a:off x="7106162" y="2673563"/>
              <a:ext cx="1714310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7" name="Google Shape;697;p68" descr="noun_Ocean_1433664.png"/>
            <p:cNvPicPr preferRelativeResize="0"/>
            <p:nvPr/>
          </p:nvPicPr>
          <p:blipFill rotWithShape="1">
            <a:blip r:embed="rId14">
              <a:alphaModFix/>
            </a:blip>
            <a:srcRect t="22000" b="36000"/>
            <a:stretch/>
          </p:blipFill>
          <p:spPr>
            <a:xfrm>
              <a:off x="7101984" y="2931870"/>
              <a:ext cx="1714310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8" name="Google Shape;698;p68" descr="noun_Fish_940634.png"/>
            <p:cNvPicPr preferRelativeResize="0"/>
            <p:nvPr/>
          </p:nvPicPr>
          <p:blipFill rotWithShape="1">
            <a:blip r:embed="rId15">
              <a:alphaModFix/>
            </a:blip>
            <a:srcRect b="16400"/>
            <a:stretch/>
          </p:blipFill>
          <p:spPr>
            <a:xfrm rot="10800000" flipH="1">
              <a:off x="7800889" y="2766204"/>
              <a:ext cx="370339" cy="309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9" name="Google Shape;699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7318008" y="3107081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7951843" y="3181233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7568530" y="3259486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2" name="Google Shape;702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8281834" y="3147814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3" name="Google Shape;703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7351050" y="3219822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4" name="Google Shape;704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8353589" y="3042160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5" name="Google Shape;705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7577693" y="3183838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6" name="Google Shape;706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8063279" y="3319628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7" name="Google Shape;707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7904576" y="3089252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8" name="Google Shape;708;p68" descr="noun_Shrimp_774585.png"/>
            <p:cNvPicPr preferRelativeResize="0"/>
            <p:nvPr/>
          </p:nvPicPr>
          <p:blipFill rotWithShape="1">
            <a:blip r:embed="rId16">
              <a:alphaModFix/>
            </a:blip>
            <a:srcRect b="27199"/>
            <a:stretch/>
          </p:blipFill>
          <p:spPr>
            <a:xfrm>
              <a:off x="7803594" y="3340431"/>
              <a:ext cx="247256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9" name="Google Shape;709;p68" descr="noun_Fish_940634.png"/>
            <p:cNvPicPr preferRelativeResize="0"/>
            <p:nvPr/>
          </p:nvPicPr>
          <p:blipFill rotWithShape="1">
            <a:blip r:embed="rId15">
              <a:alphaModFix/>
            </a:blip>
            <a:srcRect b="16400"/>
            <a:stretch/>
          </p:blipFill>
          <p:spPr>
            <a:xfrm rot="10800000" flipH="1">
              <a:off x="8154582" y="2616782"/>
              <a:ext cx="387562" cy="324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0" name="Google Shape;710;p68"/>
          <p:cNvSpPr/>
          <p:nvPr/>
        </p:nvSpPr>
        <p:spPr>
          <a:xfrm>
            <a:off x="5004049" y="3279461"/>
            <a:ext cx="18002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ZONA DE USO EXTENSIVO</a:t>
            </a:r>
            <a:endParaRPr/>
          </a:p>
        </p:txBody>
      </p:sp>
      <p:grpSp>
        <p:nvGrpSpPr>
          <p:cNvPr id="711" name="Google Shape;711;p68"/>
          <p:cNvGrpSpPr/>
          <p:nvPr/>
        </p:nvGrpSpPr>
        <p:grpSpPr>
          <a:xfrm>
            <a:off x="5084986" y="1268733"/>
            <a:ext cx="1719262" cy="1637263"/>
            <a:chOff x="5688013" y="2333654"/>
            <a:chExt cx="1719262" cy="1965297"/>
          </a:xfrm>
        </p:grpSpPr>
        <p:grpSp>
          <p:nvGrpSpPr>
            <p:cNvPr id="712" name="Google Shape;712;p68"/>
            <p:cNvGrpSpPr/>
            <p:nvPr/>
          </p:nvGrpSpPr>
          <p:grpSpPr>
            <a:xfrm>
              <a:off x="5688013" y="2471035"/>
              <a:ext cx="1719262" cy="1827916"/>
              <a:chOff x="5688632" y="2470520"/>
              <a:chExt cx="1718488" cy="1829181"/>
            </a:xfrm>
          </p:grpSpPr>
          <p:pic>
            <p:nvPicPr>
              <p:cNvPr id="713" name="Google Shape;713;p68" descr="noun_Ocean_1433664.png"/>
              <p:cNvPicPr preferRelativeResize="0"/>
              <p:nvPr/>
            </p:nvPicPr>
            <p:blipFill rotWithShape="1">
              <a:blip r:embed="rId14">
                <a:alphaModFix/>
              </a:blip>
              <a:srcRect t="47203" b="36000"/>
              <a:stretch/>
            </p:blipFill>
            <p:spPr>
              <a:xfrm>
                <a:off x="5688632" y="3003557"/>
                <a:ext cx="1714310" cy="2879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4" name="Google Shape;714;p68" descr="noun_Ocean_1433664.png"/>
              <p:cNvPicPr preferRelativeResize="0"/>
              <p:nvPr/>
            </p:nvPicPr>
            <p:blipFill rotWithShape="1">
              <a:blip r:embed="rId14">
                <a:alphaModFix/>
              </a:blip>
              <a:srcRect t="22000" b="36000"/>
              <a:stretch/>
            </p:blipFill>
            <p:spPr>
              <a:xfrm>
                <a:off x="5692810" y="3075725"/>
                <a:ext cx="171431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5" name="Google Shape;715;p68" descr="noun_Ocean_1433664.png"/>
              <p:cNvPicPr preferRelativeResize="0"/>
              <p:nvPr/>
            </p:nvPicPr>
            <p:blipFill rotWithShape="1">
              <a:blip r:embed="rId14">
                <a:alphaModFix/>
              </a:blip>
              <a:srcRect t="22000" b="36000"/>
              <a:stretch/>
            </p:blipFill>
            <p:spPr>
              <a:xfrm>
                <a:off x="5688632" y="3579701"/>
                <a:ext cx="171431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6" name="Google Shape;716;p68" descr="noun_Fish_940634.png"/>
              <p:cNvPicPr preferRelativeResize="0"/>
              <p:nvPr/>
            </p:nvPicPr>
            <p:blipFill rotWithShape="1">
              <a:blip r:embed="rId15">
                <a:alphaModFix/>
              </a:blip>
              <a:srcRect b="16400"/>
              <a:stretch/>
            </p:blipFill>
            <p:spPr>
              <a:xfrm rot="10800000" flipH="1">
                <a:off x="6718630" y="3486043"/>
                <a:ext cx="370339" cy="3096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7" name="Google Shape;717;p68" descr="noun_Shrimp_774585.png"/>
              <p:cNvPicPr preferRelativeResize="0"/>
              <p:nvPr/>
            </p:nvPicPr>
            <p:blipFill rotWithShape="1">
              <a:blip r:embed="rId23">
                <a:alphaModFix/>
              </a:blip>
              <a:srcRect b="27199"/>
              <a:stretch/>
            </p:blipFill>
            <p:spPr>
              <a:xfrm>
                <a:off x="5904656" y="375491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8" name="Google Shape;718;p68" descr="noun_Shrimp_774585.png"/>
              <p:cNvPicPr preferRelativeResize="0"/>
              <p:nvPr/>
            </p:nvPicPr>
            <p:blipFill rotWithShape="1">
              <a:blip r:embed="rId23">
                <a:alphaModFix/>
              </a:blip>
              <a:srcRect b="27199"/>
              <a:stretch/>
            </p:blipFill>
            <p:spPr>
              <a:xfrm>
                <a:off x="6538491" y="3829064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9" name="Google Shape;719;p68" descr="noun_Shrimp_774585.png"/>
              <p:cNvPicPr preferRelativeResize="0"/>
              <p:nvPr/>
            </p:nvPicPr>
            <p:blipFill rotWithShape="1">
              <a:blip r:embed="rId23">
                <a:alphaModFix/>
              </a:blip>
              <a:srcRect b="27199"/>
              <a:stretch/>
            </p:blipFill>
            <p:spPr>
              <a:xfrm>
                <a:off x="6095156" y="348954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0" name="Google Shape;720;p68" descr="noun_Shrimp_774585.png"/>
              <p:cNvPicPr preferRelativeResize="0"/>
              <p:nvPr/>
            </p:nvPicPr>
            <p:blipFill rotWithShape="1">
              <a:blip r:embed="rId23">
                <a:alphaModFix/>
              </a:blip>
              <a:srcRect b="27199"/>
              <a:stretch/>
            </p:blipFill>
            <p:spPr>
              <a:xfrm>
                <a:off x="6326729" y="3651434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1" name="Google Shape;721;p68" descr="noun_Shrimp_774585.png"/>
              <p:cNvPicPr preferRelativeResize="0"/>
              <p:nvPr/>
            </p:nvPicPr>
            <p:blipFill rotWithShape="1">
              <a:blip r:embed="rId23">
                <a:alphaModFix/>
              </a:blip>
              <a:srcRect b="27199"/>
              <a:stretch/>
            </p:blipFill>
            <p:spPr>
              <a:xfrm>
                <a:off x="6155178" y="3907317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2" name="Google Shape;722;p68" descr="noun_Shrimp_774585.png"/>
              <p:cNvPicPr preferRelativeResize="0"/>
              <p:nvPr/>
            </p:nvPicPr>
            <p:blipFill rotWithShape="1">
              <a:blip r:embed="rId23">
                <a:alphaModFix/>
              </a:blip>
              <a:srcRect b="27199"/>
              <a:stretch/>
            </p:blipFill>
            <p:spPr>
              <a:xfrm>
                <a:off x="5937698" y="386765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3" name="Google Shape;723;p68" descr="noun_Shrimp_774585.png"/>
              <p:cNvPicPr preferRelativeResize="0"/>
              <p:nvPr/>
            </p:nvPicPr>
            <p:blipFill rotWithShape="1">
              <a:blip r:embed="rId23">
                <a:alphaModFix/>
              </a:blip>
              <a:srcRect b="27199"/>
              <a:stretch/>
            </p:blipFill>
            <p:spPr>
              <a:xfrm>
                <a:off x="6873043" y="395313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4" name="Google Shape;724;p68" descr="noun_Shrimp_774585.png"/>
              <p:cNvPicPr preferRelativeResize="0"/>
              <p:nvPr/>
            </p:nvPicPr>
            <p:blipFill rotWithShape="1">
              <a:blip r:embed="rId23">
                <a:alphaModFix/>
              </a:blip>
              <a:srcRect b="27199"/>
              <a:stretch/>
            </p:blipFill>
            <p:spPr>
              <a:xfrm>
                <a:off x="6164341" y="3831669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5" name="Google Shape;725;p68" descr="noun_Shrimp_774585.png"/>
              <p:cNvPicPr preferRelativeResize="0"/>
              <p:nvPr/>
            </p:nvPicPr>
            <p:blipFill rotWithShape="1">
              <a:blip r:embed="rId23">
                <a:alphaModFix/>
              </a:blip>
              <a:srcRect b="27199"/>
              <a:stretch/>
            </p:blipFill>
            <p:spPr>
              <a:xfrm>
                <a:off x="6649927" y="3967459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6" name="Google Shape;726;p68" descr="noun_Shrimp_774585.png"/>
              <p:cNvPicPr preferRelativeResize="0"/>
              <p:nvPr/>
            </p:nvPicPr>
            <p:blipFill rotWithShape="1">
              <a:blip r:embed="rId23">
                <a:alphaModFix/>
              </a:blip>
              <a:srcRect b="27199"/>
              <a:stretch/>
            </p:blipFill>
            <p:spPr>
              <a:xfrm>
                <a:off x="6491224" y="373708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7" name="Google Shape;727;p68" descr="noun_Shrimp_774585.png"/>
              <p:cNvPicPr preferRelativeResize="0"/>
              <p:nvPr/>
            </p:nvPicPr>
            <p:blipFill rotWithShape="1">
              <a:blip r:embed="rId23">
                <a:alphaModFix/>
              </a:blip>
              <a:srcRect b="27199"/>
              <a:stretch/>
            </p:blipFill>
            <p:spPr>
              <a:xfrm>
                <a:off x="6390242" y="398826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8" name="Google Shape;728;p68" descr="noun_Fish_940634.png"/>
              <p:cNvPicPr preferRelativeResize="0"/>
              <p:nvPr/>
            </p:nvPicPr>
            <p:blipFill rotWithShape="1">
              <a:blip r:embed="rId15">
                <a:alphaModFix/>
              </a:blip>
              <a:srcRect b="16400"/>
              <a:stretch/>
            </p:blipFill>
            <p:spPr>
              <a:xfrm rot="10800000" flipH="1">
                <a:off x="6741230" y="3124579"/>
                <a:ext cx="387562" cy="324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9" name="Google Shape;729;p68" descr="noun_Ship_1925535.png"/>
              <p:cNvPicPr preferRelativeResize="0"/>
              <p:nvPr/>
            </p:nvPicPr>
            <p:blipFill rotWithShape="1">
              <a:blip r:embed="rId27">
                <a:alphaModFix/>
              </a:blip>
              <a:srcRect b="17450"/>
              <a:stretch/>
            </p:blipFill>
            <p:spPr>
              <a:xfrm>
                <a:off x="6506793" y="2470520"/>
                <a:ext cx="654152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30" name="Google Shape;730;p68"/>
            <p:cNvPicPr preferRelativeResize="0"/>
            <p:nvPr/>
          </p:nvPicPr>
          <p:blipFill rotWithShape="1">
            <a:blip r:embed="rId25">
              <a:alphaModFix/>
            </a:blip>
            <a:srcRect b="13595"/>
            <a:stretch/>
          </p:blipFill>
          <p:spPr>
            <a:xfrm>
              <a:off x="5792837" y="2333654"/>
              <a:ext cx="790815" cy="6825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1" name="Google Shape;731;p68"/>
          <p:cNvSpPr/>
          <p:nvPr/>
        </p:nvSpPr>
        <p:spPr>
          <a:xfrm>
            <a:off x="-34925" y="3220517"/>
            <a:ext cx="19367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C85A"/>
              </a:buClr>
              <a:buSzPts val="1200"/>
              <a:buFont typeface="Arial"/>
              <a:buNone/>
            </a:pPr>
            <a:r>
              <a:rPr lang="pt-BR" sz="1200" b="1" u="sng">
                <a:solidFill>
                  <a:srgbClr val="00C85A"/>
                </a:solidFill>
                <a:latin typeface="Arial"/>
                <a:ea typeface="Arial"/>
                <a:cs typeface="Arial"/>
                <a:sym typeface="Arial"/>
              </a:rPr>
              <a:t>ZONA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C85A"/>
              </a:buClr>
              <a:buSzPts val="1200"/>
              <a:buFont typeface="Arial"/>
              <a:buNone/>
            </a:pPr>
            <a:r>
              <a:rPr lang="pt-BR" sz="1200" b="1" u="sng">
                <a:solidFill>
                  <a:srgbClr val="00C85A"/>
                </a:solidFill>
                <a:latin typeface="Arial"/>
                <a:ea typeface="Arial"/>
                <a:cs typeface="Arial"/>
                <a:sym typeface="Arial"/>
              </a:rPr>
              <a:t>PROTEÇÃO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C85A"/>
              </a:buClr>
              <a:buSzPts val="1200"/>
              <a:buFont typeface="Arial"/>
              <a:buNone/>
            </a:pPr>
            <a:r>
              <a:rPr lang="pt-BR" sz="1200" b="1" u="sng">
                <a:solidFill>
                  <a:srgbClr val="00C85A"/>
                </a:solidFill>
                <a:latin typeface="Arial"/>
                <a:ea typeface="Arial"/>
                <a:cs typeface="Arial"/>
                <a:sym typeface="Arial"/>
              </a:rPr>
              <a:t>ESPECIAL</a:t>
            </a:r>
            <a:endParaRPr/>
          </a:p>
        </p:txBody>
      </p:sp>
      <p:sp>
        <p:nvSpPr>
          <p:cNvPr id="732" name="Google Shape;732;p68"/>
          <p:cNvSpPr/>
          <p:nvPr/>
        </p:nvSpPr>
        <p:spPr>
          <a:xfrm>
            <a:off x="1670162" y="3217541"/>
            <a:ext cx="18937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ZONA DE PROTEÇÃO DA GEOBIODIVERSIDADE</a:t>
            </a:r>
            <a:endParaRPr/>
          </a:p>
        </p:txBody>
      </p:sp>
      <p:sp>
        <p:nvSpPr>
          <p:cNvPr id="733" name="Google Shape;733;p68"/>
          <p:cNvSpPr/>
          <p:nvPr/>
        </p:nvSpPr>
        <p:spPr>
          <a:xfrm>
            <a:off x="3425750" y="3220517"/>
            <a:ext cx="19383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ZONA PARA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USOS DE BAIXA ESCALA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69"/>
          <p:cNvSpPr/>
          <p:nvPr/>
        </p:nvSpPr>
        <p:spPr>
          <a:xfrm>
            <a:off x="-36513" y="-22820"/>
            <a:ext cx="9180513" cy="900907"/>
          </a:xfrm>
          <a:prstGeom prst="rect">
            <a:avLst/>
          </a:prstGeom>
          <a:solidFill>
            <a:srgbClr val="00A4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9" name="Google Shape;739;p69" descr="noun_protect sealife_680741.png"/>
          <p:cNvPicPr preferRelativeResize="0"/>
          <p:nvPr/>
        </p:nvPicPr>
        <p:blipFill rotWithShape="1">
          <a:blip r:embed="rId3">
            <a:alphaModFix/>
          </a:blip>
          <a:srcRect t="45365" b="14951"/>
          <a:stretch/>
        </p:blipFill>
        <p:spPr>
          <a:xfrm>
            <a:off x="7278693" y="397984"/>
            <a:ext cx="1181739" cy="420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69" descr="noun_Fish_940634.png"/>
          <p:cNvPicPr preferRelativeResize="0"/>
          <p:nvPr/>
        </p:nvPicPr>
        <p:blipFill rotWithShape="1">
          <a:blip r:embed="rId4">
            <a:alphaModFix/>
          </a:blip>
          <a:srcRect b="16400"/>
          <a:stretch/>
        </p:blipFill>
        <p:spPr>
          <a:xfrm>
            <a:off x="8062327" y="252166"/>
            <a:ext cx="154517" cy="11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69" descr="noun_Fish_940634.png"/>
          <p:cNvPicPr preferRelativeResize="0"/>
          <p:nvPr/>
        </p:nvPicPr>
        <p:blipFill rotWithShape="1">
          <a:blip r:embed="rId4">
            <a:alphaModFix/>
          </a:blip>
          <a:srcRect b="16400"/>
          <a:stretch/>
        </p:blipFill>
        <p:spPr>
          <a:xfrm>
            <a:off x="8015812" y="142232"/>
            <a:ext cx="140923" cy="10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69" descr="noun_Fish_940634.png"/>
          <p:cNvPicPr preferRelativeResize="0"/>
          <p:nvPr/>
        </p:nvPicPr>
        <p:blipFill rotWithShape="1">
          <a:blip r:embed="rId4">
            <a:alphaModFix/>
          </a:blip>
          <a:srcRect b="16400"/>
          <a:stretch/>
        </p:blipFill>
        <p:spPr>
          <a:xfrm>
            <a:off x="8191158" y="197115"/>
            <a:ext cx="128969" cy="9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69" descr="noun_turtle_1073357.png"/>
          <p:cNvPicPr preferRelativeResize="0"/>
          <p:nvPr/>
        </p:nvPicPr>
        <p:blipFill rotWithShape="1">
          <a:blip r:embed="rId5">
            <a:alphaModFix/>
          </a:blip>
          <a:srcRect b="12802"/>
          <a:stretch/>
        </p:blipFill>
        <p:spPr>
          <a:xfrm>
            <a:off x="7412716" y="37621"/>
            <a:ext cx="537943" cy="420423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69"/>
          <p:cNvSpPr/>
          <p:nvPr/>
        </p:nvSpPr>
        <p:spPr>
          <a:xfrm>
            <a:off x="496136" y="157201"/>
            <a:ext cx="63081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0050" marR="0" lvl="1" indent="-4000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Zona de Proteção Especial (ZPE)</a:t>
            </a:r>
            <a:endParaRPr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CF0BD6-60EF-4C11-A028-46120BBDF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98465" y="2321970"/>
            <a:ext cx="6597207" cy="3771636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46F36A-AC8E-4276-9D61-7AB5FB4AC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8087"/>
            <a:ext cx="7023538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3DD769-8E64-4079-8DE8-380A857AB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2745"/>
            <a:ext cx="4500069" cy="263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191AF5B6-27D4-4804-8734-018843C5274D}"/>
              </a:ext>
            </a:extLst>
          </p:cNvPr>
          <p:cNvSpPr txBox="1"/>
          <p:nvPr/>
        </p:nvSpPr>
        <p:spPr>
          <a:xfrm>
            <a:off x="496135" y="3855493"/>
            <a:ext cx="342159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pt-BR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Dimensões: </a:t>
            </a:r>
            <a:r>
              <a:rPr lang="pt-BR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pt-BR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pt-BR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Ambiente marinho: 945,57 ha (0,3%)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pt-BR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pt-BR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pt-BR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Área insular: 1.810 há (72.10%)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pt-BR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pt-BR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pt-BR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Faixa de Praia/Costão Rochoso: 138 km (28%)</a:t>
            </a:r>
            <a:endParaRPr lang="pt-BR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71"/>
          <p:cNvSpPr/>
          <p:nvPr/>
        </p:nvSpPr>
        <p:spPr>
          <a:xfrm>
            <a:off x="0" y="-22490"/>
            <a:ext cx="9144000" cy="9009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71"/>
          <p:cNvSpPr/>
          <p:nvPr/>
        </p:nvSpPr>
        <p:spPr>
          <a:xfrm>
            <a:off x="199264" y="197114"/>
            <a:ext cx="80934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0050" marR="0" lvl="1" indent="-4000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Zona de Proteção da Geobiodiversidade (ZPGBio)</a:t>
            </a:r>
            <a:endParaRPr/>
          </a:p>
        </p:txBody>
      </p:sp>
      <p:pic>
        <p:nvPicPr>
          <p:cNvPr id="776" name="Google Shape;776;p71" descr="noun_Protect Earth_624937.png"/>
          <p:cNvPicPr preferRelativeResize="0"/>
          <p:nvPr/>
        </p:nvPicPr>
        <p:blipFill rotWithShape="1">
          <a:blip r:embed="rId3">
            <a:alphaModFix/>
          </a:blip>
          <a:srcRect b="13901"/>
          <a:stretch/>
        </p:blipFill>
        <p:spPr>
          <a:xfrm>
            <a:off x="7740822" y="37621"/>
            <a:ext cx="1007643" cy="780686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71"/>
          <p:cNvSpPr txBox="1">
            <a:spLocks noGrp="1"/>
          </p:cNvSpPr>
          <p:nvPr>
            <p:ph type="body" idx="1"/>
          </p:nvPr>
        </p:nvSpPr>
        <p:spPr>
          <a:xfrm>
            <a:off x="1691681" y="4537686"/>
            <a:ext cx="5817933" cy="677267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800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 sz="1800" b="1">
                <a:latin typeface="Arial"/>
                <a:ea typeface="Arial"/>
                <a:cs typeface="Arial"/>
                <a:sym typeface="Arial"/>
              </a:rPr>
              <a:t>Objetivo:</a:t>
            </a:r>
            <a:r>
              <a:rPr lang="pt-BR" sz="1800">
                <a:latin typeface="Arial"/>
                <a:ea typeface="Arial"/>
                <a:cs typeface="Arial"/>
                <a:sym typeface="Arial"/>
              </a:rPr>
              <a:t> Proteger os ambientes de alta relevância para conservação dos atributos da UC.</a:t>
            </a:r>
            <a:endParaRPr/>
          </a:p>
          <a:p>
            <a:pPr marL="10800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8" name="Google Shape;778;p71"/>
          <p:cNvGrpSpPr/>
          <p:nvPr/>
        </p:nvGrpSpPr>
        <p:grpSpPr>
          <a:xfrm>
            <a:off x="-36513" y="1115963"/>
            <a:ext cx="9144001" cy="3301711"/>
            <a:chOff x="-36513" y="1124744"/>
            <a:chExt cx="9144001" cy="3962053"/>
          </a:xfrm>
        </p:grpSpPr>
        <p:sp>
          <p:nvSpPr>
            <p:cNvPr id="779" name="Google Shape;779;p71"/>
            <p:cNvSpPr/>
            <p:nvPr/>
          </p:nvSpPr>
          <p:spPr>
            <a:xfrm>
              <a:off x="-36513" y="3284984"/>
              <a:ext cx="9144001" cy="1801813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99A1B0"/>
                </a:gs>
                <a:gs pos="50000">
                  <a:srgbClr val="C1C5CD"/>
                </a:gs>
                <a:gs pos="100000">
                  <a:srgbClr val="E1E2E5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80" name="Google Shape;780;p71"/>
            <p:cNvGrpSpPr/>
            <p:nvPr/>
          </p:nvGrpSpPr>
          <p:grpSpPr>
            <a:xfrm>
              <a:off x="71439" y="1124744"/>
              <a:ext cx="1719262" cy="2362200"/>
              <a:chOff x="-180528" y="1288276"/>
              <a:chExt cx="1718488" cy="2363594"/>
            </a:xfrm>
          </p:grpSpPr>
          <p:pic>
            <p:nvPicPr>
              <p:cNvPr id="781" name="Google Shape;781;p71" descr="noun_Ocean_1433664.png"/>
              <p:cNvPicPr preferRelativeResize="0"/>
              <p:nvPr/>
            </p:nvPicPr>
            <p:blipFill rotWithShape="1">
              <a:blip r:embed="rId4">
                <a:alphaModFix/>
              </a:blip>
              <a:srcRect t="22000" b="36000"/>
              <a:stretch/>
            </p:blipFill>
            <p:spPr>
              <a:xfrm>
                <a:off x="-176350" y="1419702"/>
                <a:ext cx="171431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2" name="Google Shape;782;p71" descr="noun_Ocean_1433664.png"/>
              <p:cNvPicPr preferRelativeResize="0"/>
              <p:nvPr/>
            </p:nvPicPr>
            <p:blipFill rotWithShape="1">
              <a:blip r:embed="rId4">
                <a:alphaModFix/>
              </a:blip>
              <a:srcRect t="22000" b="36000"/>
              <a:stretch/>
            </p:blipFill>
            <p:spPr>
              <a:xfrm>
                <a:off x="-180528" y="1923678"/>
                <a:ext cx="171431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3" name="Google Shape;783;p71" descr="noun_Ocean_1433664.png"/>
              <p:cNvPicPr preferRelativeResize="0"/>
              <p:nvPr/>
            </p:nvPicPr>
            <p:blipFill rotWithShape="1">
              <a:blip r:embed="rId4">
                <a:alphaModFix/>
              </a:blip>
              <a:srcRect t="22000" b="36000"/>
              <a:stretch/>
            </p:blipFill>
            <p:spPr>
              <a:xfrm>
                <a:off x="-176350" y="2427894"/>
                <a:ext cx="171431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4" name="Google Shape;784;p71" descr="noun_Ocean_1433664.png"/>
              <p:cNvPicPr preferRelativeResize="0"/>
              <p:nvPr/>
            </p:nvPicPr>
            <p:blipFill rotWithShape="1">
              <a:blip r:embed="rId4">
                <a:alphaModFix/>
              </a:blip>
              <a:srcRect t="22000" b="36000"/>
              <a:stretch/>
            </p:blipFill>
            <p:spPr>
              <a:xfrm>
                <a:off x="-180528" y="2931870"/>
                <a:ext cx="171431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5" name="Google Shape;785;p71" descr="noun_Fish_940634.png"/>
              <p:cNvPicPr preferRelativeResize="0"/>
              <p:nvPr/>
            </p:nvPicPr>
            <p:blipFill rotWithShape="1">
              <a:blip r:embed="rId5">
                <a:alphaModFix/>
              </a:blip>
              <a:srcRect b="16400"/>
              <a:stretch/>
            </p:blipFill>
            <p:spPr>
              <a:xfrm rot="10800000" flipH="1">
                <a:off x="678050" y="2480753"/>
                <a:ext cx="370339" cy="3096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6" name="Google Shape;786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35496" y="310708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7" name="Google Shape;787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669331" y="318123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8" name="Google Shape;788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225996" y="2841710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9" name="Google Shape;789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457569" y="300360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0" name="Google Shape;790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728445" y="286796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1" name="Google Shape;791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286018" y="3259486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2" name="Google Shape;792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999322" y="3147814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3" name="Google Shape;793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811617" y="300379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4" name="Google Shape;794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68538" y="321982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5" name="Google Shape;795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1071077" y="3042160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6" name="Google Shape;796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1117987" y="2917916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7" name="Google Shape;797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295181" y="318383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8" name="Google Shape;798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780767" y="331962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9" name="Google Shape;799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622064" y="308925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0" name="Google Shape;800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521082" y="334043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1" name="Google Shape;801;p71" descr="noun_Fish_940634.png"/>
              <p:cNvPicPr preferRelativeResize="0"/>
              <p:nvPr/>
            </p:nvPicPr>
            <p:blipFill rotWithShape="1">
              <a:blip r:embed="rId5">
                <a:alphaModFix/>
              </a:blip>
              <a:srcRect b="16400"/>
              <a:stretch/>
            </p:blipFill>
            <p:spPr>
              <a:xfrm rot="10800000" flipH="1">
                <a:off x="979447" y="2333235"/>
                <a:ext cx="387562" cy="324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2" name="Google Shape;802;p71" descr="noun_Fish_940634.png"/>
              <p:cNvPicPr preferRelativeResize="0"/>
              <p:nvPr/>
            </p:nvPicPr>
            <p:blipFill rotWithShape="1">
              <a:blip r:embed="rId7">
                <a:alphaModFix/>
              </a:blip>
              <a:srcRect b="16400"/>
              <a:stretch/>
            </p:blipFill>
            <p:spPr>
              <a:xfrm rot="10800000" flipH="1">
                <a:off x="683431" y="2326081"/>
                <a:ext cx="301437" cy="2520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03" name="Google Shape;803;p71"/>
              <p:cNvGrpSpPr/>
              <p:nvPr/>
            </p:nvGrpSpPr>
            <p:grpSpPr>
              <a:xfrm>
                <a:off x="98708" y="2319529"/>
                <a:ext cx="300015" cy="288032"/>
                <a:chOff x="3419872" y="1023590"/>
                <a:chExt cx="300015" cy="288032"/>
              </a:xfrm>
            </p:grpSpPr>
            <p:pic>
              <p:nvPicPr>
                <p:cNvPr id="804" name="Google Shape;804;p71" descr="noun_Fish_940634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16400"/>
                <a:stretch/>
              </p:blipFill>
              <p:spPr>
                <a:xfrm>
                  <a:off x="3506709" y="1167606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05" name="Google Shape;805;p71" descr="noun_Fish_940634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16400"/>
                <a:stretch/>
              </p:blipFill>
              <p:spPr>
                <a:xfrm>
                  <a:off x="3419872" y="1023590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06" name="Google Shape;806;p71" descr="noun_Fish_940634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16400"/>
                <a:stretch/>
              </p:blipFill>
              <p:spPr>
                <a:xfrm>
                  <a:off x="3503589" y="1061215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07" name="Google Shape;807;p71" descr="noun_Fish_940634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16400"/>
                <a:stretch/>
              </p:blipFill>
              <p:spPr>
                <a:xfrm>
                  <a:off x="3585319" y="1133209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08" name="Google Shape;808;p71" descr="noun_Fish_940634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16400"/>
                <a:stretch/>
              </p:blipFill>
              <p:spPr>
                <a:xfrm>
                  <a:off x="3421859" y="1133822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09" name="Google Shape;809;p71" descr="noun_Fish_940634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16400"/>
                <a:stretch/>
              </p:blipFill>
              <p:spPr>
                <a:xfrm>
                  <a:off x="3590700" y="1203622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10" name="Google Shape;810;p71" descr="noun_turtle_1073357.png"/>
              <p:cNvPicPr preferRelativeResize="0"/>
              <p:nvPr/>
            </p:nvPicPr>
            <p:blipFill rotWithShape="1">
              <a:blip r:embed="rId9">
                <a:alphaModFix/>
              </a:blip>
              <a:srcRect b="12802"/>
              <a:stretch/>
            </p:blipFill>
            <p:spPr>
              <a:xfrm>
                <a:off x="802457" y="1288276"/>
                <a:ext cx="578057" cy="5040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1" name="Google Shape;811;p71" descr="noun_turtle_1073357.png"/>
              <p:cNvPicPr preferRelativeResize="0"/>
              <p:nvPr/>
            </p:nvPicPr>
            <p:blipFill rotWithShape="1">
              <a:blip r:embed="rId9">
                <a:alphaModFix/>
              </a:blip>
              <a:srcRect b="12802"/>
              <a:stretch/>
            </p:blipFill>
            <p:spPr>
              <a:xfrm>
                <a:off x="415796" y="1470287"/>
                <a:ext cx="578057" cy="5040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2" name="Google Shape;812;p71" descr="noun_turtle_1073357.png"/>
              <p:cNvPicPr preferRelativeResize="0"/>
              <p:nvPr/>
            </p:nvPicPr>
            <p:blipFill rotWithShape="1">
              <a:blip r:embed="rId10">
                <a:alphaModFix/>
              </a:blip>
              <a:srcRect b="12802"/>
              <a:stretch/>
            </p:blipFill>
            <p:spPr>
              <a:xfrm>
                <a:off x="863180" y="1837145"/>
                <a:ext cx="362091" cy="3157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3" name="Google Shape;813;p71" descr="noun_turtle_1073357.png"/>
              <p:cNvPicPr preferRelativeResize="0"/>
              <p:nvPr/>
            </p:nvPicPr>
            <p:blipFill rotWithShape="1">
              <a:blip r:embed="rId11">
                <a:alphaModFix/>
              </a:blip>
              <a:srcRect b="12802"/>
              <a:stretch/>
            </p:blipFill>
            <p:spPr>
              <a:xfrm>
                <a:off x="1111199" y="1614138"/>
                <a:ext cx="211638" cy="1845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4" name="Google Shape;814;p71" descr="noun_Fish_940634.png"/>
              <p:cNvPicPr preferRelativeResize="0"/>
              <p:nvPr/>
            </p:nvPicPr>
            <p:blipFill rotWithShape="1">
              <a:blip r:embed="rId7">
                <a:alphaModFix/>
              </a:blip>
              <a:srcRect b="16400"/>
              <a:stretch/>
            </p:blipFill>
            <p:spPr>
              <a:xfrm>
                <a:off x="132033" y="2113225"/>
                <a:ext cx="301437" cy="2520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15" name="Google Shape;815;p71"/>
              <p:cNvGrpSpPr/>
              <p:nvPr/>
            </p:nvGrpSpPr>
            <p:grpSpPr>
              <a:xfrm>
                <a:off x="323528" y="2427734"/>
                <a:ext cx="300015" cy="288032"/>
                <a:chOff x="3419872" y="1023590"/>
                <a:chExt cx="300015" cy="288032"/>
              </a:xfrm>
            </p:grpSpPr>
            <p:pic>
              <p:nvPicPr>
                <p:cNvPr id="816" name="Google Shape;816;p71" descr="noun_Fish_940634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16400"/>
                <a:stretch/>
              </p:blipFill>
              <p:spPr>
                <a:xfrm>
                  <a:off x="3506709" y="1167606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17" name="Google Shape;817;p71" descr="noun_Fish_940634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16400"/>
                <a:stretch/>
              </p:blipFill>
              <p:spPr>
                <a:xfrm>
                  <a:off x="3419872" y="1023590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18" name="Google Shape;818;p71" descr="noun_Fish_940634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16400"/>
                <a:stretch/>
              </p:blipFill>
              <p:spPr>
                <a:xfrm>
                  <a:off x="3503589" y="1061215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19" name="Google Shape;819;p71" descr="noun_Fish_940634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16400"/>
                <a:stretch/>
              </p:blipFill>
              <p:spPr>
                <a:xfrm>
                  <a:off x="3585319" y="1133209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0" name="Google Shape;820;p71" descr="noun_Fish_940634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16400"/>
                <a:stretch/>
              </p:blipFill>
              <p:spPr>
                <a:xfrm>
                  <a:off x="3421859" y="1133822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1" name="Google Shape;821;p71" descr="noun_Fish_940634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16400"/>
                <a:stretch/>
              </p:blipFill>
              <p:spPr>
                <a:xfrm>
                  <a:off x="3590700" y="1203622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822" name="Google Shape;822;p71"/>
            <p:cNvGrpSpPr/>
            <p:nvPr/>
          </p:nvGrpSpPr>
          <p:grpSpPr>
            <a:xfrm>
              <a:off x="1774206" y="1399382"/>
              <a:ext cx="1717675" cy="2074862"/>
              <a:chOff x="1691680" y="1563638"/>
              <a:chExt cx="1718488" cy="2075562"/>
            </a:xfrm>
          </p:grpSpPr>
          <p:pic>
            <p:nvPicPr>
              <p:cNvPr id="823" name="Google Shape;823;p71" descr="noun_Ocean_1433664.png"/>
              <p:cNvPicPr preferRelativeResize="0"/>
              <p:nvPr/>
            </p:nvPicPr>
            <p:blipFill rotWithShape="1">
              <a:blip r:embed="rId12">
                <a:alphaModFix/>
              </a:blip>
              <a:srcRect t="22000" b="48598"/>
              <a:stretch/>
            </p:blipFill>
            <p:spPr>
              <a:xfrm>
                <a:off x="1695858" y="1635646"/>
                <a:ext cx="1714310" cy="5040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4" name="Google Shape;824;p71" descr="noun_Ocean_1433664.png"/>
              <p:cNvPicPr preferRelativeResize="0"/>
              <p:nvPr/>
            </p:nvPicPr>
            <p:blipFill rotWithShape="1">
              <a:blip r:embed="rId12">
                <a:alphaModFix/>
              </a:blip>
              <a:srcRect t="22000" b="36000"/>
              <a:stretch/>
            </p:blipFill>
            <p:spPr>
              <a:xfrm>
                <a:off x="1691680" y="1911008"/>
                <a:ext cx="171431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5" name="Google Shape;825;p71" descr="noun_Ocean_1433664.png"/>
              <p:cNvPicPr preferRelativeResize="0"/>
              <p:nvPr/>
            </p:nvPicPr>
            <p:blipFill rotWithShape="1">
              <a:blip r:embed="rId12">
                <a:alphaModFix/>
              </a:blip>
              <a:srcRect t="22000" b="36000"/>
              <a:stretch/>
            </p:blipFill>
            <p:spPr>
              <a:xfrm>
                <a:off x="1695858" y="2415224"/>
                <a:ext cx="171431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6" name="Google Shape;826;p71" descr="noun_Ocean_1433664.png"/>
              <p:cNvPicPr preferRelativeResize="0"/>
              <p:nvPr/>
            </p:nvPicPr>
            <p:blipFill rotWithShape="1">
              <a:blip r:embed="rId12">
                <a:alphaModFix/>
              </a:blip>
              <a:srcRect t="22000" b="36000"/>
              <a:stretch/>
            </p:blipFill>
            <p:spPr>
              <a:xfrm>
                <a:off x="1691680" y="2919200"/>
                <a:ext cx="171431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7" name="Google Shape;827;p71" descr="noun_Fish_940634.png"/>
              <p:cNvPicPr preferRelativeResize="0"/>
              <p:nvPr/>
            </p:nvPicPr>
            <p:blipFill rotWithShape="1">
              <a:blip r:embed="rId13">
                <a:alphaModFix/>
              </a:blip>
              <a:srcRect b="16400"/>
              <a:stretch/>
            </p:blipFill>
            <p:spPr>
              <a:xfrm rot="10800000" flipH="1">
                <a:off x="2550258" y="2468083"/>
                <a:ext cx="370339" cy="3096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8" name="Google Shape;828;p71" descr="noun_Shrimp_774585.png"/>
              <p:cNvPicPr preferRelativeResize="0"/>
              <p:nvPr/>
            </p:nvPicPr>
            <p:blipFill rotWithShape="1">
              <a:blip r:embed="rId14">
                <a:alphaModFix/>
              </a:blip>
              <a:srcRect b="27199"/>
              <a:stretch/>
            </p:blipFill>
            <p:spPr>
              <a:xfrm>
                <a:off x="1907704" y="309441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9" name="Google Shape;829;p71" descr="noun_Shrimp_774585.png"/>
              <p:cNvPicPr preferRelativeResize="0"/>
              <p:nvPr/>
            </p:nvPicPr>
            <p:blipFill rotWithShape="1">
              <a:blip r:embed="rId14">
                <a:alphaModFix/>
              </a:blip>
              <a:srcRect b="27199"/>
              <a:stretch/>
            </p:blipFill>
            <p:spPr>
              <a:xfrm>
                <a:off x="2541539" y="316856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0" name="Google Shape;830;p71" descr="noun_Shrimp_774585.png"/>
              <p:cNvPicPr preferRelativeResize="0"/>
              <p:nvPr/>
            </p:nvPicPr>
            <p:blipFill rotWithShape="1">
              <a:blip r:embed="rId14">
                <a:alphaModFix/>
              </a:blip>
              <a:srcRect b="27199"/>
              <a:stretch/>
            </p:blipFill>
            <p:spPr>
              <a:xfrm>
                <a:off x="2329777" y="299093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1" name="Google Shape;831;p71" descr="noun_Shrimp_774585.png"/>
              <p:cNvPicPr preferRelativeResize="0"/>
              <p:nvPr/>
            </p:nvPicPr>
            <p:blipFill rotWithShape="1">
              <a:blip r:embed="rId14">
                <a:alphaModFix/>
              </a:blip>
              <a:srcRect b="27199"/>
              <a:stretch/>
            </p:blipFill>
            <p:spPr>
              <a:xfrm>
                <a:off x="2158226" y="3246816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2" name="Google Shape;832;p71" descr="noun_Shrimp_774585.png"/>
              <p:cNvPicPr preferRelativeResize="0"/>
              <p:nvPr/>
            </p:nvPicPr>
            <p:blipFill rotWithShape="1">
              <a:blip r:embed="rId14">
                <a:alphaModFix/>
              </a:blip>
              <a:srcRect b="27199"/>
              <a:stretch/>
            </p:blipFill>
            <p:spPr>
              <a:xfrm>
                <a:off x="2871530" y="3135144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3" name="Google Shape;833;p71" descr="noun_Shrimp_774585.png"/>
              <p:cNvPicPr preferRelativeResize="0"/>
              <p:nvPr/>
            </p:nvPicPr>
            <p:blipFill rotWithShape="1">
              <a:blip r:embed="rId14">
                <a:alphaModFix/>
              </a:blip>
              <a:srcRect b="27199"/>
              <a:stretch/>
            </p:blipFill>
            <p:spPr>
              <a:xfrm>
                <a:off x="2683825" y="299112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4" name="Google Shape;834;p71" descr="noun_Shrimp_774585.png"/>
              <p:cNvPicPr preferRelativeResize="0"/>
              <p:nvPr/>
            </p:nvPicPr>
            <p:blipFill rotWithShape="1">
              <a:blip r:embed="rId14">
                <a:alphaModFix/>
              </a:blip>
              <a:srcRect b="27199"/>
              <a:stretch/>
            </p:blipFill>
            <p:spPr>
              <a:xfrm>
                <a:off x="1940746" y="320715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5" name="Google Shape;835;p71" descr="noun_Shrimp_774585.png"/>
              <p:cNvPicPr preferRelativeResize="0"/>
              <p:nvPr/>
            </p:nvPicPr>
            <p:blipFill rotWithShape="1">
              <a:blip r:embed="rId14">
                <a:alphaModFix/>
              </a:blip>
              <a:srcRect b="27199"/>
              <a:stretch/>
            </p:blipFill>
            <p:spPr>
              <a:xfrm>
                <a:off x="2943285" y="3029490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6" name="Google Shape;836;p71" descr="noun_Shrimp_774585.png"/>
              <p:cNvPicPr preferRelativeResize="0"/>
              <p:nvPr/>
            </p:nvPicPr>
            <p:blipFill rotWithShape="1">
              <a:blip r:embed="rId14">
                <a:alphaModFix/>
              </a:blip>
              <a:srcRect b="27199"/>
              <a:stretch/>
            </p:blipFill>
            <p:spPr>
              <a:xfrm>
                <a:off x="2167389" y="317116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7" name="Google Shape;837;p71" descr="noun_Shrimp_774585.png"/>
              <p:cNvPicPr preferRelativeResize="0"/>
              <p:nvPr/>
            </p:nvPicPr>
            <p:blipFill rotWithShape="1">
              <a:blip r:embed="rId14">
                <a:alphaModFix/>
              </a:blip>
              <a:srcRect b="27199"/>
              <a:stretch/>
            </p:blipFill>
            <p:spPr>
              <a:xfrm>
                <a:off x="2652975" y="330695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8" name="Google Shape;838;p71" descr="noun_Shrimp_774585.png"/>
              <p:cNvPicPr preferRelativeResize="0"/>
              <p:nvPr/>
            </p:nvPicPr>
            <p:blipFill rotWithShape="1">
              <a:blip r:embed="rId14">
                <a:alphaModFix/>
              </a:blip>
              <a:srcRect b="27199"/>
              <a:stretch/>
            </p:blipFill>
            <p:spPr>
              <a:xfrm>
                <a:off x="2494272" y="307658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9" name="Google Shape;839;p71" descr="noun_Shrimp_774585.png"/>
              <p:cNvPicPr preferRelativeResize="0"/>
              <p:nvPr/>
            </p:nvPicPr>
            <p:blipFill rotWithShape="1">
              <a:blip r:embed="rId14">
                <a:alphaModFix/>
              </a:blip>
              <a:srcRect b="27199"/>
              <a:stretch/>
            </p:blipFill>
            <p:spPr>
              <a:xfrm>
                <a:off x="2393290" y="332776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40" name="Google Shape;840;p71" descr="noun_Fish_940634.png"/>
              <p:cNvPicPr preferRelativeResize="0"/>
              <p:nvPr/>
            </p:nvPicPr>
            <p:blipFill rotWithShape="1">
              <a:blip r:embed="rId13">
                <a:alphaModFix/>
              </a:blip>
              <a:srcRect b="16400"/>
              <a:stretch/>
            </p:blipFill>
            <p:spPr>
              <a:xfrm rot="10800000" flipH="1">
                <a:off x="2879394" y="2297359"/>
                <a:ext cx="387562" cy="324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41" name="Google Shape;841;p71" descr="noun_Fish_940634.png"/>
              <p:cNvPicPr preferRelativeResize="0"/>
              <p:nvPr/>
            </p:nvPicPr>
            <p:blipFill rotWithShape="1">
              <a:blip r:embed="rId15">
                <a:alphaModFix/>
              </a:blip>
              <a:srcRect b="16400"/>
              <a:stretch/>
            </p:blipFill>
            <p:spPr>
              <a:xfrm rot="10800000" flipH="1">
                <a:off x="2555639" y="2225327"/>
                <a:ext cx="301437" cy="2520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42" name="Google Shape;842;p71"/>
              <p:cNvGrpSpPr/>
              <p:nvPr/>
            </p:nvGrpSpPr>
            <p:grpSpPr>
              <a:xfrm>
                <a:off x="1970916" y="2306859"/>
                <a:ext cx="300015" cy="288032"/>
                <a:chOff x="3419872" y="1023590"/>
                <a:chExt cx="300015" cy="288032"/>
              </a:xfrm>
            </p:grpSpPr>
            <p:pic>
              <p:nvPicPr>
                <p:cNvPr id="843" name="Google Shape;843;p71" descr="noun_Fish_940634.png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b="16400"/>
                <a:stretch/>
              </p:blipFill>
              <p:spPr>
                <a:xfrm>
                  <a:off x="3506709" y="1167606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44" name="Google Shape;844;p71" descr="noun_Fish_940634.png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b="16400"/>
                <a:stretch/>
              </p:blipFill>
              <p:spPr>
                <a:xfrm>
                  <a:off x="3419872" y="1023590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45" name="Google Shape;845;p71" descr="noun_Fish_940634.png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b="16400"/>
                <a:stretch/>
              </p:blipFill>
              <p:spPr>
                <a:xfrm>
                  <a:off x="3503589" y="1061215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46" name="Google Shape;846;p71" descr="noun_Fish_940634.png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b="16400"/>
                <a:stretch/>
              </p:blipFill>
              <p:spPr>
                <a:xfrm>
                  <a:off x="3585319" y="1133209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47" name="Google Shape;847;p71" descr="noun_Fish_940634.png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b="16400"/>
                <a:stretch/>
              </p:blipFill>
              <p:spPr>
                <a:xfrm>
                  <a:off x="3421859" y="1133822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48" name="Google Shape;848;p71" descr="noun_Fish_940634.png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b="16400"/>
                <a:stretch/>
              </p:blipFill>
              <p:spPr>
                <a:xfrm>
                  <a:off x="3590700" y="1203622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49" name="Google Shape;849;p71" descr="noun_turtle_1073357.png"/>
              <p:cNvPicPr preferRelativeResize="0"/>
              <p:nvPr/>
            </p:nvPicPr>
            <p:blipFill rotWithShape="1">
              <a:blip r:embed="rId17">
                <a:alphaModFix/>
              </a:blip>
              <a:srcRect b="12802"/>
              <a:stretch/>
            </p:blipFill>
            <p:spPr>
              <a:xfrm>
                <a:off x="2409767" y="1563638"/>
                <a:ext cx="578057" cy="5040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0" name="Google Shape;850;p71" descr="noun_turtle_1073357.png"/>
              <p:cNvPicPr preferRelativeResize="0"/>
              <p:nvPr/>
            </p:nvPicPr>
            <p:blipFill rotWithShape="1">
              <a:blip r:embed="rId18">
                <a:alphaModFix/>
              </a:blip>
              <a:srcRect b="12802"/>
              <a:stretch/>
            </p:blipFill>
            <p:spPr>
              <a:xfrm>
                <a:off x="2759470" y="1836621"/>
                <a:ext cx="362091" cy="3157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1" name="Google Shape;851;p71" descr="noun_turtle_1073357.png"/>
              <p:cNvPicPr preferRelativeResize="0"/>
              <p:nvPr/>
            </p:nvPicPr>
            <p:blipFill rotWithShape="1">
              <a:blip r:embed="rId19">
                <a:alphaModFix/>
              </a:blip>
              <a:srcRect b="12802"/>
              <a:stretch/>
            </p:blipFill>
            <p:spPr>
              <a:xfrm>
                <a:off x="2983407" y="1745484"/>
                <a:ext cx="211638" cy="1845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2" name="Google Shape;852;p71" descr="noun_Fish_940634.png"/>
              <p:cNvPicPr preferRelativeResize="0"/>
              <p:nvPr/>
            </p:nvPicPr>
            <p:blipFill rotWithShape="1">
              <a:blip r:embed="rId15">
                <a:alphaModFix/>
              </a:blip>
              <a:srcRect b="16400"/>
              <a:stretch/>
            </p:blipFill>
            <p:spPr>
              <a:xfrm>
                <a:off x="2004241" y="2100555"/>
                <a:ext cx="301437" cy="25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53" name="Google Shape;853;p71"/>
            <p:cNvGrpSpPr/>
            <p:nvPr/>
          </p:nvGrpSpPr>
          <p:grpSpPr>
            <a:xfrm>
              <a:off x="3419873" y="1306514"/>
              <a:ext cx="1719263" cy="2167732"/>
              <a:chOff x="3573592" y="1469352"/>
              <a:chExt cx="1718488" cy="2169848"/>
            </a:xfrm>
          </p:grpSpPr>
          <p:pic>
            <p:nvPicPr>
              <p:cNvPr id="854" name="Google Shape;854;p71" descr="noun_Ocean_1433664.png"/>
              <p:cNvPicPr preferRelativeResize="0"/>
              <p:nvPr/>
            </p:nvPicPr>
            <p:blipFill rotWithShape="1">
              <a:blip r:embed="rId4">
                <a:alphaModFix/>
              </a:blip>
              <a:srcRect t="35341" b="36000"/>
              <a:stretch/>
            </p:blipFill>
            <p:spPr>
              <a:xfrm>
                <a:off x="3573592" y="2139702"/>
                <a:ext cx="1714310" cy="4913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5" name="Google Shape;855;p71" descr="noun_Ocean_1433664.png"/>
              <p:cNvPicPr preferRelativeResize="0"/>
              <p:nvPr/>
            </p:nvPicPr>
            <p:blipFill rotWithShape="1">
              <a:blip r:embed="rId4">
                <a:alphaModFix/>
              </a:blip>
              <a:srcRect t="22000" b="36000"/>
              <a:stretch/>
            </p:blipFill>
            <p:spPr>
              <a:xfrm>
                <a:off x="3577770" y="2415224"/>
                <a:ext cx="171431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6" name="Google Shape;856;p71" descr="noun_Ocean_1433664.png"/>
              <p:cNvPicPr preferRelativeResize="0"/>
              <p:nvPr/>
            </p:nvPicPr>
            <p:blipFill rotWithShape="1">
              <a:blip r:embed="rId4">
                <a:alphaModFix/>
              </a:blip>
              <a:srcRect t="22000" b="36000"/>
              <a:stretch/>
            </p:blipFill>
            <p:spPr>
              <a:xfrm>
                <a:off x="3573592" y="2919200"/>
                <a:ext cx="171431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7" name="Google Shape;857;p71" descr="noun_Fish_940634.png"/>
              <p:cNvPicPr preferRelativeResize="0"/>
              <p:nvPr/>
            </p:nvPicPr>
            <p:blipFill rotWithShape="1">
              <a:blip r:embed="rId20">
                <a:alphaModFix/>
              </a:blip>
              <a:srcRect b="16400"/>
              <a:stretch/>
            </p:blipFill>
            <p:spPr>
              <a:xfrm rot="10800000" flipH="1">
                <a:off x="4457656" y="2489389"/>
                <a:ext cx="319368" cy="2669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8" name="Google Shape;858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3789616" y="309441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9" name="Google Shape;859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4423451" y="316856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0" name="Google Shape;860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3980116" y="2829040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1" name="Google Shape;861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4211689" y="299093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2" name="Google Shape;862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4482565" y="285529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3" name="Google Shape;863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4040138" y="3246816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4" name="Google Shape;864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4753442" y="3135144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5" name="Google Shape;865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4565737" y="299112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6" name="Google Shape;866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3822658" y="320715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7" name="Google Shape;867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4825197" y="3029490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8" name="Google Shape;868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4872107" y="2905246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9" name="Google Shape;869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4049301" y="317116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0" name="Google Shape;870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4534887" y="330695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1" name="Google Shape;871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4376184" y="307658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2" name="Google Shape;872;p71" descr="noun_Shrimp_774585.png"/>
              <p:cNvPicPr preferRelativeResize="0"/>
              <p:nvPr/>
            </p:nvPicPr>
            <p:blipFill rotWithShape="1">
              <a:blip r:embed="rId6">
                <a:alphaModFix/>
              </a:blip>
              <a:srcRect b="27199"/>
              <a:stretch/>
            </p:blipFill>
            <p:spPr>
              <a:xfrm>
                <a:off x="4275202" y="332776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3" name="Google Shape;873;p71" descr="noun_Fish_940634.png"/>
              <p:cNvPicPr preferRelativeResize="0"/>
              <p:nvPr/>
            </p:nvPicPr>
            <p:blipFill rotWithShape="1">
              <a:blip r:embed="rId5">
                <a:alphaModFix/>
              </a:blip>
              <a:srcRect b="16400"/>
              <a:stretch/>
            </p:blipFill>
            <p:spPr>
              <a:xfrm rot="10800000" flipH="1">
                <a:off x="4704916" y="2377488"/>
                <a:ext cx="334220" cy="2794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4" name="Google Shape;874;p71" descr="noun_Fish_940634.png"/>
              <p:cNvPicPr preferRelativeResize="0"/>
              <p:nvPr/>
            </p:nvPicPr>
            <p:blipFill rotWithShape="1">
              <a:blip r:embed="rId21">
                <a:alphaModFix/>
              </a:blip>
              <a:srcRect b="16400"/>
              <a:stretch/>
            </p:blipFill>
            <p:spPr>
              <a:xfrm rot="10800000" flipH="1">
                <a:off x="4528071" y="2224424"/>
                <a:ext cx="259950" cy="21731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75" name="Google Shape;875;p71"/>
              <p:cNvGrpSpPr/>
              <p:nvPr/>
            </p:nvGrpSpPr>
            <p:grpSpPr>
              <a:xfrm>
                <a:off x="3895141" y="2482707"/>
                <a:ext cx="300015" cy="288032"/>
                <a:chOff x="3419872" y="1023590"/>
                <a:chExt cx="300015" cy="288032"/>
              </a:xfrm>
            </p:grpSpPr>
            <p:pic>
              <p:nvPicPr>
                <p:cNvPr id="876" name="Google Shape;876;p71" descr="noun_Fish_940634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16400"/>
                <a:stretch/>
              </p:blipFill>
              <p:spPr>
                <a:xfrm>
                  <a:off x="3506709" y="1167606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77" name="Google Shape;877;p71" descr="noun_Fish_940634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16400"/>
                <a:stretch/>
              </p:blipFill>
              <p:spPr>
                <a:xfrm>
                  <a:off x="3419872" y="1023590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78" name="Google Shape;878;p71" descr="noun_Fish_940634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16400"/>
                <a:stretch/>
              </p:blipFill>
              <p:spPr>
                <a:xfrm>
                  <a:off x="3503589" y="1061215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79" name="Google Shape;879;p71" descr="noun_Fish_940634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16400"/>
                <a:stretch/>
              </p:blipFill>
              <p:spPr>
                <a:xfrm>
                  <a:off x="3585319" y="1133209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80" name="Google Shape;880;p71" descr="noun_Fish_940634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16400"/>
                <a:stretch/>
              </p:blipFill>
              <p:spPr>
                <a:xfrm>
                  <a:off x="3421859" y="1133822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81" name="Google Shape;881;p71" descr="noun_Fish_940634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16400"/>
                <a:stretch/>
              </p:blipFill>
              <p:spPr>
                <a:xfrm>
                  <a:off x="3590700" y="1203622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82" name="Google Shape;882;p71"/>
              <p:cNvPicPr preferRelativeResize="0"/>
              <p:nvPr/>
            </p:nvPicPr>
            <p:blipFill rotWithShape="1">
              <a:blip r:embed="rId22">
                <a:alphaModFix/>
              </a:blip>
              <a:srcRect b="13595"/>
              <a:stretch/>
            </p:blipFill>
            <p:spPr>
              <a:xfrm>
                <a:off x="3816824" y="1469352"/>
                <a:ext cx="790459" cy="6829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83" name="Google Shape;883;p71"/>
            <p:cNvSpPr/>
            <p:nvPr/>
          </p:nvSpPr>
          <p:spPr>
            <a:xfrm>
              <a:off x="6516217" y="3935215"/>
              <a:ext cx="1800225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pt-BR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ZONA DE USO INTENSIVO</a:t>
              </a:r>
              <a:endParaRPr/>
            </a:p>
          </p:txBody>
        </p:sp>
        <p:grpSp>
          <p:nvGrpSpPr>
            <p:cNvPr id="884" name="Google Shape;884;p71"/>
            <p:cNvGrpSpPr/>
            <p:nvPr/>
          </p:nvGrpSpPr>
          <p:grpSpPr>
            <a:xfrm>
              <a:off x="6372201" y="1175180"/>
              <a:ext cx="1981778" cy="2311764"/>
              <a:chOff x="6838601" y="1340046"/>
              <a:chExt cx="1981871" cy="2311824"/>
            </a:xfrm>
          </p:grpSpPr>
          <p:pic>
            <p:nvPicPr>
              <p:cNvPr id="885" name="Google Shape;885;p71"/>
              <p:cNvPicPr preferRelativeResize="0"/>
              <p:nvPr/>
            </p:nvPicPr>
            <p:blipFill rotWithShape="1">
              <a:blip r:embed="rId23">
                <a:alphaModFix/>
              </a:blip>
              <a:srcRect b="26198"/>
              <a:stretch/>
            </p:blipFill>
            <p:spPr>
              <a:xfrm>
                <a:off x="6838601" y="1340046"/>
                <a:ext cx="1980728" cy="14617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6" name="Google Shape;886;p71" descr="noun_Ocean_1433664.png"/>
              <p:cNvPicPr preferRelativeResize="0"/>
              <p:nvPr/>
            </p:nvPicPr>
            <p:blipFill rotWithShape="1">
              <a:blip r:embed="rId4">
                <a:alphaModFix/>
              </a:blip>
              <a:srcRect t="47203" b="36000"/>
              <a:stretch/>
            </p:blipFill>
            <p:spPr>
              <a:xfrm>
                <a:off x="7101984" y="2601395"/>
                <a:ext cx="1714310" cy="2879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7" name="Google Shape;887;p71" descr="noun_Ocean_1433664.png"/>
              <p:cNvPicPr preferRelativeResize="0"/>
              <p:nvPr/>
            </p:nvPicPr>
            <p:blipFill rotWithShape="1">
              <a:blip r:embed="rId4">
                <a:alphaModFix/>
              </a:blip>
              <a:srcRect t="22000" b="36000"/>
              <a:stretch/>
            </p:blipFill>
            <p:spPr>
              <a:xfrm>
                <a:off x="7106162" y="2673563"/>
                <a:ext cx="171431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8" name="Google Shape;888;p71" descr="noun_Ocean_1433664.png"/>
              <p:cNvPicPr preferRelativeResize="0"/>
              <p:nvPr/>
            </p:nvPicPr>
            <p:blipFill rotWithShape="1">
              <a:blip r:embed="rId4">
                <a:alphaModFix/>
              </a:blip>
              <a:srcRect t="22000" b="36000"/>
              <a:stretch/>
            </p:blipFill>
            <p:spPr>
              <a:xfrm>
                <a:off x="7101984" y="2931870"/>
                <a:ext cx="171431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9" name="Google Shape;889;p71" descr="noun_Fish_940634.png"/>
              <p:cNvPicPr preferRelativeResize="0"/>
              <p:nvPr/>
            </p:nvPicPr>
            <p:blipFill rotWithShape="1">
              <a:blip r:embed="rId5">
                <a:alphaModFix/>
              </a:blip>
              <a:srcRect b="16400"/>
              <a:stretch/>
            </p:blipFill>
            <p:spPr>
              <a:xfrm rot="10800000" flipH="1">
                <a:off x="7800889" y="2766204"/>
                <a:ext cx="370339" cy="3096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0" name="Google Shape;890;p71" descr="noun_Shrimp_774585.png"/>
              <p:cNvPicPr preferRelativeResize="0"/>
              <p:nvPr/>
            </p:nvPicPr>
            <p:blipFill rotWithShape="1">
              <a:blip r:embed="rId24">
                <a:alphaModFix/>
              </a:blip>
              <a:srcRect b="27199"/>
              <a:stretch/>
            </p:blipFill>
            <p:spPr>
              <a:xfrm>
                <a:off x="7318008" y="310708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1" name="Google Shape;891;p71" descr="noun_Shrimp_774585.png"/>
              <p:cNvPicPr preferRelativeResize="0"/>
              <p:nvPr/>
            </p:nvPicPr>
            <p:blipFill rotWithShape="1">
              <a:blip r:embed="rId24">
                <a:alphaModFix/>
              </a:blip>
              <a:srcRect b="27199"/>
              <a:stretch/>
            </p:blipFill>
            <p:spPr>
              <a:xfrm>
                <a:off x="7951843" y="318123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2" name="Google Shape;892;p71" descr="noun_Shrimp_774585.png"/>
              <p:cNvPicPr preferRelativeResize="0"/>
              <p:nvPr/>
            </p:nvPicPr>
            <p:blipFill rotWithShape="1">
              <a:blip r:embed="rId24">
                <a:alphaModFix/>
              </a:blip>
              <a:srcRect b="27199"/>
              <a:stretch/>
            </p:blipFill>
            <p:spPr>
              <a:xfrm>
                <a:off x="7568530" y="3259486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3" name="Google Shape;893;p71" descr="noun_Shrimp_774585.png"/>
              <p:cNvPicPr preferRelativeResize="0"/>
              <p:nvPr/>
            </p:nvPicPr>
            <p:blipFill rotWithShape="1">
              <a:blip r:embed="rId24">
                <a:alphaModFix/>
              </a:blip>
              <a:srcRect b="27199"/>
              <a:stretch/>
            </p:blipFill>
            <p:spPr>
              <a:xfrm>
                <a:off x="8281834" y="3147814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4" name="Google Shape;894;p71" descr="noun_Shrimp_774585.png"/>
              <p:cNvPicPr preferRelativeResize="0"/>
              <p:nvPr/>
            </p:nvPicPr>
            <p:blipFill rotWithShape="1">
              <a:blip r:embed="rId24">
                <a:alphaModFix/>
              </a:blip>
              <a:srcRect b="27199"/>
              <a:stretch/>
            </p:blipFill>
            <p:spPr>
              <a:xfrm>
                <a:off x="7351050" y="321982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5" name="Google Shape;895;p71" descr="noun_Shrimp_774585.png"/>
              <p:cNvPicPr preferRelativeResize="0"/>
              <p:nvPr/>
            </p:nvPicPr>
            <p:blipFill rotWithShape="1">
              <a:blip r:embed="rId24">
                <a:alphaModFix/>
              </a:blip>
              <a:srcRect b="27199"/>
              <a:stretch/>
            </p:blipFill>
            <p:spPr>
              <a:xfrm>
                <a:off x="8353589" y="3042160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6" name="Google Shape;896;p71" descr="noun_Shrimp_774585.png"/>
              <p:cNvPicPr preferRelativeResize="0"/>
              <p:nvPr/>
            </p:nvPicPr>
            <p:blipFill rotWithShape="1">
              <a:blip r:embed="rId24">
                <a:alphaModFix/>
              </a:blip>
              <a:srcRect b="27199"/>
              <a:stretch/>
            </p:blipFill>
            <p:spPr>
              <a:xfrm>
                <a:off x="7577693" y="318383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7" name="Google Shape;897;p71" descr="noun_Shrimp_774585.png"/>
              <p:cNvPicPr preferRelativeResize="0"/>
              <p:nvPr/>
            </p:nvPicPr>
            <p:blipFill rotWithShape="1">
              <a:blip r:embed="rId24">
                <a:alphaModFix/>
              </a:blip>
              <a:srcRect b="27199"/>
              <a:stretch/>
            </p:blipFill>
            <p:spPr>
              <a:xfrm>
                <a:off x="8063279" y="331962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8" name="Google Shape;898;p71" descr="noun_Shrimp_774585.png"/>
              <p:cNvPicPr preferRelativeResize="0"/>
              <p:nvPr/>
            </p:nvPicPr>
            <p:blipFill rotWithShape="1">
              <a:blip r:embed="rId24">
                <a:alphaModFix/>
              </a:blip>
              <a:srcRect b="27199"/>
              <a:stretch/>
            </p:blipFill>
            <p:spPr>
              <a:xfrm>
                <a:off x="7904576" y="308925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9" name="Google Shape;899;p71" descr="noun_Shrimp_774585.png"/>
              <p:cNvPicPr preferRelativeResize="0"/>
              <p:nvPr/>
            </p:nvPicPr>
            <p:blipFill rotWithShape="1">
              <a:blip r:embed="rId24">
                <a:alphaModFix/>
              </a:blip>
              <a:srcRect b="27199"/>
              <a:stretch/>
            </p:blipFill>
            <p:spPr>
              <a:xfrm>
                <a:off x="7803594" y="334043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0" name="Google Shape;900;p71" descr="noun_Fish_940634.png"/>
              <p:cNvPicPr preferRelativeResize="0"/>
              <p:nvPr/>
            </p:nvPicPr>
            <p:blipFill rotWithShape="1">
              <a:blip r:embed="rId5">
                <a:alphaModFix/>
              </a:blip>
              <a:srcRect b="16400"/>
              <a:stretch/>
            </p:blipFill>
            <p:spPr>
              <a:xfrm rot="10800000" flipH="1">
                <a:off x="8154582" y="2616782"/>
                <a:ext cx="387562" cy="32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01" name="Google Shape;901;p71"/>
            <p:cNvSpPr/>
            <p:nvPr/>
          </p:nvSpPr>
          <p:spPr>
            <a:xfrm>
              <a:off x="5004049" y="3935353"/>
              <a:ext cx="1800225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pt-BR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ZONA DE USO EXTENSIVO</a:t>
              </a:r>
              <a:endParaRPr/>
            </a:p>
          </p:txBody>
        </p:sp>
        <p:grpSp>
          <p:nvGrpSpPr>
            <p:cNvPr id="902" name="Google Shape;902;p71"/>
            <p:cNvGrpSpPr/>
            <p:nvPr/>
          </p:nvGrpSpPr>
          <p:grpSpPr>
            <a:xfrm>
              <a:off x="5084987" y="1522479"/>
              <a:ext cx="1719262" cy="1964715"/>
              <a:chOff x="5688013" y="2333654"/>
              <a:chExt cx="1719262" cy="1965297"/>
            </a:xfrm>
          </p:grpSpPr>
          <p:grpSp>
            <p:nvGrpSpPr>
              <p:cNvPr id="903" name="Google Shape;903;p71"/>
              <p:cNvGrpSpPr/>
              <p:nvPr/>
            </p:nvGrpSpPr>
            <p:grpSpPr>
              <a:xfrm>
                <a:off x="5688013" y="2471035"/>
                <a:ext cx="1719262" cy="1827916"/>
                <a:chOff x="5688632" y="2470520"/>
                <a:chExt cx="1718488" cy="1829181"/>
              </a:xfrm>
            </p:grpSpPr>
            <p:pic>
              <p:nvPicPr>
                <p:cNvPr id="904" name="Google Shape;904;p71" descr="noun_Ocean_1433664.png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47203" b="36000"/>
                <a:stretch/>
              </p:blipFill>
              <p:spPr>
                <a:xfrm>
                  <a:off x="5688632" y="3003557"/>
                  <a:ext cx="1714310" cy="28795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05" name="Google Shape;905;p71" descr="noun_Ocean_1433664.png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22000" b="36000"/>
                <a:stretch/>
              </p:blipFill>
              <p:spPr>
                <a:xfrm>
                  <a:off x="5692810" y="3075725"/>
                  <a:ext cx="1714310" cy="72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06" name="Google Shape;906;p71" descr="noun_Ocean_1433664.png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22000" b="36000"/>
                <a:stretch/>
              </p:blipFill>
              <p:spPr>
                <a:xfrm>
                  <a:off x="5688632" y="3579701"/>
                  <a:ext cx="1714310" cy="72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07" name="Google Shape;907;p71" descr="noun_Fish_940634.png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16400"/>
                <a:stretch/>
              </p:blipFill>
              <p:spPr>
                <a:xfrm rot="10800000" flipH="1">
                  <a:off x="6718630" y="3486043"/>
                  <a:ext cx="370339" cy="30960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08" name="Google Shape;908;p71" descr="noun_Shrimp_774585.png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27199"/>
                <a:stretch/>
              </p:blipFill>
              <p:spPr>
                <a:xfrm>
                  <a:off x="5904656" y="3754912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09" name="Google Shape;909;p71" descr="noun_Shrimp_774585.png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27199"/>
                <a:stretch/>
              </p:blipFill>
              <p:spPr>
                <a:xfrm>
                  <a:off x="6538491" y="3829064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0" name="Google Shape;910;p71" descr="noun_Shrimp_774585.png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27199"/>
                <a:stretch/>
              </p:blipFill>
              <p:spPr>
                <a:xfrm>
                  <a:off x="6095156" y="3489541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1" name="Google Shape;911;p71" descr="noun_Shrimp_774585.png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27199"/>
                <a:stretch/>
              </p:blipFill>
              <p:spPr>
                <a:xfrm>
                  <a:off x="6326729" y="3651434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2" name="Google Shape;912;p71" descr="noun_Shrimp_774585.png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27199"/>
                <a:stretch/>
              </p:blipFill>
              <p:spPr>
                <a:xfrm>
                  <a:off x="6155178" y="3907317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3" name="Google Shape;913;p71" descr="noun_Shrimp_774585.png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27199"/>
                <a:stretch/>
              </p:blipFill>
              <p:spPr>
                <a:xfrm>
                  <a:off x="5937698" y="3867653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4" name="Google Shape;914;p71" descr="noun_Shrimp_774585.png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27199"/>
                <a:stretch/>
              </p:blipFill>
              <p:spPr>
                <a:xfrm>
                  <a:off x="6873043" y="3953133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5" name="Google Shape;915;p71" descr="noun_Shrimp_774585.png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27199"/>
                <a:stretch/>
              </p:blipFill>
              <p:spPr>
                <a:xfrm>
                  <a:off x="6164341" y="3831669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6" name="Google Shape;916;p71" descr="noun_Shrimp_774585.png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27199"/>
                <a:stretch/>
              </p:blipFill>
              <p:spPr>
                <a:xfrm>
                  <a:off x="6649927" y="3967459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7" name="Google Shape;917;p71" descr="noun_Shrimp_774585.png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27199"/>
                <a:stretch/>
              </p:blipFill>
              <p:spPr>
                <a:xfrm>
                  <a:off x="6491224" y="3737083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8" name="Google Shape;918;p71" descr="noun_Shrimp_774585.png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27199"/>
                <a:stretch/>
              </p:blipFill>
              <p:spPr>
                <a:xfrm>
                  <a:off x="6390242" y="3988262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9" name="Google Shape;919;p71" descr="noun_Fish_940634.png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16400"/>
                <a:stretch/>
              </p:blipFill>
              <p:spPr>
                <a:xfrm rot="10800000" flipH="1">
                  <a:off x="6741230" y="3124579"/>
                  <a:ext cx="387562" cy="324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20" name="Google Shape;920;p71" descr="noun_Ship_1925535.png"/>
                <p:cNvPicPr preferRelativeResize="0"/>
                <p:nvPr/>
              </p:nvPicPr>
              <p:blipFill rotWithShape="1">
                <a:blip r:embed="rId25">
                  <a:alphaModFix/>
                </a:blip>
                <a:srcRect b="17450"/>
                <a:stretch/>
              </p:blipFill>
              <p:spPr>
                <a:xfrm>
                  <a:off x="6506793" y="2470520"/>
                  <a:ext cx="654152" cy="54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921" name="Google Shape;921;p71"/>
              <p:cNvPicPr preferRelativeResize="0"/>
              <p:nvPr/>
            </p:nvPicPr>
            <p:blipFill rotWithShape="1">
              <a:blip r:embed="rId22">
                <a:alphaModFix/>
              </a:blip>
              <a:srcRect b="13595"/>
              <a:stretch/>
            </p:blipFill>
            <p:spPr>
              <a:xfrm>
                <a:off x="5792837" y="2333654"/>
                <a:ext cx="790815" cy="6825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22" name="Google Shape;922;p71"/>
            <p:cNvSpPr/>
            <p:nvPr/>
          </p:nvSpPr>
          <p:spPr>
            <a:xfrm>
              <a:off x="-34924" y="3864620"/>
              <a:ext cx="1936750" cy="775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pt-BR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ZONA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pt-BR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PROTEÇÃO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pt-BR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ESPECIAL</a:t>
              </a:r>
              <a:endParaRPr/>
            </a:p>
          </p:txBody>
        </p:sp>
        <p:sp>
          <p:nvSpPr>
            <p:cNvPr id="923" name="Google Shape;923;p71"/>
            <p:cNvSpPr/>
            <p:nvPr/>
          </p:nvSpPr>
          <p:spPr>
            <a:xfrm>
              <a:off x="1670162" y="3861047"/>
              <a:ext cx="1893727" cy="775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u="sng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ZONA DE PROTEÇÃO DA GEOBIODIVERSIDADE</a:t>
              </a:r>
              <a:endParaRPr/>
            </a:p>
          </p:txBody>
        </p:sp>
        <p:sp>
          <p:nvSpPr>
            <p:cNvPr id="924" name="Google Shape;924;p71"/>
            <p:cNvSpPr/>
            <p:nvPr/>
          </p:nvSpPr>
          <p:spPr>
            <a:xfrm>
              <a:off x="3353743" y="3864620"/>
              <a:ext cx="1938338" cy="775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pt-BR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ZONA PARA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pt-BR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USOS DE BAIXA ESCALA</a:t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9" t="20677" r="2241" b="25058"/>
          <a:stretch/>
        </p:blipFill>
        <p:spPr bwMode="auto">
          <a:xfrm>
            <a:off x="842992" y="923918"/>
            <a:ext cx="5670207" cy="226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/>
          <p:cNvSpPr/>
          <p:nvPr/>
        </p:nvSpPr>
        <p:spPr bwMode="auto">
          <a:xfrm>
            <a:off x="762000" y="-22490"/>
            <a:ext cx="7620000" cy="9009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1842">
              <a:buClrTx/>
              <a:defRPr/>
            </a:pPr>
            <a:endParaRPr lang="pt-BR" sz="15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Imagem 18" descr="noun_Protect Earth_624937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13901"/>
          <a:stretch>
            <a:fillRect/>
          </a:stretch>
        </p:blipFill>
        <p:spPr bwMode="auto">
          <a:xfrm>
            <a:off x="7152678" y="37621"/>
            <a:ext cx="839703" cy="780686"/>
          </a:xfrm>
          <a:prstGeom prst="rect">
            <a:avLst/>
          </a:prstGeom>
        </p:spPr>
      </p:pic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824475" y="3307906"/>
            <a:ext cx="2067339" cy="2407094"/>
          </a:xfrm>
          <a:prstGeom prst="rect">
            <a:avLst/>
          </a:prstGeom>
          <a:ln w="25400">
            <a:solidFill>
              <a:srgbClr val="00B0F0"/>
            </a:solidFill>
            <a:prstDash val="dash"/>
          </a:ln>
        </p:spPr>
        <p:txBody>
          <a:bodyPr vert="horz" lIns="76200" tIns="38100" rIns="76200" bIns="3810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955" algn="just" defTabSz="761970">
              <a:buClrTx/>
            </a:pPr>
            <a:r>
              <a:rPr lang="pt-BR" sz="1667" b="1" dirty="0">
                <a:solidFill>
                  <a:prstClr val="black"/>
                </a:solidFill>
                <a:latin typeface="Arial"/>
                <a:cs typeface="Arial"/>
              </a:rPr>
              <a:t>Dimensões: </a:t>
            </a:r>
            <a:endParaRPr lang="pt-BR" sz="2667" dirty="0">
              <a:solidFill>
                <a:prstClr val="black"/>
              </a:solidFill>
              <a:latin typeface="Calibri"/>
            </a:endParaRPr>
          </a:p>
          <a:p>
            <a:pPr marL="89955" algn="just" defTabSz="761970">
              <a:buClrTx/>
            </a:pPr>
            <a:r>
              <a:rPr lang="pt-BR" sz="1500" dirty="0">
                <a:solidFill>
                  <a:prstClr val="black"/>
                </a:solidFill>
                <a:latin typeface="Arial"/>
                <a:cs typeface="Arial"/>
              </a:rPr>
              <a:t>Ambiente marinho – 1.585,73 ha (0,5%)</a:t>
            </a:r>
          </a:p>
          <a:p>
            <a:pPr marL="89955" algn="just" defTabSz="761970">
              <a:buClrTx/>
            </a:pPr>
            <a:r>
              <a:rPr lang="pt-BR" sz="1500" dirty="0">
                <a:solidFill>
                  <a:prstClr val="black"/>
                </a:solidFill>
                <a:latin typeface="Arial"/>
                <a:cs typeface="Arial"/>
              </a:rPr>
              <a:t>Área insular – 40,56 ha (1,62%)</a:t>
            </a:r>
          </a:p>
          <a:p>
            <a:pPr marL="89955" algn="just" defTabSz="761970">
              <a:buClrTx/>
            </a:pPr>
            <a:r>
              <a:rPr lang="pt-BR" sz="1500" dirty="0">
                <a:solidFill>
                  <a:prstClr val="black"/>
                </a:solidFill>
                <a:latin typeface="Arial"/>
                <a:cs typeface="Arial"/>
              </a:rPr>
              <a:t>Praias e Costões Rochosos: 76 km (15,43%) </a:t>
            </a:r>
          </a:p>
        </p:txBody>
      </p:sp>
      <p:sp>
        <p:nvSpPr>
          <p:cNvPr id="13" name="Retângulo 10"/>
          <p:cNvSpPr>
            <a:spLocks noChangeArrowheads="1"/>
          </p:cNvSpPr>
          <p:nvPr/>
        </p:nvSpPr>
        <p:spPr bwMode="auto">
          <a:xfrm>
            <a:off x="928053" y="197114"/>
            <a:ext cx="6744507" cy="4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400050" indent="-4000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33362" lvl="1" indent="-333362" algn="just" defTabSz="761970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pt-BR" altLang="pt-BR" sz="2000" b="1" kern="120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de Proteção da </a:t>
            </a:r>
            <a:r>
              <a:rPr lang="pt-BR" altLang="pt-BR" sz="2000" b="1" kern="1200" err="1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Geobiodiversidade</a:t>
            </a:r>
            <a:r>
              <a:rPr lang="pt-BR" altLang="pt-BR" sz="2000" b="1" kern="120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(</a:t>
            </a:r>
            <a:r>
              <a:rPr lang="pt-BR" altLang="pt-BR" sz="2000" b="1" kern="1200" err="1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ZPGBio</a:t>
            </a:r>
            <a:r>
              <a:rPr lang="pt-BR" altLang="pt-BR" sz="2000" b="1" kern="120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2FAD684-EA3D-4D88-A8B5-45BE09137E33}"/>
              </a:ext>
            </a:extLst>
          </p:cNvPr>
          <p:cNvSpPr txBox="1"/>
          <p:nvPr/>
        </p:nvSpPr>
        <p:spPr>
          <a:xfrm>
            <a:off x="4227200" y="2838217"/>
            <a:ext cx="2285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Setor Cunhambebe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A43F229-FC58-4B20-93AB-01BAC6672E86}"/>
              </a:ext>
            </a:extLst>
          </p:cNvPr>
          <p:cNvSpPr txBox="1"/>
          <p:nvPr/>
        </p:nvSpPr>
        <p:spPr>
          <a:xfrm>
            <a:off x="765556" y="2838217"/>
            <a:ext cx="170621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Setor Ypautiba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4" t="29715" r="4569" b="19517"/>
          <a:stretch/>
        </p:blipFill>
        <p:spPr bwMode="auto">
          <a:xfrm>
            <a:off x="2992638" y="3307905"/>
            <a:ext cx="5396762" cy="239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931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tângulo 156"/>
          <p:cNvSpPr/>
          <p:nvPr/>
        </p:nvSpPr>
        <p:spPr bwMode="auto">
          <a:xfrm>
            <a:off x="762001" y="15876"/>
            <a:ext cx="7619999" cy="8770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1842">
              <a:buClrTx/>
              <a:defRPr/>
            </a:pPr>
            <a:endParaRPr lang="pt-BR" sz="15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8" name="Retângulo 3"/>
          <p:cNvSpPr>
            <a:spLocks noChangeArrowheads="1"/>
          </p:cNvSpPr>
          <p:nvPr/>
        </p:nvSpPr>
        <p:spPr bwMode="auto">
          <a:xfrm>
            <a:off x="972161" y="164852"/>
            <a:ext cx="5889198" cy="4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00050" indent="-4000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33362" lvl="1" indent="-333362" algn="just" defTabSz="761970" eaLnBrk="1" hangingPunct="1">
              <a:lnSpc>
                <a:spcPct val="150000"/>
              </a:lnSpc>
              <a:buClrTx/>
            </a:pPr>
            <a:r>
              <a:rPr lang="pt-BR" altLang="pt-BR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para Uso de Baixa Escala (ZUBE)</a:t>
            </a:r>
          </a:p>
        </p:txBody>
      </p:sp>
      <p:pic>
        <p:nvPicPr>
          <p:cNvPr id="159" name="Imagem 50" descr="noun_Fisherman_64506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7"/>
          <a:stretch>
            <a:fillRect/>
          </a:stretch>
        </p:blipFill>
        <p:spPr bwMode="auto">
          <a:xfrm>
            <a:off x="7092280" y="67519"/>
            <a:ext cx="834503" cy="71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" name="Espaço Reservado para Conteúdo 2"/>
          <p:cNvSpPr>
            <a:spLocks noGrp="1"/>
          </p:cNvSpPr>
          <p:nvPr>
            <p:ph idx="1"/>
          </p:nvPr>
        </p:nvSpPr>
        <p:spPr>
          <a:xfrm>
            <a:off x="813803" y="3990455"/>
            <a:ext cx="3121678" cy="1607178"/>
          </a:xfrm>
          <a:ln w="25400">
            <a:solidFill>
              <a:srgbClr val="FFFF00"/>
            </a:solidFill>
            <a:prstDash val="dash"/>
          </a:ln>
        </p:spPr>
        <p:txBody>
          <a:bodyPr>
            <a:noAutofit/>
          </a:bodyPr>
          <a:lstStyle/>
          <a:p>
            <a:pPr marL="89996" indent="0">
              <a:buNone/>
            </a:pPr>
            <a:r>
              <a:rPr lang="pt-BR" sz="1500" b="1" dirty="0">
                <a:latin typeface="Arial" panose="020B0604020202020204" pitchFamily="34" charset="0"/>
                <a:cs typeface="Arial" panose="020B0604020202020204" pitchFamily="34" charset="0"/>
              </a:rPr>
              <a:t>Objetivo: 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Garantir o ambiente necessário para a pesca artesanal e extrativismo sustentável, compatibilizando as  atividades socioeconômicas  à conservação dos recursos naturais.</a:t>
            </a:r>
          </a:p>
          <a:p>
            <a:pPr marL="89996" indent="0">
              <a:buNone/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731574" y="933794"/>
            <a:ext cx="7620001" cy="3301711"/>
            <a:chOff x="-36512" y="1124744"/>
            <a:chExt cx="9144001" cy="3962053"/>
          </a:xfrm>
        </p:grpSpPr>
        <p:sp>
          <p:nvSpPr>
            <p:cNvPr id="166" name="Seta para a direita 165"/>
            <p:cNvSpPr/>
            <p:nvPr/>
          </p:nvSpPr>
          <p:spPr>
            <a:xfrm>
              <a:off x="-36512" y="3284984"/>
              <a:ext cx="9144001" cy="1801813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lumMod val="50000"/>
                    <a:tint val="66000"/>
                    <a:satMod val="160000"/>
                  </a:schemeClr>
                </a:gs>
                <a:gs pos="50000">
                  <a:schemeClr val="accent1">
                    <a:lumMod val="50000"/>
                    <a:tint val="44500"/>
                    <a:satMod val="160000"/>
                  </a:schemeClr>
                </a:gs>
                <a:gs pos="100000">
                  <a:schemeClr val="accent1">
                    <a:lumMod val="50000"/>
                    <a:tint val="23500"/>
                    <a:satMod val="16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61842">
                <a:buClrTx/>
                <a:defRPr/>
              </a:pPr>
              <a:endParaRPr lang="pt-BR" sz="150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67" name="Grupo 168"/>
            <p:cNvGrpSpPr>
              <a:grpSpLocks/>
            </p:cNvGrpSpPr>
            <p:nvPr/>
          </p:nvGrpSpPr>
          <p:grpSpPr bwMode="auto">
            <a:xfrm>
              <a:off x="71439" y="1124744"/>
              <a:ext cx="1719262" cy="2362200"/>
              <a:chOff x="-180528" y="1288276"/>
              <a:chExt cx="1718488" cy="2363594"/>
            </a:xfrm>
          </p:grpSpPr>
          <p:pic>
            <p:nvPicPr>
              <p:cNvPr id="268" name="Imagem 267" descr="noun_Ocean_1433664.png"/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</a:blip>
              <a:srcRect t="22000" b="36000"/>
              <a:stretch>
                <a:fillRect/>
              </a:stretch>
            </p:blipFill>
            <p:spPr>
              <a:xfrm>
                <a:off x="-176350" y="1419702"/>
                <a:ext cx="1714310" cy="720000"/>
              </a:xfrm>
              <a:prstGeom prst="rect">
                <a:avLst/>
              </a:prstGeom>
            </p:spPr>
          </p:pic>
          <p:pic>
            <p:nvPicPr>
              <p:cNvPr id="269" name="Imagem 268" descr="noun_Ocean_1433664.png"/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</a:blip>
              <a:srcRect t="22000" b="36000"/>
              <a:stretch>
                <a:fillRect/>
              </a:stretch>
            </p:blipFill>
            <p:spPr>
              <a:xfrm>
                <a:off x="-180528" y="1923678"/>
                <a:ext cx="1714310" cy="720000"/>
              </a:xfrm>
              <a:prstGeom prst="rect">
                <a:avLst/>
              </a:prstGeom>
            </p:spPr>
          </p:pic>
          <p:pic>
            <p:nvPicPr>
              <p:cNvPr id="270" name="Imagem 269" descr="noun_Ocean_1433664.png"/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</a:blip>
              <a:srcRect t="22000" b="36000"/>
              <a:stretch>
                <a:fillRect/>
              </a:stretch>
            </p:blipFill>
            <p:spPr>
              <a:xfrm>
                <a:off x="-176350" y="2427894"/>
                <a:ext cx="1714310" cy="720000"/>
              </a:xfrm>
              <a:prstGeom prst="rect">
                <a:avLst/>
              </a:prstGeom>
            </p:spPr>
          </p:pic>
          <p:pic>
            <p:nvPicPr>
              <p:cNvPr id="271" name="Imagem 270" descr="noun_Ocean_1433664.png"/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</a:blip>
              <a:srcRect t="22000" b="36000"/>
              <a:stretch>
                <a:fillRect/>
              </a:stretch>
            </p:blipFill>
            <p:spPr>
              <a:xfrm>
                <a:off x="-180528" y="2931870"/>
                <a:ext cx="1714310" cy="720000"/>
              </a:xfrm>
              <a:prstGeom prst="rect">
                <a:avLst/>
              </a:prstGeom>
            </p:spPr>
          </p:pic>
          <p:pic>
            <p:nvPicPr>
              <p:cNvPr id="272" name="Imagem 173" descr="noun_Fish_940634.png"/>
              <p:cNvPicPr>
                <a:picLocks noChangeAspect="1"/>
              </p:cNvPicPr>
              <p:nvPr/>
            </p:nvPicPr>
            <p:blipFill>
              <a:blip r:embed="rId4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 flipV="1">
                <a:off x="678050" y="2480753"/>
                <a:ext cx="370339" cy="309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3" name="Imagem 174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35496" y="310708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4" name="Imagem 175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69331" y="318123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5" name="Imagem 176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225996" y="2841710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" name="Imagem 177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457569" y="300360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7" name="Imagem 178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728445" y="286796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8" name="Imagem 179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286018" y="3259486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9" name="Imagem 180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999322" y="3147814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0" name="Imagem 181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811617" y="300379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1" name="Imagem 182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8538" y="321982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2" name="Imagem 183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1071077" y="3042160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3" name="Imagem 184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1117987" y="2917916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4" name="Imagem 185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295181" y="318383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5" name="Imagem 186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780767" y="331962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" name="Imagem 187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22064" y="308925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" name="Imagem 188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521082" y="334043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8" name="Imagem 189" descr="noun_Fish_940634.png"/>
              <p:cNvPicPr>
                <a:picLocks noChangeAspect="1"/>
              </p:cNvPicPr>
              <p:nvPr/>
            </p:nvPicPr>
            <p:blipFill>
              <a:blip r:embed="rId4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 flipV="1">
                <a:off x="979447" y="2333235"/>
                <a:ext cx="387562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9" name="Imagem 190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 flipV="1">
                <a:off x="683431" y="2326081"/>
                <a:ext cx="301437" cy="2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90" name="Grupo 1"/>
              <p:cNvGrpSpPr>
                <a:grpSpLocks/>
              </p:cNvGrpSpPr>
              <p:nvPr/>
            </p:nvGrpSpPr>
            <p:grpSpPr bwMode="auto">
              <a:xfrm>
                <a:off x="98708" y="2319529"/>
                <a:ext cx="300015" cy="288032"/>
                <a:chOff x="3419872" y="1023590"/>
                <a:chExt cx="300015" cy="288032"/>
              </a:xfrm>
            </p:grpSpPr>
            <p:pic>
              <p:nvPicPr>
                <p:cNvPr id="303" name="Imagem 205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506709" y="1167606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4" name="Imagem 206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419872" y="1023590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5" name="Imagem 207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503589" y="1061215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6" name="Imagem 208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585319" y="1133209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" name="Imagem 209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421859" y="1133822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8" name="Imagem 210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590700" y="1203622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91" name="Imagem 192" descr="noun_turtle_1073357.png"/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802"/>
              <a:stretch>
                <a:fillRect/>
              </a:stretch>
            </p:blipFill>
            <p:spPr bwMode="auto">
              <a:xfrm>
                <a:off x="802457" y="1288276"/>
                <a:ext cx="578057" cy="504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2" name="Imagem 193" descr="noun_turtle_1073357.png"/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802"/>
              <a:stretch>
                <a:fillRect/>
              </a:stretch>
            </p:blipFill>
            <p:spPr bwMode="auto">
              <a:xfrm>
                <a:off x="415796" y="1470287"/>
                <a:ext cx="578057" cy="504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3" name="Imagem 194" descr="noun_turtle_1073357.png"/>
              <p:cNvPicPr>
                <a:picLocks noChangeAspect="1"/>
              </p:cNvPicPr>
              <p:nvPr/>
            </p:nvPicPr>
            <p:blipFill>
              <a:blip r:embed="rId9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802"/>
              <a:stretch>
                <a:fillRect/>
              </a:stretch>
            </p:blipFill>
            <p:spPr bwMode="auto">
              <a:xfrm>
                <a:off x="863180" y="1837145"/>
                <a:ext cx="362091" cy="315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4" name="Imagem 196" descr="noun_turtle_1073357.png"/>
              <p:cNvPicPr>
                <a:picLocks noChangeAspect="1"/>
              </p:cNvPicPr>
              <p:nvPr/>
            </p:nvPicPr>
            <p:blipFill>
              <a:blip r:embed="rId10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802"/>
              <a:stretch>
                <a:fillRect/>
              </a:stretch>
            </p:blipFill>
            <p:spPr bwMode="auto">
              <a:xfrm>
                <a:off x="1111199" y="1614138"/>
                <a:ext cx="211638" cy="184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5" name="Imagem 197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132033" y="2113225"/>
                <a:ext cx="301437" cy="2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96" name="Grupo 148"/>
              <p:cNvGrpSpPr>
                <a:grpSpLocks/>
              </p:cNvGrpSpPr>
              <p:nvPr/>
            </p:nvGrpSpPr>
            <p:grpSpPr bwMode="auto">
              <a:xfrm>
                <a:off x="323528" y="2427734"/>
                <a:ext cx="300015" cy="288032"/>
                <a:chOff x="3419872" y="1023590"/>
                <a:chExt cx="300015" cy="288032"/>
              </a:xfrm>
            </p:grpSpPr>
            <p:pic>
              <p:nvPicPr>
                <p:cNvPr id="297" name="Imagem 199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506709" y="1167606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8" name="Imagem 200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419872" y="1023590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9" name="Imagem 201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503589" y="1061215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0" name="Imagem 202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585319" y="1133209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1" name="Imagem 203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421859" y="1133822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2" name="Imagem 204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590700" y="1203622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68" name="Grupo 211"/>
            <p:cNvGrpSpPr>
              <a:grpSpLocks/>
            </p:cNvGrpSpPr>
            <p:nvPr/>
          </p:nvGrpSpPr>
          <p:grpSpPr bwMode="auto">
            <a:xfrm>
              <a:off x="1774206" y="1399382"/>
              <a:ext cx="1717675" cy="2074862"/>
              <a:chOff x="1691680" y="1563638"/>
              <a:chExt cx="1718488" cy="2075562"/>
            </a:xfrm>
          </p:grpSpPr>
          <p:pic>
            <p:nvPicPr>
              <p:cNvPr id="238" name="Imagem 237" descr="noun_Ocean_1433664.png"/>
              <p:cNvPicPr>
                <a:picLocks noChangeAspect="1"/>
              </p:cNvPicPr>
              <p:nvPr/>
            </p:nvPicPr>
            <p:blipFill rotWithShape="1">
              <a:blip r:embed="rId3" cstate="print">
                <a:lum bright="70000" contrast="-70000"/>
              </a:blip>
              <a:srcRect t="22000" b="48598"/>
              <a:stretch/>
            </p:blipFill>
            <p:spPr>
              <a:xfrm>
                <a:off x="1695858" y="1635646"/>
                <a:ext cx="1714310" cy="504056"/>
              </a:xfrm>
              <a:prstGeom prst="rect">
                <a:avLst/>
              </a:prstGeom>
            </p:spPr>
          </p:pic>
          <p:pic>
            <p:nvPicPr>
              <p:cNvPr id="239" name="Imagem 238" descr="noun_Ocean_1433664.png"/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</a:blip>
              <a:srcRect t="22000" b="36000"/>
              <a:stretch>
                <a:fillRect/>
              </a:stretch>
            </p:blipFill>
            <p:spPr>
              <a:xfrm>
                <a:off x="1691680" y="1911008"/>
                <a:ext cx="1714310" cy="720000"/>
              </a:xfrm>
              <a:prstGeom prst="rect">
                <a:avLst/>
              </a:prstGeom>
            </p:spPr>
          </p:pic>
          <p:pic>
            <p:nvPicPr>
              <p:cNvPr id="240" name="Imagem 239" descr="noun_Ocean_1433664.png"/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</a:blip>
              <a:srcRect t="22000" b="36000"/>
              <a:stretch>
                <a:fillRect/>
              </a:stretch>
            </p:blipFill>
            <p:spPr>
              <a:xfrm>
                <a:off x="1695858" y="2415224"/>
                <a:ext cx="1714310" cy="720000"/>
              </a:xfrm>
              <a:prstGeom prst="rect">
                <a:avLst/>
              </a:prstGeom>
            </p:spPr>
          </p:pic>
          <p:pic>
            <p:nvPicPr>
              <p:cNvPr id="241" name="Imagem 240" descr="noun_Ocean_1433664.png"/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</a:blip>
              <a:srcRect t="22000" b="36000"/>
              <a:stretch>
                <a:fillRect/>
              </a:stretch>
            </p:blipFill>
            <p:spPr>
              <a:xfrm>
                <a:off x="1691680" y="2919200"/>
                <a:ext cx="1714310" cy="720000"/>
              </a:xfrm>
              <a:prstGeom prst="rect">
                <a:avLst/>
              </a:prstGeom>
            </p:spPr>
          </p:pic>
          <p:pic>
            <p:nvPicPr>
              <p:cNvPr id="242" name="Imagem 216" descr="noun_Fish_940634.png"/>
              <p:cNvPicPr>
                <a:picLocks noChangeAspect="1"/>
              </p:cNvPicPr>
              <p:nvPr/>
            </p:nvPicPr>
            <p:blipFill>
              <a:blip r:embed="rId4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 flipV="1">
                <a:off x="2550258" y="2468083"/>
                <a:ext cx="370339" cy="309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3" name="Imagem 217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1907704" y="309441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4" name="Imagem 218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2541539" y="316856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" name="Imagem 219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2329777" y="299093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6" name="Imagem 220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2158226" y="3246816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7" name="Imagem 221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2871530" y="3135144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8" name="Imagem 222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2683825" y="299112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9" name="Imagem 223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1940746" y="320715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0" name="Imagem 224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2943285" y="3029490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1" name="Imagem 225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2167389" y="317116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2" name="Imagem 226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2652975" y="330695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3" name="Imagem 227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2494272" y="307658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4" name="Imagem 228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2393290" y="332776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5" name="Imagem 229" descr="noun_Fish_940634.png"/>
              <p:cNvPicPr>
                <a:picLocks noChangeAspect="1"/>
              </p:cNvPicPr>
              <p:nvPr/>
            </p:nvPicPr>
            <p:blipFill>
              <a:blip r:embed="rId4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 flipV="1">
                <a:off x="2879394" y="2297359"/>
                <a:ext cx="387562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" name="Imagem 230" descr="noun_Fish_940634.png"/>
              <p:cNvPicPr>
                <a:picLocks noChangeAspect="1"/>
              </p:cNvPicPr>
              <p:nvPr/>
            </p:nvPicPr>
            <p:blipFill>
              <a:blip r:embed="rId1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 flipV="1">
                <a:off x="2555639" y="2225327"/>
                <a:ext cx="301437" cy="2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57" name="Grupo 238"/>
              <p:cNvGrpSpPr>
                <a:grpSpLocks/>
              </p:cNvGrpSpPr>
              <p:nvPr/>
            </p:nvGrpSpPr>
            <p:grpSpPr bwMode="auto">
              <a:xfrm>
                <a:off x="1970916" y="2306859"/>
                <a:ext cx="300015" cy="288032"/>
                <a:chOff x="3419872" y="1023590"/>
                <a:chExt cx="300015" cy="288032"/>
              </a:xfrm>
            </p:grpSpPr>
            <p:pic>
              <p:nvPicPr>
                <p:cNvPr id="262" name="Imagem 236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506709" y="1167606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3" name="Imagem 237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419872" y="1023590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4" name="Imagem 238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503589" y="1061215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5" name="Imagem 239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585319" y="1133209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6" name="Imagem 240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421859" y="1133822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7" name="Imagem 241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590700" y="1203622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58" name="Imagem 232" descr="noun_turtle_1073357.png"/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802"/>
              <a:stretch>
                <a:fillRect/>
              </a:stretch>
            </p:blipFill>
            <p:spPr bwMode="auto">
              <a:xfrm>
                <a:off x="2409767" y="1563638"/>
                <a:ext cx="578057" cy="504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9" name="Imagem 233" descr="noun_turtle_1073357.png"/>
              <p:cNvPicPr>
                <a:picLocks noChangeAspect="1"/>
              </p:cNvPicPr>
              <p:nvPr/>
            </p:nvPicPr>
            <p:blipFill>
              <a:blip r:embed="rId9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802"/>
              <a:stretch>
                <a:fillRect/>
              </a:stretch>
            </p:blipFill>
            <p:spPr bwMode="auto">
              <a:xfrm>
                <a:off x="2759470" y="1836621"/>
                <a:ext cx="362091" cy="315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0" name="Imagem 234" descr="noun_turtle_1073357.png"/>
              <p:cNvPicPr>
                <a:picLocks noChangeAspect="1"/>
              </p:cNvPicPr>
              <p:nvPr/>
            </p:nvPicPr>
            <p:blipFill>
              <a:blip r:embed="rId10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802"/>
              <a:stretch>
                <a:fillRect/>
              </a:stretch>
            </p:blipFill>
            <p:spPr bwMode="auto">
              <a:xfrm>
                <a:off x="2983407" y="1745484"/>
                <a:ext cx="211638" cy="184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1" name="Imagem 235" descr="noun_Fish_940634.png"/>
              <p:cNvPicPr>
                <a:picLocks noChangeAspect="1"/>
              </p:cNvPicPr>
              <p:nvPr/>
            </p:nvPicPr>
            <p:blipFill>
              <a:blip r:embed="rId1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2004241" y="2100555"/>
                <a:ext cx="301437" cy="2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9" name="Grupo 242"/>
            <p:cNvGrpSpPr>
              <a:grpSpLocks/>
            </p:cNvGrpSpPr>
            <p:nvPr/>
          </p:nvGrpSpPr>
          <p:grpSpPr bwMode="auto">
            <a:xfrm>
              <a:off x="3419873" y="1306514"/>
              <a:ext cx="1719263" cy="2167732"/>
              <a:chOff x="3573592" y="1469352"/>
              <a:chExt cx="1718488" cy="2169848"/>
            </a:xfrm>
          </p:grpSpPr>
          <p:pic>
            <p:nvPicPr>
              <p:cNvPr id="209" name="Imagem 208" descr="noun_Ocean_1433664.png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t="35341" b="36000"/>
              <a:stretch/>
            </p:blipFill>
            <p:spPr>
              <a:xfrm>
                <a:off x="3573592" y="2139702"/>
                <a:ext cx="1714310" cy="491306"/>
              </a:xfrm>
              <a:prstGeom prst="rect">
                <a:avLst/>
              </a:prstGeom>
            </p:spPr>
          </p:pic>
          <p:pic>
            <p:nvPicPr>
              <p:cNvPr id="210" name="Imagem 209" descr="noun_Ocean_1433664.png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t="22000" b="36000"/>
              <a:stretch>
                <a:fillRect/>
              </a:stretch>
            </p:blipFill>
            <p:spPr>
              <a:xfrm>
                <a:off x="3577770" y="2415224"/>
                <a:ext cx="1714310" cy="720000"/>
              </a:xfrm>
              <a:prstGeom prst="rect">
                <a:avLst/>
              </a:prstGeom>
            </p:spPr>
          </p:pic>
          <p:pic>
            <p:nvPicPr>
              <p:cNvPr id="211" name="Imagem 210" descr="noun_Ocean_1433664.png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t="22000" b="36000"/>
              <a:stretch>
                <a:fillRect/>
              </a:stretch>
            </p:blipFill>
            <p:spPr>
              <a:xfrm>
                <a:off x="3573592" y="2919200"/>
                <a:ext cx="1714310" cy="720000"/>
              </a:xfrm>
              <a:prstGeom prst="rect">
                <a:avLst/>
              </a:prstGeom>
            </p:spPr>
          </p:pic>
          <p:pic>
            <p:nvPicPr>
              <p:cNvPr id="212" name="Imagem 246" descr="noun_Fish_940634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 flipV="1">
                <a:off x="4457656" y="2489389"/>
                <a:ext cx="319368" cy="2669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3" name="Imagem 247" descr="noun_Shrimp_77458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3789616" y="309441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4" name="Imagem 248" descr="noun_Shrimp_77458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4423451" y="316856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" name="Imagem 249" descr="noun_Shrimp_77458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3980116" y="2829040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" name="Imagem 250" descr="noun_Shrimp_77458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4211689" y="299093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7" name="Imagem 251" descr="noun_Shrimp_77458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4482565" y="285529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8" name="Imagem 252" descr="noun_Shrimp_77458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4040138" y="3246816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9" name="Imagem 253" descr="noun_Shrimp_77458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4753442" y="3135144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0" name="Imagem 254" descr="noun_Shrimp_77458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4565737" y="299112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1" name="Imagem 255" descr="noun_Shrimp_77458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3822658" y="320715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2" name="Imagem 256" descr="noun_Shrimp_77458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4825197" y="3029490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3" name="Imagem 257" descr="noun_Shrimp_77458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4872107" y="2905246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4" name="Imagem 258" descr="noun_Shrimp_77458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4049301" y="317116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" name="Imagem 259" descr="noun_Shrimp_77458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4534887" y="330695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6" name="Imagem 260" descr="noun_Shrimp_77458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4376184" y="307658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7" name="Imagem 261" descr="noun_Shrimp_77458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4275202" y="332776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8" name="Imagem 262" descr="noun_Fish_940634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 flipV="1">
                <a:off x="4704916" y="2377488"/>
                <a:ext cx="334220" cy="279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9" name="Imagem 263" descr="noun_Fish_940634.png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 flipV="1">
                <a:off x="4528071" y="2224424"/>
                <a:ext cx="259950" cy="217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0" name="Grupo 280"/>
              <p:cNvGrpSpPr>
                <a:grpSpLocks/>
              </p:cNvGrpSpPr>
              <p:nvPr/>
            </p:nvGrpSpPr>
            <p:grpSpPr bwMode="auto">
              <a:xfrm>
                <a:off x="3895141" y="2482707"/>
                <a:ext cx="300015" cy="288032"/>
                <a:chOff x="3419872" y="1023590"/>
                <a:chExt cx="300015" cy="288032"/>
              </a:xfrm>
            </p:grpSpPr>
            <p:pic>
              <p:nvPicPr>
                <p:cNvPr id="232" name="Imagem 266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506709" y="1167606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3" name="Imagem 267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419872" y="1023590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4" name="Imagem 268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503589" y="1061215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5" name="Imagem 269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585319" y="1133209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6" name="Imagem 270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421859" y="1133822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7" name="Imagem 271" descr="noun_Fish_940634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>
                  <a:off x="3590700" y="1203622"/>
                  <a:ext cx="129187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31" name="Imagem 265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596"/>
              <a:stretch>
                <a:fillRect/>
              </a:stretch>
            </p:blipFill>
            <p:spPr bwMode="auto">
              <a:xfrm>
                <a:off x="3816824" y="1469352"/>
                <a:ext cx="790459" cy="682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0" name="Retângulo 161"/>
            <p:cNvSpPr>
              <a:spLocks noChangeArrowheads="1"/>
            </p:cNvSpPr>
            <p:nvPr/>
          </p:nvSpPr>
          <p:spPr bwMode="auto">
            <a:xfrm>
              <a:off x="6516217" y="3935215"/>
              <a:ext cx="1800226" cy="480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761970">
                <a:spcBef>
                  <a:spcPct val="0"/>
                </a:spcBef>
                <a:buClrTx/>
                <a:buNone/>
              </a:pPr>
              <a:r>
                <a:rPr lang="pt-BR" altLang="pt-BR" sz="1000" b="1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ZONA DE USO INTENSIVO</a:t>
              </a:r>
            </a:p>
          </p:txBody>
        </p:sp>
        <p:grpSp>
          <p:nvGrpSpPr>
            <p:cNvPr id="171" name="Grupo 272"/>
            <p:cNvGrpSpPr>
              <a:grpSpLocks/>
            </p:cNvGrpSpPr>
            <p:nvPr/>
          </p:nvGrpSpPr>
          <p:grpSpPr bwMode="auto">
            <a:xfrm>
              <a:off x="6372201" y="1175180"/>
              <a:ext cx="1981778" cy="2311764"/>
              <a:chOff x="6838601" y="1340046"/>
              <a:chExt cx="1981871" cy="2311824"/>
            </a:xfrm>
          </p:grpSpPr>
          <p:pic>
            <p:nvPicPr>
              <p:cNvPr id="193" name="Imagem 273"/>
              <p:cNvPicPr>
                <a:picLocks noChangeAspect="1"/>
              </p:cNvPicPr>
              <p:nvPr/>
            </p:nvPicPr>
            <p:blipFill>
              <a:blip r:embed="rId1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6199"/>
              <a:stretch>
                <a:fillRect/>
              </a:stretch>
            </p:blipFill>
            <p:spPr bwMode="auto">
              <a:xfrm>
                <a:off x="6838601" y="1340046"/>
                <a:ext cx="1980728" cy="1461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" name="Imagem 193" descr="noun_Ocean_1433664.png"/>
              <p:cNvPicPr>
                <a:picLocks noChangeAspect="1"/>
              </p:cNvPicPr>
              <p:nvPr/>
            </p:nvPicPr>
            <p:blipFill rotWithShape="1">
              <a:blip r:embed="rId3" cstate="print">
                <a:lum bright="70000" contrast="-70000"/>
              </a:blip>
              <a:srcRect t="47203" b="36000"/>
              <a:stretch/>
            </p:blipFill>
            <p:spPr>
              <a:xfrm>
                <a:off x="7101984" y="2601395"/>
                <a:ext cx="1714310" cy="287952"/>
              </a:xfrm>
              <a:prstGeom prst="rect">
                <a:avLst/>
              </a:prstGeom>
            </p:spPr>
          </p:pic>
          <p:pic>
            <p:nvPicPr>
              <p:cNvPr id="195" name="Imagem 194" descr="noun_Ocean_1433664.png"/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</a:blip>
              <a:srcRect t="22000" b="36000"/>
              <a:stretch>
                <a:fillRect/>
              </a:stretch>
            </p:blipFill>
            <p:spPr>
              <a:xfrm>
                <a:off x="7106162" y="2673563"/>
                <a:ext cx="1714310" cy="720000"/>
              </a:xfrm>
              <a:prstGeom prst="rect">
                <a:avLst/>
              </a:prstGeom>
            </p:spPr>
          </p:pic>
          <p:pic>
            <p:nvPicPr>
              <p:cNvPr id="196" name="Imagem 195" descr="noun_Ocean_1433664.png"/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</a:blip>
              <a:srcRect t="22000" b="36000"/>
              <a:stretch>
                <a:fillRect/>
              </a:stretch>
            </p:blipFill>
            <p:spPr>
              <a:xfrm>
                <a:off x="7101984" y="2931870"/>
                <a:ext cx="1714310" cy="720000"/>
              </a:xfrm>
              <a:prstGeom prst="rect">
                <a:avLst/>
              </a:prstGeom>
            </p:spPr>
          </p:pic>
          <p:pic>
            <p:nvPicPr>
              <p:cNvPr id="197" name="Imagem 277" descr="noun_Fish_940634.png"/>
              <p:cNvPicPr>
                <a:picLocks noChangeAspect="1"/>
              </p:cNvPicPr>
              <p:nvPr/>
            </p:nvPicPr>
            <p:blipFill>
              <a:blip r:embed="rId4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 flipV="1">
                <a:off x="7800889" y="2766204"/>
                <a:ext cx="370339" cy="309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8" name="Imagem 278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7318008" y="310708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9" name="Imagem 279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7951843" y="318123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0" name="Imagem 280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7568530" y="3259486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1" name="Imagem 281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8281834" y="3147814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2" name="Imagem 282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7351050" y="321982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3" name="Imagem 283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8353589" y="3042160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" name="Imagem 284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7577693" y="318383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" name="Imagem 285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8063279" y="3319628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" name="Imagem 286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7904576" y="308925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" name="Imagem 287" descr="noun_Shrimp_774585.png"/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7803594" y="334043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" name="Imagem 288" descr="noun_Fish_940634.png"/>
              <p:cNvPicPr>
                <a:picLocks noChangeAspect="1"/>
              </p:cNvPicPr>
              <p:nvPr/>
            </p:nvPicPr>
            <p:blipFill>
              <a:blip r:embed="rId4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 flipV="1">
                <a:off x="8154582" y="2616782"/>
                <a:ext cx="387562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2" name="Retângulo 167"/>
            <p:cNvSpPr>
              <a:spLocks noChangeArrowheads="1"/>
            </p:cNvSpPr>
            <p:nvPr/>
          </p:nvSpPr>
          <p:spPr bwMode="auto">
            <a:xfrm>
              <a:off x="5004049" y="3935353"/>
              <a:ext cx="1800226" cy="480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761970">
                <a:spcBef>
                  <a:spcPct val="0"/>
                </a:spcBef>
                <a:buClrTx/>
                <a:buNone/>
              </a:pPr>
              <a:r>
                <a:rPr lang="pt-BR" altLang="pt-BR" sz="1000" b="1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ZONA DE USO EXTENSIVO</a:t>
              </a:r>
            </a:p>
          </p:txBody>
        </p:sp>
        <p:grpSp>
          <p:nvGrpSpPr>
            <p:cNvPr id="173" name="Grupo 2"/>
            <p:cNvGrpSpPr>
              <a:grpSpLocks/>
            </p:cNvGrpSpPr>
            <p:nvPr/>
          </p:nvGrpSpPr>
          <p:grpSpPr bwMode="auto">
            <a:xfrm>
              <a:off x="5084987" y="1522479"/>
              <a:ext cx="1719262" cy="1964715"/>
              <a:chOff x="5688013" y="2333654"/>
              <a:chExt cx="1719262" cy="1965297"/>
            </a:xfrm>
          </p:grpSpPr>
          <p:grpSp>
            <p:nvGrpSpPr>
              <p:cNvPr id="174" name="Grupo 149"/>
              <p:cNvGrpSpPr>
                <a:grpSpLocks/>
              </p:cNvGrpSpPr>
              <p:nvPr/>
            </p:nvGrpSpPr>
            <p:grpSpPr bwMode="auto">
              <a:xfrm>
                <a:off x="5688013" y="2471035"/>
                <a:ext cx="1719262" cy="1827916"/>
                <a:chOff x="5688632" y="2470520"/>
                <a:chExt cx="1718488" cy="1829181"/>
              </a:xfrm>
            </p:grpSpPr>
            <p:pic>
              <p:nvPicPr>
                <p:cNvPr id="176" name="Imagem 175" descr="noun_Ocean_1433664.png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lum bright="70000" contrast="-70000"/>
                </a:blip>
                <a:srcRect t="47203" b="36000"/>
                <a:stretch/>
              </p:blipFill>
              <p:spPr>
                <a:xfrm>
                  <a:off x="5688632" y="3003557"/>
                  <a:ext cx="1714310" cy="287952"/>
                </a:xfrm>
                <a:prstGeom prst="rect">
                  <a:avLst/>
                </a:prstGeom>
              </p:spPr>
            </p:pic>
            <p:pic>
              <p:nvPicPr>
                <p:cNvPr id="177" name="Imagem 176" descr="noun_Ocean_1433664.png"/>
                <p:cNvPicPr>
                  <a:picLocks noChangeAspect="1"/>
                </p:cNvPicPr>
                <p:nvPr/>
              </p:nvPicPr>
              <p:blipFill>
                <a:blip r:embed="rId3" cstate="print">
                  <a:lum bright="70000" contrast="-70000"/>
                </a:blip>
                <a:srcRect t="22000" b="36000"/>
                <a:stretch>
                  <a:fillRect/>
                </a:stretch>
              </p:blipFill>
              <p:spPr>
                <a:xfrm>
                  <a:off x="5692810" y="3075725"/>
                  <a:ext cx="1714310" cy="720000"/>
                </a:xfrm>
                <a:prstGeom prst="rect">
                  <a:avLst/>
                </a:prstGeom>
              </p:spPr>
            </p:pic>
            <p:pic>
              <p:nvPicPr>
                <p:cNvPr id="178" name="Imagem 177" descr="noun_Ocean_1433664.png"/>
                <p:cNvPicPr>
                  <a:picLocks noChangeAspect="1"/>
                </p:cNvPicPr>
                <p:nvPr/>
              </p:nvPicPr>
              <p:blipFill>
                <a:blip r:embed="rId3" cstate="print">
                  <a:lum bright="70000" contrast="-70000"/>
                </a:blip>
                <a:srcRect t="22000" b="36000"/>
                <a:stretch>
                  <a:fillRect/>
                </a:stretch>
              </p:blipFill>
              <p:spPr>
                <a:xfrm>
                  <a:off x="5688632" y="3579701"/>
                  <a:ext cx="1714310" cy="720000"/>
                </a:xfrm>
                <a:prstGeom prst="rect">
                  <a:avLst/>
                </a:prstGeom>
              </p:spPr>
            </p:pic>
            <p:pic>
              <p:nvPicPr>
                <p:cNvPr id="179" name="Imagem 294" descr="noun_Fish_940634.png"/>
                <p:cNvPicPr>
                  <a:picLocks noChangeAspect="1"/>
                </p:cNvPicPr>
                <p:nvPr/>
              </p:nvPicPr>
              <p:blipFill>
                <a:blip r:embed="rId4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 flipV="1">
                  <a:off x="6718630" y="3486043"/>
                  <a:ext cx="370339" cy="309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0" name="Imagem 295" descr="noun_Shrimp_774585.png"/>
                <p:cNvPicPr>
                  <a:picLocks noChangeAspect="1"/>
                </p:cNvPicPr>
                <p:nvPr/>
              </p:nvPicPr>
              <p:blipFill>
                <a:blip r:embed="rId5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7200"/>
                <a:stretch>
                  <a:fillRect/>
                </a:stretch>
              </p:blipFill>
              <p:spPr bwMode="auto">
                <a:xfrm>
                  <a:off x="5904656" y="3754912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" name="Imagem 296" descr="noun_Shrimp_774585.png"/>
                <p:cNvPicPr>
                  <a:picLocks noChangeAspect="1"/>
                </p:cNvPicPr>
                <p:nvPr/>
              </p:nvPicPr>
              <p:blipFill>
                <a:blip r:embed="rId5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7200"/>
                <a:stretch>
                  <a:fillRect/>
                </a:stretch>
              </p:blipFill>
              <p:spPr bwMode="auto">
                <a:xfrm>
                  <a:off x="6538491" y="3829064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2" name="Imagem 297" descr="noun_Shrimp_774585.png"/>
                <p:cNvPicPr>
                  <a:picLocks noChangeAspect="1"/>
                </p:cNvPicPr>
                <p:nvPr/>
              </p:nvPicPr>
              <p:blipFill>
                <a:blip r:embed="rId5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7200"/>
                <a:stretch>
                  <a:fillRect/>
                </a:stretch>
              </p:blipFill>
              <p:spPr bwMode="auto">
                <a:xfrm>
                  <a:off x="6095156" y="3489541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3" name="Imagem 298" descr="noun_Shrimp_774585.png"/>
                <p:cNvPicPr>
                  <a:picLocks noChangeAspect="1"/>
                </p:cNvPicPr>
                <p:nvPr/>
              </p:nvPicPr>
              <p:blipFill>
                <a:blip r:embed="rId5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7200"/>
                <a:stretch>
                  <a:fillRect/>
                </a:stretch>
              </p:blipFill>
              <p:spPr bwMode="auto">
                <a:xfrm>
                  <a:off x="6326729" y="3651434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" name="Imagem 299" descr="noun_Shrimp_774585.png"/>
                <p:cNvPicPr>
                  <a:picLocks noChangeAspect="1"/>
                </p:cNvPicPr>
                <p:nvPr/>
              </p:nvPicPr>
              <p:blipFill>
                <a:blip r:embed="rId5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7200"/>
                <a:stretch>
                  <a:fillRect/>
                </a:stretch>
              </p:blipFill>
              <p:spPr bwMode="auto">
                <a:xfrm>
                  <a:off x="6155178" y="3907317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5" name="Imagem 301" descr="noun_Shrimp_774585.png"/>
                <p:cNvPicPr>
                  <a:picLocks noChangeAspect="1"/>
                </p:cNvPicPr>
                <p:nvPr/>
              </p:nvPicPr>
              <p:blipFill>
                <a:blip r:embed="rId5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7200"/>
                <a:stretch>
                  <a:fillRect/>
                </a:stretch>
              </p:blipFill>
              <p:spPr bwMode="auto">
                <a:xfrm>
                  <a:off x="5937698" y="3867653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6" name="Imagem 303" descr="noun_Shrimp_774585.png"/>
                <p:cNvPicPr>
                  <a:picLocks noChangeAspect="1"/>
                </p:cNvPicPr>
                <p:nvPr/>
              </p:nvPicPr>
              <p:blipFill>
                <a:blip r:embed="rId5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7200"/>
                <a:stretch>
                  <a:fillRect/>
                </a:stretch>
              </p:blipFill>
              <p:spPr bwMode="auto">
                <a:xfrm>
                  <a:off x="6873043" y="3953133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7" name="Imagem 304" descr="noun_Shrimp_774585.png"/>
                <p:cNvPicPr>
                  <a:picLocks noChangeAspect="1"/>
                </p:cNvPicPr>
                <p:nvPr/>
              </p:nvPicPr>
              <p:blipFill>
                <a:blip r:embed="rId5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7200"/>
                <a:stretch>
                  <a:fillRect/>
                </a:stretch>
              </p:blipFill>
              <p:spPr bwMode="auto">
                <a:xfrm>
                  <a:off x="6164341" y="3831669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8" name="Imagem 305" descr="noun_Shrimp_774585.png"/>
                <p:cNvPicPr>
                  <a:picLocks noChangeAspect="1"/>
                </p:cNvPicPr>
                <p:nvPr/>
              </p:nvPicPr>
              <p:blipFill>
                <a:blip r:embed="rId5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7200"/>
                <a:stretch>
                  <a:fillRect/>
                </a:stretch>
              </p:blipFill>
              <p:spPr bwMode="auto">
                <a:xfrm>
                  <a:off x="6649927" y="3967459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9" name="Imagem 306" descr="noun_Shrimp_774585.png"/>
                <p:cNvPicPr>
                  <a:picLocks noChangeAspect="1"/>
                </p:cNvPicPr>
                <p:nvPr/>
              </p:nvPicPr>
              <p:blipFill>
                <a:blip r:embed="rId5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7200"/>
                <a:stretch>
                  <a:fillRect/>
                </a:stretch>
              </p:blipFill>
              <p:spPr bwMode="auto">
                <a:xfrm>
                  <a:off x="6491224" y="3737083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0" name="Imagem 307" descr="noun_Shrimp_774585.png"/>
                <p:cNvPicPr>
                  <a:picLocks noChangeAspect="1"/>
                </p:cNvPicPr>
                <p:nvPr/>
              </p:nvPicPr>
              <p:blipFill>
                <a:blip r:embed="rId5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7200"/>
                <a:stretch>
                  <a:fillRect/>
                </a:stretch>
              </p:blipFill>
              <p:spPr bwMode="auto">
                <a:xfrm>
                  <a:off x="6390242" y="3988262"/>
                  <a:ext cx="247256" cy="18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1" name="Imagem 308" descr="noun_Fish_940634.png"/>
                <p:cNvPicPr>
                  <a:picLocks noChangeAspect="1"/>
                </p:cNvPicPr>
                <p:nvPr/>
              </p:nvPicPr>
              <p:blipFill>
                <a:blip r:embed="rId4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6400"/>
                <a:stretch>
                  <a:fillRect/>
                </a:stretch>
              </p:blipFill>
              <p:spPr bwMode="auto">
                <a:xfrm flipV="1">
                  <a:off x="6741230" y="3124579"/>
                  <a:ext cx="387562" cy="324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2" name="Imagem 148" descr="noun_Ship_1925535.png"/>
                <p:cNvPicPr>
                  <a:picLocks noChangeAspect="1"/>
                </p:cNvPicPr>
                <p:nvPr/>
              </p:nvPicPr>
              <p:blipFill>
                <a:blip r:embed="rId17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7450"/>
                <a:stretch>
                  <a:fillRect/>
                </a:stretch>
              </p:blipFill>
              <p:spPr bwMode="auto">
                <a:xfrm>
                  <a:off x="6506793" y="2470520"/>
                  <a:ext cx="654152" cy="54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75" name="Imagem 265"/>
              <p:cNvPicPr>
                <a:picLocks noChangeAspect="1"/>
              </p:cNvPicPr>
              <p:nvPr/>
            </p:nvPicPr>
            <p:blipFill>
              <a:blip r:embed="rId1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596"/>
              <a:stretch>
                <a:fillRect/>
              </a:stretch>
            </p:blipFill>
            <p:spPr bwMode="auto">
              <a:xfrm>
                <a:off x="5792837" y="2333654"/>
                <a:ext cx="790815" cy="68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3" name="Retângulo 162"/>
            <p:cNvSpPr>
              <a:spLocks noChangeArrowheads="1"/>
            </p:cNvSpPr>
            <p:nvPr/>
          </p:nvSpPr>
          <p:spPr bwMode="auto">
            <a:xfrm>
              <a:off x="-34924" y="3864620"/>
              <a:ext cx="1936750" cy="664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761970">
                <a:spcBef>
                  <a:spcPct val="0"/>
                </a:spcBef>
                <a:buClrTx/>
                <a:buNone/>
              </a:pPr>
              <a:r>
                <a:rPr lang="pt-BR" altLang="pt-BR" sz="1000" b="1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ZONA</a:t>
              </a:r>
            </a:p>
            <a:p>
              <a:pPr algn="ctr" defTabSz="761970">
                <a:spcBef>
                  <a:spcPct val="0"/>
                </a:spcBef>
                <a:buClrTx/>
                <a:buNone/>
              </a:pPr>
              <a:r>
                <a:rPr lang="pt-BR" altLang="pt-BR" sz="1000" b="1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PROTEÇÃO</a:t>
              </a:r>
            </a:p>
            <a:p>
              <a:pPr algn="ctr" defTabSz="761970">
                <a:spcBef>
                  <a:spcPct val="0"/>
                </a:spcBef>
                <a:buClrTx/>
                <a:buNone/>
              </a:pPr>
              <a:r>
                <a:rPr lang="pt-BR" altLang="pt-BR" sz="1000" b="1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ESPECIAL</a:t>
              </a:r>
            </a:p>
          </p:txBody>
        </p:sp>
        <p:sp>
          <p:nvSpPr>
            <p:cNvPr id="164" name="Retângulo 163"/>
            <p:cNvSpPr>
              <a:spLocks noChangeArrowheads="1"/>
            </p:cNvSpPr>
            <p:nvPr/>
          </p:nvSpPr>
          <p:spPr bwMode="auto">
            <a:xfrm>
              <a:off x="1670162" y="3861047"/>
              <a:ext cx="1893727" cy="664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761970">
                <a:buClrTx/>
                <a:defRPr/>
              </a:pPr>
              <a:r>
                <a:rPr lang="pt-BR" altLang="pt-BR" sz="1000" b="1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ZONA DE PROTEÇÃO DA GEOBIODIVERSIDADE</a:t>
              </a:r>
            </a:p>
          </p:txBody>
        </p:sp>
        <p:sp>
          <p:nvSpPr>
            <p:cNvPr id="165" name="Retângulo 164"/>
            <p:cNvSpPr>
              <a:spLocks noChangeArrowheads="1"/>
            </p:cNvSpPr>
            <p:nvPr/>
          </p:nvSpPr>
          <p:spPr bwMode="auto">
            <a:xfrm>
              <a:off x="3353744" y="3864620"/>
              <a:ext cx="1938338" cy="664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761970">
                <a:spcBef>
                  <a:spcPct val="0"/>
                </a:spcBef>
                <a:buClrTx/>
                <a:buNone/>
              </a:pPr>
              <a:r>
                <a:rPr lang="pt-BR" altLang="pt-BR" sz="1000" b="1" kern="1200">
                  <a:solidFill>
                    <a:srgbClr val="FFFF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ZONA PARA</a:t>
              </a:r>
            </a:p>
            <a:p>
              <a:pPr algn="ctr" defTabSz="761970">
                <a:spcBef>
                  <a:spcPct val="0"/>
                </a:spcBef>
                <a:buClrTx/>
                <a:buNone/>
              </a:pPr>
              <a:r>
                <a:rPr lang="pt-BR" altLang="pt-BR" sz="1000" b="1" kern="1200">
                  <a:solidFill>
                    <a:srgbClr val="FFFF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USOS DE BAIXA ESCALA</a:t>
              </a:r>
            </a:p>
          </p:txBody>
        </p:sp>
      </p:grpSp>
      <p:sp>
        <p:nvSpPr>
          <p:cNvPr id="153" name="Espaço Reservado para Conteúdo 2">
            <a:extLst>
              <a:ext uri="{FF2B5EF4-FFF2-40B4-BE49-F238E27FC236}">
                <a16:creationId xmlns:a16="http://schemas.microsoft.com/office/drawing/2014/main" id="{5019FFD3-B5E4-40D3-A7E5-5058D13F2F3E}"/>
              </a:ext>
            </a:extLst>
          </p:cNvPr>
          <p:cNvSpPr txBox="1">
            <a:spLocks/>
          </p:cNvSpPr>
          <p:nvPr/>
        </p:nvSpPr>
        <p:spPr>
          <a:xfrm>
            <a:off x="4005182" y="4275738"/>
            <a:ext cx="4330517" cy="1210770"/>
          </a:xfrm>
          <a:prstGeom prst="rect">
            <a:avLst/>
          </a:prstGeom>
          <a:ln w="25400">
            <a:solidFill>
              <a:srgbClr val="FFFF00"/>
            </a:solidFill>
            <a:prstDash val="dash"/>
          </a:ln>
        </p:spPr>
        <p:txBody>
          <a:bodyPr vert="horz" lIns="76200" tIns="38100" rIns="76200" bIns="3810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61970">
              <a:buClrTx/>
            </a:pPr>
            <a:r>
              <a:rPr lang="pt-BR" sz="1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Dimensões: </a:t>
            </a:r>
          </a:p>
          <a:p>
            <a:pPr defTabSz="761970">
              <a:buClrTx/>
            </a:pPr>
            <a:r>
              <a:rPr lang="pt-BR" sz="1667" dirty="0">
                <a:solidFill>
                  <a:prstClr val="black"/>
                </a:solidFill>
                <a:latin typeface="Arial"/>
                <a:cs typeface="Arial"/>
              </a:rPr>
              <a:t>Ambiente marinho: </a:t>
            </a:r>
            <a:r>
              <a:rPr lang="pt-BR" sz="1667" dirty="0">
                <a:solidFill>
                  <a:prstClr val="black"/>
                </a:solidFill>
                <a:latin typeface="Calibri"/>
                <a:ea typeface="+mn-lt"/>
                <a:cs typeface="Calibri"/>
              </a:rPr>
              <a:t>211.464,68 ha (67,25%)</a:t>
            </a:r>
          </a:p>
          <a:p>
            <a:pPr defTabSz="761970">
              <a:buClrTx/>
            </a:pPr>
            <a:r>
              <a:rPr lang="pt-BR" sz="1667" dirty="0">
                <a:solidFill>
                  <a:prstClr val="black"/>
                </a:solidFill>
                <a:latin typeface="Calibri"/>
                <a:ea typeface="+mn-lt"/>
                <a:cs typeface="Calibri"/>
              </a:rPr>
              <a:t>Ambiente Insular - 656,93 ha (26,29%)</a:t>
            </a:r>
            <a:endParaRPr lang="pt-BR" sz="1667" dirty="0">
              <a:solidFill>
                <a:prstClr val="black"/>
              </a:solidFill>
              <a:latin typeface="Calibri"/>
              <a:cs typeface="Calibri"/>
            </a:endParaRPr>
          </a:p>
          <a:p>
            <a:pPr defTabSz="761970">
              <a:buClrTx/>
            </a:pPr>
            <a:r>
              <a:rPr lang="pt-BR" sz="1667" dirty="0">
                <a:solidFill>
                  <a:prstClr val="black"/>
                </a:solidFill>
                <a:latin typeface="Calibri"/>
                <a:ea typeface="+mn-lt"/>
                <a:cs typeface="Calibri"/>
              </a:rPr>
              <a:t>Praias e Costões Rochosos - 265,51 km (53,91%) </a:t>
            </a:r>
          </a:p>
        </p:txBody>
      </p:sp>
    </p:spTree>
    <p:extLst>
      <p:ext uri="{BB962C8B-B14F-4D97-AF65-F5344CB8AC3E}">
        <p14:creationId xmlns:p14="http://schemas.microsoft.com/office/powerpoint/2010/main" val="3063831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4" t="19440" r="23688" b="24035"/>
          <a:stretch/>
        </p:blipFill>
        <p:spPr bwMode="auto">
          <a:xfrm>
            <a:off x="1703983" y="832218"/>
            <a:ext cx="5736033" cy="484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14"/>
          <p:cNvSpPr/>
          <p:nvPr/>
        </p:nvSpPr>
        <p:spPr bwMode="auto">
          <a:xfrm>
            <a:off x="762001" y="1"/>
            <a:ext cx="7619999" cy="8770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1842">
              <a:buClrTx/>
              <a:defRPr/>
            </a:pPr>
            <a:endParaRPr lang="pt-BR" sz="15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Imagem 50" descr="noun_Fisherman_64506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7"/>
          <a:stretch>
            <a:fillRect/>
          </a:stretch>
        </p:blipFill>
        <p:spPr bwMode="auto">
          <a:xfrm>
            <a:off x="7092280" y="67519"/>
            <a:ext cx="834503" cy="71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3"/>
          <p:cNvSpPr>
            <a:spLocks noChangeArrowheads="1"/>
          </p:cNvSpPr>
          <p:nvPr/>
        </p:nvSpPr>
        <p:spPr bwMode="auto">
          <a:xfrm>
            <a:off x="972161" y="196602"/>
            <a:ext cx="5889198" cy="4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00050" indent="-4000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33362" lvl="1" indent="-333362" algn="just" defTabSz="761970" eaLnBrk="1" hangingPunct="1">
              <a:lnSpc>
                <a:spcPct val="150000"/>
              </a:lnSpc>
              <a:buClrTx/>
            </a:pPr>
            <a:r>
              <a:rPr lang="pt-BR" altLang="pt-BR" sz="2000" b="1" kern="120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para Uso de Baixa Escala (ZUBE)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29319FA-BADD-4314-A2E2-BEF7995118DB}"/>
              </a:ext>
            </a:extLst>
          </p:cNvPr>
          <p:cNvSpPr txBox="1"/>
          <p:nvPr/>
        </p:nvSpPr>
        <p:spPr>
          <a:xfrm>
            <a:off x="5687843" y="4879755"/>
            <a:ext cx="17521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Setor  Ypautiba</a:t>
            </a:r>
          </a:p>
        </p:txBody>
      </p:sp>
    </p:spTree>
    <p:extLst>
      <p:ext uri="{BB962C8B-B14F-4D97-AF65-F5344CB8AC3E}">
        <p14:creationId xmlns:p14="http://schemas.microsoft.com/office/powerpoint/2010/main" val="494886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 bwMode="auto">
          <a:xfrm>
            <a:off x="762001" y="1"/>
            <a:ext cx="7619999" cy="8770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1842">
              <a:buClrTx/>
              <a:defRPr/>
            </a:pPr>
            <a:endParaRPr lang="pt-BR" sz="15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Imagem 50" descr="noun_Fisherman_64506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7"/>
          <a:stretch>
            <a:fillRect/>
          </a:stretch>
        </p:blipFill>
        <p:spPr bwMode="auto">
          <a:xfrm>
            <a:off x="7092280" y="67519"/>
            <a:ext cx="834503" cy="71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3"/>
          <p:cNvSpPr>
            <a:spLocks noChangeArrowheads="1"/>
          </p:cNvSpPr>
          <p:nvPr/>
        </p:nvSpPr>
        <p:spPr bwMode="auto">
          <a:xfrm>
            <a:off x="972161" y="196602"/>
            <a:ext cx="5889198" cy="4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00050" indent="-4000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33362" lvl="1" indent="-333362" algn="just" defTabSz="761970" eaLnBrk="1" hangingPunct="1">
              <a:lnSpc>
                <a:spcPct val="150000"/>
              </a:lnSpc>
              <a:buClrTx/>
            </a:pPr>
            <a:r>
              <a:rPr lang="pt-BR" altLang="pt-BR" sz="2000" b="1" kern="120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para Uso de Baixa Escala (ZUBE)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3" t="26895" r="17657" b="19771"/>
          <a:stretch/>
        </p:blipFill>
        <p:spPr bwMode="auto">
          <a:xfrm>
            <a:off x="1047749" y="969947"/>
            <a:ext cx="70485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29319FA-BADD-4314-A2E2-BEF7995118DB}"/>
              </a:ext>
            </a:extLst>
          </p:cNvPr>
          <p:cNvSpPr txBox="1"/>
          <p:nvPr/>
        </p:nvSpPr>
        <p:spPr>
          <a:xfrm>
            <a:off x="6252187" y="5062830"/>
            <a:ext cx="17521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Setor  Maembipe</a:t>
            </a:r>
          </a:p>
        </p:txBody>
      </p:sp>
    </p:spTree>
    <p:extLst>
      <p:ext uri="{BB962C8B-B14F-4D97-AF65-F5344CB8AC3E}">
        <p14:creationId xmlns:p14="http://schemas.microsoft.com/office/powerpoint/2010/main" val="3648347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g">
            <a:extLst>
              <a:ext uri="{FF2B5EF4-FFF2-40B4-BE49-F238E27FC236}">
                <a16:creationId xmlns:a16="http://schemas.microsoft.com/office/drawing/2014/main" id="{5A70DAD1-1E51-4B13-93D1-B32FF73A986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73652" y="187719"/>
            <a:ext cx="8596695" cy="533956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244816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2" t="24592" r="5140" b="19667"/>
          <a:stretch/>
        </p:blipFill>
        <p:spPr bwMode="auto">
          <a:xfrm>
            <a:off x="806027" y="1357333"/>
            <a:ext cx="7501438" cy="37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14"/>
          <p:cNvSpPr/>
          <p:nvPr/>
        </p:nvSpPr>
        <p:spPr bwMode="auto">
          <a:xfrm>
            <a:off x="762001" y="1"/>
            <a:ext cx="7619999" cy="8770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1842">
              <a:buClrTx/>
              <a:defRPr/>
            </a:pPr>
            <a:endParaRPr lang="pt-BR" sz="15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Imagem 50" descr="noun_Fisherman_64506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7"/>
          <a:stretch>
            <a:fillRect/>
          </a:stretch>
        </p:blipFill>
        <p:spPr bwMode="auto">
          <a:xfrm>
            <a:off x="7092280" y="67519"/>
            <a:ext cx="834503" cy="71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3"/>
          <p:cNvSpPr>
            <a:spLocks noChangeArrowheads="1"/>
          </p:cNvSpPr>
          <p:nvPr/>
        </p:nvSpPr>
        <p:spPr bwMode="auto">
          <a:xfrm>
            <a:off x="972161" y="196602"/>
            <a:ext cx="5889198" cy="4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00050" indent="-4000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33362" lvl="1" indent="-333362" algn="just" defTabSz="761970" eaLnBrk="1" hangingPunct="1">
              <a:lnSpc>
                <a:spcPct val="150000"/>
              </a:lnSpc>
              <a:buClrTx/>
            </a:pPr>
            <a:r>
              <a:rPr lang="pt-BR" altLang="pt-BR" sz="2000" b="1" kern="120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para Uso de Baixa Escala (ZUBE)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29319FA-BADD-4314-A2E2-BEF7995118DB}"/>
              </a:ext>
            </a:extLst>
          </p:cNvPr>
          <p:cNvSpPr txBox="1"/>
          <p:nvPr/>
        </p:nvSpPr>
        <p:spPr>
          <a:xfrm>
            <a:off x="5942829" y="4747764"/>
            <a:ext cx="2285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Setor Cunhambebe</a:t>
            </a:r>
          </a:p>
        </p:txBody>
      </p:sp>
    </p:spTree>
    <p:extLst>
      <p:ext uri="{BB962C8B-B14F-4D97-AF65-F5344CB8AC3E}">
        <p14:creationId xmlns:p14="http://schemas.microsoft.com/office/powerpoint/2010/main" val="1007165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tângulo 164"/>
          <p:cNvSpPr/>
          <p:nvPr/>
        </p:nvSpPr>
        <p:spPr bwMode="auto">
          <a:xfrm>
            <a:off x="731573" y="1"/>
            <a:ext cx="7650428" cy="8770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1842">
              <a:buClrTx/>
              <a:defRPr/>
            </a:pPr>
            <a:endParaRPr lang="pt-BR" sz="15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Retângulo 7"/>
          <p:cNvSpPr>
            <a:spLocks noChangeArrowheads="1"/>
          </p:cNvSpPr>
          <p:nvPr/>
        </p:nvSpPr>
        <p:spPr bwMode="auto">
          <a:xfrm>
            <a:off x="1032165" y="196602"/>
            <a:ext cx="4575745" cy="496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00050" indent="-4000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33362" lvl="1" indent="-333362" algn="just" defTabSz="761970" eaLnBrk="1" hangingPunct="1">
              <a:lnSpc>
                <a:spcPct val="150000"/>
              </a:lnSpc>
              <a:buClrTx/>
              <a:defRPr/>
            </a:pPr>
            <a:r>
              <a:rPr lang="pt-BR" altLang="pt-BR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de Uso Extensivo (ZUEx)</a:t>
            </a:r>
          </a:p>
        </p:txBody>
      </p:sp>
      <p:sp>
        <p:nvSpPr>
          <p:cNvPr id="2" name="Retângulo 1"/>
          <p:cNvSpPr/>
          <p:nvPr/>
        </p:nvSpPr>
        <p:spPr>
          <a:xfrm>
            <a:off x="923900" y="4108269"/>
            <a:ext cx="2895643" cy="1477328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marL="89996" defTabSz="761970">
              <a:buClrTx/>
            </a:pPr>
            <a:r>
              <a:rPr lang="pt-BR" altLang="pt-BR" sz="15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Objetivo: </a:t>
            </a:r>
            <a:r>
              <a:rPr lang="pt-BR" altLang="pt-BR" sz="15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Compatibilizar os diferentes usos existentes nestes 	 ambientes, minimizando  impactos negativos sobre os recursos naturais.</a:t>
            </a:r>
          </a:p>
        </p:txBody>
      </p:sp>
      <p:sp>
        <p:nvSpPr>
          <p:cNvPr id="164" name="Seta para a direita 163"/>
          <p:cNvSpPr/>
          <p:nvPr/>
        </p:nvSpPr>
        <p:spPr>
          <a:xfrm>
            <a:off x="731574" y="2917507"/>
            <a:ext cx="7620001" cy="150151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1842">
              <a:buClrTx/>
              <a:defRPr/>
            </a:pPr>
            <a:endParaRPr lang="pt-BR" sz="150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69" name="Grupo 168"/>
          <p:cNvGrpSpPr>
            <a:grpSpLocks/>
          </p:cNvGrpSpPr>
          <p:nvPr/>
        </p:nvGrpSpPr>
        <p:grpSpPr bwMode="auto">
          <a:xfrm>
            <a:off x="821533" y="1117307"/>
            <a:ext cx="1432718" cy="1968500"/>
            <a:chOff x="-180528" y="1288276"/>
            <a:chExt cx="1718488" cy="2363594"/>
          </a:xfrm>
        </p:grpSpPr>
        <p:pic>
          <p:nvPicPr>
            <p:cNvPr id="270" name="Imagem 269" descr="noun_Ocean_1433664.png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-176350" y="1419702"/>
              <a:ext cx="1714310" cy="720000"/>
            </a:xfrm>
            <a:prstGeom prst="rect">
              <a:avLst/>
            </a:prstGeom>
          </p:spPr>
        </p:pic>
        <p:pic>
          <p:nvPicPr>
            <p:cNvPr id="271" name="Imagem 270" descr="noun_Ocean_1433664.png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-180528" y="1923678"/>
              <a:ext cx="1714310" cy="720000"/>
            </a:xfrm>
            <a:prstGeom prst="rect">
              <a:avLst/>
            </a:prstGeom>
          </p:spPr>
        </p:pic>
        <p:pic>
          <p:nvPicPr>
            <p:cNvPr id="272" name="Imagem 271" descr="noun_Ocean_1433664.png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-176350" y="2427894"/>
              <a:ext cx="1714310" cy="720000"/>
            </a:xfrm>
            <a:prstGeom prst="rect">
              <a:avLst/>
            </a:prstGeom>
          </p:spPr>
        </p:pic>
        <p:pic>
          <p:nvPicPr>
            <p:cNvPr id="273" name="Imagem 272" descr="noun_Ocean_1433664.png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-180528" y="2931870"/>
              <a:ext cx="1714310" cy="720000"/>
            </a:xfrm>
            <a:prstGeom prst="rect">
              <a:avLst/>
            </a:prstGeom>
          </p:spPr>
        </p:pic>
        <p:pic>
          <p:nvPicPr>
            <p:cNvPr id="274" name="Imagem 173" descr="noun_Fish_940634.pn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678050" y="2480753"/>
              <a:ext cx="370339" cy="30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5" name="Imagem 174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35496" y="3107081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" name="Imagem 175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669331" y="3181233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" name="Imagem 176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25996" y="2841710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" name="Imagem 177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57569" y="3003603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9" name="Imagem 178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728445" y="286796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0" name="Imagem 179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86018" y="3259486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1" name="Imagem 180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999322" y="3147814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Imagem 181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811617" y="300379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Imagem 182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68538" y="3219822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Imagem 183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1071077" y="3042160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Imagem 184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1117987" y="2917916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Imagem 185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95181" y="318383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Imagem 186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780767" y="331962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Imagem 187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622064" y="3089252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Imagem 188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521082" y="3340431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Imagem 189" descr="noun_Fish_940634.pn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979447" y="2333235"/>
              <a:ext cx="387562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1" name="Imagem 190" descr="noun_Fish_940634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683431" y="2326081"/>
              <a:ext cx="301437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2" name="Grupo 1"/>
            <p:cNvGrpSpPr>
              <a:grpSpLocks/>
            </p:cNvGrpSpPr>
            <p:nvPr/>
          </p:nvGrpSpPr>
          <p:grpSpPr bwMode="auto">
            <a:xfrm>
              <a:off x="98708" y="2319529"/>
              <a:ext cx="300015" cy="288032"/>
              <a:chOff x="3419872" y="1023590"/>
              <a:chExt cx="300015" cy="288032"/>
            </a:xfrm>
          </p:grpSpPr>
          <p:pic>
            <p:nvPicPr>
              <p:cNvPr id="305" name="Imagem 205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06709" y="1167606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6" name="Imagem 206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419872" y="1023590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" name="Imagem 207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03589" y="1061215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" name="Imagem 208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85319" y="1133209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" name="Imagem 209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421859" y="11338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" name="Imagem 210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90700" y="12036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93" name="Imagem 192" descr="noun_turtle_1073357.png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02"/>
            <a:stretch>
              <a:fillRect/>
            </a:stretch>
          </p:blipFill>
          <p:spPr bwMode="auto">
            <a:xfrm>
              <a:off x="802457" y="1288276"/>
              <a:ext cx="578057" cy="50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Imagem 193" descr="noun_turtle_1073357.png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02"/>
            <a:stretch>
              <a:fillRect/>
            </a:stretch>
          </p:blipFill>
          <p:spPr bwMode="auto">
            <a:xfrm>
              <a:off x="415796" y="1470287"/>
              <a:ext cx="578057" cy="50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Imagem 194" descr="noun_turtle_1073357.png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02"/>
            <a:stretch>
              <a:fillRect/>
            </a:stretch>
          </p:blipFill>
          <p:spPr bwMode="auto">
            <a:xfrm>
              <a:off x="863180" y="1837145"/>
              <a:ext cx="362091" cy="31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Imagem 196" descr="noun_turtle_1073357.png"/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02"/>
            <a:stretch>
              <a:fillRect/>
            </a:stretch>
          </p:blipFill>
          <p:spPr bwMode="auto">
            <a:xfrm>
              <a:off x="1111199" y="1614138"/>
              <a:ext cx="211638" cy="184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Imagem 197" descr="noun_Fish_940634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>
              <a:off x="132033" y="2113225"/>
              <a:ext cx="301437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8" name="Grupo 148"/>
            <p:cNvGrpSpPr>
              <a:grpSpLocks/>
            </p:cNvGrpSpPr>
            <p:nvPr/>
          </p:nvGrpSpPr>
          <p:grpSpPr bwMode="auto">
            <a:xfrm>
              <a:off x="323528" y="2427734"/>
              <a:ext cx="300015" cy="288032"/>
              <a:chOff x="3419872" y="1023590"/>
              <a:chExt cx="300015" cy="288032"/>
            </a:xfrm>
          </p:grpSpPr>
          <p:pic>
            <p:nvPicPr>
              <p:cNvPr id="299" name="Imagem 199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06709" y="1167606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0" name="Imagem 200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419872" y="1023590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1" name="Imagem 201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03589" y="1061215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2" name="Imagem 202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85319" y="1133209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3" name="Imagem 203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421859" y="11338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4" name="Imagem 204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90700" y="12036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0" name="Grupo 211"/>
          <p:cNvGrpSpPr>
            <a:grpSpLocks/>
          </p:cNvGrpSpPr>
          <p:nvPr/>
        </p:nvGrpSpPr>
        <p:grpSpPr bwMode="auto">
          <a:xfrm>
            <a:off x="2240505" y="1346172"/>
            <a:ext cx="1431396" cy="1729052"/>
            <a:chOff x="1691680" y="1563638"/>
            <a:chExt cx="1718488" cy="2075562"/>
          </a:xfrm>
        </p:grpSpPr>
        <p:pic>
          <p:nvPicPr>
            <p:cNvPr id="240" name="Imagem 239" descr="noun_Ocean_1433664.png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</a:blip>
            <a:srcRect t="22000" b="48598"/>
            <a:stretch/>
          </p:blipFill>
          <p:spPr>
            <a:xfrm>
              <a:off x="1695858" y="1635646"/>
              <a:ext cx="1714310" cy="504056"/>
            </a:xfrm>
            <a:prstGeom prst="rect">
              <a:avLst/>
            </a:prstGeom>
          </p:spPr>
        </p:pic>
        <p:pic>
          <p:nvPicPr>
            <p:cNvPr id="241" name="Imagem 240" descr="noun_Ocean_1433664.png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1691680" y="1911008"/>
              <a:ext cx="1714310" cy="720000"/>
            </a:xfrm>
            <a:prstGeom prst="rect">
              <a:avLst/>
            </a:prstGeom>
          </p:spPr>
        </p:pic>
        <p:pic>
          <p:nvPicPr>
            <p:cNvPr id="242" name="Imagem 241" descr="noun_Ocean_1433664.png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1695858" y="2415224"/>
              <a:ext cx="1714310" cy="720000"/>
            </a:xfrm>
            <a:prstGeom prst="rect">
              <a:avLst/>
            </a:prstGeom>
          </p:spPr>
        </p:pic>
        <p:pic>
          <p:nvPicPr>
            <p:cNvPr id="243" name="Imagem 242" descr="noun_Ocean_1433664.png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1691680" y="2919200"/>
              <a:ext cx="1714310" cy="720000"/>
            </a:xfrm>
            <a:prstGeom prst="rect">
              <a:avLst/>
            </a:prstGeom>
          </p:spPr>
        </p:pic>
        <p:pic>
          <p:nvPicPr>
            <p:cNvPr id="244" name="Imagem 216" descr="noun_Fish_940634.pn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2550258" y="2468083"/>
              <a:ext cx="370339" cy="30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" name="Imagem 217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1907704" y="3094411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" name="Imagem 218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541539" y="3168563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7" name="Imagem 219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329777" y="2990933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8" name="Imagem 220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158226" y="3246816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9" name="Imagem 221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871530" y="3135144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" name="Imagem 222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683825" y="299112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1" name="Imagem 223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1940746" y="3207152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2" name="Imagem 224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943285" y="3029490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3" name="Imagem 225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167389" y="317116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4" name="Imagem 226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652975" y="330695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5" name="Imagem 227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494272" y="3076582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" name="Imagem 228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393290" y="3327761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" name="Imagem 229" descr="noun_Fish_940634.pn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2879394" y="2297359"/>
              <a:ext cx="387562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8" name="Imagem 230" descr="noun_Fish_940634.png"/>
            <p:cNvPicPr>
              <a:picLocks noChangeAspect="1"/>
            </p:cNvPicPr>
            <p:nvPr/>
          </p:nvPicPr>
          <p:blipFill>
            <a:blip r:embed="rId1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2555639" y="2225327"/>
              <a:ext cx="301437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9" name="Grupo 238"/>
            <p:cNvGrpSpPr>
              <a:grpSpLocks/>
            </p:cNvGrpSpPr>
            <p:nvPr/>
          </p:nvGrpSpPr>
          <p:grpSpPr bwMode="auto">
            <a:xfrm>
              <a:off x="1970916" y="2306859"/>
              <a:ext cx="300015" cy="288032"/>
              <a:chOff x="3419872" y="1023590"/>
              <a:chExt cx="300015" cy="288032"/>
            </a:xfrm>
          </p:grpSpPr>
          <p:pic>
            <p:nvPicPr>
              <p:cNvPr id="264" name="Imagem 236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06709" y="1167606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5" name="Imagem 237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419872" y="1023590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" name="Imagem 238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03589" y="1061215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" name="Imagem 239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85319" y="1133209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8" name="Imagem 240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421859" y="11338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9" name="Imagem 241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90700" y="12036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0" name="Imagem 232" descr="noun_turtle_1073357.png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02"/>
            <a:stretch>
              <a:fillRect/>
            </a:stretch>
          </p:blipFill>
          <p:spPr bwMode="auto">
            <a:xfrm>
              <a:off x="2409767" y="1563638"/>
              <a:ext cx="578057" cy="50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1" name="Imagem 233" descr="noun_turtle_1073357.png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02"/>
            <a:stretch>
              <a:fillRect/>
            </a:stretch>
          </p:blipFill>
          <p:spPr bwMode="auto">
            <a:xfrm>
              <a:off x="2759470" y="1836621"/>
              <a:ext cx="362091" cy="31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2" name="Imagem 234" descr="noun_turtle_1073357.png"/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02"/>
            <a:stretch>
              <a:fillRect/>
            </a:stretch>
          </p:blipFill>
          <p:spPr bwMode="auto">
            <a:xfrm>
              <a:off x="2983407" y="1745484"/>
              <a:ext cx="211638" cy="184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3" name="Imagem 235" descr="noun_Fish_940634.png"/>
            <p:cNvPicPr>
              <a:picLocks noChangeAspect="1"/>
            </p:cNvPicPr>
            <p:nvPr/>
          </p:nvPicPr>
          <p:blipFill>
            <a:blip r:embed="rId1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>
              <a:off x="2004241" y="2100555"/>
              <a:ext cx="301437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1" name="Grupo 242"/>
          <p:cNvGrpSpPr>
            <a:grpSpLocks/>
          </p:cNvGrpSpPr>
          <p:nvPr/>
        </p:nvGrpSpPr>
        <p:grpSpPr bwMode="auto">
          <a:xfrm>
            <a:off x="3611895" y="1268782"/>
            <a:ext cx="1432719" cy="1806443"/>
            <a:chOff x="3573592" y="1469352"/>
            <a:chExt cx="1718488" cy="2169848"/>
          </a:xfrm>
        </p:grpSpPr>
        <p:pic>
          <p:nvPicPr>
            <p:cNvPr id="211" name="Imagem 210" descr="noun_Ocean_1433664.png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</a:blip>
            <a:srcRect t="35341" b="36000"/>
            <a:stretch/>
          </p:blipFill>
          <p:spPr>
            <a:xfrm>
              <a:off x="3573592" y="2139702"/>
              <a:ext cx="1714310" cy="491306"/>
            </a:xfrm>
            <a:prstGeom prst="rect">
              <a:avLst/>
            </a:prstGeom>
          </p:spPr>
        </p:pic>
        <p:pic>
          <p:nvPicPr>
            <p:cNvPr id="212" name="Imagem 211" descr="noun_Ocean_1433664.png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3577770" y="2415224"/>
              <a:ext cx="1714310" cy="720000"/>
            </a:xfrm>
            <a:prstGeom prst="rect">
              <a:avLst/>
            </a:prstGeom>
          </p:spPr>
        </p:pic>
        <p:pic>
          <p:nvPicPr>
            <p:cNvPr id="213" name="Imagem 212" descr="noun_Ocean_1433664.png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3573592" y="2919200"/>
              <a:ext cx="1714310" cy="720000"/>
            </a:xfrm>
            <a:prstGeom prst="rect">
              <a:avLst/>
            </a:prstGeom>
          </p:spPr>
        </p:pic>
        <p:pic>
          <p:nvPicPr>
            <p:cNvPr id="214" name="Imagem 246" descr="noun_Fish_940634.png"/>
            <p:cNvPicPr>
              <a:picLocks noChangeAspect="1"/>
            </p:cNvPicPr>
            <p:nvPr/>
          </p:nvPicPr>
          <p:blipFill>
            <a:blip r:embed="rId1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4457656" y="2489389"/>
              <a:ext cx="319368" cy="26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Imagem 247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3789616" y="3094411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Imagem 248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423451" y="3168563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Imagem 249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3980116" y="2829040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Imagem 250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211689" y="2990933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Imagem 251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482565" y="285529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Imagem 252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040138" y="3246816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Imagem 253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753442" y="3135144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Imagem 254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565737" y="299112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" name="Imagem 255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3822658" y="3207152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" name="Imagem 256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825197" y="3029490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Imagem 257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872107" y="2905246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Imagem 258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049301" y="317116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Imagem 259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534887" y="330695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" name="Imagem 260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376184" y="3076582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Imagem 261" descr="noun_Shrimp_774585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275202" y="3327761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Imagem 262" descr="noun_Fish_940634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4704916" y="2377488"/>
              <a:ext cx="334220" cy="279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Imagem 263" descr="noun_Fish_940634.png"/>
            <p:cNvPicPr>
              <a:picLocks noChangeAspect="1"/>
            </p:cNvPicPr>
            <p:nvPr/>
          </p:nvPicPr>
          <p:blipFill>
            <a:blip r:embed="rId1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4528071" y="2224424"/>
              <a:ext cx="259950" cy="217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2" name="Grupo 280"/>
            <p:cNvGrpSpPr>
              <a:grpSpLocks/>
            </p:cNvGrpSpPr>
            <p:nvPr/>
          </p:nvGrpSpPr>
          <p:grpSpPr bwMode="auto">
            <a:xfrm>
              <a:off x="3895141" y="2482707"/>
              <a:ext cx="300015" cy="288032"/>
              <a:chOff x="3419872" y="1023590"/>
              <a:chExt cx="300015" cy="288032"/>
            </a:xfrm>
          </p:grpSpPr>
          <p:pic>
            <p:nvPicPr>
              <p:cNvPr id="234" name="Imagem 266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06709" y="1167606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" name="Imagem 267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419872" y="1023590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" name="Imagem 268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03589" y="1061215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7" name="Imagem 269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85319" y="1133209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8" name="Imagem 270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421859" y="11338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9" name="Imagem 271" descr="noun_Fish_940634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90700" y="12036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3" name="Imagem 265"/>
            <p:cNvPicPr>
              <a:picLocks noChangeAspect="1"/>
            </p:cNvPicPr>
            <p:nvPr/>
          </p:nvPicPr>
          <p:blipFill>
            <a:blip r:embed="rId1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96"/>
            <a:stretch>
              <a:fillRect/>
            </a:stretch>
          </p:blipFill>
          <p:spPr bwMode="auto">
            <a:xfrm>
              <a:off x="3816824" y="1469352"/>
              <a:ext cx="790459" cy="682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2" name="Retângulo 161"/>
          <p:cNvSpPr>
            <a:spLocks noChangeArrowheads="1"/>
          </p:cNvSpPr>
          <p:nvPr/>
        </p:nvSpPr>
        <p:spPr bwMode="auto">
          <a:xfrm>
            <a:off x="6192181" y="3459366"/>
            <a:ext cx="1500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61970">
              <a:spcBef>
                <a:spcPct val="0"/>
              </a:spcBef>
              <a:buClrTx/>
              <a:buNone/>
            </a:pPr>
            <a:r>
              <a:rPr lang="pt-BR" altLang="pt-BR" sz="1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ZONA DE USO INTENSIVO</a:t>
            </a:r>
          </a:p>
        </p:txBody>
      </p:sp>
      <p:grpSp>
        <p:nvGrpSpPr>
          <p:cNvPr id="173" name="Grupo 272"/>
          <p:cNvGrpSpPr>
            <a:grpSpLocks/>
          </p:cNvGrpSpPr>
          <p:nvPr/>
        </p:nvGrpSpPr>
        <p:grpSpPr bwMode="auto">
          <a:xfrm>
            <a:off x="6072167" y="1159337"/>
            <a:ext cx="1651482" cy="1926470"/>
            <a:chOff x="6838601" y="1340046"/>
            <a:chExt cx="1981871" cy="2311824"/>
          </a:xfrm>
        </p:grpSpPr>
        <p:pic>
          <p:nvPicPr>
            <p:cNvPr id="195" name="Imagem 273"/>
            <p:cNvPicPr>
              <a:picLocks noChangeAspect="1"/>
            </p:cNvPicPr>
            <p:nvPr/>
          </p:nvPicPr>
          <p:blipFill>
            <a:blip r:embed="rId1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99"/>
            <a:stretch>
              <a:fillRect/>
            </a:stretch>
          </p:blipFill>
          <p:spPr bwMode="auto">
            <a:xfrm>
              <a:off x="6838601" y="1340046"/>
              <a:ext cx="1980728" cy="146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" name="Imagem 195" descr="noun_Ocean_1433664.png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</a:blip>
            <a:srcRect t="47203" b="36000"/>
            <a:stretch/>
          </p:blipFill>
          <p:spPr>
            <a:xfrm>
              <a:off x="7101984" y="2601395"/>
              <a:ext cx="1714310" cy="287952"/>
            </a:xfrm>
            <a:prstGeom prst="rect">
              <a:avLst/>
            </a:prstGeom>
          </p:spPr>
        </p:pic>
        <p:pic>
          <p:nvPicPr>
            <p:cNvPr id="197" name="Imagem 196" descr="noun_Ocean_1433664.png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7106162" y="2673563"/>
              <a:ext cx="1714310" cy="720000"/>
            </a:xfrm>
            <a:prstGeom prst="rect">
              <a:avLst/>
            </a:prstGeom>
          </p:spPr>
        </p:pic>
        <p:pic>
          <p:nvPicPr>
            <p:cNvPr id="198" name="Imagem 197" descr="noun_Ocean_1433664.png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7101984" y="2931870"/>
              <a:ext cx="1714310" cy="720000"/>
            </a:xfrm>
            <a:prstGeom prst="rect">
              <a:avLst/>
            </a:prstGeom>
          </p:spPr>
        </p:pic>
        <p:pic>
          <p:nvPicPr>
            <p:cNvPr id="199" name="Imagem 277" descr="noun_Fish_940634.pn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7800889" y="2766204"/>
              <a:ext cx="370339" cy="30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" name="Imagem 278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7318008" y="3107081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1" name="Imagem 279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7951843" y="3181233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Imagem 280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7568530" y="3259486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Imagem 281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8281834" y="3147814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Imagem 282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7351050" y="3219822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Imagem 283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8353589" y="3042160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Imagem 284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7577693" y="318383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Imagem 285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8063279" y="331962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Imagem 286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7904576" y="3089252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Imagem 287" descr="noun_Shrimp_774585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7803594" y="3340431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Imagem 288" descr="noun_Fish_940634.pn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8154582" y="2616782"/>
              <a:ext cx="387562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" name="Retângulo 167"/>
          <p:cNvSpPr>
            <a:spLocks noChangeArrowheads="1"/>
          </p:cNvSpPr>
          <p:nvPr/>
        </p:nvSpPr>
        <p:spPr bwMode="auto">
          <a:xfrm>
            <a:off x="4932041" y="3459481"/>
            <a:ext cx="1500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61970">
              <a:spcBef>
                <a:spcPct val="0"/>
              </a:spcBef>
              <a:buClrTx/>
              <a:buNone/>
            </a:pPr>
            <a:r>
              <a:rPr lang="pt-BR" altLang="pt-BR" sz="1000" b="1" kern="1200">
                <a:solidFill>
                  <a:srgbClr val="964305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ZONA DE USO EXTENSIVO</a:t>
            </a:r>
          </a:p>
        </p:txBody>
      </p:sp>
      <p:grpSp>
        <p:nvGrpSpPr>
          <p:cNvPr id="175" name="Grupo 2"/>
          <p:cNvGrpSpPr>
            <a:grpSpLocks/>
          </p:cNvGrpSpPr>
          <p:nvPr/>
        </p:nvGrpSpPr>
        <p:grpSpPr bwMode="auto">
          <a:xfrm>
            <a:off x="4999489" y="1448753"/>
            <a:ext cx="1432718" cy="1637263"/>
            <a:chOff x="5688013" y="2333654"/>
            <a:chExt cx="1719262" cy="1965297"/>
          </a:xfrm>
        </p:grpSpPr>
        <p:grpSp>
          <p:nvGrpSpPr>
            <p:cNvPr id="176" name="Grupo 149"/>
            <p:cNvGrpSpPr>
              <a:grpSpLocks/>
            </p:cNvGrpSpPr>
            <p:nvPr/>
          </p:nvGrpSpPr>
          <p:grpSpPr bwMode="auto">
            <a:xfrm>
              <a:off x="5688013" y="2471035"/>
              <a:ext cx="1719262" cy="1827916"/>
              <a:chOff x="5688632" y="2470520"/>
              <a:chExt cx="1718488" cy="1829181"/>
            </a:xfrm>
          </p:grpSpPr>
          <p:pic>
            <p:nvPicPr>
              <p:cNvPr id="178" name="Imagem 177" descr="noun_Ocean_1433664.png"/>
              <p:cNvPicPr>
                <a:picLocks noChangeAspect="1"/>
              </p:cNvPicPr>
              <p:nvPr/>
            </p:nvPicPr>
            <p:blipFill rotWithShape="1">
              <a:blip r:embed="rId2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t="47203" b="36000"/>
              <a:stretch/>
            </p:blipFill>
            <p:spPr>
              <a:xfrm>
                <a:off x="5688632" y="3003557"/>
                <a:ext cx="1714310" cy="287952"/>
              </a:xfrm>
              <a:prstGeom prst="rect">
                <a:avLst/>
              </a:prstGeom>
            </p:spPr>
          </p:pic>
          <p:pic>
            <p:nvPicPr>
              <p:cNvPr id="179" name="Imagem 178" descr="noun_Ocean_1433664.png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t="22000" b="36000"/>
              <a:stretch>
                <a:fillRect/>
              </a:stretch>
            </p:blipFill>
            <p:spPr>
              <a:xfrm>
                <a:off x="5692810" y="3075725"/>
                <a:ext cx="1714310" cy="720000"/>
              </a:xfrm>
              <a:prstGeom prst="rect">
                <a:avLst/>
              </a:prstGeom>
            </p:spPr>
          </p:pic>
          <p:pic>
            <p:nvPicPr>
              <p:cNvPr id="180" name="Imagem 179" descr="noun_Ocean_1433664.png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t="22000" b="36000"/>
              <a:stretch>
                <a:fillRect/>
              </a:stretch>
            </p:blipFill>
            <p:spPr>
              <a:xfrm>
                <a:off x="5688632" y="3579701"/>
                <a:ext cx="1714310" cy="720000"/>
              </a:xfrm>
              <a:prstGeom prst="rect">
                <a:avLst/>
              </a:prstGeom>
            </p:spPr>
          </p:pic>
          <p:pic>
            <p:nvPicPr>
              <p:cNvPr id="181" name="Imagem 294" descr="noun_Fish_940634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 flipV="1">
                <a:off x="6718630" y="3486043"/>
                <a:ext cx="370339" cy="309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2" name="Imagem 295" descr="noun_Shrimp_774585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5904656" y="375491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3" name="Imagem 296" descr="noun_Shrimp_774585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538491" y="3829064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" name="Imagem 297" descr="noun_Shrimp_774585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095156" y="348954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5" name="Imagem 298" descr="noun_Shrimp_774585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326729" y="3651434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6" name="Imagem 299" descr="noun_Shrimp_774585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155178" y="3907317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7" name="Imagem 301" descr="noun_Shrimp_774585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5937698" y="386765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" name="Imagem 303" descr="noun_Shrimp_774585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873043" y="395313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9" name="Imagem 304" descr="noun_Shrimp_774585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164341" y="3831669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0" name="Imagem 305" descr="noun_Shrimp_774585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649927" y="3967459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1" name="Imagem 306" descr="noun_Shrimp_774585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491224" y="373708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" name="Imagem 307" descr="noun_Shrimp_774585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390242" y="398826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" name="Imagem 308" descr="noun_Fish_940634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 flipV="1">
                <a:off x="6741230" y="3124579"/>
                <a:ext cx="387562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" name="Imagem 148" descr="noun_Ship_1925535.pn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450"/>
              <a:stretch>
                <a:fillRect/>
              </a:stretch>
            </p:blipFill>
            <p:spPr bwMode="auto">
              <a:xfrm>
                <a:off x="6506793" y="2470520"/>
                <a:ext cx="654152" cy="5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7" name="Imagem 26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96"/>
            <a:stretch>
              <a:fillRect/>
            </a:stretch>
          </p:blipFill>
          <p:spPr bwMode="auto">
            <a:xfrm>
              <a:off x="5792837" y="2333654"/>
              <a:ext cx="790815" cy="6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1" name="Retângulo 160"/>
          <p:cNvSpPr>
            <a:spLocks noChangeArrowheads="1"/>
          </p:cNvSpPr>
          <p:nvPr/>
        </p:nvSpPr>
        <p:spPr bwMode="auto">
          <a:xfrm>
            <a:off x="732897" y="3400537"/>
            <a:ext cx="161395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61970">
              <a:spcBef>
                <a:spcPct val="0"/>
              </a:spcBef>
              <a:buClrTx/>
              <a:buNone/>
            </a:pPr>
            <a:r>
              <a:rPr lang="pt-BR" altLang="pt-BR" sz="1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ZONA</a:t>
            </a:r>
          </a:p>
          <a:p>
            <a:pPr algn="ctr" defTabSz="761970">
              <a:spcBef>
                <a:spcPct val="0"/>
              </a:spcBef>
              <a:buClrTx/>
              <a:buNone/>
            </a:pPr>
            <a:r>
              <a:rPr lang="pt-BR" altLang="pt-BR" sz="1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PROTEÇÃO</a:t>
            </a:r>
          </a:p>
          <a:p>
            <a:pPr algn="ctr" defTabSz="761970">
              <a:spcBef>
                <a:spcPct val="0"/>
              </a:spcBef>
              <a:buClrTx/>
              <a:buNone/>
            </a:pPr>
            <a:r>
              <a:rPr lang="pt-BR" altLang="pt-BR" sz="1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ESPECIAL</a:t>
            </a:r>
          </a:p>
        </p:txBody>
      </p:sp>
      <p:sp>
        <p:nvSpPr>
          <p:cNvPr id="162" name="Retângulo 161"/>
          <p:cNvSpPr>
            <a:spLocks noChangeArrowheads="1"/>
          </p:cNvSpPr>
          <p:nvPr/>
        </p:nvSpPr>
        <p:spPr bwMode="auto">
          <a:xfrm>
            <a:off x="2153802" y="3397560"/>
            <a:ext cx="157810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761970">
              <a:buClrTx/>
              <a:defRPr/>
            </a:pPr>
            <a:r>
              <a:rPr lang="pt-BR" altLang="pt-BR" sz="1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ZONA DE PROTEÇÃO DA GEOBIODIVERSIDADE</a:t>
            </a:r>
          </a:p>
        </p:txBody>
      </p:sp>
      <p:sp>
        <p:nvSpPr>
          <p:cNvPr id="163" name="Retângulo 162"/>
          <p:cNvSpPr>
            <a:spLocks noChangeArrowheads="1"/>
          </p:cNvSpPr>
          <p:nvPr/>
        </p:nvSpPr>
        <p:spPr bwMode="auto">
          <a:xfrm>
            <a:off x="3556786" y="3400537"/>
            <a:ext cx="16152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61970">
              <a:spcBef>
                <a:spcPct val="0"/>
              </a:spcBef>
              <a:buClrTx/>
              <a:buNone/>
            </a:pPr>
            <a:r>
              <a:rPr lang="pt-BR" altLang="pt-BR" sz="1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ZONA PARA</a:t>
            </a:r>
          </a:p>
          <a:p>
            <a:pPr algn="ctr" defTabSz="761970">
              <a:spcBef>
                <a:spcPct val="0"/>
              </a:spcBef>
              <a:buClrTx/>
              <a:buNone/>
            </a:pPr>
            <a:r>
              <a:rPr lang="pt-BR" altLang="pt-BR" sz="1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USOS DE BAIXA ESCALA</a:t>
            </a:r>
          </a:p>
        </p:txBody>
      </p:sp>
      <p:sp>
        <p:nvSpPr>
          <p:cNvPr id="153" name="Retângulo 152">
            <a:extLst>
              <a:ext uri="{FF2B5EF4-FFF2-40B4-BE49-F238E27FC236}">
                <a16:creationId xmlns:a16="http://schemas.microsoft.com/office/drawing/2014/main" id="{2F1959D3-B78F-4F0E-8466-A418F1D752D4}"/>
              </a:ext>
            </a:extLst>
          </p:cNvPr>
          <p:cNvSpPr/>
          <p:nvPr/>
        </p:nvSpPr>
        <p:spPr>
          <a:xfrm>
            <a:off x="4057472" y="4456092"/>
            <a:ext cx="4181653" cy="810543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  <a:prstDash val="lgDash"/>
          </a:ln>
        </p:spPr>
        <p:txBody>
          <a:bodyPr wrap="square" anchor="t">
            <a:spAutoFit/>
          </a:bodyPr>
          <a:lstStyle/>
          <a:p>
            <a:pPr marL="89955" algn="just" defTabSz="761970">
              <a:buClrTx/>
            </a:pPr>
            <a:r>
              <a:rPr lang="pt-BR" altLang="pt-BR" sz="1667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Dimensões: </a:t>
            </a:r>
            <a:endParaRPr lang="pt-BR" altLang="pt-BR" sz="15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89955" algn="just" defTabSz="761970">
              <a:buClrTx/>
            </a:pPr>
            <a:r>
              <a:rPr lang="pt-BR" altLang="pt-BR" dirty="0"/>
              <a:t>Ambiente marinho: 100</a:t>
            </a:r>
            <a:r>
              <a:rPr lang="pt-BR" dirty="0"/>
              <a:t>.339,11 ha (39,12%)</a:t>
            </a:r>
          </a:p>
          <a:p>
            <a:pPr marL="89955" algn="just" defTabSz="761970">
              <a:buClrTx/>
            </a:pPr>
            <a:r>
              <a:rPr lang="pt-BR" sz="1500" kern="1200" dirty="0">
                <a:solidFill>
                  <a:prstClr val="black"/>
                </a:solidFill>
                <a:ea typeface="+mn-ea"/>
              </a:rPr>
              <a:t>Praias e Costões Rochosos - 5,81 km (1,2%) </a:t>
            </a:r>
          </a:p>
        </p:txBody>
      </p:sp>
      <p:pic>
        <p:nvPicPr>
          <p:cNvPr id="154" name="Imagem 50" descr="noun_Fisherman_645063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7"/>
          <a:stretch>
            <a:fillRect/>
          </a:stretch>
        </p:blipFill>
        <p:spPr bwMode="auto">
          <a:xfrm>
            <a:off x="6345735" y="67518"/>
            <a:ext cx="834503" cy="71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Imagem 148" descr="noun_Ship_1925535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0"/>
          <a:stretch>
            <a:fillRect/>
          </a:stretch>
        </p:blipFill>
        <p:spPr bwMode="auto">
          <a:xfrm>
            <a:off x="7450963" y="213769"/>
            <a:ext cx="545373" cy="44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284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5" t="22552" r="40526" b="22339"/>
          <a:stretch/>
        </p:blipFill>
        <p:spPr bwMode="auto">
          <a:xfrm>
            <a:off x="1639128" y="976066"/>
            <a:ext cx="5835316" cy="472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7616828-1D3D-4CB3-B51B-6CEFB0FD8BEA}"/>
              </a:ext>
            </a:extLst>
          </p:cNvPr>
          <p:cNvSpPr txBox="1"/>
          <p:nvPr/>
        </p:nvSpPr>
        <p:spPr>
          <a:xfrm>
            <a:off x="3073946" y="3076677"/>
            <a:ext cx="2285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Setor </a:t>
            </a:r>
            <a:r>
              <a:rPr lang="pt-BR" sz="1500" kern="1200" err="1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Ypautiba</a:t>
            </a:r>
            <a:endParaRPr lang="pt-BR" sz="1500" kern="1200" err="1">
              <a:solidFill>
                <a:srgbClr val="FFFFFF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0" name="Retângulo 9"/>
          <p:cNvSpPr/>
          <p:nvPr/>
        </p:nvSpPr>
        <p:spPr bwMode="auto">
          <a:xfrm>
            <a:off x="731573" y="1"/>
            <a:ext cx="7650428" cy="8770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1842">
              <a:buClrTx/>
              <a:defRPr/>
            </a:pPr>
            <a:endParaRPr lang="pt-BR" sz="15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tângulo 7"/>
          <p:cNvSpPr>
            <a:spLocks noChangeArrowheads="1"/>
          </p:cNvSpPr>
          <p:nvPr/>
        </p:nvSpPr>
        <p:spPr bwMode="auto">
          <a:xfrm>
            <a:off x="1032165" y="196602"/>
            <a:ext cx="4575745" cy="496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00050" indent="-4000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33362" lvl="1" indent="-333362" algn="just" defTabSz="761970" eaLnBrk="1" hangingPunct="1">
              <a:lnSpc>
                <a:spcPct val="150000"/>
              </a:lnSpc>
              <a:buClrTx/>
              <a:defRPr/>
            </a:pPr>
            <a:r>
              <a:rPr lang="pt-BR" altLang="pt-BR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de Uso Extensivo (ZUEx)</a:t>
            </a:r>
          </a:p>
        </p:txBody>
      </p:sp>
      <p:pic>
        <p:nvPicPr>
          <p:cNvPr id="16" name="Imagem 50" descr="noun_Fisherman_64506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7"/>
          <a:stretch>
            <a:fillRect/>
          </a:stretch>
        </p:blipFill>
        <p:spPr bwMode="auto">
          <a:xfrm>
            <a:off x="6345735" y="67518"/>
            <a:ext cx="834503" cy="71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48" descr="noun_Ship_192553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0"/>
          <a:stretch>
            <a:fillRect/>
          </a:stretch>
        </p:blipFill>
        <p:spPr bwMode="auto">
          <a:xfrm>
            <a:off x="7450963" y="213769"/>
            <a:ext cx="545373" cy="44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108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 bwMode="auto">
          <a:xfrm>
            <a:off x="731573" y="1"/>
            <a:ext cx="7650428" cy="8770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1842">
              <a:buClrTx/>
              <a:defRPr/>
            </a:pPr>
            <a:endParaRPr lang="pt-BR" sz="15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tângulo 7"/>
          <p:cNvSpPr>
            <a:spLocks noChangeArrowheads="1"/>
          </p:cNvSpPr>
          <p:nvPr/>
        </p:nvSpPr>
        <p:spPr bwMode="auto">
          <a:xfrm>
            <a:off x="1032165" y="196602"/>
            <a:ext cx="4575745" cy="496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00050" indent="-4000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33362" lvl="1" indent="-333362" algn="just" defTabSz="761970" eaLnBrk="1" hangingPunct="1">
              <a:lnSpc>
                <a:spcPct val="150000"/>
              </a:lnSpc>
              <a:buClrTx/>
              <a:defRPr/>
            </a:pPr>
            <a:r>
              <a:rPr lang="pt-BR" altLang="pt-BR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de Uso Extensivo (ZUEx)</a:t>
            </a:r>
          </a:p>
        </p:txBody>
      </p:sp>
      <p:pic>
        <p:nvPicPr>
          <p:cNvPr id="16" name="Imagem 50" descr="noun_Fisherman_64506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7"/>
          <a:stretch>
            <a:fillRect/>
          </a:stretch>
        </p:blipFill>
        <p:spPr bwMode="auto">
          <a:xfrm>
            <a:off x="6345735" y="67518"/>
            <a:ext cx="834503" cy="71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48" descr="noun_Ship_19255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0"/>
          <a:stretch>
            <a:fillRect/>
          </a:stretch>
        </p:blipFill>
        <p:spPr bwMode="auto">
          <a:xfrm>
            <a:off x="7450963" y="213769"/>
            <a:ext cx="545373" cy="44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8" t="23179" r="1618" b="25176"/>
          <a:stretch/>
        </p:blipFill>
        <p:spPr bwMode="auto">
          <a:xfrm>
            <a:off x="993558" y="1117307"/>
            <a:ext cx="7178843" cy="442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C59A710-0D0D-4866-8055-4A115EE12865}"/>
              </a:ext>
            </a:extLst>
          </p:cNvPr>
          <p:cNvSpPr txBox="1"/>
          <p:nvPr/>
        </p:nvSpPr>
        <p:spPr>
          <a:xfrm>
            <a:off x="6121403" y="4957734"/>
            <a:ext cx="2285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Setor </a:t>
            </a:r>
            <a:r>
              <a:rPr lang="pt-BR" sz="1500" kern="1200" dirty="0" err="1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Maembipe</a:t>
            </a:r>
            <a:endParaRPr lang="pt-BR" sz="1500" kern="12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71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auto">
          <a:xfrm>
            <a:off x="731573" y="1"/>
            <a:ext cx="7650428" cy="8770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1842">
              <a:buClrTx/>
              <a:defRPr/>
            </a:pPr>
            <a:endParaRPr lang="pt-BR" sz="15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tângulo 7"/>
          <p:cNvSpPr>
            <a:spLocks noChangeArrowheads="1"/>
          </p:cNvSpPr>
          <p:nvPr/>
        </p:nvSpPr>
        <p:spPr bwMode="auto">
          <a:xfrm>
            <a:off x="1032165" y="196602"/>
            <a:ext cx="4575745" cy="496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00050" indent="-4000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33362" lvl="1" indent="-333362" algn="just" defTabSz="761970" eaLnBrk="1" hangingPunct="1">
              <a:lnSpc>
                <a:spcPct val="150000"/>
              </a:lnSpc>
              <a:buClrTx/>
              <a:defRPr/>
            </a:pPr>
            <a:r>
              <a:rPr lang="pt-BR" altLang="pt-BR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de Uso Extensivo (ZUEx)</a:t>
            </a:r>
          </a:p>
        </p:txBody>
      </p:sp>
      <p:pic>
        <p:nvPicPr>
          <p:cNvPr id="16" name="Imagem 50" descr="noun_Fisherman_64506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7"/>
          <a:stretch>
            <a:fillRect/>
          </a:stretch>
        </p:blipFill>
        <p:spPr bwMode="auto">
          <a:xfrm>
            <a:off x="6345735" y="67518"/>
            <a:ext cx="834503" cy="71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48" descr="noun_Ship_19255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0"/>
          <a:stretch>
            <a:fillRect/>
          </a:stretch>
        </p:blipFill>
        <p:spPr bwMode="auto">
          <a:xfrm>
            <a:off x="7450963" y="213769"/>
            <a:ext cx="545373" cy="44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6" t="22398" r="6902" b="24442"/>
          <a:stretch/>
        </p:blipFill>
        <p:spPr bwMode="auto">
          <a:xfrm>
            <a:off x="746031" y="1500828"/>
            <a:ext cx="7531603" cy="357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77D8B95-8EBA-4CB3-A485-EB0C8198A537}"/>
              </a:ext>
            </a:extLst>
          </p:cNvPr>
          <p:cNvSpPr txBox="1"/>
          <p:nvPr/>
        </p:nvSpPr>
        <p:spPr>
          <a:xfrm>
            <a:off x="5892147" y="4770632"/>
            <a:ext cx="2285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Setor Cunhambebe</a:t>
            </a:r>
          </a:p>
        </p:txBody>
      </p:sp>
    </p:spTree>
    <p:extLst>
      <p:ext uri="{BB962C8B-B14F-4D97-AF65-F5344CB8AC3E}">
        <p14:creationId xmlns:p14="http://schemas.microsoft.com/office/powerpoint/2010/main" val="1230877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tângulo 161"/>
          <p:cNvSpPr/>
          <p:nvPr/>
        </p:nvSpPr>
        <p:spPr bwMode="auto">
          <a:xfrm>
            <a:off x="762001" y="-34395"/>
            <a:ext cx="7620000" cy="902229"/>
          </a:xfrm>
          <a:prstGeom prst="rect">
            <a:avLst/>
          </a:prstGeom>
          <a:solidFill>
            <a:srgbClr val="C32D2E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761842">
              <a:buClrTx/>
              <a:defRPr/>
            </a:pPr>
            <a:endParaRPr lang="pt-BR" sz="15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3" name="Retângulo 14"/>
          <p:cNvSpPr>
            <a:spLocks noChangeArrowheads="1"/>
          </p:cNvSpPr>
          <p:nvPr/>
        </p:nvSpPr>
        <p:spPr bwMode="auto">
          <a:xfrm>
            <a:off x="972161" y="185418"/>
            <a:ext cx="4619953" cy="4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400050" indent="-4000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33362" lvl="1" indent="-333362" algn="just" defTabSz="760647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2000" b="1" kern="120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de Uso Intensivo (ZUI)</a:t>
            </a:r>
          </a:p>
        </p:txBody>
      </p:sp>
      <p:pic>
        <p:nvPicPr>
          <p:cNvPr id="164" name="Imagem 11" descr="noun_Ship_170073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1"/>
          <a:stretch>
            <a:fillRect/>
          </a:stretch>
        </p:blipFill>
        <p:spPr bwMode="auto">
          <a:xfrm>
            <a:off x="6492214" y="-202407"/>
            <a:ext cx="1416251" cy="123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" name="Google Shape;133;p19"/>
          <p:cNvSpPr/>
          <p:nvPr/>
        </p:nvSpPr>
        <p:spPr>
          <a:xfrm>
            <a:off x="1001633" y="4345692"/>
            <a:ext cx="2645575" cy="1194683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pPr marL="89996" algn="just" defTabSz="761970">
              <a:buClrTx/>
            </a:pPr>
            <a:r>
              <a:rPr lang="pt-BR" sz="15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Objetivo: </a:t>
            </a:r>
            <a:r>
              <a:rPr lang="pt-BR" sz="15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Possibilitar o uso intensivo dos recursos naturais, em consonância com a conservação dos atributos da UC.</a:t>
            </a:r>
          </a:p>
        </p:txBody>
      </p:sp>
      <p:sp>
        <p:nvSpPr>
          <p:cNvPr id="166" name="Seta para a direita 165"/>
          <p:cNvSpPr/>
          <p:nvPr/>
        </p:nvSpPr>
        <p:spPr>
          <a:xfrm>
            <a:off x="731574" y="3036176"/>
            <a:ext cx="7620001" cy="150151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1842">
              <a:buClrTx/>
              <a:defRPr/>
            </a:pPr>
            <a:endParaRPr lang="pt-BR" sz="150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67" name="Grupo 168"/>
          <p:cNvGrpSpPr>
            <a:grpSpLocks/>
          </p:cNvGrpSpPr>
          <p:nvPr/>
        </p:nvGrpSpPr>
        <p:grpSpPr bwMode="auto">
          <a:xfrm>
            <a:off x="821533" y="1235976"/>
            <a:ext cx="1432718" cy="1968500"/>
            <a:chOff x="-180528" y="1288276"/>
            <a:chExt cx="1718488" cy="2363594"/>
          </a:xfrm>
        </p:grpSpPr>
        <p:pic>
          <p:nvPicPr>
            <p:cNvPr id="268" name="Imagem 267" descr="noun_Ocean_1433664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-176350" y="1419702"/>
              <a:ext cx="1714310" cy="720000"/>
            </a:xfrm>
            <a:prstGeom prst="rect">
              <a:avLst/>
            </a:prstGeom>
          </p:spPr>
        </p:pic>
        <p:pic>
          <p:nvPicPr>
            <p:cNvPr id="269" name="Imagem 268" descr="noun_Ocean_1433664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-180528" y="1923678"/>
              <a:ext cx="1714310" cy="720000"/>
            </a:xfrm>
            <a:prstGeom prst="rect">
              <a:avLst/>
            </a:prstGeom>
          </p:spPr>
        </p:pic>
        <p:pic>
          <p:nvPicPr>
            <p:cNvPr id="270" name="Imagem 269" descr="noun_Ocean_1433664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-176350" y="2427894"/>
              <a:ext cx="1714310" cy="720000"/>
            </a:xfrm>
            <a:prstGeom prst="rect">
              <a:avLst/>
            </a:prstGeom>
          </p:spPr>
        </p:pic>
        <p:pic>
          <p:nvPicPr>
            <p:cNvPr id="271" name="Imagem 270" descr="noun_Ocean_1433664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-180528" y="2931870"/>
              <a:ext cx="1714310" cy="720000"/>
            </a:xfrm>
            <a:prstGeom prst="rect">
              <a:avLst/>
            </a:prstGeom>
          </p:spPr>
        </p:pic>
        <p:pic>
          <p:nvPicPr>
            <p:cNvPr id="272" name="Imagem 173" descr="noun_Fish_940634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678050" y="2480753"/>
              <a:ext cx="370339" cy="30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3" name="Imagem 174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35496" y="3107081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4" name="Imagem 175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669331" y="3181233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5" name="Imagem 176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25996" y="2841710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" name="Imagem 177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57569" y="3003603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" name="Imagem 178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728445" y="286796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" name="Imagem 179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86018" y="3259486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9" name="Imagem 180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999322" y="3147814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0" name="Imagem 181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811617" y="300379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1" name="Imagem 182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68538" y="3219822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Imagem 183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1071077" y="3042160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Imagem 184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1117987" y="2917916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Imagem 185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95181" y="318383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Imagem 186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780767" y="331962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Imagem 187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622064" y="3089252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Imagem 188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521082" y="3340431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Imagem 189" descr="noun_Fish_940634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979447" y="2333235"/>
              <a:ext cx="387562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Imagem 190" descr="noun_Fish_940634.png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683431" y="2326081"/>
              <a:ext cx="301437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0" name="Grupo 1"/>
            <p:cNvGrpSpPr>
              <a:grpSpLocks/>
            </p:cNvGrpSpPr>
            <p:nvPr/>
          </p:nvGrpSpPr>
          <p:grpSpPr bwMode="auto">
            <a:xfrm>
              <a:off x="98708" y="2319529"/>
              <a:ext cx="300015" cy="288032"/>
              <a:chOff x="3419872" y="1023590"/>
              <a:chExt cx="300015" cy="288032"/>
            </a:xfrm>
          </p:grpSpPr>
          <p:pic>
            <p:nvPicPr>
              <p:cNvPr id="303" name="Imagem 205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06709" y="1167606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4" name="Imagem 206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419872" y="1023590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5" name="Imagem 207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03589" y="1061215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6" name="Imagem 208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85319" y="1133209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" name="Imagem 209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421859" y="11338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" name="Imagem 210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90700" y="12036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91" name="Imagem 192" descr="noun_turtle_1073357.png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02"/>
            <a:stretch>
              <a:fillRect/>
            </a:stretch>
          </p:blipFill>
          <p:spPr bwMode="auto">
            <a:xfrm>
              <a:off x="802457" y="1288276"/>
              <a:ext cx="578057" cy="50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Imagem 193" descr="noun_turtle_1073357.png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02"/>
            <a:stretch>
              <a:fillRect/>
            </a:stretch>
          </p:blipFill>
          <p:spPr bwMode="auto">
            <a:xfrm>
              <a:off x="415796" y="1470287"/>
              <a:ext cx="578057" cy="50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Imagem 194" descr="noun_turtle_1073357.png"/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02"/>
            <a:stretch>
              <a:fillRect/>
            </a:stretch>
          </p:blipFill>
          <p:spPr bwMode="auto">
            <a:xfrm>
              <a:off x="863180" y="1837145"/>
              <a:ext cx="362091" cy="31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Imagem 196" descr="noun_turtle_1073357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02"/>
            <a:stretch>
              <a:fillRect/>
            </a:stretch>
          </p:blipFill>
          <p:spPr bwMode="auto">
            <a:xfrm>
              <a:off x="1111199" y="1614138"/>
              <a:ext cx="211638" cy="184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Imagem 197" descr="noun_Fish_940634.png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>
              <a:off x="132033" y="2113225"/>
              <a:ext cx="301437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6" name="Grupo 148"/>
            <p:cNvGrpSpPr>
              <a:grpSpLocks/>
            </p:cNvGrpSpPr>
            <p:nvPr/>
          </p:nvGrpSpPr>
          <p:grpSpPr bwMode="auto">
            <a:xfrm>
              <a:off x="323528" y="2427734"/>
              <a:ext cx="300015" cy="288032"/>
              <a:chOff x="3419872" y="1023590"/>
              <a:chExt cx="300015" cy="288032"/>
            </a:xfrm>
          </p:grpSpPr>
          <p:pic>
            <p:nvPicPr>
              <p:cNvPr id="297" name="Imagem 199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06709" y="1167606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8" name="Imagem 200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419872" y="1023590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9" name="Imagem 201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03589" y="1061215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0" name="Imagem 202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85319" y="1133209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1" name="Imagem 203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421859" y="11338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2" name="Imagem 204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90700" y="12036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68" name="Grupo 211"/>
          <p:cNvGrpSpPr>
            <a:grpSpLocks/>
          </p:cNvGrpSpPr>
          <p:nvPr/>
        </p:nvGrpSpPr>
        <p:grpSpPr bwMode="auto">
          <a:xfrm>
            <a:off x="2240505" y="1464841"/>
            <a:ext cx="1431396" cy="1729052"/>
            <a:chOff x="1691680" y="1563638"/>
            <a:chExt cx="1718488" cy="2075562"/>
          </a:xfrm>
        </p:grpSpPr>
        <p:pic>
          <p:nvPicPr>
            <p:cNvPr id="238" name="Imagem 237" descr="noun_Ocean_1433664.png"/>
            <p:cNvPicPr>
              <a:picLocks noChangeAspect="1"/>
            </p:cNvPicPr>
            <p:nvPr/>
          </p:nvPicPr>
          <p:blipFill rotWithShape="1">
            <a:blip r:embed="rId3" cstate="print">
              <a:lum bright="70000" contrast="-70000"/>
            </a:blip>
            <a:srcRect t="22000" b="48598"/>
            <a:stretch/>
          </p:blipFill>
          <p:spPr>
            <a:xfrm>
              <a:off x="1695858" y="1635646"/>
              <a:ext cx="1714310" cy="504056"/>
            </a:xfrm>
            <a:prstGeom prst="rect">
              <a:avLst/>
            </a:prstGeom>
          </p:spPr>
        </p:pic>
        <p:pic>
          <p:nvPicPr>
            <p:cNvPr id="239" name="Imagem 238" descr="noun_Ocean_1433664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1691680" y="1911008"/>
              <a:ext cx="1714310" cy="720000"/>
            </a:xfrm>
            <a:prstGeom prst="rect">
              <a:avLst/>
            </a:prstGeom>
          </p:spPr>
        </p:pic>
        <p:pic>
          <p:nvPicPr>
            <p:cNvPr id="240" name="Imagem 239" descr="noun_Ocean_1433664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1695858" y="2415224"/>
              <a:ext cx="1714310" cy="720000"/>
            </a:xfrm>
            <a:prstGeom prst="rect">
              <a:avLst/>
            </a:prstGeom>
          </p:spPr>
        </p:pic>
        <p:pic>
          <p:nvPicPr>
            <p:cNvPr id="241" name="Imagem 240" descr="noun_Ocean_1433664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1691680" y="2919200"/>
              <a:ext cx="1714310" cy="720000"/>
            </a:xfrm>
            <a:prstGeom prst="rect">
              <a:avLst/>
            </a:prstGeom>
          </p:spPr>
        </p:pic>
        <p:pic>
          <p:nvPicPr>
            <p:cNvPr id="242" name="Imagem 216" descr="noun_Fish_940634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2550258" y="2468083"/>
              <a:ext cx="370339" cy="30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3" name="Imagem 217" descr="noun_Shrimp_774585.png"/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1907704" y="3094411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4" name="Imagem 218" descr="noun_Shrimp_774585.png"/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541539" y="3168563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" name="Imagem 219" descr="noun_Shrimp_774585.png"/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329777" y="2990933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" name="Imagem 220" descr="noun_Shrimp_774585.png"/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158226" y="3246816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7" name="Imagem 221" descr="noun_Shrimp_774585.png"/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871530" y="3135144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8" name="Imagem 222" descr="noun_Shrimp_774585.png"/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683825" y="299112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9" name="Imagem 223" descr="noun_Shrimp_774585.png"/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1940746" y="3207152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" name="Imagem 224" descr="noun_Shrimp_774585.png"/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943285" y="3029490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1" name="Imagem 225" descr="noun_Shrimp_774585.png"/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167389" y="317116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2" name="Imagem 226" descr="noun_Shrimp_774585.png"/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652975" y="330695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3" name="Imagem 227" descr="noun_Shrimp_774585.png"/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494272" y="3076582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4" name="Imagem 228" descr="noun_Shrimp_774585.png"/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2393290" y="3327761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5" name="Imagem 229" descr="noun_Fish_940634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2879394" y="2297359"/>
              <a:ext cx="387562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" name="Imagem 230" descr="noun_Fish_940634.png"/>
            <p:cNvPicPr>
              <a:picLocks noChangeAspect="1"/>
            </p:cNvPicPr>
            <p:nvPr/>
          </p:nvPicPr>
          <p:blipFill>
            <a:blip r:embed="rId1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2555639" y="2225327"/>
              <a:ext cx="301437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7" name="Grupo 238"/>
            <p:cNvGrpSpPr>
              <a:grpSpLocks/>
            </p:cNvGrpSpPr>
            <p:nvPr/>
          </p:nvGrpSpPr>
          <p:grpSpPr bwMode="auto">
            <a:xfrm>
              <a:off x="1970916" y="2306859"/>
              <a:ext cx="300015" cy="288032"/>
              <a:chOff x="3419872" y="1023590"/>
              <a:chExt cx="300015" cy="288032"/>
            </a:xfrm>
          </p:grpSpPr>
          <p:pic>
            <p:nvPicPr>
              <p:cNvPr id="262" name="Imagem 236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06709" y="1167606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3" name="Imagem 237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419872" y="1023590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4" name="Imagem 238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03589" y="1061215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5" name="Imagem 239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85319" y="1133209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" name="Imagem 240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421859" y="11338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" name="Imagem 241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90700" y="12036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8" name="Imagem 232" descr="noun_turtle_1073357.png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02"/>
            <a:stretch>
              <a:fillRect/>
            </a:stretch>
          </p:blipFill>
          <p:spPr bwMode="auto">
            <a:xfrm>
              <a:off x="2409767" y="1563638"/>
              <a:ext cx="578057" cy="50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" name="Imagem 233" descr="noun_turtle_1073357.png"/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02"/>
            <a:stretch>
              <a:fillRect/>
            </a:stretch>
          </p:blipFill>
          <p:spPr bwMode="auto">
            <a:xfrm>
              <a:off x="2759470" y="1836621"/>
              <a:ext cx="362091" cy="31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0" name="Imagem 234" descr="noun_turtle_1073357.png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02"/>
            <a:stretch>
              <a:fillRect/>
            </a:stretch>
          </p:blipFill>
          <p:spPr bwMode="auto">
            <a:xfrm>
              <a:off x="2983407" y="1745484"/>
              <a:ext cx="211638" cy="184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1" name="Imagem 235" descr="noun_Fish_940634.png"/>
            <p:cNvPicPr>
              <a:picLocks noChangeAspect="1"/>
            </p:cNvPicPr>
            <p:nvPr/>
          </p:nvPicPr>
          <p:blipFill>
            <a:blip r:embed="rId1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>
              <a:off x="2004241" y="2100555"/>
              <a:ext cx="301437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9" name="Grupo 242"/>
          <p:cNvGrpSpPr>
            <a:grpSpLocks/>
          </p:cNvGrpSpPr>
          <p:nvPr/>
        </p:nvGrpSpPr>
        <p:grpSpPr bwMode="auto">
          <a:xfrm>
            <a:off x="3611895" y="1387451"/>
            <a:ext cx="1432719" cy="1806443"/>
            <a:chOff x="3573592" y="1469352"/>
            <a:chExt cx="1718488" cy="2169848"/>
          </a:xfrm>
        </p:grpSpPr>
        <p:pic>
          <p:nvPicPr>
            <p:cNvPr id="209" name="Imagem 208" descr="noun_Ocean_1433664.png"/>
            <p:cNvPicPr>
              <a:picLocks noChangeAspect="1"/>
            </p:cNvPicPr>
            <p:nvPr/>
          </p:nvPicPr>
          <p:blipFill rotWithShape="1">
            <a:blip r:embed="rId3" cstate="print">
              <a:lum bright="70000" contrast="-70000"/>
            </a:blip>
            <a:srcRect t="35341" b="36000"/>
            <a:stretch/>
          </p:blipFill>
          <p:spPr>
            <a:xfrm>
              <a:off x="3573592" y="2139702"/>
              <a:ext cx="1714310" cy="491306"/>
            </a:xfrm>
            <a:prstGeom prst="rect">
              <a:avLst/>
            </a:prstGeom>
          </p:spPr>
        </p:pic>
        <p:pic>
          <p:nvPicPr>
            <p:cNvPr id="210" name="Imagem 209" descr="noun_Ocean_1433664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3577770" y="2415224"/>
              <a:ext cx="1714310" cy="720000"/>
            </a:xfrm>
            <a:prstGeom prst="rect">
              <a:avLst/>
            </a:prstGeom>
          </p:spPr>
        </p:pic>
        <p:pic>
          <p:nvPicPr>
            <p:cNvPr id="211" name="Imagem 210" descr="noun_Ocean_1433664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</a:blip>
            <a:srcRect t="22000" b="36000"/>
            <a:stretch>
              <a:fillRect/>
            </a:stretch>
          </p:blipFill>
          <p:spPr>
            <a:xfrm>
              <a:off x="3573592" y="2919200"/>
              <a:ext cx="1714310" cy="720000"/>
            </a:xfrm>
            <a:prstGeom prst="rect">
              <a:avLst/>
            </a:prstGeom>
          </p:spPr>
        </p:pic>
        <p:pic>
          <p:nvPicPr>
            <p:cNvPr id="212" name="Imagem 246" descr="noun_Fish_940634.png"/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4457656" y="2489389"/>
              <a:ext cx="319368" cy="26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Imagem 247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3789616" y="3094411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Imagem 248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423451" y="3168563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Imagem 249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3980116" y="2829040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Imagem 250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211689" y="2990933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Imagem 251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482565" y="285529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Imagem 252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040138" y="3246816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Imagem 253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753442" y="3135144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Imagem 254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565737" y="299112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Imagem 255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3822658" y="3207152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Imagem 256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825197" y="3029490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" name="Imagem 257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872107" y="2905246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" name="Imagem 258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049301" y="317116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Imagem 259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534887" y="330695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Imagem 260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376184" y="3076582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Imagem 261" descr="noun_Shrimp_774585.png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4275202" y="3327761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" name="Imagem 262" descr="noun_Fish_940634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4704916" y="2377488"/>
              <a:ext cx="334220" cy="279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Imagem 263" descr="noun_Fish_940634.png"/>
            <p:cNvPicPr>
              <a:picLocks noChangeAspect="1"/>
            </p:cNvPicPr>
            <p:nvPr/>
          </p:nvPicPr>
          <p:blipFill>
            <a:blip r:embed="rId1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4528071" y="2224424"/>
              <a:ext cx="259950" cy="217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0" name="Grupo 280"/>
            <p:cNvGrpSpPr>
              <a:grpSpLocks/>
            </p:cNvGrpSpPr>
            <p:nvPr/>
          </p:nvGrpSpPr>
          <p:grpSpPr bwMode="auto">
            <a:xfrm>
              <a:off x="3895141" y="2482707"/>
              <a:ext cx="300015" cy="288032"/>
              <a:chOff x="3419872" y="1023590"/>
              <a:chExt cx="300015" cy="288032"/>
            </a:xfrm>
          </p:grpSpPr>
          <p:pic>
            <p:nvPicPr>
              <p:cNvPr id="232" name="Imagem 266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06709" y="1167606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3" name="Imagem 267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419872" y="1023590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4" name="Imagem 268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03589" y="1061215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" name="Imagem 269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85319" y="1133209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" name="Imagem 270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421859" y="11338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7" name="Imagem 271" descr="noun_Fish_940634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>
                <a:off x="3590700" y="1203622"/>
                <a:ext cx="129187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1" name="Imagem 265"/>
            <p:cNvPicPr>
              <a:picLocks noChangeAspect="1"/>
            </p:cNvPicPr>
            <p:nvPr/>
          </p:nvPicPr>
          <p:blipFill>
            <a:blip r:embed="rId1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96"/>
            <a:stretch>
              <a:fillRect/>
            </a:stretch>
          </p:blipFill>
          <p:spPr bwMode="auto">
            <a:xfrm>
              <a:off x="3816824" y="1469352"/>
              <a:ext cx="790459" cy="682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0" name="Retângulo 161"/>
          <p:cNvSpPr>
            <a:spLocks noChangeArrowheads="1"/>
          </p:cNvSpPr>
          <p:nvPr/>
        </p:nvSpPr>
        <p:spPr bwMode="auto">
          <a:xfrm>
            <a:off x="6192181" y="3578036"/>
            <a:ext cx="1500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61970">
              <a:spcBef>
                <a:spcPct val="0"/>
              </a:spcBef>
              <a:buClrTx/>
              <a:buNone/>
            </a:pPr>
            <a:r>
              <a:rPr lang="pt-BR" altLang="pt-BR" sz="10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ZONA DE USO INTENSIVO</a:t>
            </a:r>
          </a:p>
        </p:txBody>
      </p:sp>
      <p:grpSp>
        <p:nvGrpSpPr>
          <p:cNvPr id="171" name="Grupo 272"/>
          <p:cNvGrpSpPr>
            <a:grpSpLocks/>
          </p:cNvGrpSpPr>
          <p:nvPr/>
        </p:nvGrpSpPr>
        <p:grpSpPr bwMode="auto">
          <a:xfrm>
            <a:off x="6072167" y="1278006"/>
            <a:ext cx="1651482" cy="1926470"/>
            <a:chOff x="6838601" y="1340046"/>
            <a:chExt cx="1981871" cy="2311824"/>
          </a:xfrm>
        </p:grpSpPr>
        <p:pic>
          <p:nvPicPr>
            <p:cNvPr id="193" name="Imagem 27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99"/>
            <a:stretch>
              <a:fillRect/>
            </a:stretch>
          </p:blipFill>
          <p:spPr bwMode="auto">
            <a:xfrm>
              <a:off x="6838601" y="1340046"/>
              <a:ext cx="1980728" cy="146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" name="Imagem 193" descr="noun_Ocean_1433664.png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47203" b="36000"/>
            <a:stretch/>
          </p:blipFill>
          <p:spPr>
            <a:xfrm>
              <a:off x="7101984" y="2601395"/>
              <a:ext cx="1714310" cy="287952"/>
            </a:xfrm>
            <a:prstGeom prst="rect">
              <a:avLst/>
            </a:prstGeom>
          </p:spPr>
        </p:pic>
        <p:pic>
          <p:nvPicPr>
            <p:cNvPr id="195" name="Imagem 194" descr="noun_Ocean_1433664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22000" b="36000"/>
            <a:stretch>
              <a:fillRect/>
            </a:stretch>
          </p:blipFill>
          <p:spPr>
            <a:xfrm>
              <a:off x="7106162" y="2673563"/>
              <a:ext cx="1714310" cy="720000"/>
            </a:xfrm>
            <a:prstGeom prst="rect">
              <a:avLst/>
            </a:prstGeom>
          </p:spPr>
        </p:pic>
        <p:pic>
          <p:nvPicPr>
            <p:cNvPr id="196" name="Imagem 195" descr="noun_Ocean_1433664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22000" b="36000"/>
            <a:stretch>
              <a:fillRect/>
            </a:stretch>
          </p:blipFill>
          <p:spPr>
            <a:xfrm>
              <a:off x="7101984" y="2931870"/>
              <a:ext cx="1714310" cy="720000"/>
            </a:xfrm>
            <a:prstGeom prst="rect">
              <a:avLst/>
            </a:prstGeom>
          </p:spPr>
        </p:pic>
        <p:pic>
          <p:nvPicPr>
            <p:cNvPr id="197" name="Imagem 277" descr="noun_Fish_94063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7800889" y="2766204"/>
              <a:ext cx="370339" cy="30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8" name="Imagem 278" descr="noun_Shrimp_774585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7318008" y="3107081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9" name="Imagem 279" descr="noun_Shrimp_774585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7951843" y="3181233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" name="Imagem 280" descr="noun_Shrimp_774585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7568530" y="3259486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1" name="Imagem 281" descr="noun_Shrimp_774585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8281834" y="3147814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Imagem 282" descr="noun_Shrimp_774585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7351050" y="3219822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Imagem 283" descr="noun_Shrimp_774585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8353589" y="3042160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Imagem 284" descr="noun_Shrimp_774585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7577693" y="318383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Imagem 285" descr="noun_Shrimp_774585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8063279" y="3319628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Imagem 286" descr="noun_Shrimp_774585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7904576" y="3089252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Imagem 287" descr="noun_Shrimp_774585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00"/>
            <a:stretch>
              <a:fillRect/>
            </a:stretch>
          </p:blipFill>
          <p:spPr bwMode="auto">
            <a:xfrm>
              <a:off x="7803594" y="3340431"/>
              <a:ext cx="247256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Imagem 288" descr="noun_Fish_94063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0"/>
            <a:stretch>
              <a:fillRect/>
            </a:stretch>
          </p:blipFill>
          <p:spPr bwMode="auto">
            <a:xfrm flipV="1">
              <a:off x="8154582" y="2616782"/>
              <a:ext cx="387562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2" name="Retângulo 167"/>
          <p:cNvSpPr>
            <a:spLocks noChangeArrowheads="1"/>
          </p:cNvSpPr>
          <p:nvPr/>
        </p:nvSpPr>
        <p:spPr bwMode="auto">
          <a:xfrm>
            <a:off x="4932041" y="3578150"/>
            <a:ext cx="1500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61970">
              <a:spcBef>
                <a:spcPct val="0"/>
              </a:spcBef>
              <a:buClrTx/>
              <a:buNone/>
            </a:pPr>
            <a:r>
              <a:rPr lang="pt-BR" altLang="pt-BR" sz="1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ZONA DE USO EXTENSIVO</a:t>
            </a:r>
          </a:p>
        </p:txBody>
      </p:sp>
      <p:grpSp>
        <p:nvGrpSpPr>
          <p:cNvPr id="173" name="Grupo 2"/>
          <p:cNvGrpSpPr>
            <a:grpSpLocks/>
          </p:cNvGrpSpPr>
          <p:nvPr/>
        </p:nvGrpSpPr>
        <p:grpSpPr bwMode="auto">
          <a:xfrm>
            <a:off x="4999489" y="1567422"/>
            <a:ext cx="1432718" cy="1637263"/>
            <a:chOff x="5688013" y="2333654"/>
            <a:chExt cx="1719262" cy="1965297"/>
          </a:xfrm>
        </p:grpSpPr>
        <p:grpSp>
          <p:nvGrpSpPr>
            <p:cNvPr id="174" name="Grupo 149"/>
            <p:cNvGrpSpPr>
              <a:grpSpLocks/>
            </p:cNvGrpSpPr>
            <p:nvPr/>
          </p:nvGrpSpPr>
          <p:grpSpPr bwMode="auto">
            <a:xfrm>
              <a:off x="5688013" y="2471035"/>
              <a:ext cx="1719262" cy="1827916"/>
              <a:chOff x="5688632" y="2470520"/>
              <a:chExt cx="1718488" cy="1829181"/>
            </a:xfrm>
          </p:grpSpPr>
          <p:pic>
            <p:nvPicPr>
              <p:cNvPr id="176" name="Imagem 175" descr="noun_Ocean_1433664.png"/>
              <p:cNvPicPr>
                <a:picLocks noChangeAspect="1"/>
              </p:cNvPicPr>
              <p:nvPr/>
            </p:nvPicPr>
            <p:blipFill rotWithShape="1">
              <a:blip r:embed="rId3" cstate="print">
                <a:lum bright="70000" contrast="-70000"/>
              </a:blip>
              <a:srcRect t="47203" b="36000"/>
              <a:stretch/>
            </p:blipFill>
            <p:spPr>
              <a:xfrm>
                <a:off x="5688632" y="3003557"/>
                <a:ext cx="1714310" cy="287952"/>
              </a:xfrm>
              <a:prstGeom prst="rect">
                <a:avLst/>
              </a:prstGeom>
            </p:spPr>
          </p:pic>
          <p:pic>
            <p:nvPicPr>
              <p:cNvPr id="177" name="Imagem 176" descr="noun_Ocean_1433664.png"/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</a:blip>
              <a:srcRect t="22000" b="36000"/>
              <a:stretch>
                <a:fillRect/>
              </a:stretch>
            </p:blipFill>
            <p:spPr>
              <a:xfrm>
                <a:off x="5692810" y="3075725"/>
                <a:ext cx="1714310" cy="720000"/>
              </a:xfrm>
              <a:prstGeom prst="rect">
                <a:avLst/>
              </a:prstGeom>
            </p:spPr>
          </p:pic>
          <p:pic>
            <p:nvPicPr>
              <p:cNvPr id="178" name="Imagem 177" descr="noun_Ocean_1433664.png"/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</a:blip>
              <a:srcRect t="22000" b="36000"/>
              <a:stretch>
                <a:fillRect/>
              </a:stretch>
            </p:blipFill>
            <p:spPr>
              <a:xfrm>
                <a:off x="5688632" y="3579701"/>
                <a:ext cx="1714310" cy="720000"/>
              </a:xfrm>
              <a:prstGeom prst="rect">
                <a:avLst/>
              </a:prstGeom>
            </p:spPr>
          </p:pic>
          <p:pic>
            <p:nvPicPr>
              <p:cNvPr id="179" name="Imagem 294" descr="noun_Fish_940634.png"/>
              <p:cNvPicPr>
                <a:picLocks noChangeAspect="1"/>
              </p:cNvPicPr>
              <p:nvPr/>
            </p:nvPicPr>
            <p:blipFill>
              <a:blip r:embed="rId4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 flipV="1">
                <a:off x="6718630" y="3486043"/>
                <a:ext cx="370339" cy="309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0" name="Imagem 295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5904656" y="375491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1" name="Imagem 296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538491" y="3829064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2" name="Imagem 297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095156" y="3489541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3" name="Imagem 298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326729" y="3651434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" name="Imagem 299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155178" y="3907317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5" name="Imagem 301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5937698" y="386765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6" name="Imagem 303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873043" y="395313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7" name="Imagem 304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164341" y="3831669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" name="Imagem 305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649927" y="3967459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9" name="Imagem 306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491224" y="3737083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0" name="Imagem 307" descr="noun_Shrimp_774585.png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00"/>
              <a:stretch>
                <a:fillRect/>
              </a:stretch>
            </p:blipFill>
            <p:spPr bwMode="auto">
              <a:xfrm>
                <a:off x="6390242" y="3988262"/>
                <a:ext cx="247256" cy="1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1" name="Imagem 308" descr="noun_Fish_940634.png"/>
              <p:cNvPicPr>
                <a:picLocks noChangeAspect="1"/>
              </p:cNvPicPr>
              <p:nvPr/>
            </p:nvPicPr>
            <p:blipFill>
              <a:blip r:embed="rId4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400"/>
              <a:stretch>
                <a:fillRect/>
              </a:stretch>
            </p:blipFill>
            <p:spPr bwMode="auto">
              <a:xfrm flipV="1">
                <a:off x="6741230" y="3124579"/>
                <a:ext cx="387562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" name="Imagem 148" descr="noun_Ship_1925535.png"/>
              <p:cNvPicPr>
                <a:picLocks noChangeAspect="1"/>
              </p:cNvPicPr>
              <p:nvPr/>
            </p:nvPicPr>
            <p:blipFill>
              <a:blip r:embed="rId1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450"/>
              <a:stretch>
                <a:fillRect/>
              </a:stretch>
            </p:blipFill>
            <p:spPr bwMode="auto">
              <a:xfrm>
                <a:off x="6506793" y="2470520"/>
                <a:ext cx="654152" cy="5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5" name="Imagem 265"/>
            <p:cNvPicPr>
              <a:picLocks noChangeAspect="1"/>
            </p:cNvPicPr>
            <p:nvPr/>
          </p:nvPicPr>
          <p:blipFill>
            <a:blip r:embed="rId1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96"/>
            <a:stretch>
              <a:fillRect/>
            </a:stretch>
          </p:blipFill>
          <p:spPr bwMode="auto">
            <a:xfrm>
              <a:off x="5792837" y="2333654"/>
              <a:ext cx="790815" cy="6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0" name="Retângulo 159"/>
          <p:cNvSpPr>
            <a:spLocks noChangeArrowheads="1"/>
          </p:cNvSpPr>
          <p:nvPr/>
        </p:nvSpPr>
        <p:spPr bwMode="auto">
          <a:xfrm>
            <a:off x="732897" y="3519206"/>
            <a:ext cx="161395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61970">
              <a:spcBef>
                <a:spcPct val="0"/>
              </a:spcBef>
              <a:buClrTx/>
              <a:buNone/>
            </a:pPr>
            <a:r>
              <a:rPr lang="pt-BR" altLang="pt-BR" sz="1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ZONA</a:t>
            </a:r>
          </a:p>
          <a:p>
            <a:pPr algn="ctr" defTabSz="761970">
              <a:spcBef>
                <a:spcPct val="0"/>
              </a:spcBef>
              <a:buClrTx/>
              <a:buNone/>
            </a:pPr>
            <a:r>
              <a:rPr lang="pt-BR" altLang="pt-BR" sz="1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PROTEÇÃO</a:t>
            </a:r>
          </a:p>
          <a:p>
            <a:pPr algn="ctr" defTabSz="761970">
              <a:spcBef>
                <a:spcPct val="0"/>
              </a:spcBef>
              <a:buClrTx/>
              <a:buNone/>
            </a:pPr>
            <a:r>
              <a:rPr lang="pt-BR" altLang="pt-BR" sz="1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ESPECIAL</a:t>
            </a:r>
          </a:p>
        </p:txBody>
      </p:sp>
      <p:sp>
        <p:nvSpPr>
          <p:cNvPr id="161" name="Retângulo 160"/>
          <p:cNvSpPr>
            <a:spLocks noChangeArrowheads="1"/>
          </p:cNvSpPr>
          <p:nvPr/>
        </p:nvSpPr>
        <p:spPr bwMode="auto">
          <a:xfrm>
            <a:off x="2153802" y="3516229"/>
            <a:ext cx="157810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761970">
              <a:buClrTx/>
              <a:defRPr/>
            </a:pPr>
            <a:r>
              <a:rPr lang="pt-BR" altLang="pt-BR" sz="1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ZONA DE PROTEÇÃO DA GEOBIODIVERSIDADE</a:t>
            </a:r>
          </a:p>
        </p:txBody>
      </p:sp>
      <p:sp>
        <p:nvSpPr>
          <p:cNvPr id="165" name="Retângulo 164"/>
          <p:cNvSpPr>
            <a:spLocks noChangeArrowheads="1"/>
          </p:cNvSpPr>
          <p:nvPr/>
        </p:nvSpPr>
        <p:spPr bwMode="auto">
          <a:xfrm>
            <a:off x="3556786" y="3519206"/>
            <a:ext cx="16152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61970">
              <a:spcBef>
                <a:spcPct val="0"/>
              </a:spcBef>
              <a:buClrTx/>
              <a:buNone/>
            </a:pPr>
            <a:r>
              <a:rPr lang="pt-BR" altLang="pt-BR" sz="1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ZONA PARA</a:t>
            </a:r>
          </a:p>
          <a:p>
            <a:pPr algn="ctr" defTabSz="761970">
              <a:spcBef>
                <a:spcPct val="0"/>
              </a:spcBef>
              <a:buClrTx/>
              <a:buNone/>
            </a:pPr>
            <a:r>
              <a:rPr lang="pt-BR" altLang="pt-BR" sz="1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USOS DE BAIXA ESCALA</a:t>
            </a:r>
          </a:p>
        </p:txBody>
      </p:sp>
      <p:sp>
        <p:nvSpPr>
          <p:cNvPr id="152" name="Google Shape;133;p19"/>
          <p:cNvSpPr/>
          <p:nvPr/>
        </p:nvSpPr>
        <p:spPr>
          <a:xfrm>
            <a:off x="3825445" y="4623966"/>
            <a:ext cx="4257676" cy="791759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pPr marL="89996" algn="just" defTabSz="761970">
              <a:buClrTx/>
            </a:pPr>
            <a:r>
              <a:rPr lang="pt-BR" sz="15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Dimensão: </a:t>
            </a:r>
            <a:endParaRPr lang="pt-BR" sz="15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9996" algn="just" defTabSz="761970">
              <a:buClrTx/>
            </a:pPr>
            <a:r>
              <a:rPr lang="pt-BR" sz="15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Praias e Costões Rochosos: 7,22 km (1,47%) </a:t>
            </a:r>
          </a:p>
        </p:txBody>
      </p:sp>
    </p:spTree>
    <p:extLst>
      <p:ext uri="{BB962C8B-B14F-4D97-AF65-F5344CB8AC3E}">
        <p14:creationId xmlns:p14="http://schemas.microsoft.com/office/powerpoint/2010/main" val="392213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hidden="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0" r="5564"/>
          <a:stretch/>
        </p:blipFill>
        <p:spPr>
          <a:xfrm>
            <a:off x="762000" y="775354"/>
            <a:ext cx="7620000" cy="3817813"/>
          </a:xfrm>
          <a:prstGeom prst="rect">
            <a:avLst/>
          </a:prstGeom>
        </p:spPr>
      </p:pic>
      <p:pic>
        <p:nvPicPr>
          <p:cNvPr id="3" name="Imagem 2" hidden="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0" r="5564"/>
          <a:stretch/>
        </p:blipFill>
        <p:spPr>
          <a:xfrm>
            <a:off x="762000" y="775354"/>
            <a:ext cx="7620001" cy="3817813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 bwMode="auto">
          <a:xfrm>
            <a:off x="762001" y="-34395"/>
            <a:ext cx="7620000" cy="902229"/>
          </a:xfrm>
          <a:prstGeom prst="rect">
            <a:avLst/>
          </a:prstGeom>
          <a:solidFill>
            <a:srgbClr val="C32D2E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761842">
              <a:buClrTx/>
              <a:defRPr/>
            </a:pPr>
            <a:endParaRPr lang="pt-BR" sz="15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2" name="Imagem 11" descr="noun_Ship_17007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1"/>
          <a:stretch>
            <a:fillRect/>
          </a:stretch>
        </p:blipFill>
        <p:spPr bwMode="auto">
          <a:xfrm>
            <a:off x="6492214" y="-202407"/>
            <a:ext cx="1416251" cy="123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ângulo 14"/>
          <p:cNvSpPr>
            <a:spLocks noChangeArrowheads="1"/>
          </p:cNvSpPr>
          <p:nvPr/>
        </p:nvSpPr>
        <p:spPr bwMode="auto">
          <a:xfrm>
            <a:off x="972161" y="185418"/>
            <a:ext cx="4619953" cy="4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400050" indent="-4000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33362" lvl="1" indent="-333362" algn="just" defTabSz="760647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2000" b="1" kern="120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Zona de Uso Intensivo (ZUI)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3" t="18117" r="29792" b="26111"/>
          <a:stretch/>
        </p:blipFill>
        <p:spPr bwMode="auto">
          <a:xfrm>
            <a:off x="1637182" y="894498"/>
            <a:ext cx="5869637" cy="478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7616828-1D3D-4CB3-B51B-6CEFB0FD8BEA}"/>
              </a:ext>
            </a:extLst>
          </p:cNvPr>
          <p:cNvSpPr txBox="1"/>
          <p:nvPr/>
        </p:nvSpPr>
        <p:spPr>
          <a:xfrm>
            <a:off x="5236451" y="5137754"/>
            <a:ext cx="2285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Setor </a:t>
            </a:r>
            <a:r>
              <a:rPr lang="pt-BR" sz="1500" kern="1200" dirty="0" err="1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Ypautiba</a:t>
            </a:r>
            <a:endParaRPr lang="pt-BR" sz="1500" kern="1200" dirty="0">
              <a:solidFill>
                <a:srgbClr val="FFFFFF"/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643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p107"/>
          <p:cNvSpPr/>
          <p:nvPr/>
        </p:nvSpPr>
        <p:spPr>
          <a:xfrm>
            <a:off x="3898961" y="4085719"/>
            <a:ext cx="997130" cy="451557"/>
          </a:xfrm>
          <a:prstGeom prst="stripedRight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9" name="Google Shape;1909;p107"/>
          <p:cNvSpPr/>
          <p:nvPr/>
        </p:nvSpPr>
        <p:spPr>
          <a:xfrm>
            <a:off x="0" y="18240"/>
            <a:ext cx="7715272" cy="553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ZONEAMENTO</a:t>
            </a:r>
            <a:r>
              <a:rPr lang="pt-BR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pt-BR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ÁREAS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0" name="Google Shape;1910;p107"/>
          <p:cNvSpPr txBox="1"/>
          <p:nvPr/>
        </p:nvSpPr>
        <p:spPr>
          <a:xfrm>
            <a:off x="346841" y="3658872"/>
            <a:ext cx="3498337" cy="121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Char char="•"/>
            </a:pPr>
            <a:r>
              <a:rPr lang="pt-BR" sz="248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tipologias de áreas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Char char="•"/>
            </a:pP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Char char="•"/>
            </a:pPr>
            <a:r>
              <a:rPr lang="pt-BR" sz="248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áreas já delimitadas</a:t>
            </a:r>
            <a:endParaRPr dirty="0"/>
          </a:p>
        </p:txBody>
      </p:sp>
      <p:graphicFrame>
        <p:nvGraphicFramePr>
          <p:cNvPr id="1912" name="Google Shape;1912;p107"/>
          <p:cNvGraphicFramePr/>
          <p:nvPr>
            <p:extLst>
              <p:ext uri="{D42A27DB-BD31-4B8C-83A1-F6EECF244321}">
                <p14:modId xmlns:p14="http://schemas.microsoft.com/office/powerpoint/2010/main" val="3957051480"/>
              </p:ext>
            </p:extLst>
          </p:nvPr>
        </p:nvGraphicFramePr>
        <p:xfrm>
          <a:off x="1226590" y="749295"/>
          <a:ext cx="6685325" cy="2089437"/>
        </p:xfrm>
        <a:graphic>
          <a:graphicData uri="http://schemas.openxmlformats.org/drawingml/2006/table">
            <a:tbl>
              <a:tblPr>
                <a:noFill/>
                <a:tableStyleId>{CB0295E5-8DB2-4B00-879C-973B42D4235A}</a:tableStyleId>
              </a:tblPr>
              <a:tblGrid>
                <a:gridCol w="522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6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AREA</a:t>
                      </a:r>
                      <a:endParaRPr sz="20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125" marR="59125" marT="0" marB="0">
                    <a:lnL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APAML Norte</a:t>
                      </a:r>
                      <a:endParaRPr sz="15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125" marR="59125" marT="0" marB="0">
                    <a:lnL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Área de Interesse para Conservação (AIC)</a:t>
                      </a:r>
                      <a:endParaRPr dirty="0"/>
                    </a:p>
                  </a:txBody>
                  <a:tcPr marL="59125" marR="59125" marT="0" marB="0">
                    <a:lnL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125" marR="59125" marT="0" marB="0">
                    <a:lnL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2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Área de Interesse para Recuperação (AIR)</a:t>
                      </a:r>
                      <a:endParaRPr b="0" dirty="0"/>
                    </a:p>
                  </a:txBody>
                  <a:tcPr marL="59125" marR="59125" marT="0" marB="0">
                    <a:lnL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125" marR="59125" marT="0" marB="0">
                    <a:lnL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2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Área de Interesse Histórico-Cultural (AIHC)</a:t>
                      </a:r>
                      <a:endParaRPr b="0" dirty="0"/>
                    </a:p>
                  </a:txBody>
                  <a:tcPr marL="59125" marR="59125" marT="0" marB="0">
                    <a:lnL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125" marR="59125" marT="0" marB="0">
                    <a:lnL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2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Área de Interesse para o Turismo (AIT)</a:t>
                      </a:r>
                      <a:endParaRPr sz="1600" b="0" dirty="0"/>
                    </a:p>
                  </a:txBody>
                  <a:tcPr marL="59125" marR="59125" marT="0" marB="0">
                    <a:lnL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6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125" marR="59125" marT="0" marB="0">
                    <a:lnL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51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Área de Interesse para Renovação do Estoque Pesqueiro (AIREP)</a:t>
                      </a:r>
                      <a:endParaRPr b="0" dirty="0"/>
                    </a:p>
                  </a:txBody>
                  <a:tcPr marL="59125" marR="59125" marT="0" marB="0">
                    <a:lnL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125" marR="59125" marT="0" marB="0">
                    <a:lnL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2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Área de Interesse para a Pesca de Baixa Mobilidade (AIPBM)</a:t>
                      </a:r>
                      <a:endParaRPr b="0" dirty="0"/>
                    </a:p>
                  </a:txBody>
                  <a:tcPr marL="59125" marR="59125" marT="0" marB="0">
                    <a:lnL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125" marR="59125" marT="0" marB="0">
                    <a:lnL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692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CF27E2F6-09A3-4876-9047-DB081FF96FCB}"/>
              </a:ext>
            </a:extLst>
          </p:cNvPr>
          <p:cNvSpPr txBox="1"/>
          <p:nvPr/>
        </p:nvSpPr>
        <p:spPr>
          <a:xfrm>
            <a:off x="5289331" y="3224048"/>
            <a:ext cx="3214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ighlight>
                  <a:srgbClr val="FFFF00"/>
                </a:highlight>
              </a:rPr>
              <a:t>ATUALIZAR COM FIGURA</a:t>
            </a:r>
          </a:p>
        </p:txBody>
      </p:sp>
      <p:pic>
        <p:nvPicPr>
          <p:cNvPr id="7" name="Google Shape;183;p3" descr="https://www.sigam.ambiente.sp.gov.br/sigam3/Repositorio/511/Documentos/APAM_LN/portal_MAPA_ZONEAMENTO_APAMLN_CTBio_07_ago_202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1290" y="2951772"/>
            <a:ext cx="3750791" cy="2563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2" t="43717" r="34375" b="29024"/>
          <a:stretch/>
        </p:blipFill>
        <p:spPr bwMode="auto">
          <a:xfrm>
            <a:off x="762000" y="2916422"/>
            <a:ext cx="2040571" cy="25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3" t="19551" r="43229" b="30883"/>
          <a:stretch/>
        </p:blipFill>
        <p:spPr bwMode="auto">
          <a:xfrm>
            <a:off x="2802571" y="2916423"/>
            <a:ext cx="1845118" cy="26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805;p70"/>
          <p:cNvSpPr txBox="1"/>
          <p:nvPr/>
        </p:nvSpPr>
        <p:spPr>
          <a:xfrm>
            <a:off x="762001" y="-22820"/>
            <a:ext cx="7619999" cy="54006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4F61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 defTabSz="761970">
              <a:buClr>
                <a:prstClr val="white"/>
              </a:buClr>
              <a:buSzPts val="3000"/>
            </a:pPr>
            <a:r>
              <a:rPr lang="pt-BR" sz="2000" b="1" kern="1200" dirty="0">
                <a:solidFill>
                  <a:prstClr val="black"/>
                </a:solidFill>
              </a:rPr>
              <a:t>Áreas de Interesse para Recuperação – AIR</a:t>
            </a:r>
            <a:endParaRPr sz="2000" b="1" kern="1200" dirty="0">
              <a:solidFill>
                <a:prstClr val="black"/>
              </a:solidFill>
            </a:endParaRPr>
          </a:p>
        </p:txBody>
      </p:sp>
      <p:sp>
        <p:nvSpPr>
          <p:cNvPr id="6" name="Google Shape;815;p71"/>
          <p:cNvSpPr txBox="1"/>
          <p:nvPr/>
        </p:nvSpPr>
        <p:spPr>
          <a:xfrm>
            <a:off x="788087" y="605578"/>
            <a:ext cx="2100233" cy="1905215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pPr algn="ctr" defTabSz="761970">
              <a:buClrTx/>
            </a:pPr>
            <a:r>
              <a:rPr lang="pt-BR" sz="1167" b="1" kern="1200">
                <a:solidFill>
                  <a:prstClr val="black"/>
                </a:solidFill>
              </a:rPr>
              <a:t>CONDIÇÕES FÁTICAS DE EXISTÊNCIA DA ÁREA: </a:t>
            </a:r>
          </a:p>
          <a:p>
            <a:pPr algn="ctr" defTabSz="761970">
              <a:buClrTx/>
            </a:pPr>
            <a:r>
              <a:rPr lang="pt-BR" sz="1167" b="1" kern="1200">
                <a:solidFill>
                  <a:prstClr val="black"/>
                </a:solidFill>
              </a:rPr>
              <a:t> </a:t>
            </a:r>
            <a:r>
              <a:rPr lang="pt-BR" sz="1167" kern="1200">
                <a:solidFill>
                  <a:prstClr val="black"/>
                </a:solidFill>
              </a:rPr>
              <a:t> </a:t>
            </a:r>
            <a:endParaRPr sz="1167" kern="1200">
              <a:solidFill>
                <a:prstClr val="black"/>
              </a:solidFill>
            </a:endParaRPr>
          </a:p>
          <a:p>
            <a:pPr algn="ctr" defTabSz="761970">
              <a:buClrTx/>
            </a:pPr>
            <a:r>
              <a:rPr lang="pt-BR" sz="1167" i="1" kern="1200">
                <a:solidFill>
                  <a:prstClr val="black"/>
                </a:solidFill>
              </a:rPr>
              <a:t>Presença de ambientes com ecossistemas degradados ou em processo de invasão biológica, bem como praias e demais áreas terrestres em risco (médio, alto e muito alto) de erosão.</a:t>
            </a:r>
            <a:endParaRPr sz="1167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761970">
              <a:buClrTx/>
            </a:pPr>
            <a:endParaRPr sz="1167" kern="1200">
              <a:solidFill>
                <a:prstClr val="black"/>
              </a:solidFill>
            </a:endParaRPr>
          </a:p>
        </p:txBody>
      </p:sp>
      <p:pic>
        <p:nvPicPr>
          <p:cNvPr id="11" name="Picture 23" descr="http://caraguatur.com.br/blog/wp-content/uploads/2013/04/age2013040617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293" y="554298"/>
            <a:ext cx="3300918" cy="168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7" r="14376" b="8611"/>
          <a:stretch/>
        </p:blipFill>
        <p:spPr bwMode="auto">
          <a:xfrm>
            <a:off x="2898699" y="517240"/>
            <a:ext cx="2156593" cy="111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2" descr="Homem dentro de piscina&#10;&#10;Descrição gerada com alta confiança">
            <a:extLst>
              <a:ext uri="{FF2B5EF4-FFF2-40B4-BE49-F238E27FC236}">
                <a16:creationId xmlns:a16="http://schemas.microsoft.com/office/drawing/2014/main" id="{335DEB87-7828-4F98-BE08-C790A7761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699" y="1599322"/>
            <a:ext cx="2156593" cy="1298620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E6FF4EF6-2D35-40B1-BDD0-4B8C303C69F1}"/>
              </a:ext>
            </a:extLst>
          </p:cNvPr>
          <p:cNvSpPr txBox="1"/>
          <p:nvPr/>
        </p:nvSpPr>
        <p:spPr>
          <a:xfrm>
            <a:off x="1291220" y="5198033"/>
            <a:ext cx="156205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Área do Araçá</a:t>
            </a:r>
            <a:endParaRPr lang="pt-BR" sz="1500" kern="1200" dirty="0">
              <a:solidFill>
                <a:srgbClr val="FFFFFF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04E2FDD-5F21-4CB3-B126-54F4E2DB73C2}"/>
              </a:ext>
            </a:extLst>
          </p:cNvPr>
          <p:cNvSpPr txBox="1"/>
          <p:nvPr/>
        </p:nvSpPr>
        <p:spPr>
          <a:xfrm>
            <a:off x="3772778" y="2916423"/>
            <a:ext cx="865188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Área da Enseada/Canto do Mar</a:t>
            </a:r>
            <a:endParaRPr lang="pt-BR" sz="1500" kern="1200" dirty="0">
              <a:solidFill>
                <a:srgbClr val="FFFFFF"/>
              </a:solidFill>
              <a:latin typeface="Calibri"/>
              <a:ea typeface="+mn-ea"/>
              <a:cs typeface="Calibri"/>
            </a:endParaRPr>
          </a:p>
          <a:p>
            <a:pPr algn="ctr" defTabSz="761970">
              <a:buClrTx/>
            </a:pPr>
            <a:r>
              <a:rPr lang="pt-BR" sz="1500" kern="120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(SS)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" t="3205" r="-2" b="14520"/>
          <a:stretch/>
        </p:blipFill>
        <p:spPr bwMode="auto">
          <a:xfrm>
            <a:off x="4621912" y="2241970"/>
            <a:ext cx="3315208" cy="198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27ADA854-710B-4439-A1B9-231341B321CA}"/>
              </a:ext>
            </a:extLst>
          </p:cNvPr>
          <p:cNvSpPr txBox="1"/>
          <p:nvPr/>
        </p:nvSpPr>
        <p:spPr>
          <a:xfrm>
            <a:off x="6852254" y="2848434"/>
            <a:ext cx="1075573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Ilha de Vitória (IB)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2" t="30007" r="31780" b="35983"/>
          <a:stretch/>
        </p:blipFill>
        <p:spPr bwMode="auto">
          <a:xfrm>
            <a:off x="4655220" y="4134555"/>
            <a:ext cx="1917519" cy="139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6" t="39074" r="37031" b="43860"/>
          <a:stretch/>
        </p:blipFill>
        <p:spPr bwMode="auto">
          <a:xfrm>
            <a:off x="6852254" y="4066490"/>
            <a:ext cx="1039813" cy="146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53610250-2026-473E-93EC-0E58C592C979}"/>
              </a:ext>
            </a:extLst>
          </p:cNvPr>
          <p:cNvSpPr txBox="1"/>
          <p:nvPr/>
        </p:nvSpPr>
        <p:spPr>
          <a:xfrm>
            <a:off x="4665323" y="2916422"/>
            <a:ext cx="1000125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Ilha de Búzios (IB)</a:t>
            </a:r>
            <a:endParaRPr lang="pt-BR" sz="15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3A4AB7D-FEE7-46B3-BA5B-884D6F348561}"/>
              </a:ext>
            </a:extLst>
          </p:cNvPr>
          <p:cNvSpPr txBox="1"/>
          <p:nvPr/>
        </p:nvSpPr>
        <p:spPr>
          <a:xfrm>
            <a:off x="6852253" y="4771170"/>
            <a:ext cx="1000125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Ilha das Couves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4AEE10F-1227-4F7E-A1FD-677EFC13DD77}"/>
              </a:ext>
            </a:extLst>
          </p:cNvPr>
          <p:cNvSpPr txBox="1"/>
          <p:nvPr/>
        </p:nvSpPr>
        <p:spPr>
          <a:xfrm>
            <a:off x="5280078" y="5090383"/>
            <a:ext cx="1254125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000" kern="120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Ilha Anchieta e Palmas </a:t>
            </a:r>
            <a:endParaRPr lang="pt-BR" sz="10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77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4" t="11286" r="32798" b="25088"/>
          <a:stretch/>
        </p:blipFill>
        <p:spPr bwMode="auto">
          <a:xfrm>
            <a:off x="5490160" y="2235164"/>
            <a:ext cx="1869383" cy="330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t="23649" r="39473" b="12506"/>
          <a:stretch/>
        </p:blipFill>
        <p:spPr bwMode="auto">
          <a:xfrm>
            <a:off x="1341524" y="2261160"/>
            <a:ext cx="2326653" cy="330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805;p70"/>
          <p:cNvSpPr txBox="1"/>
          <p:nvPr/>
        </p:nvSpPr>
        <p:spPr>
          <a:xfrm>
            <a:off x="762001" y="-22820"/>
            <a:ext cx="7619999" cy="66007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>
            <a:solidFill>
              <a:srgbClr val="4F61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 defTabSz="761970">
              <a:buClr>
                <a:prstClr val="white"/>
              </a:buClr>
              <a:buSzPts val="3000"/>
            </a:pPr>
            <a:r>
              <a:rPr lang="pt-BR" sz="2000" b="1" kern="1200" dirty="0">
                <a:solidFill>
                  <a:srgbClr val="475A8D"/>
                </a:solidFill>
              </a:rPr>
              <a:t>Áreas de Interesse para a Pesca de Baixa Mobilidade – AIPBM</a:t>
            </a:r>
            <a:endParaRPr sz="2000" b="1" kern="1200" dirty="0">
              <a:solidFill>
                <a:srgbClr val="475A8D"/>
              </a:solidFill>
            </a:endParaRPr>
          </a:p>
        </p:txBody>
      </p:sp>
      <p:sp>
        <p:nvSpPr>
          <p:cNvPr id="6" name="Google Shape;876;p78"/>
          <p:cNvSpPr txBox="1"/>
          <p:nvPr/>
        </p:nvSpPr>
        <p:spPr>
          <a:xfrm>
            <a:off x="974601" y="734997"/>
            <a:ext cx="2709040" cy="1500167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pPr algn="ctr" defTabSz="761970">
              <a:buClrTx/>
            </a:pPr>
            <a:r>
              <a:rPr lang="pt-BR" sz="1167" b="1" kern="1200">
                <a:solidFill>
                  <a:prstClr val="black"/>
                </a:solidFill>
              </a:rPr>
              <a:t>CONDIÇÕES FÁTICAS DE EXISTÊNCIA DA ÁREA:  </a:t>
            </a:r>
            <a:r>
              <a:rPr lang="pt-BR" sz="1167" kern="1200">
                <a:solidFill>
                  <a:prstClr val="black"/>
                </a:solidFill>
              </a:rPr>
              <a:t> </a:t>
            </a:r>
            <a:endParaRPr sz="1167" i="1" kern="1200">
              <a:solidFill>
                <a:prstClr val="black"/>
              </a:solidFill>
            </a:endParaRPr>
          </a:p>
          <a:p>
            <a:pPr algn="ctr" defTabSz="761970">
              <a:buClrTx/>
            </a:pPr>
            <a:r>
              <a:rPr lang="pt-BR" sz="1167" i="1" kern="1200">
                <a:solidFill>
                  <a:prstClr val="black"/>
                </a:solidFill>
              </a:rPr>
              <a:t>Presença de ambientes próximos à comunidade locais, por elas indicados e utilizados historicamente, onde praticam a pesca artesanal de baixa mobilidade com disponibilidade restrita ao recurso pesqueiro.</a:t>
            </a:r>
            <a:br>
              <a:rPr lang="pt-BR" sz="1167" i="1" kern="1200">
                <a:solidFill>
                  <a:prstClr val="black"/>
                </a:solidFill>
              </a:rPr>
            </a:br>
            <a:endParaRPr sz="1167" i="1" kern="1200">
              <a:solidFill>
                <a:prstClr val="black"/>
              </a:solidFill>
            </a:endParaRPr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id="{36573899-2481-4A33-8BE9-AE0316EE0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594" y="693713"/>
            <a:ext cx="2286000" cy="1513772"/>
          </a:xfrm>
          <a:prstGeom prst="rect">
            <a:avLst/>
          </a:prstGeom>
        </p:spPr>
      </p:pic>
      <p:pic>
        <p:nvPicPr>
          <p:cNvPr id="3" name="Imagem 4" descr="Pessoas em barco a remo na água&#10;&#10;Descrição gerada com alta confiança">
            <a:extLst>
              <a:ext uri="{FF2B5EF4-FFF2-40B4-BE49-F238E27FC236}">
                <a16:creationId xmlns:a16="http://schemas.microsoft.com/office/drawing/2014/main" id="{803910F6-4716-4266-9068-146903FC7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086" y="691396"/>
            <a:ext cx="2286000" cy="146446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A85979B-1CC1-4DB8-AA9E-A2E33E099562}"/>
              </a:ext>
            </a:extLst>
          </p:cNvPr>
          <p:cNvSpPr txBox="1"/>
          <p:nvPr/>
        </p:nvSpPr>
        <p:spPr>
          <a:xfrm>
            <a:off x="2552164" y="3375003"/>
            <a:ext cx="1131478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Castelhanos (IB)</a:t>
            </a:r>
            <a:endParaRPr lang="pt-BR" sz="1500" kern="1200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0282DB2-81FF-4581-8A91-006E9DBA1563}"/>
              </a:ext>
            </a:extLst>
          </p:cNvPr>
          <p:cNvSpPr txBox="1"/>
          <p:nvPr/>
        </p:nvSpPr>
        <p:spPr>
          <a:xfrm>
            <a:off x="5699467" y="3590798"/>
            <a:ext cx="1450770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Ilha do Montão de Trigo (SS)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7616828-1D3D-4CB3-B51B-6CEFB0FD8BEA}"/>
              </a:ext>
            </a:extLst>
          </p:cNvPr>
          <p:cNvSpPr txBox="1"/>
          <p:nvPr/>
        </p:nvSpPr>
        <p:spPr>
          <a:xfrm>
            <a:off x="5592114" y="5234830"/>
            <a:ext cx="2285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Setor </a:t>
            </a:r>
            <a:r>
              <a:rPr lang="pt-BR" sz="1500" kern="1200" dirty="0" err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Ypautiba</a:t>
            </a:r>
            <a:endParaRPr lang="pt-BR" sz="1500" kern="1200" dirty="0">
              <a:solidFill>
                <a:schemeClr val="tx1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C59A710-0D0D-4866-8055-4A115EE12865}"/>
              </a:ext>
            </a:extLst>
          </p:cNvPr>
          <p:cNvSpPr txBox="1"/>
          <p:nvPr/>
        </p:nvSpPr>
        <p:spPr>
          <a:xfrm>
            <a:off x="1484131" y="5231322"/>
            <a:ext cx="2285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Setor </a:t>
            </a:r>
            <a:r>
              <a:rPr lang="pt-BR" sz="15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Maembipe</a:t>
            </a:r>
            <a:endParaRPr lang="pt-BR" sz="15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683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8"/>
          <p:cNvSpPr txBox="1">
            <a:spLocks noGrp="1"/>
          </p:cNvSpPr>
          <p:nvPr>
            <p:ph type="body" idx="1"/>
          </p:nvPr>
        </p:nvSpPr>
        <p:spPr>
          <a:xfrm>
            <a:off x="2000250" y="1714500"/>
            <a:ext cx="5143500" cy="2828813"/>
          </a:xfrm>
          <a:prstGeom prst="rect">
            <a:avLst/>
          </a:prstGeom>
        </p:spPr>
        <p:txBody>
          <a:bodyPr spcFirstLastPara="1" vert="horz" wrap="square" lIns="57141" tIns="28563" rIns="57141" bIns="28563" rtlCol="0" anchor="t" anchorCtr="0"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endParaRPr/>
          </a:p>
        </p:txBody>
      </p:sp>
      <p:pic>
        <p:nvPicPr>
          <p:cNvPr id="285" name="Google Shape;285;p28"/>
          <p:cNvPicPr preferRelativeResize="0"/>
          <p:nvPr/>
        </p:nvPicPr>
        <p:blipFill rotWithShape="1">
          <a:blip r:embed="rId3">
            <a:alphaModFix/>
          </a:blip>
          <a:srcRect l="2215" t="5777" r="2273" b="7993"/>
          <a:stretch/>
        </p:blipFill>
        <p:spPr>
          <a:xfrm>
            <a:off x="85344" y="73152"/>
            <a:ext cx="9022080" cy="558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8"/>
          <p:cNvPicPr preferRelativeResize="0"/>
          <p:nvPr/>
        </p:nvPicPr>
        <p:blipFill rotWithShape="1">
          <a:blip r:embed="rId4">
            <a:alphaModFix/>
          </a:blip>
          <a:srcRect l="28512" t="19334" r="28109" b="13622"/>
          <a:stretch/>
        </p:blipFill>
        <p:spPr>
          <a:xfrm>
            <a:off x="4971080" y="1533471"/>
            <a:ext cx="304484" cy="29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8"/>
          <p:cNvPicPr preferRelativeResize="0"/>
          <p:nvPr/>
        </p:nvPicPr>
        <p:blipFill rotWithShape="1">
          <a:blip r:embed="rId5">
            <a:alphaModFix/>
          </a:blip>
          <a:srcRect r="53406"/>
          <a:stretch/>
        </p:blipFill>
        <p:spPr>
          <a:xfrm>
            <a:off x="4636787" y="2857501"/>
            <a:ext cx="304484" cy="23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8"/>
          <p:cNvPicPr preferRelativeResize="0"/>
          <p:nvPr/>
        </p:nvPicPr>
        <p:blipFill rotWithShape="1">
          <a:blip r:embed="rId6">
            <a:alphaModFix/>
          </a:blip>
          <a:srcRect l="9016" t="9129" r="12860" b="6287"/>
          <a:stretch/>
        </p:blipFill>
        <p:spPr>
          <a:xfrm>
            <a:off x="4237766" y="2336585"/>
            <a:ext cx="338938" cy="29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8"/>
          <p:cNvPicPr preferRelativeResize="0"/>
          <p:nvPr/>
        </p:nvPicPr>
        <p:blipFill rotWithShape="1">
          <a:blip r:embed="rId7">
            <a:alphaModFix/>
          </a:blip>
          <a:srcRect l="14341"/>
          <a:stretch/>
        </p:blipFill>
        <p:spPr>
          <a:xfrm>
            <a:off x="3887012" y="2803167"/>
            <a:ext cx="256105" cy="26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22118" y="2793336"/>
            <a:ext cx="264191" cy="23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57901" y="2211804"/>
            <a:ext cx="293204" cy="26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22955" y="1401831"/>
            <a:ext cx="304484" cy="24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8"/>
          <p:cNvPicPr preferRelativeResize="0"/>
          <p:nvPr/>
        </p:nvPicPr>
        <p:blipFill rotWithShape="1">
          <a:blip r:embed="rId11">
            <a:alphaModFix/>
          </a:blip>
          <a:srcRect l="9269" t="9935"/>
          <a:stretch/>
        </p:blipFill>
        <p:spPr>
          <a:xfrm>
            <a:off x="1974891" y="4179475"/>
            <a:ext cx="291817" cy="196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44696" y="3197283"/>
            <a:ext cx="234749" cy="25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C173F24-1770-43EE-90E1-9F34A527A3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7587" y="3025385"/>
            <a:ext cx="278378" cy="21848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74E5C92-BE52-40A4-8448-5AD8F85602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65243" y="2981817"/>
            <a:ext cx="281112" cy="2154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919E2D1-E164-46E4-A5E8-2218423DED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98598" y="1184217"/>
            <a:ext cx="676599" cy="18703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4C0C3D7-37C2-4E3F-B642-ACFEAA0DDB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71050" y="3220698"/>
            <a:ext cx="234749" cy="259563"/>
          </a:xfrm>
          <a:prstGeom prst="rect">
            <a:avLst/>
          </a:prstGeom>
        </p:spPr>
      </p:pic>
      <p:pic>
        <p:nvPicPr>
          <p:cNvPr id="28" name="Google Shape;294;p28">
            <a:extLst>
              <a:ext uri="{FF2B5EF4-FFF2-40B4-BE49-F238E27FC236}">
                <a16:creationId xmlns:a16="http://schemas.microsoft.com/office/drawing/2014/main" id="{56DBA9A0-0659-41E9-A15A-A2A2A5EDC899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938237" y="3703729"/>
            <a:ext cx="230102" cy="22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17" descr="\\10.25.146.83\e$\GVRLS\APAIC\Art\Logo APAIC.aprovado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40" y="3762364"/>
            <a:ext cx="334842" cy="23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39" y="3499939"/>
            <a:ext cx="315104" cy="20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oogle Shape;294;p28">
            <a:extLst>
              <a:ext uri="{FF2B5EF4-FFF2-40B4-BE49-F238E27FC236}">
                <a16:creationId xmlns:a16="http://schemas.microsoft.com/office/drawing/2014/main" id="{56DBA9A0-0659-41E9-A15A-A2A2A5EDC899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901726" y="4421486"/>
            <a:ext cx="187643" cy="2023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9A750726-DF35-4622-9745-44A255CF8F59}"/>
              </a:ext>
            </a:extLst>
          </p:cNvPr>
          <p:cNvCxnSpPr/>
          <p:nvPr/>
        </p:nvCxnSpPr>
        <p:spPr>
          <a:xfrm flipH="1">
            <a:off x="2704610" y="536448"/>
            <a:ext cx="5622526" cy="610862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>
            <a:extLst>
              <a:ext uri="{FF2B5EF4-FFF2-40B4-BE49-F238E27FC236}">
                <a16:creationId xmlns:a16="http://schemas.microsoft.com/office/drawing/2014/main" id="{1D7C0ABA-55C7-4AD5-845E-FC42AB9B2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146" y="1404496"/>
            <a:ext cx="290304" cy="24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Guia de Áreas Protegidas">
            <a:extLst>
              <a:ext uri="{FF2B5EF4-FFF2-40B4-BE49-F238E27FC236}">
                <a16:creationId xmlns:a16="http://schemas.microsoft.com/office/drawing/2014/main" id="{7456B78A-AC14-4034-8827-FD6DE96B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025" y="1616181"/>
            <a:ext cx="256754" cy="24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4.jpg"/>
          <p:cNvPicPr/>
          <p:nvPr/>
        </p:nvPicPr>
        <p:blipFill>
          <a:blip r:embed="rId21"/>
          <a:srcRect/>
          <a:stretch>
            <a:fillRect/>
          </a:stretch>
        </p:blipFill>
        <p:spPr>
          <a:xfrm>
            <a:off x="5756091" y="1729286"/>
            <a:ext cx="301811" cy="267116"/>
          </a:xfrm>
          <a:prstGeom prst="rect">
            <a:avLst/>
          </a:prstGeom>
          <a:ln/>
        </p:spPr>
      </p:pic>
      <p:grpSp>
        <p:nvGrpSpPr>
          <p:cNvPr id="33" name="Agrupar 6">
            <a:extLst>
              <a:ext uri="{FF2B5EF4-FFF2-40B4-BE49-F238E27FC236}">
                <a16:creationId xmlns:a16="http://schemas.microsoft.com/office/drawing/2014/main" id="{36765172-6C97-42C6-BAA8-FD3D08C649AC}"/>
              </a:ext>
            </a:extLst>
          </p:cNvPr>
          <p:cNvGrpSpPr/>
          <p:nvPr/>
        </p:nvGrpSpPr>
        <p:grpSpPr>
          <a:xfrm>
            <a:off x="85344" y="64550"/>
            <a:ext cx="3214665" cy="1119667"/>
            <a:chOff x="109507" y="327363"/>
            <a:chExt cx="4510257" cy="1255185"/>
          </a:xfrm>
        </p:grpSpPr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B1BC0F1F-ABA2-432B-9CFB-548BA205D7EF}"/>
                </a:ext>
              </a:extLst>
            </p:cNvPr>
            <p:cNvSpPr/>
            <p:nvPr/>
          </p:nvSpPr>
          <p:spPr>
            <a:xfrm>
              <a:off x="109507" y="327363"/>
              <a:ext cx="4510257" cy="1255185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35" name="Título 1"/>
            <p:cNvSpPr txBox="1">
              <a:spLocks/>
            </p:cNvSpPr>
            <p:nvPr/>
          </p:nvSpPr>
          <p:spPr>
            <a:xfrm>
              <a:off x="173725" y="442276"/>
              <a:ext cx="4326267" cy="1008112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pt-BR" sz="15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53% do mar territorial paulista;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pt-BR" sz="15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15 municípios;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pt-BR" sz="15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3,1 milhões de habitantes;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pt-BR" sz="15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620 Km de costa;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pt-BR" sz="15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1.123.101.20 ha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6987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9" t="22037" r="26562" b="46852"/>
          <a:stretch/>
        </p:blipFill>
        <p:spPr bwMode="auto">
          <a:xfrm>
            <a:off x="2669355" y="2797493"/>
            <a:ext cx="38052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805;p70"/>
          <p:cNvSpPr txBox="1"/>
          <p:nvPr/>
        </p:nvSpPr>
        <p:spPr>
          <a:xfrm>
            <a:off x="762001" y="11431"/>
            <a:ext cx="7619999" cy="780087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rgbClr val="4F61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 defTabSz="761970">
              <a:buClr>
                <a:prstClr val="white"/>
              </a:buClr>
              <a:buSzPts val="3000"/>
            </a:pPr>
            <a:r>
              <a:rPr lang="pt-BR" sz="2000" b="1" kern="1200" dirty="0">
                <a:solidFill>
                  <a:srgbClr val="475A8D">
                    <a:lumMod val="20000"/>
                    <a:lumOff val="80000"/>
                  </a:srgbClr>
                </a:solidFill>
              </a:rPr>
              <a:t>Áreas de Interesse para Renovação do Estoque Pesqueiro – AIREP</a:t>
            </a:r>
            <a:endParaRPr sz="2000" b="1" kern="1200" dirty="0">
              <a:solidFill>
                <a:srgbClr val="475A8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Google Shape;849;p75"/>
          <p:cNvSpPr txBox="1"/>
          <p:nvPr/>
        </p:nvSpPr>
        <p:spPr>
          <a:xfrm>
            <a:off x="909846" y="885176"/>
            <a:ext cx="2078971" cy="147253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pPr algn="ctr" defTabSz="761970">
              <a:buClrTx/>
            </a:pPr>
            <a:r>
              <a:rPr lang="pt-BR" sz="1167" b="1" kern="1200">
                <a:solidFill>
                  <a:prstClr val="black"/>
                </a:solidFill>
              </a:rPr>
              <a:t>CONDIÇÕES FÁTICAS DE EXISTÊNCIA DA ÁREA:</a:t>
            </a:r>
          </a:p>
          <a:p>
            <a:pPr algn="ctr" defTabSz="761970">
              <a:buClrTx/>
            </a:pPr>
            <a:r>
              <a:rPr lang="pt-BR" sz="1167" b="1" kern="1200">
                <a:solidFill>
                  <a:prstClr val="black"/>
                </a:solidFill>
              </a:rPr>
              <a:t>  </a:t>
            </a:r>
            <a:r>
              <a:rPr lang="pt-BR" sz="1167" kern="1200">
                <a:solidFill>
                  <a:prstClr val="black"/>
                </a:solidFill>
              </a:rPr>
              <a:t> </a:t>
            </a:r>
            <a:endParaRPr sz="1167" i="1" kern="1200">
              <a:solidFill>
                <a:prstClr val="black"/>
              </a:solidFill>
            </a:endParaRPr>
          </a:p>
          <a:p>
            <a:pPr algn="ctr" defTabSz="761970">
              <a:buClrTx/>
            </a:pPr>
            <a:r>
              <a:rPr lang="pt-BR" sz="1167" i="1" kern="1200">
                <a:solidFill>
                  <a:prstClr val="black"/>
                </a:solidFill>
              </a:rPr>
              <a:t>Presença de ambientes de especial importância para a conservação e reprodução de espécies alvo da pesca.</a:t>
            </a:r>
            <a:endParaRPr sz="1167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761970">
              <a:buClrTx/>
            </a:pPr>
            <a:endParaRPr sz="1167" kern="1200">
              <a:solidFill>
                <a:prstClr val="black"/>
              </a:solidFill>
            </a:endParaRPr>
          </a:p>
        </p:txBody>
      </p:sp>
      <p:pic>
        <p:nvPicPr>
          <p:cNvPr id="9" name="Google Shape;850;p75" descr="https://lh3.googleusercontent.com/w4h_CXV0s1z3xrREri1OEGvnVwzaTFnxp8-TIhX_1B6wqs9CLMiP77AZVs_NbJOmwroyR3D4p5phwCa8LU2d5h4lCQUQ6Hu2nJav6hVGlcQFpTrKw4RxP5ZroL-P3TRIrBZfIYTaqSHUM1P5sQ"/>
          <p:cNvPicPr preferRelativeResize="0"/>
          <p:nvPr/>
        </p:nvPicPr>
        <p:blipFill rotWithShape="1">
          <a:blip r:embed="rId3" cstate="print">
            <a:alphaModFix/>
          </a:blip>
          <a:srcRect l="30061" t="56342" r="59375" b="29684"/>
          <a:stretch/>
        </p:blipFill>
        <p:spPr>
          <a:xfrm>
            <a:off x="3168034" y="885176"/>
            <a:ext cx="2280253" cy="147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36" descr="cardume%2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301" y="885176"/>
            <a:ext cx="2580287" cy="138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B598242-E8A8-4B9A-B36B-27C18ACCA11D}"/>
              </a:ext>
            </a:extLst>
          </p:cNvPr>
          <p:cNvSpPr txBox="1"/>
          <p:nvPr/>
        </p:nvSpPr>
        <p:spPr>
          <a:xfrm>
            <a:off x="5565738" y="2924594"/>
            <a:ext cx="865188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Norte de Ubatuba</a:t>
            </a:r>
            <a:endParaRPr lang="pt-BR" sz="15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77D8B95-8EBA-4CB3-A485-EB0C8198A537}"/>
              </a:ext>
            </a:extLst>
          </p:cNvPr>
          <p:cNvSpPr txBox="1"/>
          <p:nvPr/>
        </p:nvSpPr>
        <p:spPr>
          <a:xfrm>
            <a:off x="2411761" y="5156717"/>
            <a:ext cx="2285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Setor Cunhambebe</a:t>
            </a:r>
          </a:p>
        </p:txBody>
      </p:sp>
    </p:spTree>
    <p:extLst>
      <p:ext uri="{BB962C8B-B14F-4D97-AF65-F5344CB8AC3E}">
        <p14:creationId xmlns:p14="http://schemas.microsoft.com/office/powerpoint/2010/main" val="278028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05;p70"/>
          <p:cNvSpPr txBox="1"/>
          <p:nvPr/>
        </p:nvSpPr>
        <p:spPr>
          <a:xfrm>
            <a:off x="762001" y="-22820"/>
            <a:ext cx="7619999" cy="5400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>
            <a:solidFill>
              <a:srgbClr val="4F61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 defTabSz="761970">
              <a:buClr>
                <a:prstClr val="white"/>
              </a:buClr>
              <a:buSzPts val="3000"/>
            </a:pPr>
            <a:r>
              <a:rPr lang="pt-BR" sz="2000" b="1" kern="1200">
                <a:solidFill>
                  <a:prstClr val="white"/>
                </a:solidFill>
              </a:rPr>
              <a:t>Áreas de Interesse para o Turismo – AIT</a:t>
            </a:r>
            <a:endParaRPr sz="2000" b="1" kern="1200">
              <a:solidFill>
                <a:prstClr val="white"/>
              </a:solidFill>
            </a:endParaRPr>
          </a:p>
        </p:txBody>
      </p:sp>
      <p:sp>
        <p:nvSpPr>
          <p:cNvPr id="10" name="Google Shape;857;p76"/>
          <p:cNvSpPr txBox="1"/>
          <p:nvPr/>
        </p:nvSpPr>
        <p:spPr>
          <a:xfrm>
            <a:off x="840567" y="552550"/>
            <a:ext cx="2787714" cy="1356973"/>
          </a:xfrm>
          <a:prstGeom prst="rect">
            <a:avLst/>
          </a:prstGeom>
          <a:solidFill>
            <a:srgbClr val="EAF1DD"/>
          </a:solidFill>
          <a:ln w="19050"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pPr algn="ctr" defTabSz="761970">
              <a:buClrTx/>
            </a:pPr>
            <a:r>
              <a:rPr lang="pt-BR" sz="1250" b="1" kern="1200" dirty="0">
                <a:solidFill>
                  <a:prstClr val="black"/>
                </a:solidFill>
              </a:rPr>
              <a:t>CONDIÇÕES FÁTICAS DE EXISTÊNCIA DA ÁREA:  </a:t>
            </a:r>
            <a:r>
              <a:rPr lang="pt-BR" sz="1167" kern="1200" dirty="0">
                <a:solidFill>
                  <a:prstClr val="black"/>
                </a:solidFill>
              </a:rPr>
              <a:t> </a:t>
            </a:r>
            <a:endParaRPr sz="1167" i="1" kern="1200" dirty="0">
              <a:solidFill>
                <a:prstClr val="black"/>
              </a:solidFill>
            </a:endParaRPr>
          </a:p>
          <a:p>
            <a:pPr algn="ctr" defTabSz="761970">
              <a:buClrTx/>
            </a:pPr>
            <a:r>
              <a:rPr lang="pt-BR" sz="1167" i="1" kern="1200" dirty="0">
                <a:solidFill>
                  <a:prstClr val="black"/>
                </a:solidFill>
              </a:rPr>
              <a:t>Presença de ambientes com características paisagísticas relevantes e ecossistemas que necessitam de ordenamento do turismo para promover sua sustentabilidade.</a:t>
            </a:r>
            <a:endParaRPr sz="1500" kern="1200" dirty="0">
              <a:solidFill>
                <a:prstClr val="black"/>
              </a:solidFill>
            </a:endParaRPr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id="{31D81F7A-E628-4DC9-AFC7-A195013E7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280" y="565132"/>
            <a:ext cx="3347883" cy="1319593"/>
          </a:xfrm>
          <a:prstGeom prst="rect">
            <a:avLst/>
          </a:prstGeom>
        </p:spPr>
      </p:pic>
      <p:pic>
        <p:nvPicPr>
          <p:cNvPr id="3" name="Imagem 3" descr="Ilha rodeada de água&#10;&#10;Descrição gerada com alta confiança">
            <a:extLst>
              <a:ext uri="{FF2B5EF4-FFF2-40B4-BE49-F238E27FC236}">
                <a16:creationId xmlns:a16="http://schemas.microsoft.com/office/drawing/2014/main" id="{B93634FA-5652-4CDC-BAFC-CC0F95FEE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549381"/>
            <a:ext cx="2286000" cy="132377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5" t="42169" r="26563" b="26574"/>
          <a:stretch/>
        </p:blipFill>
        <p:spPr bwMode="auto">
          <a:xfrm>
            <a:off x="3628281" y="3109535"/>
            <a:ext cx="4858965" cy="267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E43C1C7-AF69-412E-BD5C-CC11ED42EA73}"/>
              </a:ext>
            </a:extLst>
          </p:cNvPr>
          <p:cNvSpPr txBox="1"/>
          <p:nvPr/>
        </p:nvSpPr>
        <p:spPr>
          <a:xfrm>
            <a:off x="6460414" y="5388598"/>
            <a:ext cx="872613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Ilha das Couves</a:t>
            </a:r>
            <a:endParaRPr lang="pt-BR" sz="1000" kern="1200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A2740E4-7B3E-4231-A304-27F2E96CF925}"/>
              </a:ext>
            </a:extLst>
          </p:cNvPr>
          <p:cNvSpPr txBox="1"/>
          <p:nvPr/>
        </p:nvSpPr>
        <p:spPr>
          <a:xfrm>
            <a:off x="3628281" y="4056961"/>
            <a:ext cx="116621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Ilha Prumirim</a:t>
            </a:r>
            <a:endParaRPr lang="pt-BR" sz="1000" kern="1200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1" t="41739" r="44252" b="41666"/>
          <a:stretch/>
        </p:blipFill>
        <p:spPr bwMode="auto">
          <a:xfrm>
            <a:off x="6609354" y="1582125"/>
            <a:ext cx="1877892" cy="152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21482ABB-576D-4858-9B3E-AA61871DE056}"/>
              </a:ext>
            </a:extLst>
          </p:cNvPr>
          <p:cNvSpPr txBox="1"/>
          <p:nvPr/>
        </p:nvSpPr>
        <p:spPr>
          <a:xfrm>
            <a:off x="6823931" y="2786006"/>
            <a:ext cx="2285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61970">
              <a:buClrTx/>
            </a:pPr>
            <a:r>
              <a:rPr lang="pt-BR" sz="15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Praia Sete Fontes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8" t="31440" r="38476" b="44428"/>
          <a:stretch/>
        </p:blipFill>
        <p:spPr bwMode="auto">
          <a:xfrm>
            <a:off x="784675" y="3606852"/>
            <a:ext cx="2843606" cy="207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3A263781-3AE5-4B41-B30B-7AD58FEE806B}"/>
              </a:ext>
            </a:extLst>
          </p:cNvPr>
          <p:cNvSpPr txBox="1"/>
          <p:nvPr/>
        </p:nvSpPr>
        <p:spPr>
          <a:xfrm>
            <a:off x="840567" y="5376056"/>
            <a:ext cx="2285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61970">
              <a:buClrTx/>
            </a:pPr>
            <a:r>
              <a:rPr lang="pt-BR" sz="150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As Ilhas</a:t>
            </a:r>
            <a:endParaRPr lang="pt-BR" sz="15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77D8B95-8EBA-4CB3-A485-EB0C8198A537}"/>
              </a:ext>
            </a:extLst>
          </p:cNvPr>
          <p:cNvSpPr txBox="1"/>
          <p:nvPr/>
        </p:nvSpPr>
        <p:spPr>
          <a:xfrm>
            <a:off x="3491881" y="5291004"/>
            <a:ext cx="2285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Setor Cunhambebe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7616828-1D3D-4CB3-B51B-6CEFB0FD8BEA}"/>
              </a:ext>
            </a:extLst>
          </p:cNvPr>
          <p:cNvSpPr txBox="1"/>
          <p:nvPr/>
        </p:nvSpPr>
        <p:spPr>
          <a:xfrm>
            <a:off x="1843997" y="5323063"/>
            <a:ext cx="2285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761970">
              <a:buClrTx/>
            </a:pPr>
            <a:r>
              <a:rPr lang="pt-BR" sz="1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Setor </a:t>
            </a:r>
            <a:r>
              <a:rPr lang="pt-BR" sz="1500" kern="1200" dirty="0" err="1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Ypautiba</a:t>
            </a:r>
            <a:endParaRPr lang="pt-BR" sz="1500" kern="1200" dirty="0">
              <a:solidFill>
                <a:srgbClr val="FFFFFF"/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3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3;p37"/>
          <p:cNvSpPr txBox="1"/>
          <p:nvPr/>
        </p:nvSpPr>
        <p:spPr>
          <a:xfrm>
            <a:off x="762001" y="-22820"/>
            <a:ext cx="7620000" cy="8068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marL="380985" lvl="1" defTabSz="761970">
              <a:buClr>
                <a:prstClr val="white"/>
              </a:buClr>
              <a:buSzPts val="3000"/>
            </a:pPr>
            <a:r>
              <a:rPr lang="pt-BR" sz="2500" b="1" kern="1200">
                <a:solidFill>
                  <a:srgbClr val="FFFF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Programas de Gestão</a:t>
            </a:r>
          </a:p>
        </p:txBody>
      </p:sp>
      <p:grpSp>
        <p:nvGrpSpPr>
          <p:cNvPr id="34" name="Grupo 33"/>
          <p:cNvGrpSpPr/>
          <p:nvPr/>
        </p:nvGrpSpPr>
        <p:grpSpPr>
          <a:xfrm>
            <a:off x="851587" y="924062"/>
            <a:ext cx="678153" cy="673298"/>
            <a:chOff x="183704" y="1239107"/>
            <a:chExt cx="813783" cy="80795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Elipse 2"/>
            <p:cNvSpPr/>
            <p:nvPr/>
          </p:nvSpPr>
          <p:spPr>
            <a:xfrm>
              <a:off x="183704" y="1239107"/>
              <a:ext cx="813783" cy="807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70">
                <a:buClrTx/>
              </a:pPr>
              <a:endParaRPr lang="pt-BR" sz="150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9004" y="1356925"/>
              <a:ext cx="580588" cy="562189"/>
            </a:xfrm>
            <a:prstGeom prst="rect">
              <a:avLst/>
            </a:prstGeom>
            <a:grpFill/>
            <a:ln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pic>
      </p:grpSp>
      <p:sp>
        <p:nvSpPr>
          <p:cNvPr id="39" name="CaixaDeTexto 38"/>
          <p:cNvSpPr txBox="1"/>
          <p:nvPr/>
        </p:nvSpPr>
        <p:spPr>
          <a:xfrm>
            <a:off x="1607149" y="984069"/>
            <a:ext cx="334297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1970">
              <a:buClrTx/>
            </a:pPr>
            <a:r>
              <a:rPr lang="pt-BR" sz="1333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 de Manejo e Recuperação </a:t>
            </a:r>
          </a:p>
          <a:p>
            <a:pPr defTabSz="761970">
              <a:buClrTx/>
            </a:pPr>
            <a:r>
              <a:rPr lang="pt-BR" sz="1333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diretrizes 33 ações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2033673" y="2596990"/>
            <a:ext cx="2130711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1970">
              <a:buClrTx/>
            </a:pPr>
            <a:r>
              <a:rPr lang="pt-BR" sz="1333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 de Uso Público</a:t>
            </a:r>
          </a:p>
          <a:p>
            <a:pPr defTabSz="761970">
              <a:buClrTx/>
            </a:pPr>
            <a:r>
              <a:rPr lang="pt-BR" sz="1333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diretrizes 23 ações</a:t>
            </a:r>
          </a:p>
        </p:txBody>
      </p:sp>
      <p:grpSp>
        <p:nvGrpSpPr>
          <p:cNvPr id="35" name="Grupo 34"/>
          <p:cNvGrpSpPr/>
          <p:nvPr/>
        </p:nvGrpSpPr>
        <p:grpSpPr>
          <a:xfrm>
            <a:off x="1299913" y="2484235"/>
            <a:ext cx="678153" cy="673298"/>
            <a:chOff x="395536" y="3269114"/>
            <a:chExt cx="813783" cy="807958"/>
          </a:xfrm>
        </p:grpSpPr>
        <p:sp>
          <p:nvSpPr>
            <p:cNvPr id="45" name="Elipse 44"/>
            <p:cNvSpPr/>
            <p:nvPr/>
          </p:nvSpPr>
          <p:spPr>
            <a:xfrm>
              <a:off x="395536" y="3269114"/>
              <a:ext cx="813783" cy="80795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70">
                <a:buClrTx/>
              </a:pPr>
              <a:endParaRPr lang="pt-BR" sz="150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Imagem 16" descr="DIVER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3061" y="3320501"/>
              <a:ext cx="612555" cy="61255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7" name="Grupo 36"/>
          <p:cNvGrpSpPr/>
          <p:nvPr/>
        </p:nvGrpSpPr>
        <p:grpSpPr>
          <a:xfrm>
            <a:off x="1475502" y="3264322"/>
            <a:ext cx="678153" cy="673298"/>
            <a:chOff x="395536" y="3284984"/>
            <a:chExt cx="813783" cy="807958"/>
          </a:xfrm>
          <a:solidFill>
            <a:srgbClr val="CC66FF"/>
          </a:solidFill>
        </p:grpSpPr>
        <p:sp>
          <p:nvSpPr>
            <p:cNvPr id="47" name="Elipse 46"/>
            <p:cNvSpPr/>
            <p:nvPr/>
          </p:nvSpPr>
          <p:spPr>
            <a:xfrm>
              <a:off x="395536" y="3284984"/>
              <a:ext cx="813783" cy="807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70">
                <a:buClrTx/>
              </a:pPr>
              <a:endParaRPr lang="pt-BR" sz="150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9956" y="3339416"/>
              <a:ext cx="737668" cy="751000"/>
            </a:xfrm>
            <a:prstGeom prst="ellipse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8" name="CaixaDeTexto 47"/>
          <p:cNvSpPr txBox="1"/>
          <p:nvPr/>
        </p:nvSpPr>
        <p:spPr>
          <a:xfrm>
            <a:off x="2275906" y="3377076"/>
            <a:ext cx="3147015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1970">
              <a:buClrTx/>
            </a:pPr>
            <a:r>
              <a:rPr lang="pt-BR" sz="1333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 de Interação Socioambiental</a:t>
            </a:r>
          </a:p>
          <a:p>
            <a:pPr defTabSz="761970">
              <a:buClrTx/>
            </a:pPr>
            <a:r>
              <a:rPr lang="pt-BR" sz="1333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diretrizes 25 ações</a:t>
            </a:r>
          </a:p>
        </p:txBody>
      </p:sp>
      <p:grpSp>
        <p:nvGrpSpPr>
          <p:cNvPr id="49" name="Grupo 48"/>
          <p:cNvGrpSpPr/>
          <p:nvPr/>
        </p:nvGrpSpPr>
        <p:grpSpPr>
          <a:xfrm>
            <a:off x="1055455" y="1683935"/>
            <a:ext cx="678153" cy="673298"/>
            <a:chOff x="517598" y="4349234"/>
            <a:chExt cx="813783" cy="80795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6" name="Elipse 45"/>
            <p:cNvSpPr/>
            <p:nvPr/>
          </p:nvSpPr>
          <p:spPr>
            <a:xfrm>
              <a:off x="517598" y="4349234"/>
              <a:ext cx="813783" cy="807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70">
                <a:buClrTx/>
              </a:pPr>
              <a:endParaRPr lang="pt-BR" sz="150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1" name="Imagem 20" descr="policeboat icone.pn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1560" y="4405383"/>
              <a:ext cx="679801" cy="679801"/>
            </a:xfrm>
            <a:prstGeom prst="ellipse">
              <a:avLst/>
            </a:prstGeom>
            <a:grpFill/>
          </p:spPr>
        </p:pic>
      </p:grpSp>
      <p:sp>
        <p:nvSpPr>
          <p:cNvPr id="50" name="CaixaDeTexto 49"/>
          <p:cNvSpPr txBox="1"/>
          <p:nvPr/>
        </p:nvSpPr>
        <p:spPr>
          <a:xfrm>
            <a:off x="1850728" y="1796690"/>
            <a:ext cx="3031599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1970">
              <a:buClrTx/>
            </a:pPr>
            <a:r>
              <a:rPr lang="pt-BR" sz="1333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 de Proteção e Fiscalização</a:t>
            </a:r>
          </a:p>
          <a:p>
            <a:pPr defTabSz="761970">
              <a:buClrTx/>
            </a:pPr>
            <a:r>
              <a:rPr lang="pt-BR" sz="1333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diretrizes 39 ações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2488488" y="4104415"/>
            <a:ext cx="3251211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1970">
              <a:buClrTx/>
            </a:pPr>
            <a:r>
              <a:rPr lang="pt-BR" sz="1333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 de Pesquisa e Monitoramento</a:t>
            </a:r>
          </a:p>
          <a:p>
            <a:pPr defTabSz="761970">
              <a:buClrTx/>
            </a:pPr>
            <a:r>
              <a:rPr lang="pt-BR" sz="1333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diretrizes 45 ações</a:t>
            </a:r>
          </a:p>
        </p:txBody>
      </p:sp>
      <p:grpSp>
        <p:nvGrpSpPr>
          <p:cNvPr id="54" name="Grupo 53"/>
          <p:cNvGrpSpPr/>
          <p:nvPr/>
        </p:nvGrpSpPr>
        <p:grpSpPr>
          <a:xfrm>
            <a:off x="1672243" y="4044409"/>
            <a:ext cx="678153" cy="673298"/>
            <a:chOff x="352146" y="5013176"/>
            <a:chExt cx="813783" cy="807958"/>
          </a:xfrm>
        </p:grpSpPr>
        <p:sp>
          <p:nvSpPr>
            <p:cNvPr id="51" name="Elipse 50"/>
            <p:cNvSpPr/>
            <p:nvPr/>
          </p:nvSpPr>
          <p:spPr>
            <a:xfrm>
              <a:off x="352146" y="5013176"/>
              <a:ext cx="813783" cy="80795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70">
                <a:buClrTx/>
              </a:pPr>
              <a:endParaRPr lang="pt-BR" sz="15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object 52"/>
            <p:cNvSpPr/>
            <p:nvPr/>
          </p:nvSpPr>
          <p:spPr>
            <a:xfrm>
              <a:off x="467531" y="5181812"/>
              <a:ext cx="609011" cy="48814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>
                <a:buClrTx/>
              </a:pPr>
              <a:endParaRPr sz="15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5" name="CaixaDeTexto 54"/>
          <p:cNvSpPr txBox="1"/>
          <p:nvPr/>
        </p:nvSpPr>
        <p:spPr>
          <a:xfrm>
            <a:off x="2728288" y="4937250"/>
            <a:ext cx="3463892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1970">
              <a:buClrTx/>
            </a:pPr>
            <a:r>
              <a:rPr lang="pt-BR" sz="1333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 de Desenvolvimento Sustentável</a:t>
            </a:r>
          </a:p>
          <a:p>
            <a:pPr defTabSz="761970">
              <a:buClrTx/>
            </a:pPr>
            <a:r>
              <a:rPr lang="pt-BR" sz="1333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diretrizes 57 ações</a:t>
            </a:r>
          </a:p>
        </p:txBody>
      </p:sp>
      <p:grpSp>
        <p:nvGrpSpPr>
          <p:cNvPr id="56" name="Grupo 55"/>
          <p:cNvGrpSpPr/>
          <p:nvPr/>
        </p:nvGrpSpPr>
        <p:grpSpPr>
          <a:xfrm>
            <a:off x="1941208" y="4824495"/>
            <a:ext cx="686730" cy="673298"/>
            <a:chOff x="363548" y="5805264"/>
            <a:chExt cx="824076" cy="807958"/>
          </a:xfrm>
          <a:solidFill>
            <a:schemeClr val="accent4"/>
          </a:solidFill>
        </p:grpSpPr>
        <p:sp>
          <p:nvSpPr>
            <p:cNvPr id="52" name="Elipse 51"/>
            <p:cNvSpPr/>
            <p:nvPr/>
          </p:nvSpPr>
          <p:spPr>
            <a:xfrm>
              <a:off x="373841" y="5805264"/>
              <a:ext cx="813783" cy="807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70">
                <a:buClrTx/>
              </a:pPr>
              <a:endParaRPr lang="pt-BR" sz="1500" kern="1200">
                <a:solidFill>
                  <a:srgbClr val="92D050"/>
                </a:solidFill>
                <a:latin typeface="Calibri"/>
              </a:endParaRPr>
            </a:p>
          </p:txBody>
        </p:sp>
        <p:pic>
          <p:nvPicPr>
            <p:cNvPr id="33" name="Imagem 50" descr="noun_Fisherman_645063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27"/>
            <a:stretch>
              <a:fillRect/>
            </a:stretch>
          </p:blipFill>
          <p:spPr bwMode="auto">
            <a:xfrm>
              <a:off x="363548" y="5832800"/>
              <a:ext cx="824076" cy="71057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upo 1"/>
          <p:cNvGrpSpPr/>
          <p:nvPr/>
        </p:nvGrpSpPr>
        <p:grpSpPr>
          <a:xfrm>
            <a:off x="5343152" y="924062"/>
            <a:ext cx="2889255" cy="4693745"/>
            <a:chOff x="5480189" y="1036866"/>
            <a:chExt cx="3467106" cy="5632494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0189" y="1036866"/>
              <a:ext cx="2308271" cy="16353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280241"/>
              <a:ext cx="2182771" cy="28688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1582928"/>
              <a:ext cx="2204693" cy="31422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837" y="1885734"/>
              <a:ext cx="2219611" cy="33434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060" y="2204864"/>
              <a:ext cx="2216581" cy="37356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2512226"/>
              <a:ext cx="1927023" cy="41571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2742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582"/>
            <a:ext cx="9144000" cy="5715000"/>
          </a:xfrm>
          <a:prstGeom prst="rect">
            <a:avLst/>
          </a:prstGeom>
        </p:spPr>
      </p:pic>
      <p:sp>
        <p:nvSpPr>
          <p:cNvPr id="8" name="Google Shape;459;p60"/>
          <p:cNvSpPr/>
          <p:nvPr/>
        </p:nvSpPr>
        <p:spPr>
          <a:xfrm>
            <a:off x="746125" y="-5582"/>
            <a:ext cx="7641167" cy="708232"/>
          </a:xfrm>
          <a:prstGeom prst="rect">
            <a:avLst/>
          </a:prstGeom>
          <a:solidFill>
            <a:srgbClr val="0D0D0D">
              <a:alpha val="69803"/>
            </a:srgbClr>
          </a:solidFill>
          <a:ln w="25400" cap="flat" cmpd="sng">
            <a:solidFill>
              <a:srgbClr val="000000">
                <a:alpha val="980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r>
              <a:rPr lang="pt-BR" sz="2333" b="1" dirty="0">
                <a:solidFill>
                  <a:srgbClr val="FFFF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EQUIPE APA MARINHA DO LITORAL NORTE</a:t>
            </a:r>
            <a:endParaRPr sz="2333" b="1" dirty="0">
              <a:solidFill>
                <a:srgbClr val="FFFF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634613" y="1694202"/>
            <a:ext cx="2911476" cy="335358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500" b="1" u="sng" dirty="0"/>
              <a:t>Equipe Técnica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1500" dirty="0"/>
              <a:t>Gabriela Tibiriçá Sartori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1500" dirty="0"/>
              <a:t>Lara Bueno Chiarelli </a:t>
            </a:r>
            <a:r>
              <a:rPr lang="pt-BR" sz="1500" dirty="0" err="1"/>
              <a:t>Legaspe</a:t>
            </a:r>
            <a:endParaRPr lang="pt-BR" sz="1500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sz="1500" dirty="0" err="1"/>
              <a:t>Misty</a:t>
            </a:r>
            <a:r>
              <a:rPr lang="pt-BR" sz="1500" dirty="0"/>
              <a:t> Rizzo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1500" dirty="0"/>
              <a:t>Lucila Pinsard Vianna</a:t>
            </a:r>
          </a:p>
          <a:p>
            <a:pPr marL="0" indent="0">
              <a:buNone/>
            </a:pPr>
            <a:endParaRPr lang="pt-BR" sz="1500" u="sng" dirty="0"/>
          </a:p>
          <a:p>
            <a:pPr marL="0" indent="0">
              <a:buNone/>
            </a:pPr>
            <a:r>
              <a:rPr lang="pt-BR" sz="1500" b="1" u="sng" dirty="0"/>
              <a:t>Equipe administrativa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1500" dirty="0"/>
              <a:t>Suely Moraes Franco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1500" dirty="0"/>
              <a:t>Vera Lucia Machado Cardoso</a:t>
            </a:r>
          </a:p>
          <a:p>
            <a:pPr marL="0" indent="0">
              <a:buNone/>
            </a:pPr>
            <a:endParaRPr lang="pt-BR" sz="1500" b="1" u="sng" dirty="0"/>
          </a:p>
          <a:p>
            <a:pPr marL="0" indent="0">
              <a:buNone/>
            </a:pPr>
            <a:r>
              <a:rPr lang="pt-BR" sz="1500" b="1" u="sng" dirty="0"/>
              <a:t>Gestor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1500" dirty="0"/>
              <a:t>Marcio José dos Santos</a:t>
            </a:r>
          </a:p>
          <a:p>
            <a:endParaRPr lang="pt-BR" sz="1500" u="sng" dirty="0"/>
          </a:p>
          <a:p>
            <a:pPr marL="0" indent="0">
              <a:buNone/>
            </a:pPr>
            <a:endParaRPr lang="pt-BR" sz="1500" dirty="0"/>
          </a:p>
          <a:p>
            <a:pPr marL="0" indent="0">
              <a:buNone/>
            </a:pPr>
            <a:endParaRPr lang="pt-BR" sz="1500" u="sng" dirty="0"/>
          </a:p>
        </p:txBody>
      </p:sp>
    </p:spTree>
    <p:extLst>
      <p:ext uri="{BB962C8B-B14F-4D97-AF65-F5344CB8AC3E}">
        <p14:creationId xmlns:p14="http://schemas.microsoft.com/office/powerpoint/2010/main" val="3211777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7;p30"/>
          <p:cNvSpPr txBox="1"/>
          <p:nvPr/>
        </p:nvSpPr>
        <p:spPr>
          <a:xfrm>
            <a:off x="387608" y="1955181"/>
            <a:ext cx="8625936" cy="108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tabLst/>
              <a:defRPr/>
            </a:pPr>
            <a:r>
              <a:rPr lang="pt-BR" sz="2600" b="1" dirty="0">
                <a:latin typeface="Calibri" panose="020F0502020204030204" pitchFamily="34" charset="0"/>
                <a:cs typeface="Calibri" panose="020F0502020204030204" pitchFamily="34" charset="0"/>
              </a:rPr>
              <a:t>Comissão Temática de Biodiversidade e Áreas Protegidas</a:t>
            </a:r>
            <a:endParaRPr kumimoji="0" lang="pt-BR" sz="2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26741" y="3429929"/>
            <a:ext cx="869051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23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Relatório referente ao Plano de Manejo da APA Marinha Litoral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23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Norte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lang="pt-BR" sz="2300" b="1" dirty="0">
              <a:solidFill>
                <a:srgbClr val="4F81B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lang="pt-BR" sz="2300" b="1" dirty="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kumimoji="0" lang="pt-BR" sz="23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provado em 19/11/2021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07AFA2F-D14C-47B0-A940-A961058D0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337" y="776966"/>
            <a:ext cx="2704867" cy="1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4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5"/>
          <p:cNvSpPr txBox="1">
            <a:spLocks noGrp="1"/>
          </p:cNvSpPr>
          <p:nvPr>
            <p:ph type="body" idx="4294967295"/>
          </p:nvPr>
        </p:nvSpPr>
        <p:spPr>
          <a:xfrm>
            <a:off x="379141" y="591700"/>
            <a:ext cx="8474928" cy="454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pt-BR" sz="2000" dirty="0"/>
              <a:t>Debates na Comissão: 9 reuniões e 1 Seminário;</a:t>
            </a:r>
          </a:p>
          <a:p>
            <a:pPr marL="800100" lvl="1" indent="-342900">
              <a:spcBef>
                <a:spcPts val="600"/>
              </a:spcBef>
              <a:buSzPts val="2000"/>
              <a:buFont typeface="Arial" panose="020B0604020202020204" pitchFamily="34" charset="0"/>
              <a:buChar char="•"/>
            </a:pPr>
            <a:r>
              <a:rPr lang="pt-BR" sz="1700" dirty="0"/>
              <a:t>Apresentação da APA e da proposta de Plano de Manejo;</a:t>
            </a:r>
          </a:p>
          <a:p>
            <a:pPr marL="800100" lvl="1" indent="-342900">
              <a:spcBef>
                <a:spcPts val="600"/>
              </a:spcBef>
              <a:buSzPts val="2000"/>
              <a:buFont typeface="Arial" panose="020B0604020202020204" pitchFamily="34" charset="0"/>
              <a:buChar char="•"/>
            </a:pPr>
            <a:r>
              <a:rPr lang="pt-BR" sz="1700" dirty="0"/>
              <a:t>Discussões pautadas pela leitura da minuta de decreto, com as ressalvas indicadas pelo Conselho Gestor, associadas a cada Artigo;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pt-BR" sz="2000" dirty="0">
                <a:highlight>
                  <a:srgbClr val="FFFF00"/>
                </a:highlight>
              </a:rPr>
              <a:t>Das 39 ressalvas aprovadas pelo Conselho Gestor, restou apenas um tema em aberto – licenciamento da aquicultura.</a:t>
            </a:r>
          </a:p>
          <a:p>
            <a:pPr marL="342900" indent="-342900">
              <a:spcBef>
                <a:spcPts val="600"/>
              </a:spcBef>
              <a:buSzPts val="2000"/>
              <a:buFont typeface="Wingdings" panose="05000000000000000000" pitchFamily="2" charset="2"/>
              <a:buChar char="Ø"/>
            </a:pPr>
            <a:r>
              <a:rPr lang="pt-BR" sz="2000" dirty="0"/>
              <a:t>O Relatório contém: caracterização, zoneamento, programas de gestão e processo de elaboração, apreciação (de forma sucinta) e anexos;</a:t>
            </a:r>
          </a:p>
          <a:p>
            <a:pPr marL="342900" indent="-342900">
              <a:spcBef>
                <a:spcPts val="600"/>
              </a:spcBef>
              <a:buSzPts val="2000"/>
              <a:buFont typeface="Wingdings" panose="05000000000000000000" pitchFamily="2" charset="2"/>
              <a:buChar char="Ø"/>
            </a:pPr>
            <a:r>
              <a:rPr lang="pt-BR" sz="2000" dirty="0"/>
              <a:t>Anexos: </a:t>
            </a:r>
          </a:p>
          <a:p>
            <a:pPr marL="742950" lvl="1" indent="-285750">
              <a:spcBef>
                <a:spcPts val="600"/>
              </a:spcBef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Atas com as minutas do Decreto em diferentes fases de aprimoramento; </a:t>
            </a:r>
          </a:p>
          <a:p>
            <a:pPr marL="742950" lvl="1" indent="-285750">
              <a:spcBef>
                <a:spcPts val="600"/>
              </a:spcBef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Planilha de ressalvas, com a indicação das encaminhadas e as que restam em aberto; </a:t>
            </a:r>
          </a:p>
          <a:p>
            <a:pPr marL="742950" lvl="1" indent="-285750">
              <a:spcBef>
                <a:spcPts val="600"/>
              </a:spcBef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Planilha de contribuições recebidas por escrito pelo </a:t>
            </a:r>
            <a:r>
              <a:rPr lang="pt-BR" sz="1600" dirty="0" err="1"/>
              <a:t>Consema</a:t>
            </a:r>
            <a:r>
              <a:rPr lang="pt-BR" sz="1600" dirty="0"/>
              <a:t> e a </a:t>
            </a:r>
          </a:p>
          <a:p>
            <a:pPr marL="742950" lvl="1" indent="-285750">
              <a:spcBef>
                <a:spcPts val="600"/>
              </a:spcBef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Minuta atual do Decreto que será apreciada hoje.</a:t>
            </a:r>
            <a:endParaRPr sz="1600" dirty="0"/>
          </a:p>
        </p:txBody>
      </p:sp>
      <p:sp>
        <p:nvSpPr>
          <p:cNvPr id="4" name="Google Shape;217;p30">
            <a:extLst>
              <a:ext uri="{FF2B5EF4-FFF2-40B4-BE49-F238E27FC236}">
                <a16:creationId xmlns:a16="http://schemas.microsoft.com/office/drawing/2014/main" id="{A8EBC341-24E3-4418-9494-A1390C5294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9141" y="63062"/>
            <a:ext cx="7451725" cy="52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RELATÓRIO DA </a:t>
            </a: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CTBio</a:t>
            </a:r>
            <a:r>
              <a:rPr lang="pt-BR" b="1" dirty="0">
                <a:solidFill>
                  <a:srgbClr val="000000"/>
                </a:solidFill>
              </a:rPr>
              <a:t>: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5054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7;p30"/>
          <p:cNvSpPr txBox="1"/>
          <p:nvPr/>
        </p:nvSpPr>
        <p:spPr>
          <a:xfrm>
            <a:off x="395536" y="121196"/>
            <a:ext cx="7107132" cy="524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RELATÓRIO DA </a:t>
            </a: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CTBio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- Reuniões</a:t>
            </a:r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63FFB345-6362-45E0-BC47-6DD3A1FEA9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294724"/>
              </p:ext>
            </p:extLst>
          </p:nvPr>
        </p:nvGraphicFramePr>
        <p:xfrm>
          <a:off x="312234" y="749358"/>
          <a:ext cx="8362807" cy="4496449"/>
        </p:xfrm>
        <a:graphic>
          <a:graphicData uri="http://schemas.openxmlformats.org/drawingml/2006/table">
            <a:tbl>
              <a:tblPr firstRow="1" bandRow="1">
                <a:tableStyleId>{CB0295E5-8DB2-4B00-879C-973B42D4235A}</a:tableStyleId>
              </a:tblPr>
              <a:tblGrid>
                <a:gridCol w="1362393">
                  <a:extLst>
                    <a:ext uri="{9D8B030D-6E8A-4147-A177-3AD203B41FA5}">
                      <a16:colId xmlns:a16="http://schemas.microsoft.com/office/drawing/2014/main" val="2996688752"/>
                    </a:ext>
                  </a:extLst>
                </a:gridCol>
                <a:gridCol w="6108317">
                  <a:extLst>
                    <a:ext uri="{9D8B030D-6E8A-4147-A177-3AD203B41FA5}">
                      <a16:colId xmlns:a16="http://schemas.microsoft.com/office/drawing/2014/main" val="2466586186"/>
                    </a:ext>
                  </a:extLst>
                </a:gridCol>
                <a:gridCol w="892097">
                  <a:extLst>
                    <a:ext uri="{9D8B030D-6E8A-4147-A177-3AD203B41FA5}">
                      <a16:colId xmlns:a16="http://schemas.microsoft.com/office/drawing/2014/main" val="912963682"/>
                    </a:ext>
                  </a:extLst>
                </a:gridCol>
              </a:tblGrid>
              <a:tr h="34536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Reuniões </a:t>
                      </a:r>
                      <a:r>
                        <a:rPr lang="pt-BR" sz="1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CTBio</a:t>
                      </a:r>
                      <a:endParaRPr lang="pt-BR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Temas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36412"/>
                  </a:ext>
                </a:extLst>
              </a:tr>
              <a:tr h="299061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90ª (presencial)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Apresentação Plano de manejo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12/02/20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664608"/>
                  </a:ext>
                </a:extLst>
              </a:tr>
              <a:tr h="508403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91ª (presencial)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a) Apreciação  da Minuta de Decreto com planilha com 39 ressalvas; b) Consenso sobre 18 ressalvas; c) Exclusão ZUI Marinha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10/03/21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28237"/>
                  </a:ext>
                </a:extLst>
              </a:tr>
              <a:tr h="299061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92ª  (</a:t>
                      </a:r>
                      <a:r>
                        <a:rPr lang="pt-BR" b="1" dirty="0">
                          <a:highlight>
                            <a:srgbClr val="00FFFF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virtual</a:t>
                      </a:r>
                      <a:r>
                        <a:rPr lang="pt-B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ressalvas consensuadas e 6 geraram aprimoramento de redação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15/06/21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868600"/>
                  </a:ext>
                </a:extLst>
              </a:tr>
              <a:tr h="360603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93ª  </a:t>
                      </a:r>
                      <a:r>
                        <a:rPr kumimoji="0" lang="pt-B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(</a:t>
                      </a:r>
                      <a:r>
                        <a:rPr kumimoji="0" lang="pt-B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virtual</a:t>
                      </a:r>
                      <a:r>
                        <a:rPr kumimoji="0" lang="pt-B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pt-BR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Discussão de 7 ressalvas e aprimoramentos de redação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24/06/21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005891"/>
                  </a:ext>
                </a:extLst>
              </a:tr>
              <a:tr h="508403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94ª  </a:t>
                      </a:r>
                      <a:r>
                        <a:rPr kumimoji="0" lang="pt-B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(</a:t>
                      </a:r>
                      <a:r>
                        <a:rPr kumimoji="0" lang="pt-B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virtual</a:t>
                      </a:r>
                      <a:r>
                        <a:rPr kumimoji="0" lang="pt-B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pt-BR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Aprimoramento de texto, apresentação SAA sobre ressalva 6 (ancoragem de carga viva)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07/08/21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001293"/>
                  </a:ext>
                </a:extLst>
              </a:tr>
              <a:tr h="299061">
                <a:tc gridSpan="2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SEMINÁRIO - AQUICULTURA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31/08/21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549455"/>
                  </a:ext>
                </a:extLst>
              </a:tr>
              <a:tr h="508403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97ª  </a:t>
                      </a:r>
                      <a:r>
                        <a:rPr kumimoji="0" lang="pt-B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(</a:t>
                      </a:r>
                      <a:r>
                        <a:rPr kumimoji="0" lang="pt-B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virtual</a:t>
                      </a:r>
                      <a:r>
                        <a:rPr kumimoji="0" lang="pt-B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pt-BR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Discussão 5 temas: </a:t>
                      </a:r>
                      <a:r>
                        <a:rPr lang="pt-BR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ship</a:t>
                      </a:r>
                      <a:r>
                        <a:rPr lang="pt-BR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pt-BR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ship</a:t>
                      </a:r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pt-BR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ship</a:t>
                      </a:r>
                      <a:r>
                        <a:rPr lang="pt-BR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pt-BR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barge</a:t>
                      </a:r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ancoragem carga viva, ato tendente e espelho d´água para aquicultura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21/09/21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786226"/>
                  </a:ext>
                </a:extLst>
              </a:tr>
              <a:tr h="299061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98ª  </a:t>
                      </a:r>
                      <a:r>
                        <a:rPr kumimoji="0" lang="pt-B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(</a:t>
                      </a:r>
                      <a:r>
                        <a:rPr kumimoji="0" lang="pt-B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virtual</a:t>
                      </a:r>
                      <a:r>
                        <a:rPr kumimoji="0" lang="pt-B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pt-BR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Discussão sobre acordos de gestão e aquicultura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26/10/21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176863"/>
                  </a:ext>
                </a:extLst>
              </a:tr>
              <a:tr h="508403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99ª  </a:t>
                      </a:r>
                      <a:r>
                        <a:rPr kumimoji="0" lang="pt-B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(</a:t>
                      </a:r>
                      <a:r>
                        <a:rPr kumimoji="0" lang="pt-B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virtual</a:t>
                      </a:r>
                      <a:r>
                        <a:rPr kumimoji="0" lang="pt-B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pt-BR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Três pontos não consensuados: 1) aquicultura /lâmina d´água; 2) distanciamento da costa; 3) licenciamento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12/11/21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561102"/>
                  </a:ext>
                </a:extLst>
              </a:tr>
              <a:tr h="503857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100ª  </a:t>
                      </a:r>
                      <a:r>
                        <a:rPr kumimoji="0" lang="pt-B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(</a:t>
                      </a:r>
                      <a:r>
                        <a:rPr kumimoji="0" lang="pt-B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virtual</a:t>
                      </a:r>
                      <a:r>
                        <a:rPr kumimoji="0" lang="pt-B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pt-BR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Aprovação do relatório com um ponto em aberto (dissenso): licenciamento aquicultura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19/11/21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530654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E58D9DA6-FC1C-4AA0-B216-577CBCB0C4A3}"/>
              </a:ext>
            </a:extLst>
          </p:cNvPr>
          <p:cNvSpPr txBox="1"/>
          <p:nvPr/>
        </p:nvSpPr>
        <p:spPr>
          <a:xfrm>
            <a:off x="535065" y="5355184"/>
            <a:ext cx="8029071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highlight>
                  <a:srgbClr val="00FFFF"/>
                </a:highlight>
              </a:rPr>
              <a:t>Reuniões virtuais pela plataforma Zoom e transmitidas pelo canal do CONSEMA no YouTube</a:t>
            </a:r>
          </a:p>
        </p:txBody>
      </p:sp>
    </p:spTree>
    <p:extLst>
      <p:ext uri="{BB962C8B-B14F-4D97-AF65-F5344CB8AC3E}">
        <p14:creationId xmlns:p14="http://schemas.microsoft.com/office/powerpoint/2010/main" val="1945455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5"/>
          <p:cNvSpPr txBox="1">
            <a:spLocks noGrp="1"/>
          </p:cNvSpPr>
          <p:nvPr>
            <p:ph type="body" idx="4294967295"/>
          </p:nvPr>
        </p:nvSpPr>
        <p:spPr>
          <a:xfrm>
            <a:off x="460917" y="731219"/>
            <a:ext cx="8549268" cy="424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1"/>
                </a:solidFill>
              </a:rPr>
              <a:t>Proibição de </a:t>
            </a:r>
            <a:r>
              <a:rPr lang="pt-BR" sz="2000" i="1" dirty="0" err="1">
                <a:solidFill>
                  <a:schemeClr val="tx1"/>
                </a:solidFill>
              </a:rPr>
              <a:t>ship-to</a:t>
            </a:r>
            <a:r>
              <a:rPr lang="pt-BR" sz="2000" dirty="0" err="1">
                <a:solidFill>
                  <a:schemeClr val="tx1"/>
                </a:solidFill>
              </a:rPr>
              <a:t>-</a:t>
            </a:r>
            <a:r>
              <a:rPr lang="pt-BR" sz="2000" i="1" dirty="0" err="1">
                <a:solidFill>
                  <a:schemeClr val="tx1"/>
                </a:solidFill>
              </a:rPr>
              <a:t>ship</a:t>
            </a:r>
            <a:r>
              <a:rPr lang="pt-BR" sz="2000" dirty="0">
                <a:solidFill>
                  <a:schemeClr val="tx1"/>
                </a:solidFill>
              </a:rPr>
              <a:t> e </a:t>
            </a:r>
            <a:r>
              <a:rPr lang="pt-BR" sz="2000" i="1" dirty="0" err="1">
                <a:solidFill>
                  <a:schemeClr val="tx1"/>
                </a:solidFill>
              </a:rPr>
              <a:t>ship-to-barge</a:t>
            </a:r>
            <a:r>
              <a:rPr lang="pt-BR" sz="2000" i="1" dirty="0">
                <a:solidFill>
                  <a:schemeClr val="tx1"/>
                </a:solidFill>
              </a:rPr>
              <a:t>;</a:t>
            </a:r>
          </a:p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1"/>
                </a:solidFill>
              </a:rPr>
              <a:t>Adoção de boas práticas para ancoragem de carga viva;</a:t>
            </a:r>
          </a:p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1"/>
                </a:solidFill>
              </a:rPr>
              <a:t>Respeito e valorização das comunidades tradicionais com inclusão de dispositivo prevendo manifestação livre, prévia e informada em casos de empreendimentos que as impactem;</a:t>
            </a:r>
          </a:p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1"/>
                </a:solidFill>
              </a:rPr>
              <a:t>Pesca e Ato tendente: especificação de procedimentos para evitar enquadramento equivocado;</a:t>
            </a:r>
          </a:p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1"/>
                </a:solidFill>
              </a:rPr>
              <a:t>Acordos de gestão: adoção de definição clara, instrumento de ordenamento e mediação para resolução de conflitos sobre as atividades permitidas, como pesca, aquicultura, turismo e pesquisa;</a:t>
            </a:r>
          </a:p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1"/>
                </a:solidFill>
              </a:rPr>
              <a:t>Limite da área do espelho d´água ocupada por aquicultura na ZUBE: 20.000m</a:t>
            </a:r>
            <a:r>
              <a:rPr lang="pt-BR" sz="2000" baseline="30000" dirty="0">
                <a:solidFill>
                  <a:schemeClr val="tx1"/>
                </a:solidFill>
              </a:rPr>
              <a:t>2</a:t>
            </a:r>
            <a:r>
              <a:rPr lang="pt-BR" sz="2000" dirty="0">
                <a:solidFill>
                  <a:schemeClr val="tx1"/>
                </a:solidFill>
              </a:rPr>
              <a:t> (2ha) .</a:t>
            </a:r>
            <a:endParaRPr sz="2000" dirty="0"/>
          </a:p>
        </p:txBody>
      </p:sp>
      <p:sp>
        <p:nvSpPr>
          <p:cNvPr id="4" name="Google Shape;217;p30">
            <a:extLst>
              <a:ext uri="{FF2B5EF4-FFF2-40B4-BE49-F238E27FC236}">
                <a16:creationId xmlns:a16="http://schemas.microsoft.com/office/drawing/2014/main" id="{A8EBC341-24E3-4418-9494-A1390C5294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0250" y="92798"/>
            <a:ext cx="7354154" cy="52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RELATÓRIO DA </a:t>
            </a: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CTBio</a:t>
            </a:r>
            <a:r>
              <a:rPr lang="pt-BR" b="1" dirty="0">
                <a:solidFill>
                  <a:srgbClr val="000000"/>
                </a:solidFill>
              </a:rPr>
              <a:t>: 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Principais 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2444811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5"/>
          <p:cNvSpPr txBox="1">
            <a:spLocks noGrp="1"/>
          </p:cNvSpPr>
          <p:nvPr>
            <p:ph type="body" idx="4294967295"/>
          </p:nvPr>
        </p:nvSpPr>
        <p:spPr>
          <a:xfrm>
            <a:off x="479051" y="637401"/>
            <a:ext cx="8185897" cy="4796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pt-BR" sz="2000" dirty="0">
              <a:solidFill>
                <a:schemeClr val="tx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1"/>
                </a:solidFill>
              </a:rPr>
              <a:t>Exclusão ZUI marinha (sem demanda do setor de pesca industrial</a:t>
            </a:r>
            <a:r>
              <a:rPr lang="pt-BR" sz="2000" dirty="0">
                <a:solidFill>
                  <a:schemeClr val="accent1"/>
                </a:solidFill>
              </a:rPr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pt-BR" sz="2000" dirty="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pt-BR" sz="2000" dirty="0">
              <a:solidFill>
                <a:schemeClr val="accent1"/>
              </a:solidFill>
            </a:endParaRP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Tx/>
              <a:buChar char="-"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239DBB8-DC52-4900-90E1-EE9B579E0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64" y="1570340"/>
            <a:ext cx="8083584" cy="3228383"/>
          </a:xfrm>
          <a:prstGeom prst="rect">
            <a:avLst/>
          </a:prstGeom>
        </p:spPr>
      </p:pic>
      <p:sp>
        <p:nvSpPr>
          <p:cNvPr id="5" name="Google Shape;217;p30">
            <a:extLst>
              <a:ext uri="{FF2B5EF4-FFF2-40B4-BE49-F238E27FC236}">
                <a16:creationId xmlns:a16="http://schemas.microsoft.com/office/drawing/2014/main" id="{67729A4B-0CDE-48E3-BB66-65AFA3B3015E}"/>
              </a:ext>
            </a:extLst>
          </p:cNvPr>
          <p:cNvSpPr txBox="1">
            <a:spLocks/>
          </p:cNvSpPr>
          <p:nvPr/>
        </p:nvSpPr>
        <p:spPr>
          <a:xfrm>
            <a:off x="329986" y="92798"/>
            <a:ext cx="7354154" cy="52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000000"/>
              </a:buClr>
              <a:defRPr/>
            </a:pPr>
            <a:r>
              <a:rPr lang="pt-BR" b="1" dirty="0">
                <a:solidFill>
                  <a:srgbClr val="000000"/>
                </a:solidFill>
              </a:rPr>
              <a:t>RELATÓRIO DA </a:t>
            </a:r>
            <a:r>
              <a:rPr lang="pt-BR" b="1" dirty="0" err="1">
                <a:solidFill>
                  <a:srgbClr val="000000"/>
                </a:solidFill>
              </a:rPr>
              <a:t>CTBio</a:t>
            </a:r>
            <a:r>
              <a:rPr lang="pt-BR" b="1" dirty="0">
                <a:solidFill>
                  <a:srgbClr val="000000"/>
                </a:solidFill>
              </a:rPr>
              <a:t>: </a:t>
            </a:r>
            <a:r>
              <a:rPr lang="pt-BR" sz="2400" b="1" dirty="0">
                <a:solidFill>
                  <a:srgbClr val="000000"/>
                </a:solidFill>
              </a:rPr>
              <a:t>Principais recomendações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32ED30C-AEB3-488D-833A-81A39AE5A516}"/>
              </a:ext>
            </a:extLst>
          </p:cNvPr>
          <p:cNvSpPr txBox="1"/>
          <p:nvPr/>
        </p:nvSpPr>
        <p:spPr>
          <a:xfrm>
            <a:off x="4356410" y="5344098"/>
            <a:ext cx="478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Figura 4, página 11 do Relatório</a:t>
            </a:r>
          </a:p>
        </p:txBody>
      </p:sp>
    </p:spTree>
    <p:extLst>
      <p:ext uri="{BB962C8B-B14F-4D97-AF65-F5344CB8AC3E}">
        <p14:creationId xmlns:p14="http://schemas.microsoft.com/office/powerpoint/2010/main" val="2311510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129"/>
          <p:cNvSpPr/>
          <p:nvPr/>
        </p:nvSpPr>
        <p:spPr>
          <a:xfrm>
            <a:off x="378373" y="163551"/>
            <a:ext cx="68580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pt-BR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RELATÓRIO DA </a:t>
            </a:r>
            <a:r>
              <a:rPr kumimoji="0" lang="pt-BR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CTBio</a:t>
            </a:r>
            <a:r>
              <a:rPr lang="pt-BR" sz="2600" b="1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kumimoji="0" lang="pt-BR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Considerações Finais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51C4AF-31E5-4E06-87B2-1A274922FFB6}"/>
              </a:ext>
            </a:extLst>
          </p:cNvPr>
          <p:cNvSpPr txBox="1"/>
          <p:nvPr/>
        </p:nvSpPr>
        <p:spPr>
          <a:xfrm>
            <a:off x="104078" y="668633"/>
            <a:ext cx="900006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 Plano de Manejo seguiu as novas diretrizes estabelecidas pelo Roteiro Metodológico </a:t>
            </a: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elaborado, com adaptações, atendendo à legislação ambiental vigente, em especial à Resolução SMA nº 33/2013 e ao Decreto Estadual nº 60.302/2014</a:t>
            </a:r>
          </a:p>
          <a:p>
            <a:pPr marL="342900" indent="-342900">
              <a:buFont typeface="+mj-lt"/>
              <a:buAutoNum type="arabicPeriod"/>
            </a:pPr>
            <a:endParaRPr lang="pt-B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 conteúdo do Plano de Manejo é sintético, mas suficiente e qualificado para a elaboração do zoneamento e dos programas</a:t>
            </a: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, oferecendo um instrumento pragmático à gestão da UC;</a:t>
            </a:r>
          </a:p>
          <a:p>
            <a:pPr marL="342900" indent="-342900">
              <a:buFont typeface="+mj-lt"/>
              <a:buAutoNum type="arabicPeriod"/>
            </a:pPr>
            <a:endParaRPr lang="pt-B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 Plano de Manejo foi discutido e elaborado pela Secretaria de Infraestrutura e Meio Ambiente, Fundação Florestal e CETESB, com a participação dos atores locais. </a:t>
            </a: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Os trabalhos foram iniciados em 2013, inicialmente com a contratação de consultoria externa, e foram concluídos com a manifestação do Conselho Consultivo em dezembro de 2019. </a:t>
            </a: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Os ritos exigidos pela legislação vigente foram cumpridos, em especial,</a:t>
            </a: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 em relação ao conteúdo e à participação social; </a:t>
            </a:r>
          </a:p>
          <a:p>
            <a:pPr marL="342900" indent="-342900">
              <a:buFont typeface="+mj-lt"/>
              <a:buAutoNum type="arabicPeriod"/>
            </a:pPr>
            <a:endParaRPr lang="pt-B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 participação da sociedade possibilitou </a:t>
            </a: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o esclarecimento aos atores envolvidos e </a:t>
            </a: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permitiu o aprimoramento do Plano de Manejo</a:t>
            </a: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. A participação se deu por meio de oficinas, em reuniões com o Conselho Consultivo ampliado, em reuniões setoriais e por meio de portal eletrônico;</a:t>
            </a:r>
          </a:p>
          <a:p>
            <a:pPr marL="342900" indent="-342900">
              <a:buFont typeface="+mj-lt"/>
              <a:buAutoNum type="arabicPeriod"/>
            </a:pPr>
            <a:endParaRPr lang="pt-B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 Plano foi devidamente aprovado pelo Conselho Consultivo da Unidade</a:t>
            </a: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, porém </a:t>
            </a: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com 39 ressalvas </a:t>
            </a: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que foram </a:t>
            </a: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analisadas uma a uma pela </a:t>
            </a:r>
            <a:r>
              <a:rPr lang="pt-BR" sz="15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CTBio</a:t>
            </a: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, após recomendações técnicas do Comitê de Integração de Planos de Manejo;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90C7AC7-A070-478B-AC0D-6834D7D1D7A2}"/>
              </a:ext>
            </a:extLst>
          </p:cNvPr>
          <p:cNvSpPr txBox="1"/>
          <p:nvPr/>
        </p:nvSpPr>
        <p:spPr>
          <a:xfrm>
            <a:off x="6244684" y="5389756"/>
            <a:ext cx="2859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Páginas 35 e 36 do Relatório </a:t>
            </a:r>
          </a:p>
        </p:txBody>
      </p:sp>
    </p:spTree>
    <p:extLst>
      <p:ext uri="{BB962C8B-B14F-4D97-AF65-F5344CB8AC3E}">
        <p14:creationId xmlns:p14="http://schemas.microsoft.com/office/powerpoint/2010/main" val="2928121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73B6448-D734-4BA7-8A4A-460287D05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14" y="222675"/>
            <a:ext cx="7953703" cy="52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995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129"/>
          <p:cNvSpPr/>
          <p:nvPr/>
        </p:nvSpPr>
        <p:spPr>
          <a:xfrm>
            <a:off x="378373" y="163551"/>
            <a:ext cx="68580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pt-BR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RELATÓRIO DA </a:t>
            </a:r>
            <a:r>
              <a:rPr kumimoji="0" lang="pt-BR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CTBio</a:t>
            </a:r>
            <a:r>
              <a:rPr lang="pt-BR" sz="2600" b="1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kumimoji="0" lang="pt-BR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Considerações Finais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1828DB7-C957-4D3E-99E0-B9E1770861CB}"/>
              </a:ext>
            </a:extLst>
          </p:cNvPr>
          <p:cNvSpPr txBox="1"/>
          <p:nvPr/>
        </p:nvSpPr>
        <p:spPr>
          <a:xfrm>
            <a:off x="39860" y="671107"/>
            <a:ext cx="906428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6. Após ter entrado no CONSEMA, o </a:t>
            </a: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Plano foi objeto de análise pela </a:t>
            </a:r>
            <a:r>
              <a:rPr lang="pt-BR" sz="15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CTBio</a:t>
            </a: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. Esse processo envolveu </a:t>
            </a: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nove reuniões, a maioria, por ocasião da pandemia do COVID, realizada em formato virtual</a:t>
            </a: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pt-B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sz="15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CTBio</a:t>
            </a: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recomenda </a:t>
            </a: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que a Secretaria de Infraestrutura e Meio Ambiente e a Fundação Florestal empreendam esforços para a gestão integrada entre as UCs, com </a:t>
            </a: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 implementação do Mosaico das Ilhas e Áreas Marinhas Protegidas do Litoral Paulista</a:t>
            </a: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, instituído pelo Decreto nº 53.528/2008;</a:t>
            </a:r>
          </a:p>
          <a:p>
            <a:endParaRPr lang="pt-B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8. </a:t>
            </a: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sz="15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CTBio</a:t>
            </a: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discutiu e propôs adequações à minuta de Decreto, já aplicadas na versão anexada a este relatório. Restou um tema que não alcançou consenso entre os Conselheiros (licenciamento de empreendimentos de aquicultura), no processo de discussão no âmbito da </a:t>
            </a:r>
            <a:r>
              <a:rPr lang="pt-BR" sz="15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CTBio</a:t>
            </a: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, e que está destacado na minuta</a:t>
            </a: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pt-B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9. </a:t>
            </a: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Optou-se por reunir em um arquivo separado todos os anexos</a:t>
            </a: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, incluindo a ata de cada reunião, com as diferentes versões da minuta de decreto, </a:t>
            </a: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 fim de registrar e dar transparência ao processo</a:t>
            </a: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, além de facilitar a leitura e compreensão. </a:t>
            </a:r>
          </a:p>
          <a:p>
            <a:endParaRPr lang="pt-B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10. </a:t>
            </a:r>
            <a:r>
              <a:rPr lang="pt-BR" sz="15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Diante do exposto, a Comissão Temática de Biodiversidade e Áreas Protegidas manifesta-se favoravelmente à aprovação deste relatório</a:t>
            </a: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15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bem como aos itens da Minuta de Decreto consensuados </a:t>
            </a: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na Comissão,</a:t>
            </a: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5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propondo encaminhamento à Plenária do CONSEMA para a manifestação final, especialmente com relação ao tema não consensuado no âmbito da </a:t>
            </a:r>
            <a:r>
              <a:rPr lang="pt-BR" sz="1500" b="1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CTBio</a:t>
            </a:r>
            <a:r>
              <a:rPr lang="pt-BR" sz="15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, representado pelos dispositivos destacados na minuta decorrente da 100ª reunião </a:t>
            </a:r>
            <a:r>
              <a:rPr lang="pt-BR" sz="1500" b="1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CTBio</a:t>
            </a:r>
            <a:r>
              <a:rPr lang="pt-BR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 [</a:t>
            </a:r>
            <a:r>
              <a:rPr kumimoji="0" lang="pt-B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0000"/>
                </a:highlight>
                <a:uLnTx/>
                <a:uFillTx/>
                <a:latin typeface="Calibri"/>
                <a:cs typeface="Calibri"/>
                <a:sym typeface="Calibri"/>
              </a:rPr>
              <a:t>Licenciamento Aquicultura: Art. 14, I, b e Art. 15, I, b]</a:t>
            </a:r>
          </a:p>
          <a:p>
            <a:endParaRPr lang="pt-BR" sz="15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99ED35-F841-4406-B56F-00FBF6964404}"/>
              </a:ext>
            </a:extLst>
          </p:cNvPr>
          <p:cNvSpPr txBox="1"/>
          <p:nvPr/>
        </p:nvSpPr>
        <p:spPr>
          <a:xfrm>
            <a:off x="6244684" y="5389756"/>
            <a:ext cx="2859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Páginas 35 e 36 do Relatório </a:t>
            </a:r>
          </a:p>
        </p:txBody>
      </p:sp>
    </p:spTree>
    <p:extLst>
      <p:ext uri="{BB962C8B-B14F-4D97-AF65-F5344CB8AC3E}">
        <p14:creationId xmlns:p14="http://schemas.microsoft.com/office/powerpoint/2010/main" val="1420019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744575" y="3821447"/>
            <a:ext cx="7637425" cy="1863742"/>
            <a:chOff x="86309" y="4437112"/>
            <a:chExt cx="9186842" cy="2091848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42"/>
            <a:stretch/>
          </p:blipFill>
          <p:spPr>
            <a:xfrm>
              <a:off x="86309" y="4437112"/>
              <a:ext cx="3023743" cy="2021374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4" name="Imagem 13" descr="cardume%201.jpg"/>
            <p:cNvPicPr>
              <a:picLocks noChangeAspect="1"/>
            </p:cNvPicPr>
            <p:nvPr/>
          </p:nvPicPr>
          <p:blipFill rotWithShape="1">
            <a:blip r:embed="rId3" cstate="print"/>
            <a:srcRect t="9088"/>
            <a:stretch/>
          </p:blipFill>
          <p:spPr>
            <a:xfrm>
              <a:off x="5876892" y="4437112"/>
              <a:ext cx="3396259" cy="2091848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0" t="3507" r="3386" b="4531"/>
            <a:stretch/>
          </p:blipFill>
          <p:spPr bwMode="auto">
            <a:xfrm>
              <a:off x="3102243" y="4437112"/>
              <a:ext cx="2815586" cy="2091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Google Shape;118;p17"/>
          <p:cNvSpPr/>
          <p:nvPr/>
        </p:nvSpPr>
        <p:spPr>
          <a:xfrm>
            <a:off x="762000" y="0"/>
            <a:ext cx="7620000" cy="817273"/>
          </a:xfrm>
          <a:prstGeom prst="rect">
            <a:avLst/>
          </a:prstGeom>
          <a:solidFill>
            <a:srgbClr val="0D0D0D">
              <a:alpha val="69803"/>
            </a:srgbClr>
          </a:solidFill>
          <a:ln w="25400" cap="flat" cmpd="sng">
            <a:solidFill>
              <a:srgbClr val="000000">
                <a:alpha val="980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marL="380985" marR="0" lvl="1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23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APA Marinha do Litoral Norte</a:t>
            </a:r>
            <a:endParaRPr kumimoji="0" sz="2333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Espaço Reservado para Conteúdo 1"/>
          <p:cNvSpPr>
            <a:spLocks noGrp="1"/>
          </p:cNvSpPr>
          <p:nvPr>
            <p:ph idx="1"/>
          </p:nvPr>
        </p:nvSpPr>
        <p:spPr>
          <a:xfrm>
            <a:off x="1151621" y="1477347"/>
            <a:ext cx="6780753" cy="727339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2000">
                <a:latin typeface="Arial" panose="020B0604020202020204" pitchFamily="34" charset="0"/>
                <a:cs typeface="Arial" panose="020B0604020202020204" pitchFamily="34" charset="0"/>
              </a:rPr>
              <a:t>Proteger, ordenar, garantir e disciplinar o uso racional dos  recursos ambientais da região. 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1151620" y="2592308"/>
            <a:ext cx="6780753" cy="707886"/>
          </a:xfrm>
          <a:prstGeom prst="rect">
            <a:avLst/>
          </a:prstGeom>
          <a:solidFill>
            <a:srgbClr val="E7670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Ordenar o turismo recreativo, as atividades  de pesquisa,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pesca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 promover o desenvolvimento sustentável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1087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762000" y="817274"/>
          <a:ext cx="7620000" cy="3060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8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052">
                <a:tc>
                  <a:txBody>
                    <a:bodyPr/>
                    <a:lstStyle/>
                    <a:p>
                      <a:pPr marR="63500"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Instrumento(s)</a:t>
                      </a:r>
                      <a:endParaRPr lang="pt-BR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17" marR="52917" marT="52917" marB="529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63500" algn="just">
                        <a:spcAft>
                          <a:spcPts val="0"/>
                        </a:spcAft>
                      </a:pPr>
                      <a:r>
                        <a:rPr lang="pt-BR" sz="1200" b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- Decreto Estadual nº 53.525, de 08 de Outubro de 2008;  </a:t>
                      </a:r>
                    </a:p>
                    <a:p>
                      <a:pPr marL="108000" marR="63500" algn="just">
                        <a:spcAft>
                          <a:spcPts val="0"/>
                        </a:spcAft>
                      </a:pPr>
                      <a:r>
                        <a:rPr lang="pt-BR" sz="1200" b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Resolução SMA nº 69, de 28 de setembro de 2009;  </a:t>
                      </a:r>
                    </a:p>
                    <a:p>
                      <a:pPr marL="107950" marR="63500" algn="just">
                        <a:spcAft>
                          <a:spcPts val="0"/>
                        </a:spcAft>
                      </a:pPr>
                      <a:r>
                        <a:rPr lang="pt-BR" sz="12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 Resolução SMA nº 78, de 29 de setembro de 2016</a:t>
                      </a:r>
                    </a:p>
                  </a:txBody>
                  <a:tcPr marL="52917" marR="52917" marT="52917" marB="529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5950">
                <a:tc>
                  <a:txBody>
                    <a:bodyPr/>
                    <a:lstStyle/>
                    <a:p>
                      <a:pPr marL="63500" marR="63500"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Atributos </a:t>
                      </a:r>
                      <a:endParaRPr lang="pt-BR" sz="12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5213" marR="15213" marT="15213" marB="15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63500"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Biodiversidade costeiro-marinha, incluindo algumas espécies ameaçadas de extinção, paisagem, recursos naturais, bem como garantir a manutenção das funções sociais e culturais no território.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5213" marR="15213" marT="15213" marB="15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36">
                <a:tc>
                  <a:txBody>
                    <a:bodyPr/>
                    <a:lstStyle/>
                    <a:p>
                      <a:pPr marL="0" marR="63500" indent="0"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Município(s) Abrangido(s)</a:t>
                      </a:r>
                      <a:endParaRPr lang="pt-BR" sz="12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17" marR="52917" marT="52917" marB="529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63500" lvl="0" algn="just">
                        <a:spcAft>
                          <a:spcPts val="0"/>
                        </a:spcAft>
                        <a:buNone/>
                      </a:pPr>
                      <a:r>
                        <a:rPr lang="pt-BR" sz="1200">
                          <a:effectLst/>
                          <a:latin typeface="Arial"/>
                          <a:cs typeface="Arial"/>
                        </a:rPr>
                        <a:t>Ubatuba, Caraguatatuba, Ilhabela e São Sebastião</a:t>
                      </a:r>
                      <a:endParaRPr lang="pt-BR" sz="1300"/>
                    </a:p>
                  </a:txBody>
                  <a:tcPr marL="52917" marR="52917" marT="52917" marB="529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36">
                <a:tc>
                  <a:txBody>
                    <a:bodyPr/>
                    <a:lstStyle/>
                    <a:p>
                      <a:pPr marL="3175" marR="63500" indent="0"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 da UC</a:t>
                      </a:r>
                      <a:endParaRPr lang="pt-BR" sz="12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17" marR="52917" marT="52917" marB="529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635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i="0" u="none" strike="noStrike" noProof="0">
                          <a:effectLst/>
                          <a:latin typeface="Arial"/>
                        </a:rPr>
                        <a:t>316.242,45 hectares </a:t>
                      </a:r>
                      <a:r>
                        <a:rPr lang="pt-BR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 três setores: Cunhambebe, </a:t>
                      </a:r>
                      <a:r>
                        <a:rPr lang="pt-BR" sz="12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Maembipe</a:t>
                      </a:r>
                      <a:r>
                        <a:rPr lang="pt-BR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e </a:t>
                      </a:r>
                      <a:r>
                        <a:rPr lang="pt-BR" sz="12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Ypautiba</a:t>
                      </a:r>
                    </a:p>
                  </a:txBody>
                  <a:tcPr marL="52917" marR="52917" marT="52917" marB="529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667">
                <a:tc>
                  <a:txBody>
                    <a:bodyPr/>
                    <a:lstStyle/>
                    <a:p>
                      <a:pPr marL="0" marR="63500" indent="0"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Conselho</a:t>
                      </a:r>
                      <a:endParaRPr lang="pt-BR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17" marR="52917" marT="52917" marB="529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indent="0"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>
                          <a:effectLst/>
                          <a:latin typeface="Arial"/>
                          <a:cs typeface="Arial"/>
                        </a:rPr>
                        <a:t>Constituído e Operando, em comum com a ARIE de São Sebastião - </a:t>
                      </a:r>
                      <a:r>
                        <a:rPr lang="pt-BR" sz="1200" kern="1200" noProof="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Resolução SMA nº 85/2018 (Biênio 2018-2020).</a:t>
                      </a:r>
                      <a:endParaRPr lang="en-US" sz="1200" kern="1200" noProof="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52917" marR="52917" marT="52917" marB="529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Google Shape;118;p17"/>
          <p:cNvSpPr/>
          <p:nvPr/>
        </p:nvSpPr>
        <p:spPr>
          <a:xfrm>
            <a:off x="762000" y="0"/>
            <a:ext cx="7620000" cy="817273"/>
          </a:xfrm>
          <a:prstGeom prst="rect">
            <a:avLst/>
          </a:prstGeom>
          <a:solidFill>
            <a:srgbClr val="0D0D0D">
              <a:alpha val="69803"/>
            </a:srgbClr>
          </a:solidFill>
          <a:ln w="25400" cap="flat" cmpd="sng">
            <a:solidFill>
              <a:srgbClr val="000000">
                <a:alpha val="980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marL="380985" lvl="1" defTabSz="761970">
              <a:buClrTx/>
            </a:pPr>
            <a:r>
              <a:rPr lang="pt-BR" sz="2333" b="1" kern="1200">
                <a:solidFill>
                  <a:srgbClr val="FFFF00"/>
                </a:solidFill>
              </a:rPr>
              <a:t>APA Marinha do Litoral Norte</a:t>
            </a:r>
            <a:endParaRPr sz="2333" b="1" kern="1200">
              <a:solidFill>
                <a:srgbClr val="FFFF00"/>
              </a:solidFill>
            </a:endParaRPr>
          </a:p>
        </p:txBody>
      </p:sp>
      <p:pic>
        <p:nvPicPr>
          <p:cNvPr id="9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r="1770" b="14542"/>
          <a:stretch/>
        </p:blipFill>
        <p:spPr>
          <a:xfrm>
            <a:off x="762000" y="3817608"/>
            <a:ext cx="7620000" cy="189739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3203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F95A09E-713B-4D88-A369-3500478B3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884" y="311035"/>
            <a:ext cx="9858077" cy="522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26764A9-82A8-4A49-AC3B-67CDD7C54E74}"/>
              </a:ext>
            </a:extLst>
          </p:cNvPr>
          <p:cNvSpPr txBox="1"/>
          <p:nvPr/>
        </p:nvSpPr>
        <p:spPr>
          <a:xfrm>
            <a:off x="1820917" y="76410"/>
            <a:ext cx="4808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CARACTERIZAÇÃO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2471415" y="320654"/>
            <a:ext cx="5697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pt-BR" sz="2800" b="1" dirty="0">
                <a:solidFill>
                  <a:srgbClr val="FFFF00"/>
                </a:solidFill>
              </a:rPr>
              <a:t>Meio Físico Terrestre e Marinho </a:t>
            </a:r>
          </a:p>
        </p:txBody>
      </p:sp>
      <p:pic>
        <p:nvPicPr>
          <p:cNvPr id="6" name="Imagem 2" descr="Montanha com vista para a água&#10;&#10;Descrição gerada com alta confiança">
            <a:extLst>
              <a:ext uri="{FF2B5EF4-FFF2-40B4-BE49-F238E27FC236}">
                <a16:creationId xmlns:a16="http://schemas.microsoft.com/office/drawing/2014/main" id="{94105FEC-64CC-496D-9386-8560B8F5A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516" y="770722"/>
            <a:ext cx="3161071" cy="1993679"/>
          </a:xfrm>
          <a:prstGeom prst="rect">
            <a:avLst/>
          </a:prstGeom>
        </p:spPr>
      </p:pic>
      <p:pic>
        <p:nvPicPr>
          <p:cNvPr id="7" name="Imagem 12" descr="Lago com montanha ao fundo&#10;&#10;Descrição gerada com alta confiança">
            <a:extLst>
              <a:ext uri="{FF2B5EF4-FFF2-40B4-BE49-F238E27FC236}">
                <a16:creationId xmlns:a16="http://schemas.microsoft.com/office/drawing/2014/main" id="{899B7890-F01E-400C-AE34-0B6161F1DD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9" b="11243"/>
          <a:stretch/>
        </p:blipFill>
        <p:spPr>
          <a:xfrm>
            <a:off x="5320112" y="781160"/>
            <a:ext cx="2942723" cy="1961629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644083" y="2961946"/>
            <a:ext cx="5736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BR" sz="2800" b="1" dirty="0">
                <a:solidFill>
                  <a:srgbClr val="FFFF00"/>
                </a:solidFill>
              </a:rPr>
              <a:t>Meio Biótico – Biota silvestre</a:t>
            </a:r>
          </a:p>
        </p:txBody>
      </p:sp>
      <p:pic>
        <p:nvPicPr>
          <p:cNvPr id="10" name="Imagem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16" y="3515404"/>
            <a:ext cx="2448272" cy="126876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1" name="Imagem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21693" r="18897" b="6289"/>
          <a:stretch/>
        </p:blipFill>
        <p:spPr>
          <a:xfrm>
            <a:off x="4261917" y="3499533"/>
            <a:ext cx="2367483" cy="126876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t="28382" r="38388" b="1799"/>
          <a:stretch/>
        </p:blipFill>
        <p:spPr>
          <a:xfrm>
            <a:off x="6899529" y="3485841"/>
            <a:ext cx="148089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1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8;p17"/>
          <p:cNvSpPr/>
          <p:nvPr/>
        </p:nvSpPr>
        <p:spPr>
          <a:xfrm>
            <a:off x="762000" y="0"/>
            <a:ext cx="7620000" cy="817273"/>
          </a:xfrm>
          <a:prstGeom prst="rect">
            <a:avLst/>
          </a:prstGeom>
          <a:solidFill>
            <a:srgbClr val="0D0D0D">
              <a:alpha val="69803"/>
            </a:srgbClr>
          </a:solidFill>
          <a:ln w="25400" cap="flat" cmpd="sng">
            <a:solidFill>
              <a:srgbClr val="000000">
                <a:alpha val="980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marL="380985" lvl="1" defTabSz="761970">
              <a:buClrTx/>
            </a:pPr>
            <a:r>
              <a:rPr lang="pt-BR" sz="2333" b="1" kern="1200">
                <a:solidFill>
                  <a:srgbClr val="FFFF00"/>
                </a:solidFill>
              </a:rPr>
              <a:t>Meio Biótico – Ecossistemas costeiros</a:t>
            </a:r>
            <a:endParaRPr sz="2333" b="1" kern="1200">
              <a:solidFill>
                <a:srgbClr val="FFFF00"/>
              </a:solidFill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712110" y="1111250"/>
            <a:ext cx="7828640" cy="3127375"/>
          </a:xfrm>
        </p:spPr>
        <p:txBody>
          <a:bodyPr vert="horz" lIns="76200" tIns="38100" rIns="76200" bIns="38100" numCol="2" rtlCol="0" anchor="t">
            <a:noAutofit/>
          </a:bodyPr>
          <a:lstStyle/>
          <a:p>
            <a:r>
              <a:rPr lang="pt-BR" sz="1500" dirty="0">
                <a:latin typeface="Calibri"/>
                <a:cs typeface="Calibri"/>
              </a:rPr>
              <a:t>Linha de costa do litoral norte paulista:</a:t>
            </a:r>
            <a:endParaRPr lang="en-US" sz="1500" dirty="0">
              <a:ea typeface="+mn-lt"/>
              <a:cs typeface="+mn-lt"/>
            </a:endParaRPr>
          </a:p>
          <a:p>
            <a:pPr lvl="1"/>
            <a:r>
              <a:rPr lang="pt-BR" sz="1500" dirty="0">
                <a:latin typeface="Calibri"/>
                <a:cs typeface="Calibri"/>
              </a:rPr>
              <a:t>Costões rochosos (64%)</a:t>
            </a:r>
            <a:endParaRPr lang="en-US" sz="1500" dirty="0">
              <a:ea typeface="+mn-lt"/>
              <a:cs typeface="+mn-lt"/>
            </a:endParaRPr>
          </a:p>
          <a:p>
            <a:pPr lvl="1"/>
            <a:r>
              <a:rPr lang="pt-BR" sz="1500" dirty="0">
                <a:latin typeface="Calibri"/>
                <a:cs typeface="Calibri"/>
              </a:rPr>
              <a:t>Praias arenosas (20%)</a:t>
            </a:r>
            <a:endParaRPr lang="en-US" sz="1500" dirty="0">
              <a:ea typeface="+mn-lt"/>
              <a:cs typeface="+mn-lt"/>
            </a:endParaRPr>
          </a:p>
          <a:p>
            <a:pPr lvl="1"/>
            <a:r>
              <a:rPr lang="pt-BR" sz="1500" dirty="0">
                <a:latin typeface="Calibri"/>
                <a:cs typeface="Calibri"/>
              </a:rPr>
              <a:t>Manguezais; delta, barra; banhados (11%)</a:t>
            </a:r>
            <a:endParaRPr lang="en-US" sz="1500" dirty="0">
              <a:ea typeface="+mn-lt"/>
              <a:cs typeface="+mn-lt"/>
            </a:endParaRPr>
          </a:p>
          <a:p>
            <a:pPr lvl="1"/>
            <a:r>
              <a:rPr lang="pt-BR" sz="1500" dirty="0">
                <a:latin typeface="Calibri"/>
                <a:cs typeface="Calibri"/>
              </a:rPr>
              <a:t>Estruturas artificiais (3%)</a:t>
            </a:r>
            <a:endParaRPr lang="en-US" sz="1500" dirty="0">
              <a:ea typeface="+mn-lt"/>
              <a:cs typeface="+mn-lt"/>
            </a:endParaRPr>
          </a:p>
          <a:p>
            <a:pPr lvl="1"/>
            <a:r>
              <a:rPr lang="pt-BR" sz="1500" dirty="0">
                <a:latin typeface="Calibri"/>
                <a:cs typeface="Calibri"/>
              </a:rPr>
              <a:t>Planícies de maré (2%).  </a:t>
            </a:r>
            <a:endParaRPr lang="en-US" sz="1500" dirty="0">
              <a:ea typeface="+mn-lt"/>
              <a:cs typeface="+mn-lt"/>
            </a:endParaRPr>
          </a:p>
          <a:p>
            <a:r>
              <a:rPr lang="pt-BR" sz="1500" dirty="0">
                <a:latin typeface="Calibri"/>
                <a:cs typeface="Calibri"/>
              </a:rPr>
              <a:t>142 praias  no interior da APAMLN</a:t>
            </a:r>
            <a:endParaRPr lang="en-US" sz="1500" dirty="0">
              <a:ea typeface="+mn-lt"/>
              <a:cs typeface="+mn-lt"/>
            </a:endParaRPr>
          </a:p>
          <a:p>
            <a:pPr lvl="1"/>
            <a:r>
              <a:rPr lang="pt-BR" sz="1500" dirty="0">
                <a:latin typeface="Calibri"/>
                <a:cs typeface="Calibri"/>
              </a:rPr>
              <a:t>97 no setor Cunhambebe</a:t>
            </a:r>
            <a:endParaRPr lang="en-US" sz="1500" dirty="0">
              <a:ea typeface="+mn-lt"/>
              <a:cs typeface="+mn-lt"/>
            </a:endParaRPr>
          </a:p>
          <a:p>
            <a:pPr lvl="1"/>
            <a:r>
              <a:rPr lang="pt-BR" sz="1500" dirty="0">
                <a:latin typeface="Calibri"/>
                <a:cs typeface="Calibri"/>
              </a:rPr>
              <a:t>15 no setor </a:t>
            </a:r>
            <a:r>
              <a:rPr lang="pt-BR" sz="1500" dirty="0" err="1">
                <a:latin typeface="Calibri"/>
                <a:cs typeface="Calibri"/>
              </a:rPr>
              <a:t>Maembipe</a:t>
            </a:r>
            <a:endParaRPr lang="pt-BR" sz="1500" dirty="0" err="1">
              <a:ea typeface="+mn-lt"/>
              <a:cs typeface="+mn-lt"/>
            </a:endParaRPr>
          </a:p>
          <a:p>
            <a:pPr lvl="1"/>
            <a:r>
              <a:rPr lang="pt-BR" sz="1500" dirty="0">
                <a:latin typeface="Calibri"/>
                <a:cs typeface="Calibri"/>
              </a:rPr>
              <a:t>30 no setor </a:t>
            </a:r>
            <a:r>
              <a:rPr lang="pt-BR" sz="1500" dirty="0" err="1">
                <a:latin typeface="Calibri"/>
                <a:cs typeface="Calibri"/>
              </a:rPr>
              <a:t>Ypautiba</a:t>
            </a:r>
            <a:r>
              <a:rPr lang="pt-BR" sz="1500" dirty="0">
                <a:latin typeface="Calibri"/>
                <a:cs typeface="Calibri"/>
              </a:rPr>
              <a:t> </a:t>
            </a:r>
          </a:p>
          <a:p>
            <a:pPr lvl="1"/>
            <a:endParaRPr lang="pt-BR" sz="1500" dirty="0">
              <a:latin typeface="Calibri"/>
              <a:ea typeface="+mn-lt"/>
              <a:cs typeface="+mn-lt"/>
            </a:endParaRPr>
          </a:p>
          <a:p>
            <a:pPr lvl="1"/>
            <a:endParaRPr lang="pt-BR" sz="1500" dirty="0">
              <a:latin typeface="Calibri"/>
              <a:ea typeface="+mn-lt"/>
              <a:cs typeface="+mn-lt"/>
            </a:endParaRPr>
          </a:p>
          <a:p>
            <a:pPr lvl="1"/>
            <a:endParaRPr lang="pt-BR" sz="1500" dirty="0">
              <a:latin typeface="Calibri"/>
              <a:ea typeface="+mn-lt"/>
              <a:cs typeface="+mn-lt"/>
            </a:endParaRPr>
          </a:p>
          <a:p>
            <a:pPr marL="380985" lvl="1" indent="0">
              <a:buNone/>
            </a:pPr>
            <a:endParaRPr lang="pt-BR" sz="1500" dirty="0">
              <a:ea typeface="+mn-lt"/>
              <a:cs typeface="+mn-lt"/>
            </a:endParaRPr>
          </a:p>
          <a:p>
            <a:r>
              <a:rPr lang="pt-BR" sz="1500" dirty="0">
                <a:cs typeface="Calibri"/>
              </a:rPr>
              <a:t>61 Ilhas  e lajes </a:t>
            </a:r>
            <a:r>
              <a:rPr lang="pt-BR" sz="1500" dirty="0">
                <a:latin typeface="Calibri"/>
                <a:cs typeface="Calibri"/>
              </a:rPr>
              <a:t>no interior da APAMLN</a:t>
            </a:r>
            <a:endParaRPr lang="en-US" sz="1500" dirty="0">
              <a:ea typeface="+mn-lt"/>
              <a:cs typeface="+mn-lt"/>
            </a:endParaRPr>
          </a:p>
          <a:p>
            <a:pPr lvl="1"/>
            <a:r>
              <a:rPr lang="pt-BR" sz="1500" dirty="0">
                <a:latin typeface="Calibri"/>
                <a:cs typeface="Calibri"/>
              </a:rPr>
              <a:t>34 no setor Cunhambebe</a:t>
            </a:r>
            <a:endParaRPr lang="en-US" sz="1500" dirty="0">
              <a:ea typeface="+mn-lt"/>
              <a:cs typeface="+mn-lt"/>
            </a:endParaRPr>
          </a:p>
          <a:p>
            <a:pPr lvl="1"/>
            <a:r>
              <a:rPr lang="pt-BR" sz="1500" dirty="0">
                <a:latin typeface="Calibri"/>
                <a:cs typeface="Calibri"/>
              </a:rPr>
              <a:t>13 no setor </a:t>
            </a:r>
            <a:r>
              <a:rPr lang="pt-BR" sz="1500" dirty="0" err="1">
                <a:latin typeface="Calibri"/>
                <a:cs typeface="Calibri"/>
              </a:rPr>
              <a:t>Maembipe</a:t>
            </a:r>
            <a:endParaRPr lang="pt-BR" sz="1500" dirty="0" err="1">
              <a:ea typeface="+mn-lt"/>
              <a:cs typeface="+mn-lt"/>
            </a:endParaRPr>
          </a:p>
          <a:p>
            <a:pPr lvl="1"/>
            <a:r>
              <a:rPr lang="pt-BR" sz="1500" dirty="0">
                <a:latin typeface="Calibri"/>
                <a:cs typeface="Calibri"/>
              </a:rPr>
              <a:t>14 no setor </a:t>
            </a:r>
            <a:r>
              <a:rPr lang="pt-BR" sz="1500" dirty="0" err="1">
                <a:latin typeface="Calibri"/>
                <a:cs typeface="Calibri"/>
              </a:rPr>
              <a:t>Ypautiba</a:t>
            </a:r>
            <a:r>
              <a:rPr lang="pt-BR" sz="1500" dirty="0">
                <a:latin typeface="Calibri"/>
                <a:cs typeface="Calibri"/>
              </a:rPr>
              <a:t>.</a:t>
            </a:r>
            <a:endParaRPr lang="en-US" sz="1500" dirty="0">
              <a:ea typeface="+mn-lt"/>
              <a:cs typeface="+mn-lt"/>
            </a:endParaRPr>
          </a:p>
          <a:p>
            <a:pPr lvl="1"/>
            <a:r>
              <a:rPr lang="pt-BR" sz="1167" dirty="0">
                <a:latin typeface="Calibri"/>
                <a:cs typeface="Calibri"/>
              </a:rPr>
              <a:t>A maioria destas ilhas e lajes é constituída por costões rochosos, e muitas com vegetação no topo. </a:t>
            </a:r>
            <a:endParaRPr lang="en-US" sz="1167" dirty="0">
              <a:ea typeface="+mn-lt"/>
              <a:cs typeface="+mn-lt"/>
            </a:endParaRPr>
          </a:p>
          <a:p>
            <a:r>
              <a:rPr lang="pt-BR" sz="1500" dirty="0">
                <a:ea typeface="+mn-lt"/>
                <a:cs typeface="+mn-lt"/>
              </a:rPr>
              <a:t>Manguezais </a:t>
            </a:r>
            <a:endParaRPr lang="en-US" sz="1500" dirty="0">
              <a:ea typeface="+mn-lt"/>
              <a:cs typeface="+mn-lt"/>
            </a:endParaRPr>
          </a:p>
          <a:p>
            <a:pPr lvl="1"/>
            <a:r>
              <a:rPr lang="pt-BR" sz="1500" dirty="0">
                <a:ea typeface="+mn-lt"/>
                <a:cs typeface="+mn-lt"/>
              </a:rPr>
              <a:t>27 manguezais no interior da APAMLN</a:t>
            </a:r>
            <a:endParaRPr lang="en-US" sz="1500" dirty="0">
              <a:ea typeface="+mn-lt"/>
              <a:cs typeface="+mn-lt"/>
            </a:endParaRPr>
          </a:p>
          <a:p>
            <a:pPr algn="just">
              <a:spcBef>
                <a:spcPts val="440"/>
              </a:spcBef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440"/>
              </a:spcBef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440"/>
              </a:spcBef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440"/>
              </a:spcBef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440"/>
              </a:spcBef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440"/>
              </a:spcBef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APAMLS\COMUNICAÇÃO\GUIA APAMLS E ARIEG\FOTOS APAMLS\APAMLS_ATRATIVO PRAIA DA ILHA COMPRIDA_CARLOS ROBERTO DE SOUZA J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62000" y="4519997"/>
            <a:ext cx="3209934" cy="114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6"/>
          <a:stretch/>
        </p:blipFill>
        <p:spPr>
          <a:xfrm>
            <a:off x="2591781" y="4531571"/>
            <a:ext cx="2341509" cy="1148703"/>
          </a:xfrm>
          <a:prstGeom prst="rect">
            <a:avLst/>
          </a:prstGeom>
        </p:spPr>
      </p:pic>
      <p:pic>
        <p:nvPicPr>
          <p:cNvPr id="11" name="Picture 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6" b="7841"/>
          <a:stretch/>
        </p:blipFill>
        <p:spPr bwMode="auto">
          <a:xfrm>
            <a:off x="4872033" y="4519996"/>
            <a:ext cx="1800200" cy="114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4" t="32891" r="50349" b="26259"/>
          <a:stretch/>
        </p:blipFill>
        <p:spPr bwMode="auto">
          <a:xfrm>
            <a:off x="6672233" y="4508421"/>
            <a:ext cx="1709767" cy="1148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3091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8;p17"/>
          <p:cNvSpPr/>
          <p:nvPr/>
        </p:nvSpPr>
        <p:spPr>
          <a:xfrm>
            <a:off x="762000" y="0"/>
            <a:ext cx="7620000" cy="817273"/>
          </a:xfrm>
          <a:prstGeom prst="rect">
            <a:avLst/>
          </a:prstGeom>
          <a:solidFill>
            <a:srgbClr val="0D0D0D">
              <a:alpha val="69803"/>
            </a:srgbClr>
          </a:solidFill>
          <a:ln w="25400" cap="flat" cmpd="sng">
            <a:solidFill>
              <a:srgbClr val="000000">
                <a:alpha val="980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marL="380985" lvl="1" defTabSz="761970">
              <a:buClrTx/>
            </a:pPr>
            <a:r>
              <a:rPr lang="pt-BR" sz="2333" b="1" kern="1200">
                <a:solidFill>
                  <a:srgbClr val="FFFF00"/>
                </a:solidFill>
              </a:rPr>
              <a:t>Meio Socioeconômico </a:t>
            </a:r>
            <a:endParaRPr sz="2333" b="1" kern="1200">
              <a:solidFill>
                <a:srgbClr val="FFFF00"/>
              </a:solidFill>
            </a:endParaRPr>
          </a:p>
        </p:txBody>
      </p:sp>
      <p:pic>
        <p:nvPicPr>
          <p:cNvPr id="5" name="Imagem 4" descr="pescador de praia e seu equipamento praia I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3671900" y="4537687"/>
            <a:ext cx="1620180" cy="1193188"/>
          </a:xfrm>
          <a:prstGeom prst="rect">
            <a:avLst/>
          </a:prstGeom>
        </p:spPr>
      </p:pic>
      <p:pic>
        <p:nvPicPr>
          <p:cNvPr id="12" name="Imagem 11" descr="D:\documentos\Marina\fotos\Cananéia\2009\Seu Tonhão\DSC_006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713" y="4537686"/>
            <a:ext cx="1800200" cy="117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C:\Users\Milena\Dropbox\revisão DT Novembo\2014.02.04 Monitoramento da APAMLS Figueira à Jureia - Equipe FF (149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 r="27579"/>
          <a:stretch/>
        </p:blipFill>
        <p:spPr bwMode="auto">
          <a:xfrm>
            <a:off x="731574" y="4537687"/>
            <a:ext cx="1574321" cy="119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imagens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/>
          <a:stretch/>
        </p:blipFill>
        <p:spPr bwMode="auto">
          <a:xfrm>
            <a:off x="7088037" y="4542421"/>
            <a:ext cx="1302521" cy="117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 descr="C:\Users\Sony\Downloads\Emalhe artesanal ILha Comprid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837" y="4537686"/>
            <a:ext cx="1800200" cy="12020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911593" y="846666"/>
            <a:ext cx="7260807" cy="3516567"/>
          </a:xfrm>
        </p:spPr>
        <p:txBody>
          <a:bodyPr>
            <a:noAutofit/>
          </a:bodyPr>
          <a:lstStyle/>
          <a:p>
            <a:pPr algn="just">
              <a:spcBef>
                <a:spcPts val="167"/>
              </a:spcBef>
            </a:pPr>
            <a:r>
              <a:rPr lang="pt-BR" sz="1500" b="1" dirty="0">
                <a:latin typeface="Arial" panose="020B0604020202020204" pitchFamily="34" charset="0"/>
                <a:cs typeface="Arial" panose="020B0604020202020204" pitchFamily="34" charset="0"/>
              </a:rPr>
              <a:t>Pesca e </a:t>
            </a:r>
            <a:r>
              <a:rPr lang="pt-BR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maricultura</a:t>
            </a:r>
            <a:r>
              <a:rPr lang="pt-BR" sz="15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just">
              <a:spcBef>
                <a:spcPts val="167"/>
              </a:spcBef>
              <a:buFont typeface="Wingdings" panose="05000000000000000000" pitchFamily="2" charset="2"/>
              <a:buChar char="ü"/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Artesanal: emalhes, cercos-flutuantes, arrastos diversos, linha, espinhel, entre outros</a:t>
            </a:r>
          </a:p>
          <a:p>
            <a:pPr lvl="2" algn="just">
              <a:spcBef>
                <a:spcPts val="167"/>
              </a:spcBef>
              <a:buFont typeface="Wingdings" panose="05000000000000000000" pitchFamily="2" charset="2"/>
              <a:buChar char="ü"/>
            </a:pPr>
            <a:r>
              <a:rPr lang="pt-BR" sz="917" dirty="0">
                <a:latin typeface="Arial" panose="020B0604020202020204" pitchFamily="34" charset="0"/>
                <a:cs typeface="Arial" panose="020B0604020202020204" pitchFamily="34" charset="0"/>
              </a:rPr>
              <a:t>Pesca artesanal possui importância econômica e social, pois é fonte de alimento, renda e reprodução cultural para diversas comunidades.</a:t>
            </a:r>
          </a:p>
          <a:p>
            <a:pPr lvl="1" algn="just">
              <a:spcBef>
                <a:spcPts val="167"/>
              </a:spcBef>
              <a:buFont typeface="Wingdings" panose="05000000000000000000" pitchFamily="2" charset="2"/>
              <a:buChar char="ü"/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Industrial: Traineiras, cercos e emalhes </a:t>
            </a:r>
          </a:p>
          <a:p>
            <a:pPr lvl="1" algn="just">
              <a:spcBef>
                <a:spcPts val="167"/>
              </a:spcBef>
              <a:buFont typeface="Wingdings" panose="05000000000000000000" pitchFamily="2" charset="2"/>
              <a:buChar char="ü"/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Amadora: Particular e frete, com ocorrência de torneios esportivos (vara e pesca sub)</a:t>
            </a:r>
          </a:p>
          <a:p>
            <a:pPr lvl="1" algn="just">
              <a:spcBef>
                <a:spcPts val="167"/>
              </a:spcBef>
              <a:buFont typeface="Wingdings" panose="05000000000000000000" pitchFamily="2" charset="2"/>
              <a:buChar char="ü"/>
            </a:pPr>
            <a:r>
              <a:rPr lang="pt-BR" sz="1500" dirty="0" err="1">
                <a:latin typeface="Arial" panose="020B0604020202020204" pitchFamily="34" charset="0"/>
                <a:cs typeface="Arial" panose="020B0604020202020204" pitchFamily="34" charset="0"/>
              </a:rPr>
              <a:t>Maricultura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: cultivo de vários organismos, principalmente moluscos e peixes, com grande demanda para algas</a:t>
            </a:r>
          </a:p>
          <a:p>
            <a:pPr algn="just">
              <a:spcBef>
                <a:spcPts val="167"/>
              </a:spcBef>
            </a:pPr>
            <a:r>
              <a:rPr lang="pt-BR" sz="1500" b="1" dirty="0">
                <a:latin typeface="Arial" panose="020B0604020202020204" pitchFamily="34" charset="0"/>
                <a:cs typeface="Arial" panose="020B0604020202020204" pitchFamily="34" charset="0"/>
              </a:rPr>
              <a:t>Extrativismo: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 mexilhão para consumo e criação; crustáceos e algas</a:t>
            </a:r>
          </a:p>
          <a:p>
            <a:pPr algn="just">
              <a:spcBef>
                <a:spcPts val="167"/>
              </a:spcBef>
            </a:pPr>
            <a:r>
              <a:rPr lang="pt-BR" sz="1500" b="1" dirty="0">
                <a:latin typeface="Arial" panose="020B0604020202020204" pitchFamily="34" charset="0"/>
                <a:cs typeface="Arial" panose="020B0604020202020204" pitchFamily="34" charset="0"/>
              </a:rPr>
              <a:t>Turismo: 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ligado à qualidade ambiental, praias, pesca amadora, turismo e esportes náuticos e cruzeiros</a:t>
            </a:r>
          </a:p>
          <a:p>
            <a:pPr algn="just">
              <a:spcBef>
                <a:spcPts val="167"/>
              </a:spcBef>
            </a:pPr>
            <a:r>
              <a:rPr lang="pt-BR" sz="1500" b="1" dirty="0">
                <a:latin typeface="Arial" panose="020B0604020202020204" pitchFamily="34" charset="0"/>
                <a:cs typeface="Arial" panose="020B0604020202020204" pitchFamily="34" charset="0"/>
              </a:rPr>
              <a:t>Mega empreendimentos 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ligados à cadeia portuária e de exploração de petróleo e gás</a:t>
            </a:r>
          </a:p>
        </p:txBody>
      </p:sp>
    </p:spTree>
    <p:extLst>
      <p:ext uri="{BB962C8B-B14F-4D97-AF65-F5344CB8AC3E}">
        <p14:creationId xmlns:p14="http://schemas.microsoft.com/office/powerpoint/2010/main" val="35898038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o Office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2410</Words>
  <Application>Microsoft Office PowerPoint</Application>
  <PresentationFormat>Apresentação na tela (16:10)</PresentationFormat>
  <Paragraphs>404</Paragraphs>
  <Slides>40</Slides>
  <Notes>22</Notes>
  <HiddenSlides>6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40</vt:i4>
      </vt:variant>
    </vt:vector>
  </HeadingPairs>
  <TitlesOfParts>
    <vt:vector size="49" baseType="lpstr">
      <vt:lpstr>Arial</vt:lpstr>
      <vt:lpstr>Berlin Sans FB Demi</vt:lpstr>
      <vt:lpstr>Calibri</vt:lpstr>
      <vt:lpstr>Segoe UI</vt:lpstr>
      <vt:lpstr>Times New Roman</vt:lpstr>
      <vt:lpstr>Wingdings</vt:lpstr>
      <vt:lpstr>Tema do Office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RELATÓRIO DA CTBio: </vt:lpstr>
      <vt:lpstr>Apresentação do PowerPoint</vt:lpstr>
      <vt:lpstr>RELATÓRIO DA CTBio: Principais recomendações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Isadora Le Senechal Parada</dc:creator>
  <cp:lastModifiedBy>Marcio Guga</cp:lastModifiedBy>
  <cp:revision>96</cp:revision>
  <cp:lastPrinted>2019-06-26T10:55:08Z</cp:lastPrinted>
  <dcterms:modified xsi:type="dcterms:W3CDTF">2021-11-30T10:39:24Z</dcterms:modified>
</cp:coreProperties>
</file>