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9" r:id="rId2"/>
    <p:sldId id="259" r:id="rId3"/>
    <p:sldId id="300" r:id="rId4"/>
    <p:sldId id="306" r:id="rId5"/>
    <p:sldId id="315" r:id="rId6"/>
    <p:sldId id="305" r:id="rId7"/>
    <p:sldId id="362" r:id="rId8"/>
    <p:sldId id="314" r:id="rId9"/>
    <p:sldId id="347" r:id="rId10"/>
    <p:sldId id="352" r:id="rId11"/>
    <p:sldId id="321" r:id="rId12"/>
    <p:sldId id="325" r:id="rId13"/>
    <p:sldId id="326" r:id="rId14"/>
    <p:sldId id="327" r:id="rId15"/>
    <p:sldId id="356" r:id="rId16"/>
    <p:sldId id="363" r:id="rId17"/>
    <p:sldId id="328" r:id="rId18"/>
    <p:sldId id="349" r:id="rId19"/>
    <p:sldId id="329" r:id="rId20"/>
    <p:sldId id="354" r:id="rId21"/>
    <p:sldId id="351" r:id="rId22"/>
    <p:sldId id="330" r:id="rId23"/>
    <p:sldId id="332" r:id="rId24"/>
    <p:sldId id="350" r:id="rId25"/>
    <p:sldId id="338" r:id="rId26"/>
    <p:sldId id="361" r:id="rId27"/>
    <p:sldId id="312" r:id="rId28"/>
    <p:sldId id="340" r:id="rId29"/>
    <p:sldId id="339" r:id="rId30"/>
    <p:sldId id="343" r:id="rId31"/>
    <p:sldId id="302" r:id="rId32"/>
    <p:sldId id="348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8" pos="2230" userDrawn="1">
          <p15:clr>
            <a:srgbClr val="A4A3A4"/>
          </p15:clr>
        </p15:guide>
        <p15:guide id="9" pos="2071" userDrawn="1">
          <p15:clr>
            <a:srgbClr val="A4A3A4"/>
          </p15:clr>
        </p15:guide>
        <p15:guide id="11" orient="horz" pos="4201" userDrawn="1">
          <p15:clr>
            <a:srgbClr val="A4A3A4"/>
          </p15:clr>
        </p15:guide>
        <p15:guide id="12" orient="horz" pos="119" userDrawn="1">
          <p15:clr>
            <a:srgbClr val="A4A3A4"/>
          </p15:clr>
        </p15:guide>
        <p15:guide id="13" pos="98" userDrawn="1">
          <p15:clr>
            <a:srgbClr val="A4A3A4"/>
          </p15:clr>
        </p15:guide>
        <p15:guide id="14" pos="7537" userDrawn="1">
          <p15:clr>
            <a:srgbClr val="A4A3A4"/>
          </p15:clr>
        </p15:guide>
        <p15:guide id="15" pos="2366" userDrawn="1">
          <p15:clr>
            <a:srgbClr val="A4A3A4"/>
          </p15:clr>
        </p15:guide>
        <p15:guide id="16" pos="50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Spilborghs" initials="CS" lastIdx="6" clrIdx="0">
    <p:extLst>
      <p:ext uri="{19B8F6BF-5375-455C-9EA6-DF929625EA0E}">
        <p15:presenceInfo xmlns:p15="http://schemas.microsoft.com/office/powerpoint/2012/main" userId="S-1-5-21-410009666-218179367-2743541829-1735" providerId="AD"/>
      </p:ext>
    </p:extLst>
  </p:cmAuthor>
  <p:cmAuthor id="2" name="Andrea Barbim Aluani" initials="ABA" lastIdx="1" clrIdx="1">
    <p:extLst>
      <p:ext uri="{19B8F6BF-5375-455C-9EA6-DF929625EA0E}">
        <p15:presenceInfo xmlns:p15="http://schemas.microsoft.com/office/powerpoint/2012/main" userId="S-1-5-21-410009666-218179367-2743541829-11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303"/>
    <a:srgbClr val="ED7D31"/>
    <a:srgbClr val="00B050"/>
    <a:srgbClr val="4B9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4" autoAdjust="0"/>
    <p:restoredTop sz="90000" autoAdjust="0"/>
  </p:normalViewPr>
  <p:slideViewPr>
    <p:cSldViewPr snapToGrid="0" showGuides="1">
      <p:cViewPr varScale="1">
        <p:scale>
          <a:sx n="60" d="100"/>
          <a:sy n="60" d="100"/>
        </p:scale>
        <p:origin x="760" y="44"/>
      </p:cViewPr>
      <p:guideLst>
        <p:guide orient="horz" pos="2183"/>
        <p:guide pos="3840"/>
        <p:guide pos="551"/>
        <p:guide pos="2230"/>
        <p:guide pos="2071"/>
        <p:guide orient="horz" pos="4201"/>
        <p:guide orient="horz" pos="119"/>
        <p:guide pos="98"/>
        <p:guide pos="7537"/>
        <p:guide pos="2366"/>
        <p:guide pos="50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uldecarvalho\Desktop\Co&#769;pia%20de%20Resumo%20Histograma%20+%20Gra&#769;fico_21_08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81798009168698E-2"/>
          <c:y val="0.12835516739446901"/>
          <c:w val="0.92471531545727104"/>
          <c:h val="0.74383316714231695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D5-405F-B4E7-5E9DE60B8A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D5-405F-B4E7-5E9DE60B8AB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D5-405F-B4E7-5E9DE60B8A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D5-405F-B4E7-5E9DE60B8AB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CD5-405F-B4E7-5E9DE60B8AB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CD5-405F-B4E7-5E9DE60B8AB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CD5-405F-B4E7-5E9DE60B8AB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CD5-405F-B4E7-5E9DE60B8AB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CD5-405F-B4E7-5E9DE60B8AB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CD5-405F-B4E7-5E9DE60B8AB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CD5-405F-B4E7-5E9DE60B8ABC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CD5-405F-B4E7-5E9DE60B8ABC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BCD5-405F-B4E7-5E9DE60B8ABC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BCD5-405F-B4E7-5E9DE60B8ABC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BCD5-405F-B4E7-5E9DE60B8AB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BCD5-405F-B4E7-5E9DE60B8AB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BCD5-405F-B4E7-5E9DE60B8ABC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BCD5-405F-B4E7-5E9DE60B8ABC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BCD5-405F-B4E7-5E9DE60B8ABC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BCD5-405F-B4E7-5E9DE60B8ABC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CD5-405F-B4E7-5E9DE60B8ABC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CD5-405F-B4E7-5E9DE60B8ABC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CD5-405F-B4E7-5E9DE60B8ABC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BCD5-405F-B4E7-5E9DE60B8ABC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BCD5-405F-B4E7-5E9DE60B8ABC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BCD5-405F-B4E7-5E9DE60B8ABC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BCD5-405F-B4E7-5E9DE60B8ABC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BCD5-405F-B4E7-5E9DE60B8ABC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BCD5-405F-B4E7-5E9DE60B8ABC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BCD5-405F-B4E7-5E9DE60B8ABC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BCD5-405F-B4E7-5E9DE60B8ABC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BCD5-405F-B4E7-5E9DE60B8ABC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BCD5-405F-B4E7-5E9DE60B8ABC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BCD5-405F-B4E7-5E9DE60B8ABC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BCD5-405F-B4E7-5E9DE60B8ABC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BCD5-405F-B4E7-5E9DE60B8A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Gráfico!$B$1:$AK$1</c:f>
              <c:strCache>
                <c:ptCount val="36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M5</c:v>
                </c:pt>
                <c:pt idx="5">
                  <c:v>M6</c:v>
                </c:pt>
                <c:pt idx="6">
                  <c:v>M7</c:v>
                </c:pt>
                <c:pt idx="7">
                  <c:v>M8</c:v>
                </c:pt>
                <c:pt idx="8">
                  <c:v>M9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  <c:pt idx="12">
                  <c:v>M13</c:v>
                </c:pt>
                <c:pt idx="13">
                  <c:v>M14</c:v>
                </c:pt>
                <c:pt idx="14">
                  <c:v>M15</c:v>
                </c:pt>
                <c:pt idx="15">
                  <c:v>M16</c:v>
                </c:pt>
                <c:pt idx="16">
                  <c:v>M17</c:v>
                </c:pt>
                <c:pt idx="17">
                  <c:v>M18</c:v>
                </c:pt>
                <c:pt idx="18">
                  <c:v>M19</c:v>
                </c:pt>
                <c:pt idx="19">
                  <c:v>M20</c:v>
                </c:pt>
                <c:pt idx="20">
                  <c:v>M21</c:v>
                </c:pt>
                <c:pt idx="21">
                  <c:v>M22</c:v>
                </c:pt>
                <c:pt idx="22">
                  <c:v>M23</c:v>
                </c:pt>
                <c:pt idx="23">
                  <c:v>M24</c:v>
                </c:pt>
                <c:pt idx="24">
                  <c:v>M25</c:v>
                </c:pt>
                <c:pt idx="25">
                  <c:v>M26</c:v>
                </c:pt>
                <c:pt idx="26">
                  <c:v>M27</c:v>
                </c:pt>
                <c:pt idx="27">
                  <c:v>M28</c:v>
                </c:pt>
                <c:pt idx="28">
                  <c:v>M29</c:v>
                </c:pt>
                <c:pt idx="29">
                  <c:v>M30</c:v>
                </c:pt>
                <c:pt idx="30">
                  <c:v>M31</c:v>
                </c:pt>
                <c:pt idx="31">
                  <c:v>M32</c:v>
                </c:pt>
                <c:pt idx="32">
                  <c:v>M33</c:v>
                </c:pt>
                <c:pt idx="33">
                  <c:v>M34</c:v>
                </c:pt>
                <c:pt idx="34">
                  <c:v>M35</c:v>
                </c:pt>
                <c:pt idx="35">
                  <c:v>M36</c:v>
                </c:pt>
              </c:strCache>
            </c:strRef>
          </c:cat>
          <c:val>
            <c:numRef>
              <c:f>Gráfico!$B$2:$AK$2</c:f>
              <c:numCache>
                <c:formatCode>General</c:formatCode>
                <c:ptCount val="36"/>
                <c:pt idx="0">
                  <c:v>30</c:v>
                </c:pt>
                <c:pt idx="1">
                  <c:v>49</c:v>
                </c:pt>
                <c:pt idx="2">
                  <c:v>75</c:v>
                </c:pt>
                <c:pt idx="3">
                  <c:v>77</c:v>
                </c:pt>
                <c:pt idx="4">
                  <c:v>89</c:v>
                </c:pt>
                <c:pt idx="5">
                  <c:v>89</c:v>
                </c:pt>
                <c:pt idx="6">
                  <c:v>100</c:v>
                </c:pt>
                <c:pt idx="7">
                  <c:v>104</c:v>
                </c:pt>
                <c:pt idx="8">
                  <c:v>117</c:v>
                </c:pt>
                <c:pt idx="9">
                  <c:v>125</c:v>
                </c:pt>
                <c:pt idx="10">
                  <c:v>126</c:v>
                </c:pt>
                <c:pt idx="11">
                  <c:v>136</c:v>
                </c:pt>
                <c:pt idx="12">
                  <c:v>132</c:v>
                </c:pt>
                <c:pt idx="13">
                  <c:v>137</c:v>
                </c:pt>
                <c:pt idx="14">
                  <c:v>132</c:v>
                </c:pt>
                <c:pt idx="15">
                  <c:v>127</c:v>
                </c:pt>
                <c:pt idx="16">
                  <c:v>114</c:v>
                </c:pt>
                <c:pt idx="17">
                  <c:v>92</c:v>
                </c:pt>
                <c:pt idx="18">
                  <c:v>91</c:v>
                </c:pt>
                <c:pt idx="19">
                  <c:v>135</c:v>
                </c:pt>
                <c:pt idx="20">
                  <c:v>164</c:v>
                </c:pt>
                <c:pt idx="21">
                  <c:v>188</c:v>
                </c:pt>
                <c:pt idx="22">
                  <c:v>178</c:v>
                </c:pt>
                <c:pt idx="23">
                  <c:v>159</c:v>
                </c:pt>
                <c:pt idx="24">
                  <c:v>91</c:v>
                </c:pt>
                <c:pt idx="25">
                  <c:v>135</c:v>
                </c:pt>
                <c:pt idx="26">
                  <c:v>164</c:v>
                </c:pt>
                <c:pt idx="27">
                  <c:v>188</c:v>
                </c:pt>
                <c:pt idx="28">
                  <c:v>178</c:v>
                </c:pt>
                <c:pt idx="29">
                  <c:v>159</c:v>
                </c:pt>
                <c:pt idx="30">
                  <c:v>91</c:v>
                </c:pt>
                <c:pt idx="31">
                  <c:v>135</c:v>
                </c:pt>
                <c:pt idx="32">
                  <c:v>164</c:v>
                </c:pt>
                <c:pt idx="33">
                  <c:v>188</c:v>
                </c:pt>
                <c:pt idx="34">
                  <c:v>178</c:v>
                </c:pt>
                <c:pt idx="35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BCD5-405F-B4E7-5E9DE60B8A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51233456"/>
        <c:axId val="651233848"/>
      </c:barChart>
      <c:catAx>
        <c:axId val="651233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Meses</a:t>
                </a:r>
              </a:p>
            </c:rich>
          </c:tx>
          <c:layout>
            <c:manualLayout>
              <c:xMode val="edge"/>
              <c:yMode val="edge"/>
              <c:x val="0.487774057073179"/>
              <c:y val="0.929255594695399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51233848"/>
        <c:crosses val="autoZero"/>
        <c:auto val="0"/>
        <c:lblAlgn val="ctr"/>
        <c:lblOffset val="100"/>
        <c:noMultiLvlLbl val="0"/>
      </c:catAx>
      <c:valAx>
        <c:axId val="65123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Numero</a:t>
                </a:r>
                <a:r>
                  <a:rPr lang="en-US" baseline="0"/>
                  <a:t> Funcionarios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5.1776888679689298E-2"/>
              <c:y val="0.170897547140488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5123345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792B-729B-4679-9DDB-29BB141324C9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182AB-5C22-4351-8263-B3BC995784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45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414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grade corresponde a um quadrado de 20 x 20 km de lado com resolução de 250 metros. Contempla 6.561 receptores a nível do solo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380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70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ADA não impactada pelas atividades do aterro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07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900" dirty="0"/>
              <a:t>ADA(fragmento isolado, ação de atividade antrópica, menor variedade de espécies de fauna -,+ simplificada em relação à AID ver </a:t>
            </a:r>
            <a:r>
              <a:rPr lang="pt-BR" sz="900" dirty="0" err="1"/>
              <a:t>pg</a:t>
            </a:r>
            <a:r>
              <a:rPr lang="pt-BR" sz="900" dirty="0"/>
              <a:t> 115 do EIA.</a:t>
            </a:r>
            <a:r>
              <a:rPr lang="pt-BR" sz="1000" dirty="0"/>
              <a:t> </a:t>
            </a:r>
          </a:p>
          <a:p>
            <a:endParaRPr lang="pt-BR" sz="1000" dirty="0"/>
          </a:p>
          <a:p>
            <a:pPr algn="ctr"/>
            <a:r>
              <a:rPr lang="pt-BR" sz="1000" dirty="0">
                <a:solidFill>
                  <a:srgbClr val="FF0000"/>
                </a:solidFill>
              </a:rPr>
              <a:t>Corrigir ADA</a:t>
            </a:r>
          </a:p>
          <a:p>
            <a:pPr algn="ctr"/>
            <a:r>
              <a:rPr lang="pt-BR" sz="1000" dirty="0">
                <a:solidFill>
                  <a:srgbClr val="FF0000"/>
                </a:solidFill>
              </a:rPr>
              <a:t>Colocar fotos de animais</a:t>
            </a:r>
          </a:p>
          <a:p>
            <a:pPr algn="ctr"/>
            <a:endParaRPr lang="pt-BR" sz="1000" dirty="0">
              <a:solidFill>
                <a:srgbClr val="FF0000"/>
              </a:solidFill>
            </a:endParaRPr>
          </a:p>
          <a:p>
            <a:endParaRPr lang="pt-BR" sz="1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229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198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1521A-E532-C64F-A530-3C71AB0BA81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61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497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176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118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193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684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49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275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3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50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13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20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991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Incluir foto do aterro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2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64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406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Temos fotos se</a:t>
            </a:r>
            <a:r>
              <a:rPr lang="pt-BR" baseline="0" dirty="0"/>
              <a:t> quiser incluir como o slide anterior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3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Meio Físico Favorável à implantação da URE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182AB-5C22-4351-8263-B3BC9957846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6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24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06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8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57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46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13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65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22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76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34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FF47-A70F-4236-8693-B7DCB640FCDB}" type="datetimeFigureOut">
              <a:rPr lang="pt-BR" smtClean="0"/>
              <a:t>01/10/2020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E113-18B4-4A11-B011-58D15CCE9C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98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SC078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530"/>
            <a:ext cx="12192000" cy="5681951"/>
          </a:xfrm>
          <a:prstGeom prst="rect">
            <a:avLst/>
          </a:prstGeom>
        </p:spPr>
      </p:pic>
      <p:sp>
        <p:nvSpPr>
          <p:cNvPr id="3" name="Rectangle 17"/>
          <p:cNvSpPr/>
          <p:nvPr/>
        </p:nvSpPr>
        <p:spPr>
          <a:xfrm>
            <a:off x="1" y="5337071"/>
            <a:ext cx="12191999" cy="1520930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-1" y="4423605"/>
            <a:ext cx="12192001" cy="91810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806601" y="4415521"/>
            <a:ext cx="8933915" cy="95410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 Narrow"/>
                <a:cs typeface="Arial Narrow"/>
              </a:rPr>
              <a:t>Audiência Pública do EIA-RIMA da</a:t>
            </a:r>
            <a:br>
              <a:rPr lang="pt-BR" sz="2800" dirty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pt-BR" sz="2800" dirty="0">
                <a:solidFill>
                  <a:schemeClr val="bg1"/>
                </a:solidFill>
                <a:latin typeface="Arial Narrow"/>
                <a:cs typeface="Arial Narrow"/>
              </a:rPr>
              <a:t>URE Valoriza Santos</a:t>
            </a:r>
            <a:endParaRPr lang="en-US" sz="28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0" y="6276633"/>
            <a:ext cx="11832609" cy="36933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Arial Narrow"/>
                <a:cs typeface="Arial Narrow"/>
              </a:rPr>
              <a:t>Licenciamento | Auditoria | Diagnóstico | Remediação</a:t>
            </a:r>
            <a:r>
              <a:rPr lang="en-US" dirty="0">
                <a:solidFill>
                  <a:schemeClr val="bg1"/>
                </a:solidFill>
                <a:latin typeface="Arial Narrow"/>
                <a:cs typeface="Arial Narrow"/>
              </a:rPr>
              <a:t> | </a:t>
            </a:r>
            <a:r>
              <a:rPr lang="en-US" dirty="0" err="1">
                <a:solidFill>
                  <a:schemeClr val="bg1"/>
                </a:solidFill>
                <a:latin typeface="Arial Narrow"/>
                <a:cs typeface="Arial Narrow"/>
              </a:rPr>
              <a:t>Gerenciamento</a:t>
            </a:r>
            <a:endParaRPr lang="en-US" sz="32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7" name="Picture 18" descr="seta_sg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19" y="4646338"/>
            <a:ext cx="471683" cy="467999"/>
          </a:xfrm>
          <a:prstGeom prst="rect">
            <a:avLst/>
          </a:prstGeom>
        </p:spPr>
      </p:pic>
      <p:pic>
        <p:nvPicPr>
          <p:cNvPr id="8" name="Picture 21" descr="logo_com_endereco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8656" y="4661872"/>
            <a:ext cx="2233426" cy="973384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796191" y="5796941"/>
            <a:ext cx="8365066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 Narrow"/>
                <a:cs typeface="Arial Narrow"/>
              </a:rPr>
              <a:t>São Paulo, 01 de outubro de 2020</a:t>
            </a:r>
            <a:endParaRPr lang="en-US" sz="28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8992383" y="5642590"/>
            <a:ext cx="3125972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Consultoria</a:t>
            </a:r>
            <a:r>
              <a:rPr lang="en-US" sz="1400" dirty="0">
                <a:solidFill>
                  <a:schemeClr val="bg1"/>
                </a:solidFill>
                <a:latin typeface="Arial Narrow"/>
                <a:cs typeface="Arial Narrow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Engenharia</a:t>
            </a:r>
            <a:r>
              <a:rPr lang="en-US" sz="140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Ambiental</a:t>
            </a:r>
            <a:endParaRPr lang="en-US" sz="14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 Narrow"/>
                <a:cs typeface="Arial Narrow"/>
              </a:rPr>
              <a:t>+55 11 3217 6300 | </a:t>
            </a:r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www.sgw.com.br</a:t>
            </a:r>
            <a:endParaRPr lang="en-US" sz="14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869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6C3F366-3364-41D7-B185-52D5D79AAA0D}"/>
              </a:ext>
            </a:extLst>
          </p:cNvPr>
          <p:cNvSpPr txBox="1"/>
          <p:nvPr/>
        </p:nvSpPr>
        <p:spPr>
          <a:xfrm>
            <a:off x="7836195" y="2137144"/>
            <a:ext cx="2721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Inserir o Mapa 8 da área de Influência do Meio Físico com ADA e AID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7" y="0"/>
            <a:ext cx="12212196" cy="687213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7696D46-7265-431E-8FDC-5F289E4250C2}"/>
              </a:ext>
            </a:extLst>
          </p:cNvPr>
          <p:cNvSpPr/>
          <p:nvPr/>
        </p:nvSpPr>
        <p:spPr>
          <a:xfrm>
            <a:off x="7897221" y="1137237"/>
            <a:ext cx="3477844" cy="4457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Estudos</a:t>
            </a:r>
          </a:p>
          <a:p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Clima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Qualidade do 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Ruído e Vibração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Geologia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Geomorfologia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Pedologia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Hidrogeologia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Avaliação Ambiental Preliminar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 Narrow" panose="020B0606020202030204" pitchFamily="34" charset="0"/>
                <a:ea typeface="+mn-ea"/>
                <a:cs typeface="+mn-cs"/>
              </a:rPr>
              <a:t>Meio Físico: Diagnóstico</a:t>
            </a:r>
          </a:p>
        </p:txBody>
      </p:sp>
    </p:spTree>
    <p:extLst>
      <p:ext uri="{BB962C8B-B14F-4D97-AF65-F5344CB8AC3E}">
        <p14:creationId xmlns:p14="http://schemas.microsoft.com/office/powerpoint/2010/main" val="26284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– Ruído Ambiental</a:t>
            </a:r>
          </a:p>
        </p:txBody>
      </p:sp>
      <p:pic>
        <p:nvPicPr>
          <p:cNvPr id="8194" name="Picture 2" descr="Page 2 | Royalty-free HD Protection photos | Pikrep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r="45405"/>
          <a:stretch/>
        </p:blipFill>
        <p:spPr bwMode="auto">
          <a:xfrm>
            <a:off x="-18855" y="0"/>
            <a:ext cx="330880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3756024" y="955438"/>
            <a:ext cx="820896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  <a:defRPr sz="2800">
                <a:latin typeface="Arial Narrow"/>
              </a:defRPr>
            </a:lvl2pPr>
          </a:lstStyle>
          <a:p>
            <a:pPr marL="457200" lvl="1" indent="0">
              <a:buNone/>
            </a:pPr>
            <a:r>
              <a:rPr lang="pt-BR" u="sng" dirty="0"/>
              <a:t>Hoje</a:t>
            </a:r>
            <a:r>
              <a:rPr lang="pt-BR" dirty="0"/>
              <a:t>: </a:t>
            </a:r>
            <a:r>
              <a:rPr lang="pt-BR" sz="2200" dirty="0"/>
              <a:t>predomina influência sonora da rodovia e das pedreiras.</a:t>
            </a:r>
          </a:p>
          <a:p>
            <a:pPr marL="457200" lvl="1" indent="0">
              <a:buNone/>
            </a:pPr>
            <a:r>
              <a:rPr lang="pt-BR" b="1" dirty="0"/>
              <a:t>Fase de Implantação </a:t>
            </a:r>
          </a:p>
          <a:p>
            <a:pPr lvl="1"/>
            <a:r>
              <a:rPr lang="pt-BR" sz="2200" dirty="0"/>
              <a:t>Ruído de máquinas e equipamentos.</a:t>
            </a:r>
          </a:p>
          <a:p>
            <a:pPr marL="457200" lvl="1" indent="0">
              <a:buNone/>
            </a:pPr>
            <a:r>
              <a:rPr lang="pt-BR" b="1" dirty="0"/>
              <a:t>Fase de Operação</a:t>
            </a:r>
          </a:p>
          <a:p>
            <a:pPr lvl="1"/>
            <a:r>
              <a:rPr lang="pt-BR" sz="2200" dirty="0"/>
              <a:t>Ruído das caldeiras, turbinas, torres de resfriamento.</a:t>
            </a:r>
          </a:p>
          <a:p>
            <a:pPr marL="457200" lvl="1" indent="0">
              <a:buNone/>
            </a:pPr>
            <a:r>
              <a:rPr lang="pt-BR" sz="2200" dirty="0"/>
              <a:t>Modelagem demonstrou reduzido potencial de incômodo de alteração do nível de ruído ambiente, tanto diurno quanto noturno.</a:t>
            </a:r>
          </a:p>
          <a:p>
            <a:pPr marL="457200" lvl="1" indent="0">
              <a:buNone/>
            </a:pPr>
            <a:r>
              <a:rPr lang="pt-BR" sz="2400" b="1" dirty="0">
                <a:solidFill>
                  <a:schemeClr val="accent2"/>
                </a:solidFill>
              </a:rPr>
              <a:t>Medida de Controle</a:t>
            </a:r>
            <a:r>
              <a:rPr lang="pt-BR" dirty="0">
                <a:solidFill>
                  <a:schemeClr val="accent2"/>
                </a:solidFill>
              </a:rPr>
              <a:t>: </a:t>
            </a:r>
          </a:p>
          <a:p>
            <a:pPr lvl="1"/>
            <a:r>
              <a:rPr lang="pt-BR" sz="2200" dirty="0">
                <a:solidFill>
                  <a:schemeClr val="accent2"/>
                </a:solidFill>
              </a:rPr>
              <a:t>Monitoramento de Ruído durante a operação</a:t>
            </a:r>
          </a:p>
        </p:txBody>
      </p:sp>
    </p:spTree>
    <p:extLst>
      <p:ext uri="{BB962C8B-B14F-4D97-AF65-F5344CB8AC3E}">
        <p14:creationId xmlns:p14="http://schemas.microsoft.com/office/powerpoint/2010/main" val="12397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– Qualidade do Ar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687097" y="947392"/>
            <a:ext cx="817244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Implantação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Geração de Poeira -  tráfego, escavação.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de Controle: </a:t>
            </a:r>
            <a:r>
              <a:rPr lang="pt-BR" sz="2200" dirty="0">
                <a:solidFill>
                  <a:schemeClr val="accent2"/>
                </a:solidFill>
                <a:latin typeface="Arial Narrow"/>
              </a:rPr>
              <a:t>umectação das vias e locais de escavação, controle de velocidade, inspeção e manutenção dos veículos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Operação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Emissão dos gases da combustão do CDR nas caldeiras.                       </a:t>
            </a:r>
            <a:endParaRPr lang="pt-BR" sz="1600" dirty="0">
              <a:latin typeface="Arial Narrow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Parâmetros de emissão dentro dos limites legais (SMA 79/09);            </a:t>
            </a:r>
            <a:r>
              <a:rPr lang="pt-BR" sz="2400" dirty="0">
                <a:latin typeface="Arial Narrow"/>
              </a:rPr>
              <a:t> </a:t>
            </a:r>
            <a:r>
              <a:rPr lang="pt-BR" dirty="0">
                <a:latin typeface="Arial Narrow"/>
              </a:rPr>
              <a:t>(MP; NOx; SOx; HCl; HF;CO; HT; inorgânicos e D&amp;F</a:t>
            </a:r>
            <a:r>
              <a:rPr lang="pt-BR" sz="2400" dirty="0">
                <a:latin typeface="Arial Narrow"/>
              </a:rPr>
              <a:t>) </a:t>
            </a:r>
            <a:endParaRPr lang="pt-BR" sz="2200" dirty="0">
              <a:latin typeface="Arial Narrow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Monitoramento Contínuo.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de Controle: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accent2"/>
                </a:solidFill>
                <a:latin typeface="Arial Narrow"/>
              </a:rPr>
              <a:t>Implantação do sistema de controle das emissões (reator e filtros de manga), Teste de Queima, e Plano de Monitoramento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.</a:t>
            </a:r>
          </a:p>
        </p:txBody>
      </p:sp>
      <p:pic>
        <p:nvPicPr>
          <p:cNvPr id="2" name="Picture 2" descr="EPA Rolls Back Mercury, Air Emission Regulations | RT">
            <a:extLst>
              <a:ext uri="{FF2B5EF4-FFF2-40B4-BE49-F238E27FC236}">
                <a16:creationId xmlns:a16="http://schemas.microsoft.com/office/drawing/2014/main" id="{4EA13E56-94F7-4B7F-A711-E639BBFD7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7" r="24752"/>
          <a:stretch/>
        </p:blipFill>
        <p:spPr bwMode="auto">
          <a:xfrm>
            <a:off x="-9930" y="-14934"/>
            <a:ext cx="3297676" cy="6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Estudo de Dispersão - Qualidade do Ar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3893183" y="1022556"/>
            <a:ext cx="2499905" cy="2696856"/>
            <a:chOff x="3893183" y="3898489"/>
            <a:chExt cx="2499905" cy="2696856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0A575A9-DDF8-694D-9D20-C7F2E21BF414}"/>
                </a:ext>
              </a:extLst>
            </p:cNvPr>
            <p:cNvSpPr/>
            <p:nvPr/>
          </p:nvSpPr>
          <p:spPr>
            <a:xfrm>
              <a:off x="3893183" y="3898489"/>
              <a:ext cx="2499905" cy="26968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021394" y="4016473"/>
              <a:ext cx="225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accent2"/>
                  </a:solidFill>
                  <a:latin typeface="Arial Narrow" panose="020B0606020202030204" pitchFamily="34" charset="0"/>
                </a:rPr>
                <a:t>Cenário 1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021394" y="4444774"/>
              <a:ext cx="2251587" cy="13849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t-BR" sz="2800" dirty="0">
                  <a:latin typeface="Arial Narrow"/>
                </a:rPr>
                <a:t>Somente gases do aterro: biogás (</a:t>
              </a:r>
              <a:r>
                <a:rPr lang="pt-BR" sz="2800" dirty="0" err="1">
                  <a:latin typeface="Arial Narrow"/>
                </a:rPr>
                <a:t>flares</a:t>
              </a:r>
              <a:r>
                <a:rPr lang="pt-BR" sz="2800" dirty="0">
                  <a:latin typeface="Arial Narrow"/>
                </a:rPr>
                <a:t>)</a:t>
              </a:r>
              <a:endParaRPr lang="pt-BR" sz="28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6617017" y="1022556"/>
            <a:ext cx="2499905" cy="2696856"/>
            <a:chOff x="6617017" y="3898489"/>
            <a:chExt cx="2499905" cy="2696856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70A575A9-DDF8-694D-9D20-C7F2E21BF414}"/>
                </a:ext>
              </a:extLst>
            </p:cNvPr>
            <p:cNvSpPr/>
            <p:nvPr/>
          </p:nvSpPr>
          <p:spPr>
            <a:xfrm>
              <a:off x="6617017" y="3898489"/>
              <a:ext cx="2499905" cy="26968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744290" y="4016473"/>
              <a:ext cx="225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accent2"/>
                  </a:solidFill>
                  <a:latin typeface="Arial Narrow" panose="020B0606020202030204" pitchFamily="34" charset="0"/>
                </a:rPr>
                <a:t>Cenário 2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744290" y="4444774"/>
              <a:ext cx="2251587" cy="13849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t-BR" sz="2800" dirty="0">
                  <a:latin typeface="Arial Narrow"/>
                </a:rPr>
                <a:t>Somente as emissões da </a:t>
              </a:r>
              <a:r>
                <a:rPr lang="pt-BR" sz="2800" dirty="0" err="1">
                  <a:latin typeface="Arial Narrow"/>
                </a:rPr>
                <a:t>URE</a:t>
              </a:r>
              <a:endParaRPr lang="pt-BR" sz="28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9333322" y="1022556"/>
            <a:ext cx="2499905" cy="2696856"/>
            <a:chOff x="9333322" y="3898489"/>
            <a:chExt cx="2499905" cy="2696856"/>
          </a:xfrm>
        </p:grpSpPr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70A575A9-DDF8-694D-9D20-C7F2E21BF414}"/>
                </a:ext>
              </a:extLst>
            </p:cNvPr>
            <p:cNvSpPr/>
            <p:nvPr/>
          </p:nvSpPr>
          <p:spPr>
            <a:xfrm>
              <a:off x="9333322" y="3898489"/>
              <a:ext cx="2499905" cy="26968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9467186" y="4016473"/>
              <a:ext cx="225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accent2"/>
                  </a:solidFill>
                  <a:latin typeface="Arial Narrow" panose="020B0606020202030204" pitchFamily="34" charset="0"/>
                </a:rPr>
                <a:t>Cenário 3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9467186" y="4444774"/>
              <a:ext cx="2251587" cy="13849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t-BR" sz="2800" dirty="0">
                  <a:latin typeface="Arial Narrow"/>
                </a:rPr>
                <a:t>Emissões de </a:t>
              </a:r>
              <a:r>
                <a:rPr lang="pt-BR" sz="2800" dirty="0" err="1">
                  <a:latin typeface="Arial Narrow"/>
                </a:rPr>
                <a:t>URE</a:t>
              </a:r>
              <a:r>
                <a:rPr lang="pt-BR" sz="2800" dirty="0">
                  <a:latin typeface="Arial Narrow"/>
                </a:rPr>
                <a:t> + </a:t>
              </a:r>
              <a:r>
                <a:rPr lang="pt-BR" sz="2800" dirty="0" err="1">
                  <a:latin typeface="Arial Narrow"/>
                </a:rPr>
                <a:t>flares</a:t>
              </a:r>
              <a:r>
                <a:rPr lang="pt-BR" sz="2800" dirty="0">
                  <a:latin typeface="Arial Narrow"/>
                </a:rPr>
                <a:t> do aterro</a:t>
              </a:r>
              <a:endParaRPr lang="pt-BR" sz="28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985B5537-F09E-4069-98BC-93491F1AEEA0}"/>
              </a:ext>
            </a:extLst>
          </p:cNvPr>
          <p:cNvSpPr/>
          <p:nvPr/>
        </p:nvSpPr>
        <p:spPr>
          <a:xfrm>
            <a:off x="4822781" y="3057230"/>
            <a:ext cx="500512" cy="481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11699A3-C804-4250-8AB8-322032F43A8A}"/>
              </a:ext>
            </a:extLst>
          </p:cNvPr>
          <p:cNvSpPr txBox="1"/>
          <p:nvPr/>
        </p:nvSpPr>
        <p:spPr>
          <a:xfrm>
            <a:off x="4812238" y="2762718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atin typeface="Arial Narrow" panose="020B0606020202030204" pitchFamily="34" charset="0"/>
                <a:sym typeface="Wingdings" panose="05000000000000000000" pitchFamily="2" charset="2"/>
              </a:rPr>
              <a:t></a:t>
            </a:r>
            <a:endParaRPr lang="pt-BR" sz="6000" dirty="0">
              <a:latin typeface="Arial Narrow" panose="020B060602020203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85B5537-F09E-4069-98BC-93491F1AEEA0}"/>
              </a:ext>
            </a:extLst>
          </p:cNvPr>
          <p:cNvSpPr/>
          <p:nvPr/>
        </p:nvSpPr>
        <p:spPr>
          <a:xfrm>
            <a:off x="7663345" y="3057230"/>
            <a:ext cx="500512" cy="481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11699A3-C804-4250-8AB8-322032F43A8A}"/>
              </a:ext>
            </a:extLst>
          </p:cNvPr>
          <p:cNvSpPr txBox="1"/>
          <p:nvPr/>
        </p:nvSpPr>
        <p:spPr>
          <a:xfrm>
            <a:off x="7652802" y="2762718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atin typeface="Arial Narrow" panose="020B0606020202030204" pitchFamily="34" charset="0"/>
                <a:sym typeface="Wingdings" panose="05000000000000000000" pitchFamily="2" charset="2"/>
              </a:rPr>
              <a:t></a:t>
            </a:r>
            <a:endParaRPr lang="pt-BR" sz="6000" dirty="0">
              <a:latin typeface="Arial Narrow" panose="020B060602020203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85B5537-F09E-4069-98BC-93491F1AEEA0}"/>
              </a:ext>
            </a:extLst>
          </p:cNvPr>
          <p:cNvSpPr/>
          <p:nvPr/>
        </p:nvSpPr>
        <p:spPr>
          <a:xfrm>
            <a:off x="10362504" y="3057230"/>
            <a:ext cx="500512" cy="481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11699A3-C804-4250-8AB8-322032F43A8A}"/>
              </a:ext>
            </a:extLst>
          </p:cNvPr>
          <p:cNvSpPr txBox="1"/>
          <p:nvPr/>
        </p:nvSpPr>
        <p:spPr>
          <a:xfrm>
            <a:off x="10351961" y="2762718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atin typeface="Arial Narrow" panose="020B0606020202030204" pitchFamily="34" charset="0"/>
                <a:sym typeface="Wingdings" panose="05000000000000000000" pitchFamily="2" charset="2"/>
              </a:rPr>
              <a:t></a:t>
            </a:r>
            <a:endParaRPr lang="pt-BR" sz="6000" dirty="0">
              <a:latin typeface="Arial Narrow" panose="020B0606020202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93183" y="3732214"/>
            <a:ext cx="8071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Resultados para todos os parâmetros dentro dos limites legais</a:t>
            </a:r>
          </a:p>
          <a:p>
            <a:pPr algn="ctr"/>
            <a:r>
              <a:rPr lang="pt-BR" sz="2400" dirty="0">
                <a:latin typeface="Arial Narrow" panose="020B0606020202030204" pitchFamily="34" charset="0"/>
              </a:rPr>
              <a:t>Decreto Estadual 59.113/13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3774818" y="4771167"/>
            <a:ext cx="8172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3200" dirty="0">
                <a:latin typeface="Arial Narrow"/>
              </a:rPr>
              <a:t>Estudo de Risco para a Saúde Humana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dirty="0">
                <a:latin typeface="Arial Narrow"/>
              </a:rPr>
              <a:t>Dioxinas e Furanos → Resultados dentro dos limites da DD34 CETESB. </a:t>
            </a:r>
            <a:endParaRPr lang="pt-BR" sz="2400" dirty="0">
              <a:solidFill>
                <a:schemeClr val="accent2"/>
              </a:solidFill>
              <a:latin typeface="Arial Narrow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r="49336"/>
          <a:stretch/>
        </p:blipFill>
        <p:spPr>
          <a:xfrm>
            <a:off x="-123096" y="-655343"/>
            <a:ext cx="3393317" cy="85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29" grpId="0" animBg="1"/>
      <p:bldP spid="30" grpId="0"/>
      <p:bldP spid="2" grpId="0"/>
      <p:bldP spid="3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– Alteração na Dinâmica Superficial 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792203" y="1022556"/>
            <a:ext cx="820770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600" dirty="0">
              <a:latin typeface="Arial Narrow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Implantação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Durante as obras haverá Movimentação de Solo e Impermeabilização do terreno;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400" dirty="0">
              <a:latin typeface="Arial Narrow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de Controle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accent2"/>
                </a:solidFill>
                <a:latin typeface="Arial Narrow"/>
              </a:rPr>
              <a:t>Implantação de sistema de drenagem de águas pluviais;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2200" dirty="0" err="1">
                <a:solidFill>
                  <a:schemeClr val="accent2"/>
                </a:solidFill>
                <a:latin typeface="Arial Narrow"/>
              </a:rPr>
              <a:t>Taludamento</a:t>
            </a:r>
            <a:r>
              <a:rPr lang="pt-BR" sz="2200" dirty="0">
                <a:solidFill>
                  <a:schemeClr val="accent2"/>
                </a:solidFill>
                <a:latin typeface="Arial Narrow"/>
              </a:rPr>
              <a:t>, revegetação e compactação do solo em locais de movimentação do solo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400" dirty="0">
              <a:solidFill>
                <a:schemeClr val="accent2"/>
              </a:solidFill>
              <a:latin typeface="Arial Narrow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56450" y="367213"/>
            <a:ext cx="1189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Modificar imagem para foto do solo área</a:t>
            </a:r>
            <a:endParaRPr lang="pt-BR" u="sng" dirty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5" r="31601"/>
          <a:stretch/>
        </p:blipFill>
        <p:spPr>
          <a:xfrm>
            <a:off x="-9728" y="0"/>
            <a:ext cx="3297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 fontScale="90000"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- Alteração na Qualidade das Águas Subterrâneas e Superficiais 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687097" y="1278104"/>
            <a:ext cx="820770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Avaliação Ambiental Preliminar na ADA: </a:t>
            </a:r>
            <a:r>
              <a:rPr lang="pt-BR" sz="2200" dirty="0">
                <a:latin typeface="Arial Narrow"/>
              </a:rPr>
              <a:t>demonstrou que não há áreas suspeitas de contaminação de solo e de águas subterrâneas.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600" dirty="0">
              <a:latin typeface="Arial Narrow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Operação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Potenciais fontes de contaminação: geração e armazenamento de efluentes, uso e armazenamento de produtos químicos que se mal gerenciados podem impactar as águas subterrâneas e superficiais.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 de Controle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accent2"/>
                </a:solidFill>
                <a:latin typeface="Arial Narrow"/>
              </a:rPr>
              <a:t>Plano de Monitoramento das Águas Superficiais e Subterrâneas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 Preventiva: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chemeClr val="accent2"/>
                </a:solidFill>
                <a:latin typeface="Arial Narrow"/>
              </a:rPr>
              <a:t>Impermeabilização e contenção de áreas de geração, armazenamento e uso de produtos químicos e efluentes líquidos.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" y="0"/>
            <a:ext cx="32891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6C3F366-3364-41D7-B185-52D5D79AAA0D}"/>
              </a:ext>
            </a:extLst>
          </p:cNvPr>
          <p:cNvSpPr txBox="1"/>
          <p:nvPr/>
        </p:nvSpPr>
        <p:spPr>
          <a:xfrm>
            <a:off x="3287713" y="2195510"/>
            <a:ext cx="272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Inserir o Mapa 16 do EIA vegetação da ADA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884"/>
            <a:ext cx="8794044" cy="685623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7696D46-7265-431E-8FDC-5F289E4250C2}"/>
              </a:ext>
            </a:extLst>
          </p:cNvPr>
          <p:cNvSpPr/>
          <p:nvPr/>
        </p:nvSpPr>
        <p:spPr>
          <a:xfrm>
            <a:off x="8759631" y="1"/>
            <a:ext cx="343236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Estudos</a:t>
            </a:r>
          </a:p>
          <a:p>
            <a:pPr algn="ctr"/>
            <a:endParaRPr lang="pt-B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60000" indent="-28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Caracterização da Cobertura Vegetal na </a:t>
            </a:r>
            <a:r>
              <a:rPr lang="pt-BR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AII</a:t>
            </a:r>
            <a:r>
              <a:rPr lang="pt-BR" sz="2400" dirty="0">
                <a:solidFill>
                  <a:schemeClr val="bg1"/>
                </a:solidFill>
                <a:latin typeface="Arial Narrow" panose="020B0606020202030204" pitchFamily="34" charset="0"/>
              </a:rPr>
              <a:t>; AID e ADA;</a:t>
            </a:r>
          </a:p>
          <a:p>
            <a:pPr marL="360000" indent="-28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Caracterização da Fauna na AII, AID e na ADA;</a:t>
            </a:r>
          </a:p>
          <a:p>
            <a:pPr marL="360000" indent="-28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Caracterização da Fauna incluiu Avifauna, Mastofauna e </a:t>
            </a:r>
            <a:r>
              <a:rPr lang="pt-BR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Herpetofauna</a:t>
            </a:r>
            <a:r>
              <a:rPr lang="pt-BR" sz="24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marL="360000" indent="-28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arrow" panose="020B0606020202030204" pitchFamily="34" charset="0"/>
              </a:rPr>
              <a:t>Áreas Protegidas - Unidades de Conservação</a:t>
            </a: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Meio Biótico: Diagnóstico</a:t>
            </a:r>
          </a:p>
        </p:txBody>
      </p:sp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636" y="86044"/>
            <a:ext cx="2385317" cy="159170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Imagem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636" y="1773706"/>
            <a:ext cx="2385317" cy="159170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3" name="Imagem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636" y="5164640"/>
            <a:ext cx="2385317" cy="1607318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/>
          <a:srcRect t="10514"/>
          <a:stretch/>
        </p:blipFill>
        <p:spPr>
          <a:xfrm>
            <a:off x="6199636" y="3461368"/>
            <a:ext cx="2385317" cy="16028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9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- Cobertura Vegetal</a:t>
            </a:r>
          </a:p>
        </p:txBody>
      </p:sp>
      <p:pic>
        <p:nvPicPr>
          <p:cNvPr id="2050" name="Picture 2" descr="Ficheiro:Vegetação de Mata Atlântica na Usipa, Ipatinga MG.JPG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6" r="15722"/>
          <a:stretch/>
        </p:blipFill>
        <p:spPr bwMode="auto">
          <a:xfrm>
            <a:off x="0" y="0"/>
            <a:ext cx="3299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3757279" y="959185"/>
            <a:ext cx="8172449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Implantação</a:t>
            </a:r>
            <a:endParaRPr lang="pt-BR" sz="2400" dirty="0">
              <a:latin typeface="Arial Narrow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Supressão de vegetação -  5,42 ha (ADA)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de Controle 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- </a:t>
            </a:r>
            <a:r>
              <a:rPr lang="pt-BR" sz="2200" dirty="0">
                <a:solidFill>
                  <a:schemeClr val="accent2"/>
                </a:solidFill>
                <a:latin typeface="Arial Narrow"/>
              </a:rPr>
              <a:t>visam garantir que os danos à cobertura vegetal fiquem restritos à ADA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Programa de Acompanhamento da Supressão de Vegetação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</a:rPr>
              <a:t>Subprograma de Preparo e acompanhamento da supressão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</a:rPr>
              <a:t>Subprograma de Destinação da Biomassa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Programa de Gestão Ambiental das Obras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Compensatórias 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– </a:t>
            </a:r>
            <a:r>
              <a:rPr lang="pt-BR" sz="2200" dirty="0">
                <a:solidFill>
                  <a:schemeClr val="accent2"/>
                </a:solidFill>
                <a:latin typeface="Arial Narrow"/>
              </a:rPr>
              <a:t>compensação pela supressão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Programa de Compensação Florestal  </a:t>
            </a:r>
            <a:endParaRPr lang="pt-BR" sz="2000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303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4"/>
          <p:cNvSpPr txBox="1"/>
          <p:nvPr/>
        </p:nvSpPr>
        <p:spPr>
          <a:xfrm>
            <a:off x="3757279" y="959185"/>
            <a:ext cx="81724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Implantação</a:t>
            </a:r>
            <a:r>
              <a:rPr lang="pt-BR" sz="2400" dirty="0">
                <a:latin typeface="Arial Narrow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Perda do Habitat (ADA)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pt-BR" sz="2200" dirty="0">
                <a:latin typeface="Arial Narrow"/>
              </a:rPr>
              <a:t>Afugentamento da Fauna (ADA/AID)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400" b="1" dirty="0">
              <a:solidFill>
                <a:schemeClr val="accent2"/>
              </a:solidFill>
              <a:latin typeface="Arial Narrow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de Controle </a:t>
            </a:r>
            <a:r>
              <a:rPr lang="pt-BR" sz="2400" dirty="0">
                <a:solidFill>
                  <a:schemeClr val="accent2"/>
                </a:solidFill>
                <a:latin typeface="Arial Narrow"/>
              </a:rPr>
              <a:t>- visam avaliar os reais impactos sobre a fauna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Programa de Monitoramento e Minimização de Incômodos à Fauna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Programa de Gestão Ambiental das Obras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000" dirty="0">
              <a:latin typeface="Arial Narrow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b="1" dirty="0">
                <a:solidFill>
                  <a:schemeClr val="accent2"/>
                </a:solidFill>
                <a:latin typeface="Arial Narrow"/>
              </a:rPr>
              <a:t>Medidas Compensatórias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Programa de Compensação Florestal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000" dirty="0">
              <a:latin typeface="Arial Narrow"/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3687097" y="188914"/>
            <a:ext cx="8312815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- Fauna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18351"/>
          <a:stretch/>
        </p:blipFill>
        <p:spPr>
          <a:xfrm>
            <a:off x="-214009" y="0"/>
            <a:ext cx="3511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733551" y="159110"/>
            <a:ext cx="7005341" cy="58477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pt-BR" sz="3200" dirty="0">
                <a:solidFill>
                  <a:srgbClr val="FFFFFF"/>
                </a:solidFill>
                <a:latin typeface="Arial Narrow"/>
                <a:cs typeface="Arial Narrow"/>
              </a:rPr>
              <a:t>Impacto – Parque Estadual da Serra do Mar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8" y="-1475492"/>
            <a:ext cx="12373438" cy="8855142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Impacto – Unidades de Conservação 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6332220" y="1111022"/>
            <a:ext cx="5756759" cy="470898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 err="1">
                <a:solidFill>
                  <a:schemeClr val="bg1"/>
                </a:solidFill>
                <a:latin typeface="Arial Narrow"/>
              </a:rPr>
              <a:t>URE</a:t>
            </a:r>
            <a:r>
              <a:rPr lang="pt-BR" sz="2000" dirty="0">
                <a:solidFill>
                  <a:schemeClr val="bg1"/>
                </a:solidFill>
                <a:latin typeface="Arial Narrow"/>
              </a:rPr>
              <a:t>: inserida na Zona de Amortecimento (</a:t>
            </a:r>
            <a:r>
              <a:rPr lang="pt-BR" sz="2000" dirty="0" err="1">
                <a:solidFill>
                  <a:schemeClr val="bg1"/>
                </a:solidFill>
                <a:latin typeface="Arial Narrow"/>
              </a:rPr>
              <a:t>ZA</a:t>
            </a:r>
            <a:r>
              <a:rPr lang="pt-BR" sz="2000" dirty="0">
                <a:solidFill>
                  <a:schemeClr val="bg1"/>
                </a:solidFill>
                <a:latin typeface="Arial Narrow"/>
              </a:rPr>
              <a:t>) do </a:t>
            </a:r>
            <a:r>
              <a:rPr lang="pt-BR" sz="2000" dirty="0" err="1">
                <a:solidFill>
                  <a:schemeClr val="bg1"/>
                </a:solidFill>
                <a:latin typeface="Arial Narrow"/>
              </a:rPr>
              <a:t>PESM</a:t>
            </a:r>
            <a:r>
              <a:rPr lang="pt-BR" sz="2000" dirty="0">
                <a:solidFill>
                  <a:schemeClr val="bg1"/>
                </a:solidFill>
                <a:latin typeface="Arial Narrow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/>
              </a:rPr>
              <a:t>As atividades de tratamento térmico não se enquadram entre os usos não recomendados  pelo Plano de Manejo da ZA do PESM.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 Narrow"/>
              </a:rPr>
              <a:t>Contribui para a redução da pressão sobre novas áreas na Baixada Santista para a destinação resíduos, que  incluem grandes extensões de ambientes naturais em bom estado de conservação.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000" dirty="0">
                <a:solidFill>
                  <a:srgbClr val="FFC000"/>
                </a:solidFill>
                <a:latin typeface="Arial Narrow"/>
              </a:rPr>
              <a:t>Medidas de Controle e Compensatórias ao longo de todo o processo de licenciamento.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000" b="1" dirty="0">
                <a:solidFill>
                  <a:srgbClr val="FFC000"/>
                </a:solidFill>
                <a:latin typeface="Arial Narrow"/>
              </a:rPr>
              <a:t>Programa de Compensação Ambiental</a:t>
            </a:r>
            <a:r>
              <a:rPr lang="pt-BR" sz="2000" dirty="0">
                <a:solidFill>
                  <a:srgbClr val="FFC000"/>
                </a:solidFill>
                <a:latin typeface="Arial Narrow"/>
              </a:rPr>
              <a:t> – 0,5% do valor do empreendimento – UC.</a:t>
            </a:r>
          </a:p>
        </p:txBody>
      </p:sp>
    </p:spTree>
    <p:extLst>
      <p:ext uri="{BB962C8B-B14F-4D97-AF65-F5344CB8AC3E}">
        <p14:creationId xmlns:p14="http://schemas.microsoft.com/office/powerpoint/2010/main" val="19238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aste-to-Energy Solutions — An Introduction | by Allan Saunder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38788"/>
          <a:stretch/>
        </p:blipFill>
        <p:spPr bwMode="auto">
          <a:xfrm>
            <a:off x="-1" y="0"/>
            <a:ext cx="327964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Estudo de Impacto Ambiental/Relatório de Impacto Ambiental – EIA/RIMA</a:t>
            </a:r>
          </a:p>
        </p:txBody>
      </p:sp>
      <p:sp>
        <p:nvSpPr>
          <p:cNvPr id="8" name="Retângulo 7"/>
          <p:cNvSpPr/>
          <p:nvPr/>
        </p:nvSpPr>
        <p:spPr>
          <a:xfrm>
            <a:off x="-8150" y="4074893"/>
            <a:ext cx="3285515" cy="278310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637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Licenciamento Prévio: Aprova a viabilidade ambiental do empreendimento</a:t>
            </a:r>
          </a:p>
          <a:p>
            <a:pPr indent="-274637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sz="11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-8150" y="-1"/>
            <a:ext cx="3296875" cy="150433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EIA/RIMA elaborado de acordo com Parecer Técnico n. </a:t>
            </a: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049/19/IPGR da CETESB</a:t>
            </a:r>
            <a:endParaRPr lang="en-US" altLang="en-US" sz="2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4178906" y="1072573"/>
            <a:ext cx="7296750" cy="2609148"/>
            <a:chOff x="5883033" y="1072573"/>
            <a:chExt cx="7296750" cy="2609148"/>
          </a:xfrm>
        </p:grpSpPr>
        <p:sp>
          <p:nvSpPr>
            <p:cNvPr id="31" name="Retângulo 30"/>
            <p:cNvSpPr/>
            <p:nvPr/>
          </p:nvSpPr>
          <p:spPr>
            <a:xfrm>
              <a:off x="6403132" y="1072573"/>
              <a:ext cx="6776651" cy="26091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32" name="Agrupar 31"/>
            <p:cNvGrpSpPr/>
            <p:nvPr/>
          </p:nvGrpSpPr>
          <p:grpSpPr>
            <a:xfrm>
              <a:off x="5883033" y="1740524"/>
              <a:ext cx="1273246" cy="1273246"/>
              <a:chOff x="2556048" y="973166"/>
              <a:chExt cx="1695105" cy="1695105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2556048" y="973166"/>
                <a:ext cx="1695105" cy="169510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CBB1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</a:endParaRPr>
              </a:p>
            </p:txBody>
          </p:sp>
          <p:pic>
            <p:nvPicPr>
              <p:cNvPr id="36" name="Imagem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5056" y="1218482"/>
                <a:ext cx="1377089" cy="1204472"/>
              </a:xfrm>
              <a:prstGeom prst="rect">
                <a:avLst/>
              </a:prstGeom>
            </p:spPr>
          </p:pic>
        </p:grpSp>
        <p:sp>
          <p:nvSpPr>
            <p:cNvPr id="33" name="CaixaDeTexto 32"/>
            <p:cNvSpPr txBox="1"/>
            <p:nvPr/>
          </p:nvSpPr>
          <p:spPr>
            <a:xfrm>
              <a:off x="7156278" y="1423040"/>
              <a:ext cx="4673772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>
                  <a:latin typeface="Arial Narrow" panose="020B0606020202030204" pitchFamily="34" charset="0"/>
                </a:rPr>
                <a:t>Empreendedor</a:t>
              </a:r>
            </a:p>
            <a:p>
              <a:r>
                <a:rPr lang="pt-BR" dirty="0">
                  <a:latin typeface="Arial Narrow" panose="020B0606020202030204" pitchFamily="34" charset="0"/>
                </a:rPr>
                <a:t>Valoriza Energia </a:t>
              </a:r>
              <a:r>
                <a:rPr lang="pt-BR" dirty="0" err="1">
                  <a:latin typeface="Arial Narrow" panose="020B0606020202030204" pitchFamily="34" charset="0"/>
                </a:rPr>
                <a:t>SPE</a:t>
              </a:r>
              <a:r>
                <a:rPr lang="pt-BR" dirty="0">
                  <a:latin typeface="Arial Narrow" panose="020B0606020202030204" pitchFamily="34" charset="0"/>
                </a:rPr>
                <a:t> Ltda.</a:t>
              </a:r>
            </a:p>
            <a:p>
              <a:pPr algn="ctr"/>
              <a:endParaRPr lang="pt-BR" dirty="0">
                <a:latin typeface="Arial Narrow" panose="020B0606020202030204" pitchFamily="34" charset="0"/>
              </a:endParaRPr>
            </a:p>
            <a:p>
              <a:pPr algn="ctr"/>
              <a:r>
                <a:rPr lang="pt-BR" dirty="0">
                  <a:latin typeface="Arial Narrow" panose="020B0606020202030204" pitchFamily="34" charset="0"/>
                </a:rPr>
                <a:t>Empresa de </a:t>
              </a:r>
              <a:r>
                <a:rPr lang="pt-BR" dirty="0" err="1">
                  <a:latin typeface="Arial Narrow" panose="020B0606020202030204" pitchFamily="34" charset="0"/>
                </a:rPr>
                <a:t>termovalorização</a:t>
              </a:r>
              <a:r>
                <a:rPr lang="pt-BR" dirty="0">
                  <a:latin typeface="Arial Narrow" panose="020B0606020202030204" pitchFamily="34" charset="0"/>
                </a:rPr>
                <a:t> de resíduos sólidos urbanos. Criada a partir da associação entre Terrestre Ambiental Ltda. e Ribeirão Energia S.A.</a:t>
              </a:r>
            </a:p>
          </p:txBody>
        </p:sp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78041" y="1382409"/>
              <a:ext cx="853751" cy="876826"/>
            </a:xfrm>
            <a:prstGeom prst="rect">
              <a:avLst/>
            </a:prstGeom>
          </p:spPr>
        </p:pic>
      </p:grpSp>
      <p:grpSp>
        <p:nvGrpSpPr>
          <p:cNvPr id="37" name="Agrupar 36"/>
          <p:cNvGrpSpPr/>
          <p:nvPr/>
        </p:nvGrpSpPr>
        <p:grpSpPr>
          <a:xfrm>
            <a:off x="4178906" y="3947805"/>
            <a:ext cx="7296750" cy="2609148"/>
            <a:chOff x="5883033" y="3947805"/>
            <a:chExt cx="7296750" cy="2609148"/>
          </a:xfrm>
        </p:grpSpPr>
        <p:sp>
          <p:nvSpPr>
            <p:cNvPr id="38" name="Retângulo 37"/>
            <p:cNvSpPr/>
            <p:nvPr/>
          </p:nvSpPr>
          <p:spPr>
            <a:xfrm>
              <a:off x="6403133" y="3947805"/>
              <a:ext cx="6776650" cy="26091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39" name="Agrupar 38"/>
            <p:cNvGrpSpPr/>
            <p:nvPr/>
          </p:nvGrpSpPr>
          <p:grpSpPr>
            <a:xfrm>
              <a:off x="5883033" y="4615756"/>
              <a:ext cx="1273246" cy="1273246"/>
              <a:chOff x="6006858" y="4241503"/>
              <a:chExt cx="1273246" cy="1273246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006858" y="4241503"/>
                <a:ext cx="1273246" cy="12732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E98B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</a:endParaRPr>
              </a:p>
            </p:txBody>
          </p:sp>
          <p:pic>
            <p:nvPicPr>
              <p:cNvPr id="43" name="Picture 2" descr="SGW_RMAI_AGO_2012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26293" y="4628010"/>
                <a:ext cx="1034376" cy="500232"/>
              </a:xfrm>
              <a:prstGeom prst="rect">
                <a:avLst/>
              </a:prstGeom>
            </p:spPr>
          </p:pic>
        </p:grpSp>
        <p:sp>
          <p:nvSpPr>
            <p:cNvPr id="40" name="CaixaDeTexto 39"/>
            <p:cNvSpPr txBox="1"/>
            <p:nvPr/>
          </p:nvSpPr>
          <p:spPr>
            <a:xfrm>
              <a:off x="7156279" y="4298272"/>
              <a:ext cx="4673771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>
                  <a:latin typeface="Arial Narrow" panose="020B0606020202030204" pitchFamily="34" charset="0"/>
                </a:rPr>
                <a:t>Responsável pelo EIA-RIMA</a:t>
              </a:r>
              <a:endParaRPr lang="pt-BR" sz="2400" b="1" dirty="0">
                <a:latin typeface="Arial Narrow" panose="020B0606020202030204" pitchFamily="34" charset="0"/>
              </a:endParaRPr>
            </a:p>
            <a:p>
              <a:r>
                <a:rPr lang="pt-BR" dirty="0">
                  <a:latin typeface="Arial Narrow" panose="020B0606020202030204" pitchFamily="34" charset="0"/>
                </a:rPr>
                <a:t>SGW Services Engenharia Ambiental Ltda.</a:t>
              </a:r>
            </a:p>
            <a:p>
              <a:pPr algn="ctr"/>
              <a:endParaRPr lang="pt-BR" dirty="0">
                <a:latin typeface="Arial Narrow" panose="020B0606020202030204" pitchFamily="34" charset="0"/>
              </a:endParaRPr>
            </a:p>
            <a:p>
              <a:pPr algn="ctr"/>
              <a:r>
                <a:rPr lang="pt-BR" dirty="0">
                  <a:latin typeface="Arial Narrow" panose="020B0606020202030204" pitchFamily="34" charset="0"/>
                </a:rPr>
                <a:t>Consultoria ambiental de São Paulo especializada em licenciamento, auditoria, engenharia, diagnóstico, remediação e recuperação de áreas degradadas.</a:t>
              </a:r>
            </a:p>
          </p:txBody>
        </p:sp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03474" y="4074892"/>
              <a:ext cx="828318" cy="83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67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6C3F366-3364-41D7-B185-52D5D79AAA0D}"/>
              </a:ext>
            </a:extLst>
          </p:cNvPr>
          <p:cNvSpPr txBox="1"/>
          <p:nvPr/>
        </p:nvSpPr>
        <p:spPr>
          <a:xfrm>
            <a:off x="7836195" y="2137144"/>
            <a:ext cx="2721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Inserir o Mapa 7 da área de Influência do Meio </a:t>
            </a:r>
            <a:r>
              <a:rPr lang="pt-BR" dirty="0" err="1"/>
              <a:t>socieconomico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42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7696D46-7265-431E-8FDC-5F289E4250C2}"/>
              </a:ext>
            </a:extLst>
          </p:cNvPr>
          <p:cNvSpPr/>
          <p:nvPr/>
        </p:nvSpPr>
        <p:spPr>
          <a:xfrm>
            <a:off x="7626007" y="2643709"/>
            <a:ext cx="4562935" cy="3008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Estudos</a:t>
            </a:r>
          </a:p>
          <a:p>
            <a:pPr algn="ctr"/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Histórico de Ocupação da </a:t>
            </a:r>
            <a:r>
              <a:rPr lang="pt-BR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AII</a:t>
            </a: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Aspectos Econômicos;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Aspectos Demográficos;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Patrimônio Arqueológico AID.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Meio Socioeconômico: Diagnóstico</a:t>
            </a:r>
          </a:p>
        </p:txBody>
      </p:sp>
    </p:spTree>
    <p:extLst>
      <p:ext uri="{BB962C8B-B14F-4D97-AF65-F5344CB8AC3E}">
        <p14:creationId xmlns:p14="http://schemas.microsoft.com/office/powerpoint/2010/main" val="31714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3"/>
            <a:ext cx="10772107" cy="6858000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209550" y="159109"/>
            <a:ext cx="7005341" cy="58477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pt-BR" sz="3200" dirty="0">
                <a:latin typeface="Arial Narrow"/>
                <a:cs typeface="Arial Narrow"/>
              </a:rPr>
              <a:t>Diagnóstico – Patrimônio Arqueológico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7696D46-7265-431E-8FDC-5F289E4250C2}"/>
              </a:ext>
            </a:extLst>
          </p:cNvPr>
          <p:cNvSpPr/>
          <p:nvPr/>
        </p:nvSpPr>
        <p:spPr>
          <a:xfrm>
            <a:off x="8410575" y="743884"/>
            <a:ext cx="3778367" cy="55330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lvl="2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endParaRPr lang="pt-BR" sz="2400" u="sng" dirty="0">
              <a:latin typeface="Arial Narrow" panose="020B0606020202030204" pitchFamily="34" charset="0"/>
            </a:endParaRPr>
          </a:p>
          <a:p>
            <a:pPr marL="88900" lvl="2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endParaRPr lang="pt-BR" sz="2400" u="sng" dirty="0">
              <a:latin typeface="Arial Narrow" panose="020B0606020202030204" pitchFamily="34" charset="0"/>
            </a:endParaRPr>
          </a:p>
          <a:p>
            <a:pPr marL="88900" lvl="2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pt-BR" sz="2400" u="sng" dirty="0">
                <a:latin typeface="Arial Narrow" panose="020B0606020202030204" pitchFamily="34" charset="0"/>
              </a:rPr>
              <a:t>ADA</a:t>
            </a:r>
            <a:r>
              <a:rPr lang="pt-BR" sz="2400" dirty="0">
                <a:latin typeface="Arial Narrow" panose="020B0606020202030204" pitchFamily="34" charset="0"/>
              </a:rPr>
              <a:t>: 58 furos-teste para verificar vestígios arqueológicos + averiguação de superfície</a:t>
            </a:r>
          </a:p>
          <a:p>
            <a:pPr marL="88900" lvl="2" algn="ctr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pt-B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Sem vestígios arqueológicos na ADA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416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ristmas spirit alive in April as JBA members help family in nee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2" r="9961"/>
          <a:stretch/>
        </p:blipFill>
        <p:spPr bwMode="auto">
          <a:xfrm>
            <a:off x="-7374" y="0"/>
            <a:ext cx="3296264" cy="68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3514723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 fontScale="90000"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 - Geração e Desmobilização de Mão de Obra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3757279" y="3622100"/>
            <a:ext cx="8172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Implantação</a:t>
            </a:r>
            <a:r>
              <a:rPr lang="pt-BR" sz="2800" dirty="0">
                <a:latin typeface="Arial Narrow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/>
              </a:rPr>
              <a:t>Pico de 188 funcionários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dirty="0">
                <a:solidFill>
                  <a:schemeClr val="accent2"/>
                </a:solidFill>
                <a:latin typeface="Arial Narrow"/>
              </a:rPr>
              <a:t>Preferência por trabalhadores de Santos e manutenção dos mesmos durante todo o período das obras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Operação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88 funcionários – similar a atual operação do aterro CGR Terrestre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E69BAD7-CA3E-4316-804A-0A05A36A3F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785283"/>
              </p:ext>
            </p:extLst>
          </p:nvPr>
        </p:nvGraphicFramePr>
        <p:xfrm>
          <a:off x="3425673" y="798708"/>
          <a:ext cx="8539315" cy="297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30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Impactos Positivos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687097" y="1226436"/>
            <a:ext cx="838774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Implantação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b="1" dirty="0">
                <a:latin typeface="Arial Narrow"/>
              </a:rPr>
              <a:t>Tributos Municipais</a:t>
            </a:r>
            <a:r>
              <a:rPr lang="pt-BR" sz="2400" dirty="0">
                <a:latin typeface="Arial Narrow"/>
              </a:rPr>
              <a:t>: 35% do investimento (105 milhões) sujeitos à tributação;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/>
              </a:rPr>
              <a:t>Alíquota média de 4% → 1,4 milhões de reais em 3 anos de obras.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pt-BR" sz="2400" dirty="0">
              <a:latin typeface="Arial Narrow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b="1" dirty="0">
                <a:latin typeface="Arial Narrow"/>
              </a:rPr>
              <a:t>Fase de Operação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b="1" dirty="0">
                <a:latin typeface="Arial Narrow"/>
              </a:rPr>
              <a:t>Geração de energia elétrica</a:t>
            </a:r>
            <a:r>
              <a:rPr lang="pt-BR" sz="2400" dirty="0">
                <a:latin typeface="Arial Narrow"/>
              </a:rPr>
              <a:t>: 50 MW/h (4 módulos) – suficiente para abastecer uma cidade com 250 mil habitantes;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 err="1">
                <a:latin typeface="Arial Narrow"/>
              </a:rPr>
              <a:t>RSU</a:t>
            </a:r>
            <a:r>
              <a:rPr lang="pt-BR" sz="2400" dirty="0">
                <a:latin typeface="Arial Narrow"/>
              </a:rPr>
              <a:t>: fonte renovável;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/>
              </a:rPr>
              <a:t>Distribuição para o sistema nacional.</a:t>
            </a:r>
            <a:endParaRPr lang="pt-BR" sz="2400" dirty="0">
              <a:solidFill>
                <a:schemeClr val="accent2"/>
              </a:solidFill>
              <a:latin typeface="Arial Narrow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65128"/>
          <a:stretch/>
        </p:blipFill>
        <p:spPr>
          <a:xfrm>
            <a:off x="-11430" y="0"/>
            <a:ext cx="3303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" y="0"/>
            <a:ext cx="12170737" cy="5603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595" y="5603132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  <a:defRPr sz="2800">
                <a:latin typeface="Arial Narrow"/>
              </a:defRPr>
            </a:lvl2pPr>
          </a:lstStyle>
          <a:p>
            <a:pPr marL="1349375" lvl="1" indent="-449263">
              <a:spcBef>
                <a:spcPts val="300"/>
              </a:spcBef>
              <a:spcAft>
                <a:spcPts val="300"/>
              </a:spcAft>
            </a:pPr>
            <a:r>
              <a:rPr lang="pt-BR" sz="2000" dirty="0"/>
              <a:t>4 chaminés – 70 m altura</a:t>
            </a:r>
          </a:p>
          <a:p>
            <a:pPr marL="1349375" lvl="1" indent="-449263">
              <a:spcBef>
                <a:spcPts val="300"/>
              </a:spcBef>
              <a:spcAft>
                <a:spcPts val="300"/>
              </a:spcAft>
            </a:pPr>
            <a:r>
              <a:rPr lang="pt-BR" sz="2000" dirty="0"/>
              <a:t>Cota final do aterro: 100 m</a:t>
            </a:r>
          </a:p>
          <a:p>
            <a:pPr marL="1349375" lvl="1" indent="-449263">
              <a:spcBef>
                <a:spcPts val="300"/>
              </a:spcBef>
              <a:spcAft>
                <a:spcPts val="300"/>
              </a:spcAft>
            </a:pPr>
            <a:r>
              <a:rPr lang="pt-BR" sz="2000" dirty="0"/>
              <a:t>Baixa relevância – sem efeitos significativos na paisagem 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rial Narrow" panose="020B0606020202030204" pitchFamily="34" charset="0"/>
                <a:ea typeface="+mn-ea"/>
                <a:cs typeface="+mn-cs"/>
              </a:rPr>
              <a:t>Alteração na Paisagem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68249" y="5926297"/>
            <a:ext cx="33365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dirty="0">
                <a:latin typeface="Arial Narrow" panose="020B0606020202030204" pitchFamily="34" charset="0"/>
              </a:rPr>
              <a:t>Impacto na Implantação</a:t>
            </a:r>
          </a:p>
        </p:txBody>
      </p:sp>
    </p:spTree>
    <p:extLst>
      <p:ext uri="{BB962C8B-B14F-4D97-AF65-F5344CB8AC3E}">
        <p14:creationId xmlns:p14="http://schemas.microsoft.com/office/powerpoint/2010/main" val="32274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Demais Planos e Programas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779014" y="1211648"/>
            <a:ext cx="724694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pt-BR" sz="2800" dirty="0">
                <a:latin typeface="Arial Narrow" panose="020B0606020202030204" pitchFamily="34" charset="0"/>
              </a:rPr>
              <a:t>Relacionados ao Meio Socioeconômico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Programa de Comunicação Social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Programa de Educação Ambiental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pt-BR" sz="2800" dirty="0">
                <a:latin typeface="Arial Narrow" panose="020B0606020202030204" pitchFamily="34" charset="0"/>
              </a:rPr>
              <a:t>Associados ao Empreendimento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Plano de Gestão Ambiental das Obras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Plano de Controle, Recebimento e Gerenciamento dos Resíduos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Programa de Controle e Manutenção de Máquinas e Equipamentos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Programa de Capacitação e Treinamento da Mão de Obra</a:t>
            </a:r>
            <a:endParaRPr lang="pt-BR" sz="2400" i="1" dirty="0">
              <a:latin typeface="Arial Narrow" panose="020B0606020202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Plano de Emergência e Contingência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756025" y="6140824"/>
            <a:ext cx="8243887" cy="52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541981" y="3935796"/>
            <a:ext cx="8208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" y="1996567"/>
            <a:ext cx="335280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erro Sanitário Oeste trará pouco impacto ao trânsito da … | Flick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14667"/>
          <a:stretch/>
        </p:blipFill>
        <p:spPr bwMode="auto">
          <a:xfrm>
            <a:off x="-17585" y="0"/>
            <a:ext cx="3305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Estudo de Tráfego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779014" y="1211648"/>
            <a:ext cx="838774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dirty="0">
                <a:latin typeface="Arial Narrow"/>
              </a:rPr>
              <a:t>Elaborado por empresa especializada - metodologia e softwares específicos - analisou 4 cenários: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2019 (ano do início dos estudos)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2020 (ano previsto de início de implantação do empreendimento)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2023 (ano previsto do fim da implantação do empreendimento)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2033 (10 anos após a conclusão da implantação).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756025" y="6140824"/>
            <a:ext cx="8243887" cy="52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541981" y="3935796"/>
            <a:ext cx="8208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Os resultados indicaram que sistema viário irá operar em condições de tráfego adequadas, inclusive no cenário previsto para o ano de 2033.</a:t>
            </a:r>
          </a:p>
          <a:p>
            <a:pPr algn="ctr"/>
            <a:endParaRPr lang="pt-BR" sz="2400" dirty="0">
              <a:solidFill>
                <a:schemeClr val="accent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Não há impactos relacionados ao tráfego.</a:t>
            </a:r>
          </a:p>
        </p:txBody>
      </p:sp>
    </p:spTree>
    <p:extLst>
      <p:ext uri="{BB962C8B-B14F-4D97-AF65-F5344CB8AC3E}">
        <p14:creationId xmlns:p14="http://schemas.microsoft.com/office/powerpoint/2010/main" val="15263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or lixão do país foi fechado depois de 60 anos de atividade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4" r="23620"/>
          <a:stretch/>
        </p:blipFill>
        <p:spPr bwMode="auto">
          <a:xfrm>
            <a:off x="-24063" y="-1692"/>
            <a:ext cx="3308684" cy="68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Prognóstico Futuro – Cenário sem URE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08259"/>
              </p:ext>
            </p:extLst>
          </p:nvPr>
        </p:nvGraphicFramePr>
        <p:xfrm>
          <a:off x="3790949" y="1022556"/>
          <a:ext cx="8208963" cy="1452635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878692">
                  <a:extLst>
                    <a:ext uri="{9D8B030D-6E8A-4147-A177-3AD203B41FA5}">
                      <a16:colId xmlns:a16="http://schemas.microsoft.com/office/drawing/2014/main" val="15569276"/>
                    </a:ext>
                  </a:extLst>
                </a:gridCol>
                <a:gridCol w="5330271">
                  <a:extLst>
                    <a:ext uri="{9D8B030D-6E8A-4147-A177-3AD203B41FA5}">
                      <a16:colId xmlns:a16="http://schemas.microsoft.com/office/drawing/2014/main" val="3941859469"/>
                    </a:ext>
                  </a:extLst>
                </a:gridCol>
              </a:tblGrid>
              <a:tr h="1452635">
                <a:tc>
                  <a:txBody>
                    <a:bodyPr/>
                    <a:lstStyle/>
                    <a:p>
                      <a:r>
                        <a:rPr lang="pt-BR" sz="2400" b="1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Novo Aterro na RMBS?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BR" sz="240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Dificuldade para encontrar novas áreas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BR" sz="2400" b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Não atende a PNRS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344444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87586"/>
              </p:ext>
            </p:extLst>
          </p:nvPr>
        </p:nvGraphicFramePr>
        <p:xfrm>
          <a:off x="3790949" y="2683860"/>
          <a:ext cx="8208963" cy="1942118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878692">
                  <a:extLst>
                    <a:ext uri="{9D8B030D-6E8A-4147-A177-3AD203B41FA5}">
                      <a16:colId xmlns:a16="http://schemas.microsoft.com/office/drawing/2014/main" val="15569276"/>
                    </a:ext>
                  </a:extLst>
                </a:gridCol>
                <a:gridCol w="5330271">
                  <a:extLst>
                    <a:ext uri="{9D8B030D-6E8A-4147-A177-3AD203B41FA5}">
                      <a16:colId xmlns:a16="http://schemas.microsoft.com/office/drawing/2014/main" val="3941859469"/>
                    </a:ext>
                  </a:extLst>
                </a:gridCol>
              </a:tblGrid>
              <a:tr h="1942118">
                <a:tc>
                  <a:txBody>
                    <a:bodyPr/>
                    <a:lstStyle/>
                    <a:p>
                      <a:r>
                        <a:rPr lang="pt-BR" sz="2400" b="1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Envio para o aterro Lara em Mauá?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BR" sz="2400" baseline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Custos decorrentes do transporte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aseline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Aumento nas emissões de CO</a:t>
                      </a:r>
                      <a:r>
                        <a:rPr lang="pt-BR" sz="2400" baseline="-2500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2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Incertezas na</a:t>
                      </a:r>
                      <a:r>
                        <a:rPr lang="pt-BR" sz="2400" baseline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 capacidade do aterro para receber os resíduos dos 7 municípios</a:t>
                      </a:r>
                      <a:endParaRPr lang="pt-BR" sz="2400" baseline="-25000" dirty="0">
                        <a:ln>
                          <a:noFill/>
                        </a:ln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2442277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982575"/>
              </p:ext>
            </p:extLst>
          </p:nvPr>
        </p:nvGraphicFramePr>
        <p:xfrm>
          <a:off x="3790949" y="4834646"/>
          <a:ext cx="8208963" cy="1834439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878692">
                  <a:extLst>
                    <a:ext uri="{9D8B030D-6E8A-4147-A177-3AD203B41FA5}">
                      <a16:colId xmlns:a16="http://schemas.microsoft.com/office/drawing/2014/main" val="15569276"/>
                    </a:ext>
                  </a:extLst>
                </a:gridCol>
                <a:gridCol w="5330271">
                  <a:extLst>
                    <a:ext uri="{9D8B030D-6E8A-4147-A177-3AD203B41FA5}">
                      <a16:colId xmlns:a16="http://schemas.microsoft.com/office/drawing/2014/main" val="3941859469"/>
                    </a:ext>
                  </a:extLst>
                </a:gridCol>
              </a:tblGrid>
              <a:tr h="1834439">
                <a:tc>
                  <a:txBody>
                    <a:bodyPr/>
                    <a:lstStyle/>
                    <a:p>
                      <a:r>
                        <a:rPr lang="pt-BR" sz="2400" b="1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Envio para o interior</a:t>
                      </a:r>
                      <a:r>
                        <a:rPr lang="pt-BR" sz="2400" b="1" baseline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 do estado?</a:t>
                      </a:r>
                      <a:r>
                        <a:rPr lang="pt-BR" sz="2400" b="1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aseline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Custos decorrentes do transporte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aseline="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Aumento nas emissões de CO</a:t>
                      </a:r>
                      <a:r>
                        <a:rPr lang="pt-BR" sz="2400" baseline="-25000" dirty="0">
                          <a:ln>
                            <a:noFill/>
                          </a:ln>
                          <a:latin typeface="Arial Narrow" panose="020B0606020202030204" pitchFamily="34" charset="0"/>
                        </a:rPr>
                        <a:t>2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kern="120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Problemas semelhantes são enfrentados na RMSP e interior</a:t>
                      </a:r>
                      <a:endParaRPr lang="pt-BR" sz="2400" dirty="0">
                        <a:ln>
                          <a:noFill/>
                        </a:ln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2315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9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48446"/>
          <a:stretch/>
        </p:blipFill>
        <p:spPr>
          <a:xfrm>
            <a:off x="-18289" y="-136635"/>
            <a:ext cx="3297381" cy="7134964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Cenário Futuro com a URE Valoriza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541981" y="872964"/>
            <a:ext cx="81724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pt-BR" sz="2200" dirty="0">
              <a:solidFill>
                <a:srgbClr val="00B050"/>
              </a:solidFill>
              <a:latin typeface="Arial Narrow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Solução tecnológica, de longo prazo e sustentável para o tratamento e destinação do RSU da Baixada Santista;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Elevaria a Baixada Santista e Santos ao protagonismo de atendimento aos requisitos da PNRS;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Contribuiria para o aumento da coleta seletiva e reciclagem em todos os municípios de abrangência do sistema;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Agrega benefícios econômicos com a geração de energia a partir do lixo;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 panose="020B0606020202030204" pitchFamily="34" charset="0"/>
              </a:rPr>
              <a:t>Diversificação da Matriz Energética</a:t>
            </a:r>
            <a:r>
              <a:rPr lang="pt-BR" sz="2200" b="1" dirty="0">
                <a:latin typeface="Arial Narrow" panose="020B0606020202030204" pitchFamily="34" charset="0"/>
              </a:rPr>
              <a:t>, </a:t>
            </a:r>
            <a:r>
              <a:rPr lang="pt-BR" sz="2200" dirty="0">
                <a:latin typeface="Arial Narrow" panose="020B0606020202030204" pitchFamily="34" charset="0"/>
              </a:rPr>
              <a:t>muito dependente da disponibilidade hídrica;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/>
              </a:rPr>
              <a:t>Gera energia a partir de fonte renovável, não emite gás metano e pouco CO2.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200" dirty="0">
                <a:latin typeface="Arial Narrow" panose="020B0606020202030204" pitchFamily="34" charset="0"/>
              </a:rPr>
              <a:t>O prognóstico da qualidade ambiental futura será superior no cenário com o empreendimento do que no cenário atual .</a:t>
            </a:r>
            <a:endParaRPr lang="pt-BR" sz="2200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Considerações Finais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525356" y="1028164"/>
            <a:ext cx="8457931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100" dirty="0">
              <a:latin typeface="Arial Narrow" panose="020B0606020202030204" pitchFamily="34" charset="0"/>
            </a:endParaRP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100" dirty="0">
                <a:latin typeface="Arial Narrow" panose="020B0606020202030204" pitchFamily="34" charset="0"/>
              </a:rPr>
              <a:t>Todos os impactos negativos das fases de implantação e operação do empreendimento serão objetos de </a:t>
            </a:r>
            <a:r>
              <a:rPr lang="pt-BR" sz="21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programas de monitoramento, medidas de controle e medidas compensatórias;</a:t>
            </a:r>
            <a:endParaRPr lang="pt-BR" sz="2100" b="1" dirty="0">
              <a:latin typeface="Arial Narrow" panose="020B0606020202030204" pitchFamily="34" charset="0"/>
            </a:endParaRP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100" b="1" dirty="0">
                <a:latin typeface="Arial Narrow" panose="020B0606020202030204" pitchFamily="34" charset="0"/>
              </a:rPr>
              <a:t>As emissões </a:t>
            </a:r>
            <a:r>
              <a:rPr lang="pt-BR" sz="2100" dirty="0">
                <a:latin typeface="Arial Narrow" panose="020B0606020202030204" pitchFamily="34" charset="0"/>
              </a:rPr>
              <a:t>da URE serão objeto de um sofisticado sistema de tratamento e monitoramento que irão garantir a emissão dentro dos limites legais vigentes;</a:t>
            </a: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100" b="1" dirty="0">
                <a:latin typeface="Arial Narrow" panose="020B0606020202030204" pitchFamily="34" charset="0"/>
              </a:rPr>
              <a:t>Os padrões de qualidade do ar </a:t>
            </a:r>
            <a:r>
              <a:rPr lang="pt-BR" sz="2100" dirty="0">
                <a:latin typeface="Arial Narrow" panose="020B0606020202030204" pitchFamily="34" charset="0"/>
              </a:rPr>
              <a:t>não serão ultrapassados fora do empreendimento mesmo em condições críticas de dispersão;</a:t>
            </a: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100" dirty="0">
                <a:latin typeface="Arial Narrow" panose="020B0606020202030204" pitchFamily="34" charset="0"/>
              </a:rPr>
              <a:t>O empreendimento já possui aprovação de órgãos como o CONDEPHAAT; IPHAN e o COMAER;</a:t>
            </a: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100" b="1" dirty="0">
                <a:latin typeface="Arial Narrow" panose="020B0606020202030204" pitchFamily="34" charset="0"/>
              </a:rPr>
              <a:t> A URE não </a:t>
            </a:r>
            <a:r>
              <a:rPr lang="pt-BR" sz="2100" dirty="0">
                <a:latin typeface="Arial Narrow" panose="020B0606020202030204" pitchFamily="34" charset="0"/>
              </a:rPr>
              <a:t>é um empreendimento atrativo de aves, ao contrário do aterro;</a:t>
            </a: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100" b="1" dirty="0">
                <a:latin typeface="Arial Narrow" panose="020B0606020202030204" pitchFamily="34" charset="0"/>
              </a:rPr>
              <a:t>O empreendimento </a:t>
            </a:r>
            <a:r>
              <a:rPr lang="pt-BR" sz="2100" dirty="0">
                <a:latin typeface="Arial Narrow" panose="020B0606020202030204" pitchFamily="34" charset="0"/>
              </a:rPr>
              <a:t>possui viabilidade legal e  econômica.</a:t>
            </a:r>
          </a:p>
          <a:p>
            <a:pPr marL="8890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pt-BR" sz="2100" dirty="0">
              <a:latin typeface="Arial Narrow" panose="020B0606020202030204" pitchFamily="34" charset="0"/>
            </a:endParaRP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pt-BR" sz="2100" dirty="0">
              <a:latin typeface="Arial Narrow" panose="020B0606020202030204" pitchFamily="34" charset="0"/>
            </a:endParaRPr>
          </a:p>
          <a:p>
            <a:pPr marL="530225" lvl="2" indent="-4413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pt-BR" sz="2100" dirty="0">
              <a:latin typeface="Arial Narrow" panose="020B0606020202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r="43264"/>
          <a:stretch/>
        </p:blipFill>
        <p:spPr>
          <a:xfrm>
            <a:off x="-18854" y="0"/>
            <a:ext cx="330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0" r="24325"/>
          <a:stretch/>
        </p:blipFill>
        <p:spPr>
          <a:xfrm>
            <a:off x="-1" y="0"/>
            <a:ext cx="3291841" cy="6858000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Estudo de Impacto Ambiental - EIA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3E0933C-730B-134E-93BC-F3F1809DC5D6}"/>
              </a:ext>
            </a:extLst>
          </p:cNvPr>
          <p:cNvSpPr/>
          <p:nvPr/>
        </p:nvSpPr>
        <p:spPr>
          <a:xfrm>
            <a:off x="3756205" y="1075143"/>
            <a:ext cx="4049407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E39D60C1-2B35-5842-AFC5-6CB80EED2E2D}"/>
              </a:ext>
            </a:extLst>
          </p:cNvPr>
          <p:cNvSpPr/>
          <p:nvPr/>
        </p:nvSpPr>
        <p:spPr>
          <a:xfrm>
            <a:off x="3756207" y="1088367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35963F27-EB2E-284F-8D10-B3E39224D6AF}"/>
              </a:ext>
            </a:extLst>
          </p:cNvPr>
          <p:cNvSpPr/>
          <p:nvPr/>
        </p:nvSpPr>
        <p:spPr>
          <a:xfrm>
            <a:off x="3756205" y="2216785"/>
            <a:ext cx="4049407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D6D64D4-C9B2-E24E-A2F7-D5D6C47C394A}"/>
              </a:ext>
            </a:extLst>
          </p:cNvPr>
          <p:cNvSpPr/>
          <p:nvPr/>
        </p:nvSpPr>
        <p:spPr>
          <a:xfrm>
            <a:off x="3756207" y="2218310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258371CE-2710-C04C-8781-370237E90F51}"/>
              </a:ext>
            </a:extLst>
          </p:cNvPr>
          <p:cNvSpPr/>
          <p:nvPr/>
        </p:nvSpPr>
        <p:spPr>
          <a:xfrm>
            <a:off x="3789474" y="3348252"/>
            <a:ext cx="4049407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1BC96A62-31FD-3C46-94AC-259FFD2CFBE7}"/>
              </a:ext>
            </a:extLst>
          </p:cNvPr>
          <p:cNvSpPr/>
          <p:nvPr/>
        </p:nvSpPr>
        <p:spPr>
          <a:xfrm>
            <a:off x="3756207" y="3348252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9E509B6F-17C4-5547-930F-B60276CD0E32}"/>
              </a:ext>
            </a:extLst>
          </p:cNvPr>
          <p:cNvSpPr/>
          <p:nvPr/>
        </p:nvSpPr>
        <p:spPr>
          <a:xfrm>
            <a:off x="3756205" y="4478195"/>
            <a:ext cx="4049407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DEE74253-5B48-D44A-9BCB-98D35DE8D49F}"/>
              </a:ext>
            </a:extLst>
          </p:cNvPr>
          <p:cNvSpPr/>
          <p:nvPr/>
        </p:nvSpPr>
        <p:spPr>
          <a:xfrm>
            <a:off x="3756207" y="4478195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39AEBDBC-C655-D944-904D-F3F47E43173E}"/>
              </a:ext>
            </a:extLst>
          </p:cNvPr>
          <p:cNvSpPr/>
          <p:nvPr/>
        </p:nvSpPr>
        <p:spPr>
          <a:xfrm>
            <a:off x="7916863" y="1088367"/>
            <a:ext cx="4049566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8">
            <a:extLst>
              <a:ext uri="{FF2B5EF4-FFF2-40B4-BE49-F238E27FC236}">
                <a16:creationId xmlns:a16="http://schemas.microsoft.com/office/drawing/2014/main" id="{75A4132A-D29A-FD4B-A8F7-A75A3CE05515}"/>
              </a:ext>
            </a:extLst>
          </p:cNvPr>
          <p:cNvSpPr/>
          <p:nvPr/>
        </p:nvSpPr>
        <p:spPr>
          <a:xfrm>
            <a:off x="7916863" y="1088367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806D2A4F-99BA-7849-AD5E-F70A11DBFD5A}"/>
              </a:ext>
            </a:extLst>
          </p:cNvPr>
          <p:cNvSpPr/>
          <p:nvPr/>
        </p:nvSpPr>
        <p:spPr>
          <a:xfrm>
            <a:off x="7916863" y="2218310"/>
            <a:ext cx="4049566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0">
            <a:extLst>
              <a:ext uri="{FF2B5EF4-FFF2-40B4-BE49-F238E27FC236}">
                <a16:creationId xmlns:a16="http://schemas.microsoft.com/office/drawing/2014/main" id="{2EC580BA-0EFB-0D46-8738-FE9719B711D1}"/>
              </a:ext>
            </a:extLst>
          </p:cNvPr>
          <p:cNvSpPr/>
          <p:nvPr/>
        </p:nvSpPr>
        <p:spPr>
          <a:xfrm>
            <a:off x="7916863" y="2218310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12DFC44C-9202-2648-BFF0-ADE5EA92CB26}"/>
              </a:ext>
            </a:extLst>
          </p:cNvPr>
          <p:cNvSpPr/>
          <p:nvPr/>
        </p:nvSpPr>
        <p:spPr>
          <a:xfrm>
            <a:off x="7916862" y="3348252"/>
            <a:ext cx="4048125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Rectangle 22">
            <a:extLst>
              <a:ext uri="{FF2B5EF4-FFF2-40B4-BE49-F238E27FC236}">
                <a16:creationId xmlns:a16="http://schemas.microsoft.com/office/drawing/2014/main" id="{5EE33211-F490-9047-A864-73933ED5AC02}"/>
              </a:ext>
            </a:extLst>
          </p:cNvPr>
          <p:cNvSpPr/>
          <p:nvPr/>
        </p:nvSpPr>
        <p:spPr>
          <a:xfrm>
            <a:off x="7916863" y="3348252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20CBF8F5-2712-644F-9AB9-43528AC44B52}"/>
              </a:ext>
            </a:extLst>
          </p:cNvPr>
          <p:cNvSpPr/>
          <p:nvPr/>
        </p:nvSpPr>
        <p:spPr>
          <a:xfrm>
            <a:off x="7939326" y="4485068"/>
            <a:ext cx="4049566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24">
            <a:extLst>
              <a:ext uri="{FF2B5EF4-FFF2-40B4-BE49-F238E27FC236}">
                <a16:creationId xmlns:a16="http://schemas.microsoft.com/office/drawing/2014/main" id="{90E74D86-C365-9746-B05E-38F227DB4361}"/>
              </a:ext>
            </a:extLst>
          </p:cNvPr>
          <p:cNvSpPr/>
          <p:nvPr/>
        </p:nvSpPr>
        <p:spPr>
          <a:xfrm>
            <a:off x="7916863" y="4478195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AFFAC4-0981-DD4F-9BB4-0B7561B8157F}"/>
              </a:ext>
            </a:extLst>
          </p:cNvPr>
          <p:cNvSpPr txBox="1"/>
          <p:nvPr/>
        </p:nvSpPr>
        <p:spPr>
          <a:xfrm>
            <a:off x="3953116" y="1126200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0BAA21-A40B-434E-9BFE-D373C969A63E}"/>
              </a:ext>
            </a:extLst>
          </p:cNvPr>
          <p:cNvSpPr txBox="1"/>
          <p:nvPr/>
        </p:nvSpPr>
        <p:spPr>
          <a:xfrm>
            <a:off x="3953116" y="2256143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11BDDE-2F6B-4B48-AF5D-039CAB3F1E92}"/>
              </a:ext>
            </a:extLst>
          </p:cNvPr>
          <p:cNvSpPr txBox="1"/>
          <p:nvPr/>
        </p:nvSpPr>
        <p:spPr>
          <a:xfrm>
            <a:off x="3953116" y="3386086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FCD7FD-49A6-D945-BF7A-61E542D8BC86}"/>
              </a:ext>
            </a:extLst>
          </p:cNvPr>
          <p:cNvSpPr txBox="1"/>
          <p:nvPr/>
        </p:nvSpPr>
        <p:spPr>
          <a:xfrm>
            <a:off x="3953115" y="4516028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04.</a:t>
            </a:r>
          </a:p>
        </p:txBody>
      </p:sp>
      <p:sp>
        <p:nvSpPr>
          <p:cNvPr id="55" name="TextBox 57">
            <a:extLst>
              <a:ext uri="{FF2B5EF4-FFF2-40B4-BE49-F238E27FC236}">
                <a16:creationId xmlns:a16="http://schemas.microsoft.com/office/drawing/2014/main" id="{1EA304F3-6D55-1A4B-B794-4A2A79050B76}"/>
              </a:ext>
            </a:extLst>
          </p:cNvPr>
          <p:cNvSpPr txBox="1"/>
          <p:nvPr/>
        </p:nvSpPr>
        <p:spPr>
          <a:xfrm>
            <a:off x="8103304" y="1126200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06.</a:t>
            </a:r>
          </a:p>
        </p:txBody>
      </p:sp>
      <p:sp>
        <p:nvSpPr>
          <p:cNvPr id="56" name="TextBox 58">
            <a:extLst>
              <a:ext uri="{FF2B5EF4-FFF2-40B4-BE49-F238E27FC236}">
                <a16:creationId xmlns:a16="http://schemas.microsoft.com/office/drawing/2014/main" id="{3E1175E7-3E64-6644-AFC0-205E69F36128}"/>
              </a:ext>
            </a:extLst>
          </p:cNvPr>
          <p:cNvSpPr txBox="1"/>
          <p:nvPr/>
        </p:nvSpPr>
        <p:spPr>
          <a:xfrm>
            <a:off x="8103303" y="2256143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07.</a:t>
            </a:r>
          </a:p>
        </p:txBody>
      </p:sp>
      <p:sp>
        <p:nvSpPr>
          <p:cNvPr id="57" name="TextBox 59">
            <a:extLst>
              <a:ext uri="{FF2B5EF4-FFF2-40B4-BE49-F238E27FC236}">
                <a16:creationId xmlns:a16="http://schemas.microsoft.com/office/drawing/2014/main" id="{12050EC7-A12D-844A-A685-09C3C832AD9A}"/>
              </a:ext>
            </a:extLst>
          </p:cNvPr>
          <p:cNvSpPr txBox="1"/>
          <p:nvPr/>
        </p:nvSpPr>
        <p:spPr>
          <a:xfrm>
            <a:off x="8103303" y="3386086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08.</a:t>
            </a:r>
          </a:p>
        </p:txBody>
      </p:sp>
      <p:sp>
        <p:nvSpPr>
          <p:cNvPr id="58" name="TextBox 60">
            <a:extLst>
              <a:ext uri="{FF2B5EF4-FFF2-40B4-BE49-F238E27FC236}">
                <a16:creationId xmlns:a16="http://schemas.microsoft.com/office/drawing/2014/main" id="{EE9A6554-1B5C-DC42-AFCB-532AC9646808}"/>
              </a:ext>
            </a:extLst>
          </p:cNvPr>
          <p:cNvSpPr txBox="1"/>
          <p:nvPr/>
        </p:nvSpPr>
        <p:spPr>
          <a:xfrm>
            <a:off x="8103303" y="4516028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09.</a:t>
            </a:r>
          </a:p>
        </p:txBody>
      </p:sp>
      <p:sp>
        <p:nvSpPr>
          <p:cNvPr id="59" name="Rectangle 13">
            <a:extLst>
              <a:ext uri="{FF2B5EF4-FFF2-40B4-BE49-F238E27FC236}">
                <a16:creationId xmlns:a16="http://schemas.microsoft.com/office/drawing/2014/main" id="{9E509B6F-17C4-5547-930F-B60276CD0E32}"/>
              </a:ext>
            </a:extLst>
          </p:cNvPr>
          <p:cNvSpPr/>
          <p:nvPr/>
        </p:nvSpPr>
        <p:spPr>
          <a:xfrm>
            <a:off x="3756205" y="5608138"/>
            <a:ext cx="4049407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14">
            <a:extLst>
              <a:ext uri="{FF2B5EF4-FFF2-40B4-BE49-F238E27FC236}">
                <a16:creationId xmlns:a16="http://schemas.microsoft.com/office/drawing/2014/main" id="{DEE74253-5B48-D44A-9BCB-98D35DE8D49F}"/>
              </a:ext>
            </a:extLst>
          </p:cNvPr>
          <p:cNvSpPr/>
          <p:nvPr/>
        </p:nvSpPr>
        <p:spPr>
          <a:xfrm>
            <a:off x="3756207" y="5608138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23">
            <a:extLst>
              <a:ext uri="{FF2B5EF4-FFF2-40B4-BE49-F238E27FC236}">
                <a16:creationId xmlns:a16="http://schemas.microsoft.com/office/drawing/2014/main" id="{20CBF8F5-2712-644F-9AB9-43528AC44B52}"/>
              </a:ext>
            </a:extLst>
          </p:cNvPr>
          <p:cNvSpPr/>
          <p:nvPr/>
        </p:nvSpPr>
        <p:spPr>
          <a:xfrm>
            <a:off x="7916863" y="5615011"/>
            <a:ext cx="4049566" cy="860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24">
            <a:extLst>
              <a:ext uri="{FF2B5EF4-FFF2-40B4-BE49-F238E27FC236}">
                <a16:creationId xmlns:a16="http://schemas.microsoft.com/office/drawing/2014/main" id="{90E74D86-C365-9746-B05E-38F227DB4361}"/>
              </a:ext>
            </a:extLst>
          </p:cNvPr>
          <p:cNvSpPr/>
          <p:nvPr/>
        </p:nvSpPr>
        <p:spPr>
          <a:xfrm>
            <a:off x="7916863" y="5608138"/>
            <a:ext cx="108459" cy="860495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53">
            <a:extLst>
              <a:ext uri="{FF2B5EF4-FFF2-40B4-BE49-F238E27FC236}">
                <a16:creationId xmlns:a16="http://schemas.microsoft.com/office/drawing/2014/main" id="{16FCD7FD-49A6-D945-BF7A-61E542D8BC86}"/>
              </a:ext>
            </a:extLst>
          </p:cNvPr>
          <p:cNvSpPr txBox="1"/>
          <p:nvPr/>
        </p:nvSpPr>
        <p:spPr>
          <a:xfrm>
            <a:off x="3953115" y="5645971"/>
            <a:ext cx="1005403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05.</a:t>
            </a:r>
          </a:p>
        </p:txBody>
      </p:sp>
      <p:sp>
        <p:nvSpPr>
          <p:cNvPr id="64" name="TextBox 60">
            <a:extLst>
              <a:ext uri="{FF2B5EF4-FFF2-40B4-BE49-F238E27FC236}">
                <a16:creationId xmlns:a16="http://schemas.microsoft.com/office/drawing/2014/main" id="{EE9A6554-1B5C-DC42-AFCB-532AC9646808}"/>
              </a:ext>
            </a:extLst>
          </p:cNvPr>
          <p:cNvSpPr txBox="1"/>
          <p:nvPr/>
        </p:nvSpPr>
        <p:spPr>
          <a:xfrm>
            <a:off x="8103302" y="5645971"/>
            <a:ext cx="1005404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2D7994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10.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4928758" y="1088367"/>
            <a:ext cx="303699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Alternativas Locacionais e Tecnológicas</a:t>
            </a:r>
          </a:p>
          <a:p>
            <a:endParaRPr lang="pt-BR" sz="2400" dirty="0"/>
          </a:p>
        </p:txBody>
      </p:sp>
      <p:sp>
        <p:nvSpPr>
          <p:cNvPr id="66" name="CaixaDeTexto 65"/>
          <p:cNvSpPr txBox="1"/>
          <p:nvPr/>
        </p:nvSpPr>
        <p:spPr>
          <a:xfrm>
            <a:off x="4902335" y="2417725"/>
            <a:ext cx="29032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Uso do Solo </a:t>
            </a:r>
            <a:endParaRPr lang="pt-BR" sz="2400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4902335" y="3547667"/>
            <a:ext cx="288666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Aspectos Legais</a:t>
            </a:r>
            <a:endParaRPr lang="pt-BR" sz="2400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4902335" y="4680190"/>
            <a:ext cx="28866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Áreas de Influência</a:t>
            </a:r>
            <a:endParaRPr lang="pt-BR" sz="2400" dirty="0"/>
          </a:p>
        </p:txBody>
      </p:sp>
      <p:sp>
        <p:nvSpPr>
          <p:cNvPr id="69" name="CaixaDeTexto 68"/>
          <p:cNvSpPr txBox="1"/>
          <p:nvPr/>
        </p:nvSpPr>
        <p:spPr>
          <a:xfrm>
            <a:off x="4902335" y="5819186"/>
            <a:ext cx="28980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pt-BR" sz="2400" dirty="0">
                <a:latin typeface="Arial Narrow" panose="020B0606020202030204" pitchFamily="34" charset="0"/>
              </a:rPr>
              <a:t>Diagnóstico</a:t>
            </a:r>
            <a:endParaRPr lang="pt-BR" sz="2400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9024295" y="1287782"/>
            <a:ext cx="288666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Avaliação dos Impactos</a:t>
            </a:r>
          </a:p>
        </p:txBody>
      </p:sp>
      <p:sp>
        <p:nvSpPr>
          <p:cNvPr id="72" name="CaixaDeTexto 71"/>
          <p:cNvSpPr txBox="1"/>
          <p:nvPr/>
        </p:nvSpPr>
        <p:spPr>
          <a:xfrm>
            <a:off x="9078320" y="2233058"/>
            <a:ext cx="277861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Medidas Mitigadoras e Compensatórias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9078320" y="4680190"/>
            <a:ext cx="288666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Considerações Finais 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9153971" y="5810374"/>
            <a:ext cx="280425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Conclusões</a:t>
            </a:r>
          </a:p>
        </p:txBody>
      </p:sp>
      <p:pic>
        <p:nvPicPr>
          <p:cNvPr id="76" name="Picture 21" descr="logo_com_enderec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27" y="5495249"/>
            <a:ext cx="2233426" cy="973384"/>
          </a:xfrm>
          <a:prstGeom prst="rect">
            <a:avLst/>
          </a:prstGeom>
        </p:spPr>
      </p:pic>
      <p:sp>
        <p:nvSpPr>
          <p:cNvPr id="77" name="CaixaDeTexto 76"/>
          <p:cNvSpPr txBox="1"/>
          <p:nvPr/>
        </p:nvSpPr>
        <p:spPr>
          <a:xfrm>
            <a:off x="9078319" y="3547667"/>
            <a:ext cx="288666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Prognóstico Futuro</a:t>
            </a:r>
          </a:p>
        </p:txBody>
      </p:sp>
    </p:spTree>
    <p:extLst>
      <p:ext uri="{BB962C8B-B14F-4D97-AF65-F5344CB8AC3E}">
        <p14:creationId xmlns:p14="http://schemas.microsoft.com/office/powerpoint/2010/main" val="6159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1" descr="logo_com_endereco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287" y="4996634"/>
            <a:ext cx="2233426" cy="973384"/>
          </a:xfrm>
          <a:prstGeom prst="rect">
            <a:avLst/>
          </a:prstGeom>
        </p:spPr>
      </p:pic>
      <p:sp>
        <p:nvSpPr>
          <p:cNvPr id="9" name="TextBox 22"/>
          <p:cNvSpPr txBox="1"/>
          <p:nvPr/>
        </p:nvSpPr>
        <p:spPr>
          <a:xfrm>
            <a:off x="4533014" y="5977352"/>
            <a:ext cx="3125972" cy="52322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Consultoria</a:t>
            </a:r>
            <a:r>
              <a:rPr lang="en-US" sz="1400" dirty="0">
                <a:solidFill>
                  <a:schemeClr val="bg1"/>
                </a:solidFill>
                <a:latin typeface="Arial Narrow"/>
                <a:cs typeface="Arial Narrow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Engenharia</a:t>
            </a:r>
            <a:r>
              <a:rPr lang="en-US" sz="140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Ambiental</a:t>
            </a:r>
            <a:endParaRPr lang="en-US" sz="14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 Narrow"/>
                <a:cs typeface="Arial Narrow"/>
              </a:rPr>
              <a:t>+55 11 3217 6300 | </a:t>
            </a:r>
            <a:r>
              <a:rPr lang="en-US" sz="1400" dirty="0" err="1">
                <a:solidFill>
                  <a:schemeClr val="bg1"/>
                </a:solidFill>
                <a:latin typeface="Arial Narrow"/>
                <a:cs typeface="Arial Narrow"/>
              </a:rPr>
              <a:t>www.sgw.com.br</a:t>
            </a:r>
            <a:endParaRPr lang="en-US" sz="1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4100" name="Picture 4" descr="Methods of Domestic Waste Dispos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/>
          <p:cNvGrpSpPr/>
          <p:nvPr/>
        </p:nvGrpSpPr>
        <p:grpSpPr>
          <a:xfrm>
            <a:off x="-13062" y="0"/>
            <a:ext cx="12205062" cy="6858000"/>
            <a:chOff x="-13063" y="0"/>
            <a:chExt cx="12205062" cy="6858000"/>
          </a:xfrm>
        </p:grpSpPr>
        <p:pic>
          <p:nvPicPr>
            <p:cNvPr id="4098" name="Picture 2" descr="What's Old is New: Back to Security Basics With Good Cyber Hygie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41"/>
            <a:stretch/>
          </p:blipFill>
          <p:spPr bwMode="auto">
            <a:xfrm>
              <a:off x="-13063" y="0"/>
              <a:ext cx="798072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What's Old is New: Back to Security Basics With Good Cyber Hygie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13"/>
            <a:stretch/>
          </p:blipFill>
          <p:spPr bwMode="auto">
            <a:xfrm>
              <a:off x="7967662" y="0"/>
              <a:ext cx="42243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ixaDeTexto 2"/>
          <p:cNvSpPr txBox="1"/>
          <p:nvPr/>
        </p:nvSpPr>
        <p:spPr>
          <a:xfrm>
            <a:off x="4141693" y="188913"/>
            <a:ext cx="75841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>
              <a:latin typeface="Arial Narrow"/>
            </a:endParaRPr>
          </a:p>
          <a:p>
            <a:pPr algn="ctr"/>
            <a:r>
              <a:rPr lang="pt-BR" sz="4200" spc="100" dirty="0">
                <a:solidFill>
                  <a:schemeClr val="accent4"/>
                </a:solidFill>
                <a:latin typeface="Arial Narrow"/>
              </a:rPr>
              <a:t>Conclusão:</a:t>
            </a:r>
          </a:p>
          <a:p>
            <a:pPr algn="ctr"/>
            <a:r>
              <a:rPr lang="pt-BR" sz="3200" spc="100" dirty="0">
                <a:solidFill>
                  <a:schemeClr val="accent4"/>
                </a:solidFill>
                <a:latin typeface="Arial Narrow"/>
              </a:rPr>
              <a:t>Com o desenvolvimento das medidas propostas no EIA, conclui-se que a URE Valoriza Santos é um empreendimento ambientalmente viável.</a:t>
            </a:r>
          </a:p>
          <a:p>
            <a:pPr algn="ctr"/>
            <a:endParaRPr lang="pt-BR" sz="3200" dirty="0"/>
          </a:p>
        </p:txBody>
      </p:sp>
      <p:grpSp>
        <p:nvGrpSpPr>
          <p:cNvPr id="4" name="Agrupar 3"/>
          <p:cNvGrpSpPr/>
          <p:nvPr/>
        </p:nvGrpSpPr>
        <p:grpSpPr>
          <a:xfrm>
            <a:off x="6370777" y="4424044"/>
            <a:ext cx="3125972" cy="1503938"/>
            <a:chOff x="6559017" y="4953933"/>
            <a:chExt cx="3125972" cy="1503938"/>
          </a:xfrm>
        </p:grpSpPr>
        <p:pic>
          <p:nvPicPr>
            <p:cNvPr id="10" name="Picture 21" descr="logo_com_endereco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5290" y="4953933"/>
              <a:ext cx="2233426" cy="973384"/>
            </a:xfrm>
            <a:prstGeom prst="rect">
              <a:avLst/>
            </a:prstGeom>
          </p:spPr>
        </p:pic>
        <p:sp>
          <p:nvSpPr>
            <p:cNvPr id="11" name="TextBox 22"/>
            <p:cNvSpPr txBox="1"/>
            <p:nvPr/>
          </p:nvSpPr>
          <p:spPr>
            <a:xfrm>
              <a:off x="6559017" y="5934651"/>
              <a:ext cx="3125972" cy="52322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  <a:latin typeface="Arial Narrow"/>
                  <a:cs typeface="Arial Narrow"/>
                </a:rPr>
                <a:t>Consultoria</a:t>
              </a:r>
              <a:r>
                <a:rPr lang="en-US" sz="1400" dirty="0">
                  <a:solidFill>
                    <a:schemeClr val="bg1"/>
                  </a:solidFill>
                  <a:latin typeface="Arial Narrow"/>
                  <a:cs typeface="Arial Narrow"/>
                </a:rPr>
                <a:t> e </a:t>
              </a:r>
              <a:r>
                <a:rPr lang="en-US" sz="1400" dirty="0" err="1">
                  <a:solidFill>
                    <a:schemeClr val="bg1"/>
                  </a:solidFill>
                  <a:latin typeface="Arial Narrow"/>
                  <a:cs typeface="Arial Narrow"/>
                </a:rPr>
                <a:t>Engenharia</a:t>
              </a:r>
              <a:r>
                <a:rPr lang="en-US" sz="1400" dirty="0">
                  <a:solidFill>
                    <a:schemeClr val="bg1"/>
                  </a:solidFill>
                  <a:latin typeface="Arial Narrow"/>
                  <a:cs typeface="Arial Narrow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Arial Narrow"/>
                  <a:cs typeface="Arial Narrow"/>
                </a:rPr>
                <a:t>Ambiental</a:t>
              </a:r>
              <a:endParaRPr lang="en-US" sz="1400" dirty="0">
                <a:solidFill>
                  <a:schemeClr val="bg1"/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Narrow"/>
                  <a:cs typeface="Arial Narrow"/>
                </a:rPr>
                <a:t>+55 11 3217 6300 | </a:t>
              </a:r>
              <a:r>
                <a:rPr lang="en-US" sz="1400" dirty="0" err="1">
                  <a:solidFill>
                    <a:schemeClr val="bg1"/>
                  </a:solidFill>
                  <a:latin typeface="Arial Narrow"/>
                  <a:cs typeface="Arial Narrow"/>
                </a:rPr>
                <a:t>www.sgw.com.br</a:t>
              </a:r>
              <a:endParaRPr lang="en-US" sz="14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/>
          <p:nvPr/>
        </p:nvSpPr>
        <p:spPr>
          <a:xfrm>
            <a:off x="0" y="0"/>
            <a:ext cx="12192000" cy="6856293"/>
          </a:xfrm>
          <a:prstGeom prst="rect">
            <a:avLst/>
          </a:prstGeom>
          <a:solidFill>
            <a:srgbClr val="2D79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796" y="3199230"/>
            <a:ext cx="3962408" cy="1943242"/>
          </a:xfrm>
          <a:prstGeom prst="rect">
            <a:avLst/>
          </a:prstGeom>
        </p:spPr>
      </p:pic>
      <p:sp>
        <p:nvSpPr>
          <p:cNvPr id="5" name="TextBox 22"/>
          <p:cNvSpPr txBox="1"/>
          <p:nvPr/>
        </p:nvSpPr>
        <p:spPr>
          <a:xfrm>
            <a:off x="0" y="5095193"/>
            <a:ext cx="12191999" cy="58477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 Narrow"/>
                <a:cs typeface="Arial Narrow"/>
              </a:rPr>
              <a:t>Consultoria</a:t>
            </a:r>
            <a:r>
              <a:rPr lang="en-US" sz="3200" dirty="0">
                <a:solidFill>
                  <a:schemeClr val="bg1"/>
                </a:solidFill>
                <a:latin typeface="Arial Narrow"/>
                <a:cs typeface="Arial Narrow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Arial Narrow"/>
                <a:cs typeface="Arial Narrow"/>
              </a:rPr>
              <a:t>Engenharia</a:t>
            </a:r>
            <a:r>
              <a:rPr lang="en-US" sz="320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Narrow"/>
                <a:cs typeface="Arial Narrow"/>
              </a:rPr>
              <a:t>Ambiental</a:t>
            </a:r>
            <a:endParaRPr lang="en-US" sz="32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0" y="2453412"/>
            <a:ext cx="12191999" cy="58477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Narrow"/>
                <a:cs typeface="Arial Narrow"/>
              </a:rPr>
              <a:t>Obrigado!</a:t>
            </a:r>
            <a:endParaRPr lang="en-US" sz="32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" y="6088044"/>
            <a:ext cx="12191998" cy="37478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 Narrow"/>
                <a:cs typeface="Arial Narrow"/>
              </a:rPr>
              <a:t>www.sgw.com.br</a:t>
            </a:r>
            <a:r>
              <a:rPr lang="en-US" dirty="0">
                <a:solidFill>
                  <a:schemeClr val="bg1"/>
                </a:solidFill>
                <a:latin typeface="Arial Narrow"/>
                <a:cs typeface="Arial Narrow"/>
              </a:rPr>
              <a:t> | </a:t>
            </a:r>
            <a:r>
              <a:rPr lang="en-US" dirty="0" err="1">
                <a:solidFill>
                  <a:schemeClr val="bg1"/>
                </a:solidFill>
                <a:latin typeface="Arial Narrow"/>
                <a:cs typeface="Arial Narrow"/>
              </a:rPr>
              <a:t>contatos@sgw.com.br</a:t>
            </a:r>
            <a:r>
              <a:rPr lang="en-US" dirty="0">
                <a:solidFill>
                  <a:schemeClr val="bg1"/>
                </a:solidFill>
                <a:latin typeface="Arial Narrow"/>
                <a:cs typeface="Arial Narrow"/>
              </a:rPr>
              <a:t> | +55 11 3217-6300</a:t>
            </a:r>
            <a:endParaRPr lang="en-US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4" y="461521"/>
            <a:ext cx="1736652" cy="17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3576904" y="1159886"/>
            <a:ext cx="84230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800" dirty="0">
                <a:latin typeface="Arial Narrow"/>
              </a:rPr>
              <a:t>Política Nacional e Estadual de Resíduos Sólidos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800" dirty="0">
                <a:latin typeface="Arial Narrow"/>
              </a:rPr>
              <a:t>Plano Regional de Gestão Integrada de Resíduos Sólidos da Baixada Santista (</a:t>
            </a:r>
            <a:r>
              <a:rPr lang="pt-BR" sz="2800" dirty="0" err="1">
                <a:latin typeface="Arial Narrow"/>
              </a:rPr>
              <a:t>PRGIRS-BS</a:t>
            </a:r>
            <a:r>
              <a:rPr lang="pt-BR" sz="2800" dirty="0">
                <a:latin typeface="Arial Narrow"/>
              </a:rPr>
              <a:t>)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800" dirty="0">
                <a:latin typeface="Arial Narrow"/>
              </a:rPr>
              <a:t>Zoneamento Ecológico Econômico da Baixada Santista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800" dirty="0">
                <a:latin typeface="Arial Narrow"/>
              </a:rPr>
              <a:t>Plano de Manejo da ZA do PESM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800" dirty="0">
                <a:latin typeface="Arial Narrow"/>
              </a:rPr>
              <a:t>Plano Diretor de Desenvolvimento e Expansão Urbana do Município de Santos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800" dirty="0">
                <a:latin typeface="Arial Narrow"/>
              </a:rPr>
              <a:t>Programas de Coleta Seletiva Reciclagem já existentes nos 7 municípios da Baixada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3"/>
          <p:cNvSpPr txBox="1">
            <a:spLocks/>
          </p:cNvSpPr>
          <p:nvPr/>
        </p:nvSpPr>
        <p:spPr>
          <a:xfrm>
            <a:off x="3687097" y="188914"/>
            <a:ext cx="8312815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Planos e Programas Colocalizados</a:t>
            </a:r>
          </a:p>
        </p:txBody>
      </p:sp>
    </p:spTree>
    <p:extLst>
      <p:ext uri="{BB962C8B-B14F-4D97-AF65-F5344CB8AC3E}">
        <p14:creationId xmlns:p14="http://schemas.microsoft.com/office/powerpoint/2010/main" val="3008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064" y="-92625"/>
            <a:ext cx="13616535" cy="766908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-146339" y="-92625"/>
            <a:ext cx="4927287" cy="55267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pt-BR" sz="2400" dirty="0">
                <a:solidFill>
                  <a:srgbClr val="FFC000"/>
                </a:solidFill>
                <a:latin typeface="Arial Narrow"/>
              </a:rPr>
              <a:t>Vantagens da Área Escolhida</a:t>
            </a:r>
            <a:r>
              <a:rPr lang="pt-BR" sz="3200" dirty="0">
                <a:solidFill>
                  <a:srgbClr val="FFC000"/>
                </a:solidFill>
                <a:latin typeface="Arial Narrow"/>
              </a:rPr>
              <a:t>: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Fácil acesso 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Sem alteração do atual percurso do RSU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Área já antropizada pelo uso pretérito e atual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A área com vocação de destinação e disposição de RSU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Entorno pouco ocupado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Propriedade da área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Uso das estruturas do aterro</a:t>
            </a:r>
          </a:p>
          <a:p>
            <a:pPr marL="914400" lvl="1" indent="-4572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2000" dirty="0">
                <a:latin typeface="Arial Narrow"/>
              </a:rPr>
              <a:t>Uso permitido pelo zoneamento (</a:t>
            </a:r>
            <a:r>
              <a:rPr lang="pt-BR" sz="2000" dirty="0" err="1">
                <a:latin typeface="Arial Narrow"/>
              </a:rPr>
              <a:t>ZSU-I</a:t>
            </a:r>
            <a:r>
              <a:rPr lang="pt-BR" sz="2000" dirty="0">
                <a:latin typeface="Arial Narrow"/>
              </a:rPr>
              <a:t>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-92625"/>
            <a:ext cx="11851056" cy="895607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Alternativas Locacionais</a:t>
            </a:r>
          </a:p>
        </p:txBody>
      </p:sp>
      <p:sp>
        <p:nvSpPr>
          <p:cNvPr id="3" name="Elipse 2"/>
          <p:cNvSpPr/>
          <p:nvPr/>
        </p:nvSpPr>
        <p:spPr>
          <a:xfrm>
            <a:off x="7359829" y="812507"/>
            <a:ext cx="1158518" cy="1158518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5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1"/>
            <a:ext cx="12193515" cy="68571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7" y="851"/>
            <a:ext cx="12193515" cy="6857149"/>
          </a:xfrm>
          <a:prstGeom prst="rect">
            <a:avLst/>
          </a:prstGeom>
        </p:spPr>
      </p:pic>
      <p:sp>
        <p:nvSpPr>
          <p:cNvPr id="7" name="Forma Livre 6"/>
          <p:cNvSpPr/>
          <p:nvPr/>
        </p:nvSpPr>
        <p:spPr>
          <a:xfrm>
            <a:off x="5710334" y="3225727"/>
            <a:ext cx="453201" cy="527846"/>
          </a:xfrm>
          <a:custGeom>
            <a:avLst/>
            <a:gdLst>
              <a:gd name="connsiteX0" fmla="*/ 0 w 767776"/>
              <a:gd name="connsiteY0" fmla="*/ 178615 h 655809"/>
              <a:gd name="connsiteX1" fmla="*/ 119965 w 767776"/>
              <a:gd name="connsiteY1" fmla="*/ 127963 h 655809"/>
              <a:gd name="connsiteX2" fmla="*/ 175948 w 767776"/>
              <a:gd name="connsiteY2" fmla="*/ 130629 h 655809"/>
              <a:gd name="connsiteX3" fmla="*/ 415878 w 767776"/>
              <a:gd name="connsiteY3" fmla="*/ 205274 h 655809"/>
              <a:gd name="connsiteX4" fmla="*/ 562502 w 767776"/>
              <a:gd name="connsiteY4" fmla="*/ 95972 h 655809"/>
              <a:gd name="connsiteX5" fmla="*/ 757112 w 767776"/>
              <a:gd name="connsiteY5" fmla="*/ 0 h 655809"/>
              <a:gd name="connsiteX6" fmla="*/ 767776 w 767776"/>
              <a:gd name="connsiteY6" fmla="*/ 58650 h 655809"/>
              <a:gd name="connsiteX7" fmla="*/ 551839 w 767776"/>
              <a:gd name="connsiteY7" fmla="*/ 165285 h 655809"/>
              <a:gd name="connsiteX8" fmla="*/ 434540 w 767776"/>
              <a:gd name="connsiteY8" fmla="*/ 229267 h 655809"/>
              <a:gd name="connsiteX9" fmla="*/ 399883 w 767776"/>
              <a:gd name="connsiteY9" fmla="*/ 295914 h 655809"/>
              <a:gd name="connsiteX10" fmla="*/ 418544 w 767776"/>
              <a:gd name="connsiteY10" fmla="*/ 375891 h 655809"/>
              <a:gd name="connsiteX11" fmla="*/ 453201 w 767776"/>
              <a:gd name="connsiteY11" fmla="*/ 450536 h 655809"/>
              <a:gd name="connsiteX12" fmla="*/ 426542 w 767776"/>
              <a:gd name="connsiteY12" fmla="*/ 501187 h 655809"/>
              <a:gd name="connsiteX13" fmla="*/ 354563 w 767776"/>
              <a:gd name="connsiteY13" fmla="*/ 562503 h 655809"/>
              <a:gd name="connsiteX14" fmla="*/ 359895 w 767776"/>
              <a:gd name="connsiteY14" fmla="*/ 589162 h 655809"/>
              <a:gd name="connsiteX15" fmla="*/ 223934 w 767776"/>
              <a:gd name="connsiteY15" fmla="*/ 655809 h 655809"/>
              <a:gd name="connsiteX16" fmla="*/ 0 w 767776"/>
              <a:gd name="connsiteY16" fmla="*/ 178615 h 655809"/>
              <a:gd name="connsiteX0" fmla="*/ 0 w 767776"/>
              <a:gd name="connsiteY0" fmla="*/ 119965 h 597159"/>
              <a:gd name="connsiteX1" fmla="*/ 119965 w 767776"/>
              <a:gd name="connsiteY1" fmla="*/ 69313 h 597159"/>
              <a:gd name="connsiteX2" fmla="*/ 175948 w 767776"/>
              <a:gd name="connsiteY2" fmla="*/ 71979 h 597159"/>
              <a:gd name="connsiteX3" fmla="*/ 415878 w 767776"/>
              <a:gd name="connsiteY3" fmla="*/ 146624 h 597159"/>
              <a:gd name="connsiteX4" fmla="*/ 562502 w 767776"/>
              <a:gd name="connsiteY4" fmla="*/ 37322 h 597159"/>
              <a:gd name="connsiteX5" fmla="*/ 767776 w 767776"/>
              <a:gd name="connsiteY5" fmla="*/ 0 h 597159"/>
              <a:gd name="connsiteX6" fmla="*/ 551839 w 767776"/>
              <a:gd name="connsiteY6" fmla="*/ 106635 h 597159"/>
              <a:gd name="connsiteX7" fmla="*/ 434540 w 767776"/>
              <a:gd name="connsiteY7" fmla="*/ 170617 h 597159"/>
              <a:gd name="connsiteX8" fmla="*/ 399883 w 767776"/>
              <a:gd name="connsiteY8" fmla="*/ 237264 h 597159"/>
              <a:gd name="connsiteX9" fmla="*/ 418544 w 767776"/>
              <a:gd name="connsiteY9" fmla="*/ 317241 h 597159"/>
              <a:gd name="connsiteX10" fmla="*/ 453201 w 767776"/>
              <a:gd name="connsiteY10" fmla="*/ 391886 h 597159"/>
              <a:gd name="connsiteX11" fmla="*/ 426542 w 767776"/>
              <a:gd name="connsiteY11" fmla="*/ 442537 h 597159"/>
              <a:gd name="connsiteX12" fmla="*/ 354563 w 767776"/>
              <a:gd name="connsiteY12" fmla="*/ 503853 h 597159"/>
              <a:gd name="connsiteX13" fmla="*/ 359895 w 767776"/>
              <a:gd name="connsiteY13" fmla="*/ 530512 h 597159"/>
              <a:gd name="connsiteX14" fmla="*/ 223934 w 767776"/>
              <a:gd name="connsiteY14" fmla="*/ 597159 h 597159"/>
              <a:gd name="connsiteX15" fmla="*/ 0 w 767776"/>
              <a:gd name="connsiteY15" fmla="*/ 119965 h 597159"/>
              <a:gd name="connsiteX0" fmla="*/ 0 w 562502"/>
              <a:gd name="connsiteY0" fmla="*/ 82643 h 559837"/>
              <a:gd name="connsiteX1" fmla="*/ 119965 w 562502"/>
              <a:gd name="connsiteY1" fmla="*/ 31991 h 559837"/>
              <a:gd name="connsiteX2" fmla="*/ 175948 w 562502"/>
              <a:gd name="connsiteY2" fmla="*/ 34657 h 559837"/>
              <a:gd name="connsiteX3" fmla="*/ 415878 w 562502"/>
              <a:gd name="connsiteY3" fmla="*/ 109302 h 559837"/>
              <a:gd name="connsiteX4" fmla="*/ 562502 w 562502"/>
              <a:gd name="connsiteY4" fmla="*/ 0 h 559837"/>
              <a:gd name="connsiteX5" fmla="*/ 551839 w 562502"/>
              <a:gd name="connsiteY5" fmla="*/ 69313 h 559837"/>
              <a:gd name="connsiteX6" fmla="*/ 434540 w 562502"/>
              <a:gd name="connsiteY6" fmla="*/ 133295 h 559837"/>
              <a:gd name="connsiteX7" fmla="*/ 399883 w 562502"/>
              <a:gd name="connsiteY7" fmla="*/ 199942 h 559837"/>
              <a:gd name="connsiteX8" fmla="*/ 418544 w 562502"/>
              <a:gd name="connsiteY8" fmla="*/ 279919 h 559837"/>
              <a:gd name="connsiteX9" fmla="*/ 453201 w 562502"/>
              <a:gd name="connsiteY9" fmla="*/ 354564 h 559837"/>
              <a:gd name="connsiteX10" fmla="*/ 426542 w 562502"/>
              <a:gd name="connsiteY10" fmla="*/ 405215 h 559837"/>
              <a:gd name="connsiteX11" fmla="*/ 354563 w 562502"/>
              <a:gd name="connsiteY11" fmla="*/ 466531 h 559837"/>
              <a:gd name="connsiteX12" fmla="*/ 359895 w 562502"/>
              <a:gd name="connsiteY12" fmla="*/ 493190 h 559837"/>
              <a:gd name="connsiteX13" fmla="*/ 223934 w 562502"/>
              <a:gd name="connsiteY13" fmla="*/ 559837 h 559837"/>
              <a:gd name="connsiteX14" fmla="*/ 0 w 562502"/>
              <a:gd name="connsiteY14" fmla="*/ 82643 h 559837"/>
              <a:gd name="connsiteX0" fmla="*/ 0 w 551839"/>
              <a:gd name="connsiteY0" fmla="*/ 50652 h 527846"/>
              <a:gd name="connsiteX1" fmla="*/ 119965 w 551839"/>
              <a:gd name="connsiteY1" fmla="*/ 0 h 527846"/>
              <a:gd name="connsiteX2" fmla="*/ 175948 w 551839"/>
              <a:gd name="connsiteY2" fmla="*/ 2666 h 527846"/>
              <a:gd name="connsiteX3" fmla="*/ 415878 w 551839"/>
              <a:gd name="connsiteY3" fmla="*/ 77311 h 527846"/>
              <a:gd name="connsiteX4" fmla="*/ 551839 w 551839"/>
              <a:gd name="connsiteY4" fmla="*/ 37322 h 527846"/>
              <a:gd name="connsiteX5" fmla="*/ 434540 w 551839"/>
              <a:gd name="connsiteY5" fmla="*/ 101304 h 527846"/>
              <a:gd name="connsiteX6" fmla="*/ 399883 w 551839"/>
              <a:gd name="connsiteY6" fmla="*/ 167951 h 527846"/>
              <a:gd name="connsiteX7" fmla="*/ 418544 w 551839"/>
              <a:gd name="connsiteY7" fmla="*/ 247928 h 527846"/>
              <a:gd name="connsiteX8" fmla="*/ 453201 w 551839"/>
              <a:gd name="connsiteY8" fmla="*/ 322573 h 527846"/>
              <a:gd name="connsiteX9" fmla="*/ 426542 w 551839"/>
              <a:gd name="connsiteY9" fmla="*/ 373224 h 527846"/>
              <a:gd name="connsiteX10" fmla="*/ 354563 w 551839"/>
              <a:gd name="connsiteY10" fmla="*/ 434540 h 527846"/>
              <a:gd name="connsiteX11" fmla="*/ 359895 w 551839"/>
              <a:gd name="connsiteY11" fmla="*/ 461199 h 527846"/>
              <a:gd name="connsiteX12" fmla="*/ 223934 w 551839"/>
              <a:gd name="connsiteY12" fmla="*/ 527846 h 527846"/>
              <a:gd name="connsiteX13" fmla="*/ 0 w 551839"/>
              <a:gd name="connsiteY13" fmla="*/ 50652 h 527846"/>
              <a:gd name="connsiteX0" fmla="*/ 0 w 453201"/>
              <a:gd name="connsiteY0" fmla="*/ 50652 h 527846"/>
              <a:gd name="connsiteX1" fmla="*/ 119965 w 453201"/>
              <a:gd name="connsiteY1" fmla="*/ 0 h 527846"/>
              <a:gd name="connsiteX2" fmla="*/ 175948 w 453201"/>
              <a:gd name="connsiteY2" fmla="*/ 2666 h 527846"/>
              <a:gd name="connsiteX3" fmla="*/ 415878 w 453201"/>
              <a:gd name="connsiteY3" fmla="*/ 77311 h 527846"/>
              <a:gd name="connsiteX4" fmla="*/ 434540 w 453201"/>
              <a:gd name="connsiteY4" fmla="*/ 101304 h 527846"/>
              <a:gd name="connsiteX5" fmla="*/ 399883 w 453201"/>
              <a:gd name="connsiteY5" fmla="*/ 167951 h 527846"/>
              <a:gd name="connsiteX6" fmla="*/ 418544 w 453201"/>
              <a:gd name="connsiteY6" fmla="*/ 247928 h 527846"/>
              <a:gd name="connsiteX7" fmla="*/ 453201 w 453201"/>
              <a:gd name="connsiteY7" fmla="*/ 322573 h 527846"/>
              <a:gd name="connsiteX8" fmla="*/ 426542 w 453201"/>
              <a:gd name="connsiteY8" fmla="*/ 373224 h 527846"/>
              <a:gd name="connsiteX9" fmla="*/ 354563 w 453201"/>
              <a:gd name="connsiteY9" fmla="*/ 434540 h 527846"/>
              <a:gd name="connsiteX10" fmla="*/ 359895 w 453201"/>
              <a:gd name="connsiteY10" fmla="*/ 461199 h 527846"/>
              <a:gd name="connsiteX11" fmla="*/ 223934 w 453201"/>
              <a:gd name="connsiteY11" fmla="*/ 527846 h 527846"/>
              <a:gd name="connsiteX12" fmla="*/ 0 w 453201"/>
              <a:gd name="connsiteY12" fmla="*/ 50652 h 52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3201" h="527846">
                <a:moveTo>
                  <a:pt x="0" y="50652"/>
                </a:moveTo>
                <a:lnTo>
                  <a:pt x="119965" y="0"/>
                </a:lnTo>
                <a:lnTo>
                  <a:pt x="175948" y="2666"/>
                </a:lnTo>
                <a:lnTo>
                  <a:pt x="415878" y="77311"/>
                </a:lnTo>
                <a:lnTo>
                  <a:pt x="434540" y="101304"/>
                </a:lnTo>
                <a:lnTo>
                  <a:pt x="399883" y="167951"/>
                </a:lnTo>
                <a:lnTo>
                  <a:pt x="418544" y="247928"/>
                </a:lnTo>
                <a:lnTo>
                  <a:pt x="453201" y="322573"/>
                </a:lnTo>
                <a:lnTo>
                  <a:pt x="426542" y="373224"/>
                </a:lnTo>
                <a:lnTo>
                  <a:pt x="354563" y="434540"/>
                </a:lnTo>
                <a:lnTo>
                  <a:pt x="359895" y="461199"/>
                </a:lnTo>
                <a:lnTo>
                  <a:pt x="223934" y="527846"/>
                </a:lnTo>
                <a:lnTo>
                  <a:pt x="0" y="50652"/>
                </a:lnTo>
                <a:close/>
              </a:path>
            </a:pathLst>
          </a:custGeom>
          <a:noFill/>
          <a:ln w="19050">
            <a:solidFill>
              <a:srgbClr val="FF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4"/>
          <p:cNvSpPr txBox="1"/>
          <p:nvPr/>
        </p:nvSpPr>
        <p:spPr>
          <a:xfrm>
            <a:off x="9598220" y="5311469"/>
            <a:ext cx="261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dirty="0">
                <a:solidFill>
                  <a:schemeClr val="bg1"/>
                </a:solidFill>
                <a:latin typeface="Arial Narrow"/>
              </a:rPr>
              <a:t> Limites da URE</a:t>
            </a:r>
          </a:p>
        </p:txBody>
      </p:sp>
      <p:grpSp>
        <p:nvGrpSpPr>
          <p:cNvPr id="62" name="Agrupar 61"/>
          <p:cNvGrpSpPr/>
          <p:nvPr/>
        </p:nvGrpSpPr>
        <p:grpSpPr>
          <a:xfrm>
            <a:off x="3287713" y="3679336"/>
            <a:ext cx="5761491" cy="3009540"/>
            <a:chOff x="3287713" y="3679336"/>
            <a:chExt cx="5761491" cy="3009540"/>
          </a:xfrm>
        </p:grpSpPr>
        <p:grpSp>
          <p:nvGrpSpPr>
            <p:cNvPr id="54" name="Agrupar 53"/>
            <p:cNvGrpSpPr/>
            <p:nvPr/>
          </p:nvGrpSpPr>
          <p:grpSpPr>
            <a:xfrm>
              <a:off x="3287713" y="3679336"/>
              <a:ext cx="5761491" cy="3009540"/>
              <a:chOff x="3287713" y="3679336"/>
              <a:chExt cx="5761491" cy="3009540"/>
            </a:xfrm>
          </p:grpSpPr>
          <p:pic>
            <p:nvPicPr>
              <p:cNvPr id="25" name="Imagem 24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7713" y="5150905"/>
                <a:ext cx="5761491" cy="153797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47" name="Conector Angulado 46"/>
              <p:cNvCxnSpPr>
                <a:stCxn id="65" idx="4"/>
                <a:endCxn id="25" idx="0"/>
              </p:cNvCxnSpPr>
              <p:nvPr/>
            </p:nvCxnSpPr>
            <p:spPr>
              <a:xfrm rot="5400000">
                <a:off x="6077090" y="3770705"/>
                <a:ext cx="1471570" cy="1288831"/>
              </a:xfrm>
              <a:prstGeom prst="bent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CaixaDeTexto 55"/>
            <p:cNvSpPr txBox="1"/>
            <p:nvPr/>
          </p:nvSpPr>
          <p:spPr>
            <a:xfrm>
              <a:off x="5258972" y="5181682"/>
              <a:ext cx="2692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400" dirty="0">
                  <a:latin typeface="Arial Narrow" panose="020B0606020202030204" pitchFamily="34" charset="0"/>
                </a:rPr>
                <a:t>Pedreira </a:t>
              </a:r>
              <a:r>
                <a:rPr lang="pt-BR" sz="1400" dirty="0" err="1">
                  <a:latin typeface="Arial Narrow" panose="020B0606020202030204" pitchFamily="34" charset="0"/>
                </a:rPr>
                <a:t>Engebrita</a:t>
              </a:r>
              <a:endParaRPr lang="pt-BR" sz="14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0" name="Agrupar 59"/>
          <p:cNvGrpSpPr/>
          <p:nvPr/>
        </p:nvGrpSpPr>
        <p:grpSpPr>
          <a:xfrm>
            <a:off x="6188048" y="275608"/>
            <a:ext cx="5720280" cy="2019300"/>
            <a:chOff x="6188048" y="275608"/>
            <a:chExt cx="5720280" cy="2019300"/>
          </a:xfrm>
        </p:grpSpPr>
        <p:grpSp>
          <p:nvGrpSpPr>
            <p:cNvPr id="52" name="Agrupar 51"/>
            <p:cNvGrpSpPr/>
            <p:nvPr/>
          </p:nvGrpSpPr>
          <p:grpSpPr>
            <a:xfrm>
              <a:off x="6188048" y="275608"/>
              <a:ext cx="5720280" cy="2019300"/>
              <a:chOff x="6188048" y="275608"/>
              <a:chExt cx="5720280" cy="2019300"/>
            </a:xfrm>
          </p:grpSpPr>
          <p:pic>
            <p:nvPicPr>
              <p:cNvPr id="23" name="Imagem 22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15928" y="275608"/>
                <a:ext cx="2692400" cy="20193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40" name="Conector Angulado 39"/>
              <p:cNvCxnSpPr>
                <a:stCxn id="43" idx="0"/>
                <a:endCxn id="23" idx="1"/>
              </p:cNvCxnSpPr>
              <p:nvPr/>
            </p:nvCxnSpPr>
            <p:spPr>
              <a:xfrm rot="5400000" flipH="1" flipV="1">
                <a:off x="7230704" y="242602"/>
                <a:ext cx="942568" cy="3027880"/>
              </a:xfrm>
              <a:prstGeom prst="bentConnector2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CaixaDeTexto 56"/>
            <p:cNvSpPr txBox="1"/>
            <p:nvPr/>
          </p:nvSpPr>
          <p:spPr>
            <a:xfrm>
              <a:off x="9215928" y="275608"/>
              <a:ext cx="2692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latin typeface="Arial Narrow" panose="020B0606020202030204" pitchFamily="34" charset="0"/>
                </a:rPr>
                <a:t>Rod. Cônego </a:t>
              </a:r>
              <a:r>
                <a:rPr lang="pt-BR" sz="1400" dirty="0" err="1">
                  <a:latin typeface="Arial Narrow" panose="020B0606020202030204" pitchFamily="34" charset="0"/>
                </a:rPr>
                <a:t>Domênico</a:t>
              </a:r>
              <a:r>
                <a:rPr lang="pt-BR" sz="1400" dirty="0">
                  <a:latin typeface="Arial Narrow" panose="020B0606020202030204" pitchFamily="34" charset="0"/>
                </a:rPr>
                <a:t> </a:t>
              </a:r>
              <a:r>
                <a:rPr lang="pt-BR" sz="1400" dirty="0" err="1">
                  <a:latin typeface="Arial Narrow" panose="020B0606020202030204" pitchFamily="34" charset="0"/>
                </a:rPr>
                <a:t>Rangoni</a:t>
              </a:r>
              <a:endParaRPr lang="pt-BR" sz="14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205373" y="4012738"/>
            <a:ext cx="3428482" cy="2015673"/>
            <a:chOff x="205373" y="3962017"/>
            <a:chExt cx="3428482" cy="2015673"/>
          </a:xfrm>
        </p:grpSpPr>
        <p:grpSp>
          <p:nvGrpSpPr>
            <p:cNvPr id="55" name="Agrupar 54"/>
            <p:cNvGrpSpPr/>
            <p:nvPr/>
          </p:nvGrpSpPr>
          <p:grpSpPr>
            <a:xfrm>
              <a:off x="205373" y="3962017"/>
              <a:ext cx="3428482" cy="2015673"/>
              <a:chOff x="205373" y="3962017"/>
              <a:chExt cx="3428482" cy="2015673"/>
            </a:xfrm>
          </p:grpSpPr>
          <p:pic>
            <p:nvPicPr>
              <p:cNvPr id="24" name="Imagem 23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373" y="3962017"/>
                <a:ext cx="2591435" cy="201567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49" name="Conector Angulado 48"/>
              <p:cNvCxnSpPr>
                <a:stCxn id="68" idx="4"/>
                <a:endCxn id="24" idx="3"/>
              </p:cNvCxnSpPr>
              <p:nvPr/>
            </p:nvCxnSpPr>
            <p:spPr>
              <a:xfrm rot="5400000">
                <a:off x="2779830" y="4115829"/>
                <a:ext cx="871003" cy="837046"/>
              </a:xfrm>
              <a:prstGeom prst="bentConnector2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CaixaDeTexto 57"/>
            <p:cNvSpPr txBox="1"/>
            <p:nvPr/>
          </p:nvSpPr>
          <p:spPr>
            <a:xfrm>
              <a:off x="205374" y="4045900"/>
              <a:ext cx="2588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Ferrovia Conceiçãozinha</a:t>
              </a:r>
            </a:p>
          </p:txBody>
        </p:sp>
      </p:grpSp>
      <p:grpSp>
        <p:nvGrpSpPr>
          <p:cNvPr id="61" name="Agrupar 60"/>
          <p:cNvGrpSpPr/>
          <p:nvPr/>
        </p:nvGrpSpPr>
        <p:grpSpPr>
          <a:xfrm>
            <a:off x="7775457" y="2674547"/>
            <a:ext cx="4136184" cy="2039609"/>
            <a:chOff x="7775457" y="2674547"/>
            <a:chExt cx="4136184" cy="2039609"/>
          </a:xfrm>
        </p:grpSpPr>
        <p:grpSp>
          <p:nvGrpSpPr>
            <p:cNvPr id="53" name="Agrupar 52"/>
            <p:cNvGrpSpPr/>
            <p:nvPr/>
          </p:nvGrpSpPr>
          <p:grpSpPr>
            <a:xfrm>
              <a:off x="7775457" y="2694856"/>
              <a:ext cx="4136184" cy="2019300"/>
              <a:chOff x="7775457" y="2694856"/>
              <a:chExt cx="4136184" cy="2019300"/>
            </a:xfrm>
          </p:grpSpPr>
          <p:pic>
            <p:nvPicPr>
              <p:cNvPr id="28" name="Imagem 27"/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215928" y="2694856"/>
                <a:ext cx="2695713" cy="20193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45" name="Conector Angulado 44"/>
              <p:cNvCxnSpPr>
                <a:stCxn id="50" idx="6"/>
                <a:endCxn id="28" idx="1"/>
              </p:cNvCxnSpPr>
              <p:nvPr/>
            </p:nvCxnSpPr>
            <p:spPr>
              <a:xfrm>
                <a:off x="7775457" y="2866886"/>
                <a:ext cx="1440471" cy="837620"/>
              </a:xfrm>
              <a:prstGeom prst="bent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CaixaDeTexto 58"/>
            <p:cNvSpPr txBox="1"/>
            <p:nvPr/>
          </p:nvSpPr>
          <p:spPr>
            <a:xfrm>
              <a:off x="9192642" y="2674547"/>
              <a:ext cx="2692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latin typeface="Arial Narrow" panose="020B0606020202030204" pitchFamily="34" charset="0"/>
                </a:rPr>
                <a:t>Rio </a:t>
              </a:r>
              <a:r>
                <a:rPr lang="pt-BR" sz="1400" dirty="0" err="1">
                  <a:latin typeface="Arial Narrow" panose="020B0606020202030204" pitchFamily="34" charset="0"/>
                </a:rPr>
                <a:t>Jurubatuba</a:t>
              </a:r>
              <a:endParaRPr lang="pt-BR" sz="14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5990048" y="2227826"/>
            <a:ext cx="396000" cy="396000"/>
            <a:chOff x="2271507" y="1890819"/>
            <a:chExt cx="396000" cy="396000"/>
          </a:xfrm>
        </p:grpSpPr>
        <p:sp>
          <p:nvSpPr>
            <p:cNvPr id="43" name="Elipse 42"/>
            <p:cNvSpPr/>
            <p:nvPr/>
          </p:nvSpPr>
          <p:spPr>
            <a:xfrm>
              <a:off x="2271507" y="1890819"/>
              <a:ext cx="396000" cy="39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40" y="1985505"/>
              <a:ext cx="240334" cy="206629"/>
            </a:xfrm>
            <a:prstGeom prst="rect">
              <a:avLst/>
            </a:prstGeom>
          </p:spPr>
        </p:pic>
      </p:grpSp>
      <p:grpSp>
        <p:nvGrpSpPr>
          <p:cNvPr id="48" name="Agrupar 47"/>
          <p:cNvGrpSpPr/>
          <p:nvPr/>
        </p:nvGrpSpPr>
        <p:grpSpPr>
          <a:xfrm>
            <a:off x="7379457" y="2668886"/>
            <a:ext cx="396000" cy="396000"/>
            <a:chOff x="2271507" y="1890819"/>
            <a:chExt cx="396000" cy="396000"/>
          </a:xfrm>
        </p:grpSpPr>
        <p:sp>
          <p:nvSpPr>
            <p:cNvPr id="50" name="Elipse 49"/>
            <p:cNvSpPr/>
            <p:nvPr/>
          </p:nvSpPr>
          <p:spPr>
            <a:xfrm>
              <a:off x="2271507" y="1890819"/>
              <a:ext cx="396000" cy="39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40" y="1985505"/>
              <a:ext cx="240334" cy="206629"/>
            </a:xfrm>
            <a:prstGeom prst="rect">
              <a:avLst/>
            </a:prstGeom>
          </p:spPr>
        </p:pic>
      </p:grpSp>
      <p:grpSp>
        <p:nvGrpSpPr>
          <p:cNvPr id="64" name="Agrupar 63"/>
          <p:cNvGrpSpPr/>
          <p:nvPr/>
        </p:nvGrpSpPr>
        <p:grpSpPr>
          <a:xfrm>
            <a:off x="7259290" y="3283335"/>
            <a:ext cx="396000" cy="396000"/>
            <a:chOff x="2271507" y="1890819"/>
            <a:chExt cx="396000" cy="396000"/>
          </a:xfrm>
        </p:grpSpPr>
        <p:sp>
          <p:nvSpPr>
            <p:cNvPr id="65" name="Elipse 64"/>
            <p:cNvSpPr/>
            <p:nvPr/>
          </p:nvSpPr>
          <p:spPr>
            <a:xfrm>
              <a:off x="2271507" y="1890819"/>
              <a:ext cx="396000" cy="39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  <p:pic>
          <p:nvPicPr>
            <p:cNvPr id="66" name="Imagem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40" y="1985505"/>
              <a:ext cx="240334" cy="206629"/>
            </a:xfrm>
            <a:prstGeom prst="rect">
              <a:avLst/>
            </a:prstGeom>
          </p:spPr>
        </p:pic>
      </p:grpSp>
      <p:grpSp>
        <p:nvGrpSpPr>
          <p:cNvPr id="67" name="Agrupar 66"/>
          <p:cNvGrpSpPr/>
          <p:nvPr/>
        </p:nvGrpSpPr>
        <p:grpSpPr>
          <a:xfrm>
            <a:off x="3435854" y="3753572"/>
            <a:ext cx="396000" cy="396000"/>
            <a:chOff x="2271507" y="1890819"/>
            <a:chExt cx="396000" cy="396000"/>
          </a:xfrm>
        </p:grpSpPr>
        <p:sp>
          <p:nvSpPr>
            <p:cNvPr id="68" name="Elipse 67"/>
            <p:cNvSpPr/>
            <p:nvPr/>
          </p:nvSpPr>
          <p:spPr>
            <a:xfrm>
              <a:off x="2271507" y="1890819"/>
              <a:ext cx="396000" cy="39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40" y="1985505"/>
              <a:ext cx="240334" cy="206629"/>
            </a:xfrm>
            <a:prstGeom prst="rect">
              <a:avLst/>
            </a:prstGeom>
          </p:spPr>
        </p:pic>
      </p:grpSp>
      <p:sp>
        <p:nvSpPr>
          <p:cNvPr id="70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Uso e Ocupação do Solo</a:t>
            </a:r>
          </a:p>
        </p:txBody>
      </p:sp>
      <p:sp>
        <p:nvSpPr>
          <p:cNvPr id="42" name="Forma Livre 41"/>
          <p:cNvSpPr>
            <a:spLocks noChangeAspect="1"/>
          </p:cNvSpPr>
          <p:nvPr/>
        </p:nvSpPr>
        <p:spPr>
          <a:xfrm>
            <a:off x="9426808" y="5390193"/>
            <a:ext cx="226601" cy="263923"/>
          </a:xfrm>
          <a:custGeom>
            <a:avLst/>
            <a:gdLst>
              <a:gd name="connsiteX0" fmla="*/ 0 w 767776"/>
              <a:gd name="connsiteY0" fmla="*/ 178615 h 655809"/>
              <a:gd name="connsiteX1" fmla="*/ 119965 w 767776"/>
              <a:gd name="connsiteY1" fmla="*/ 127963 h 655809"/>
              <a:gd name="connsiteX2" fmla="*/ 175948 w 767776"/>
              <a:gd name="connsiteY2" fmla="*/ 130629 h 655809"/>
              <a:gd name="connsiteX3" fmla="*/ 415878 w 767776"/>
              <a:gd name="connsiteY3" fmla="*/ 205274 h 655809"/>
              <a:gd name="connsiteX4" fmla="*/ 562502 w 767776"/>
              <a:gd name="connsiteY4" fmla="*/ 95972 h 655809"/>
              <a:gd name="connsiteX5" fmla="*/ 757112 w 767776"/>
              <a:gd name="connsiteY5" fmla="*/ 0 h 655809"/>
              <a:gd name="connsiteX6" fmla="*/ 767776 w 767776"/>
              <a:gd name="connsiteY6" fmla="*/ 58650 h 655809"/>
              <a:gd name="connsiteX7" fmla="*/ 551839 w 767776"/>
              <a:gd name="connsiteY7" fmla="*/ 165285 h 655809"/>
              <a:gd name="connsiteX8" fmla="*/ 434540 w 767776"/>
              <a:gd name="connsiteY8" fmla="*/ 229267 h 655809"/>
              <a:gd name="connsiteX9" fmla="*/ 399883 w 767776"/>
              <a:gd name="connsiteY9" fmla="*/ 295914 h 655809"/>
              <a:gd name="connsiteX10" fmla="*/ 418544 w 767776"/>
              <a:gd name="connsiteY10" fmla="*/ 375891 h 655809"/>
              <a:gd name="connsiteX11" fmla="*/ 453201 w 767776"/>
              <a:gd name="connsiteY11" fmla="*/ 450536 h 655809"/>
              <a:gd name="connsiteX12" fmla="*/ 426542 w 767776"/>
              <a:gd name="connsiteY12" fmla="*/ 501187 h 655809"/>
              <a:gd name="connsiteX13" fmla="*/ 354563 w 767776"/>
              <a:gd name="connsiteY13" fmla="*/ 562503 h 655809"/>
              <a:gd name="connsiteX14" fmla="*/ 359895 w 767776"/>
              <a:gd name="connsiteY14" fmla="*/ 589162 h 655809"/>
              <a:gd name="connsiteX15" fmla="*/ 223934 w 767776"/>
              <a:gd name="connsiteY15" fmla="*/ 655809 h 655809"/>
              <a:gd name="connsiteX16" fmla="*/ 0 w 767776"/>
              <a:gd name="connsiteY16" fmla="*/ 178615 h 655809"/>
              <a:gd name="connsiteX0" fmla="*/ 0 w 767776"/>
              <a:gd name="connsiteY0" fmla="*/ 119965 h 597159"/>
              <a:gd name="connsiteX1" fmla="*/ 119965 w 767776"/>
              <a:gd name="connsiteY1" fmla="*/ 69313 h 597159"/>
              <a:gd name="connsiteX2" fmla="*/ 175948 w 767776"/>
              <a:gd name="connsiteY2" fmla="*/ 71979 h 597159"/>
              <a:gd name="connsiteX3" fmla="*/ 415878 w 767776"/>
              <a:gd name="connsiteY3" fmla="*/ 146624 h 597159"/>
              <a:gd name="connsiteX4" fmla="*/ 562502 w 767776"/>
              <a:gd name="connsiteY4" fmla="*/ 37322 h 597159"/>
              <a:gd name="connsiteX5" fmla="*/ 767776 w 767776"/>
              <a:gd name="connsiteY5" fmla="*/ 0 h 597159"/>
              <a:gd name="connsiteX6" fmla="*/ 551839 w 767776"/>
              <a:gd name="connsiteY6" fmla="*/ 106635 h 597159"/>
              <a:gd name="connsiteX7" fmla="*/ 434540 w 767776"/>
              <a:gd name="connsiteY7" fmla="*/ 170617 h 597159"/>
              <a:gd name="connsiteX8" fmla="*/ 399883 w 767776"/>
              <a:gd name="connsiteY8" fmla="*/ 237264 h 597159"/>
              <a:gd name="connsiteX9" fmla="*/ 418544 w 767776"/>
              <a:gd name="connsiteY9" fmla="*/ 317241 h 597159"/>
              <a:gd name="connsiteX10" fmla="*/ 453201 w 767776"/>
              <a:gd name="connsiteY10" fmla="*/ 391886 h 597159"/>
              <a:gd name="connsiteX11" fmla="*/ 426542 w 767776"/>
              <a:gd name="connsiteY11" fmla="*/ 442537 h 597159"/>
              <a:gd name="connsiteX12" fmla="*/ 354563 w 767776"/>
              <a:gd name="connsiteY12" fmla="*/ 503853 h 597159"/>
              <a:gd name="connsiteX13" fmla="*/ 359895 w 767776"/>
              <a:gd name="connsiteY13" fmla="*/ 530512 h 597159"/>
              <a:gd name="connsiteX14" fmla="*/ 223934 w 767776"/>
              <a:gd name="connsiteY14" fmla="*/ 597159 h 597159"/>
              <a:gd name="connsiteX15" fmla="*/ 0 w 767776"/>
              <a:gd name="connsiteY15" fmla="*/ 119965 h 597159"/>
              <a:gd name="connsiteX0" fmla="*/ 0 w 562502"/>
              <a:gd name="connsiteY0" fmla="*/ 82643 h 559837"/>
              <a:gd name="connsiteX1" fmla="*/ 119965 w 562502"/>
              <a:gd name="connsiteY1" fmla="*/ 31991 h 559837"/>
              <a:gd name="connsiteX2" fmla="*/ 175948 w 562502"/>
              <a:gd name="connsiteY2" fmla="*/ 34657 h 559837"/>
              <a:gd name="connsiteX3" fmla="*/ 415878 w 562502"/>
              <a:gd name="connsiteY3" fmla="*/ 109302 h 559837"/>
              <a:gd name="connsiteX4" fmla="*/ 562502 w 562502"/>
              <a:gd name="connsiteY4" fmla="*/ 0 h 559837"/>
              <a:gd name="connsiteX5" fmla="*/ 551839 w 562502"/>
              <a:gd name="connsiteY5" fmla="*/ 69313 h 559837"/>
              <a:gd name="connsiteX6" fmla="*/ 434540 w 562502"/>
              <a:gd name="connsiteY6" fmla="*/ 133295 h 559837"/>
              <a:gd name="connsiteX7" fmla="*/ 399883 w 562502"/>
              <a:gd name="connsiteY7" fmla="*/ 199942 h 559837"/>
              <a:gd name="connsiteX8" fmla="*/ 418544 w 562502"/>
              <a:gd name="connsiteY8" fmla="*/ 279919 h 559837"/>
              <a:gd name="connsiteX9" fmla="*/ 453201 w 562502"/>
              <a:gd name="connsiteY9" fmla="*/ 354564 h 559837"/>
              <a:gd name="connsiteX10" fmla="*/ 426542 w 562502"/>
              <a:gd name="connsiteY10" fmla="*/ 405215 h 559837"/>
              <a:gd name="connsiteX11" fmla="*/ 354563 w 562502"/>
              <a:gd name="connsiteY11" fmla="*/ 466531 h 559837"/>
              <a:gd name="connsiteX12" fmla="*/ 359895 w 562502"/>
              <a:gd name="connsiteY12" fmla="*/ 493190 h 559837"/>
              <a:gd name="connsiteX13" fmla="*/ 223934 w 562502"/>
              <a:gd name="connsiteY13" fmla="*/ 559837 h 559837"/>
              <a:gd name="connsiteX14" fmla="*/ 0 w 562502"/>
              <a:gd name="connsiteY14" fmla="*/ 82643 h 559837"/>
              <a:gd name="connsiteX0" fmla="*/ 0 w 551839"/>
              <a:gd name="connsiteY0" fmla="*/ 50652 h 527846"/>
              <a:gd name="connsiteX1" fmla="*/ 119965 w 551839"/>
              <a:gd name="connsiteY1" fmla="*/ 0 h 527846"/>
              <a:gd name="connsiteX2" fmla="*/ 175948 w 551839"/>
              <a:gd name="connsiteY2" fmla="*/ 2666 h 527846"/>
              <a:gd name="connsiteX3" fmla="*/ 415878 w 551839"/>
              <a:gd name="connsiteY3" fmla="*/ 77311 h 527846"/>
              <a:gd name="connsiteX4" fmla="*/ 551839 w 551839"/>
              <a:gd name="connsiteY4" fmla="*/ 37322 h 527846"/>
              <a:gd name="connsiteX5" fmla="*/ 434540 w 551839"/>
              <a:gd name="connsiteY5" fmla="*/ 101304 h 527846"/>
              <a:gd name="connsiteX6" fmla="*/ 399883 w 551839"/>
              <a:gd name="connsiteY6" fmla="*/ 167951 h 527846"/>
              <a:gd name="connsiteX7" fmla="*/ 418544 w 551839"/>
              <a:gd name="connsiteY7" fmla="*/ 247928 h 527846"/>
              <a:gd name="connsiteX8" fmla="*/ 453201 w 551839"/>
              <a:gd name="connsiteY8" fmla="*/ 322573 h 527846"/>
              <a:gd name="connsiteX9" fmla="*/ 426542 w 551839"/>
              <a:gd name="connsiteY9" fmla="*/ 373224 h 527846"/>
              <a:gd name="connsiteX10" fmla="*/ 354563 w 551839"/>
              <a:gd name="connsiteY10" fmla="*/ 434540 h 527846"/>
              <a:gd name="connsiteX11" fmla="*/ 359895 w 551839"/>
              <a:gd name="connsiteY11" fmla="*/ 461199 h 527846"/>
              <a:gd name="connsiteX12" fmla="*/ 223934 w 551839"/>
              <a:gd name="connsiteY12" fmla="*/ 527846 h 527846"/>
              <a:gd name="connsiteX13" fmla="*/ 0 w 551839"/>
              <a:gd name="connsiteY13" fmla="*/ 50652 h 527846"/>
              <a:gd name="connsiteX0" fmla="*/ 0 w 453201"/>
              <a:gd name="connsiteY0" fmla="*/ 50652 h 527846"/>
              <a:gd name="connsiteX1" fmla="*/ 119965 w 453201"/>
              <a:gd name="connsiteY1" fmla="*/ 0 h 527846"/>
              <a:gd name="connsiteX2" fmla="*/ 175948 w 453201"/>
              <a:gd name="connsiteY2" fmla="*/ 2666 h 527846"/>
              <a:gd name="connsiteX3" fmla="*/ 415878 w 453201"/>
              <a:gd name="connsiteY3" fmla="*/ 77311 h 527846"/>
              <a:gd name="connsiteX4" fmla="*/ 434540 w 453201"/>
              <a:gd name="connsiteY4" fmla="*/ 101304 h 527846"/>
              <a:gd name="connsiteX5" fmla="*/ 399883 w 453201"/>
              <a:gd name="connsiteY5" fmla="*/ 167951 h 527846"/>
              <a:gd name="connsiteX6" fmla="*/ 418544 w 453201"/>
              <a:gd name="connsiteY6" fmla="*/ 247928 h 527846"/>
              <a:gd name="connsiteX7" fmla="*/ 453201 w 453201"/>
              <a:gd name="connsiteY7" fmla="*/ 322573 h 527846"/>
              <a:gd name="connsiteX8" fmla="*/ 426542 w 453201"/>
              <a:gd name="connsiteY8" fmla="*/ 373224 h 527846"/>
              <a:gd name="connsiteX9" fmla="*/ 354563 w 453201"/>
              <a:gd name="connsiteY9" fmla="*/ 434540 h 527846"/>
              <a:gd name="connsiteX10" fmla="*/ 359895 w 453201"/>
              <a:gd name="connsiteY10" fmla="*/ 461199 h 527846"/>
              <a:gd name="connsiteX11" fmla="*/ 223934 w 453201"/>
              <a:gd name="connsiteY11" fmla="*/ 527846 h 527846"/>
              <a:gd name="connsiteX12" fmla="*/ 0 w 453201"/>
              <a:gd name="connsiteY12" fmla="*/ 50652 h 52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3201" h="527846">
                <a:moveTo>
                  <a:pt x="0" y="50652"/>
                </a:moveTo>
                <a:lnTo>
                  <a:pt x="119965" y="0"/>
                </a:lnTo>
                <a:lnTo>
                  <a:pt x="175948" y="2666"/>
                </a:lnTo>
                <a:lnTo>
                  <a:pt x="415878" y="77311"/>
                </a:lnTo>
                <a:lnTo>
                  <a:pt x="434540" y="101304"/>
                </a:lnTo>
                <a:lnTo>
                  <a:pt x="399883" y="167951"/>
                </a:lnTo>
                <a:lnTo>
                  <a:pt x="418544" y="247928"/>
                </a:lnTo>
                <a:lnTo>
                  <a:pt x="453201" y="322573"/>
                </a:lnTo>
                <a:lnTo>
                  <a:pt x="426542" y="373224"/>
                </a:lnTo>
                <a:lnTo>
                  <a:pt x="354563" y="434540"/>
                </a:lnTo>
                <a:lnTo>
                  <a:pt x="359895" y="461199"/>
                </a:lnTo>
                <a:lnTo>
                  <a:pt x="223934" y="527846"/>
                </a:lnTo>
                <a:lnTo>
                  <a:pt x="0" y="50652"/>
                </a:lnTo>
                <a:close/>
              </a:path>
            </a:pathLst>
          </a:custGeom>
          <a:noFill/>
          <a:ln w="19050">
            <a:solidFill>
              <a:srgbClr val="FF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3" name="Agrupar 72"/>
          <p:cNvGrpSpPr/>
          <p:nvPr/>
        </p:nvGrpSpPr>
        <p:grpSpPr>
          <a:xfrm>
            <a:off x="202496" y="1206703"/>
            <a:ext cx="5001366" cy="2007962"/>
            <a:chOff x="136793" y="3968734"/>
            <a:chExt cx="5001366" cy="2007962"/>
          </a:xfrm>
        </p:grpSpPr>
        <p:grpSp>
          <p:nvGrpSpPr>
            <p:cNvPr id="74" name="Agrupar 73"/>
            <p:cNvGrpSpPr/>
            <p:nvPr/>
          </p:nvGrpSpPr>
          <p:grpSpPr>
            <a:xfrm>
              <a:off x="136793" y="3979367"/>
              <a:ext cx="5001366" cy="1997329"/>
              <a:chOff x="136793" y="3979367"/>
              <a:chExt cx="5001366" cy="1997329"/>
            </a:xfrm>
          </p:grpSpPr>
          <p:pic>
            <p:nvPicPr>
              <p:cNvPr id="76" name="Imagem 75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93" y="3979367"/>
                <a:ext cx="3556889" cy="199732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77" name="Conector Angulado 76"/>
              <p:cNvCxnSpPr>
                <a:stCxn id="79" idx="0"/>
                <a:endCxn id="76" idx="3"/>
              </p:cNvCxnSpPr>
              <p:nvPr/>
            </p:nvCxnSpPr>
            <p:spPr>
              <a:xfrm rot="16200000" flipV="1">
                <a:off x="4089209" y="4582506"/>
                <a:ext cx="653423" cy="1444476"/>
              </a:xfrm>
              <a:prstGeom prst="bentConnector2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CaixaDeTexto 74"/>
            <p:cNvSpPr txBox="1"/>
            <p:nvPr/>
          </p:nvSpPr>
          <p:spPr>
            <a:xfrm>
              <a:off x="141969" y="3968734"/>
              <a:ext cx="2588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latin typeface="Arial Narrow" panose="020B0606020202030204" pitchFamily="34" charset="0"/>
                </a:rPr>
                <a:t>Aterro Sanitário</a:t>
              </a:r>
            </a:p>
          </p:txBody>
        </p:sp>
      </p:grpSp>
      <p:grpSp>
        <p:nvGrpSpPr>
          <p:cNvPr id="78" name="Agrupar 77"/>
          <p:cNvGrpSpPr/>
          <p:nvPr/>
        </p:nvGrpSpPr>
        <p:grpSpPr>
          <a:xfrm>
            <a:off x="5005861" y="2869424"/>
            <a:ext cx="396000" cy="396000"/>
            <a:chOff x="2271507" y="1890819"/>
            <a:chExt cx="396000" cy="396000"/>
          </a:xfrm>
        </p:grpSpPr>
        <p:sp>
          <p:nvSpPr>
            <p:cNvPr id="79" name="Elipse 78"/>
            <p:cNvSpPr/>
            <p:nvPr/>
          </p:nvSpPr>
          <p:spPr>
            <a:xfrm>
              <a:off x="2271507" y="1890819"/>
              <a:ext cx="396000" cy="39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</a:t>
              </a:r>
            </a:p>
          </p:txBody>
        </p:sp>
        <p:pic>
          <p:nvPicPr>
            <p:cNvPr id="80" name="Imagem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340" y="1985505"/>
              <a:ext cx="240334" cy="206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Localização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25" y="1198308"/>
            <a:ext cx="8243887" cy="54699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14188" r="21868"/>
          <a:stretch/>
        </p:blipFill>
        <p:spPr>
          <a:xfrm>
            <a:off x="-20097" y="0"/>
            <a:ext cx="3305908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26" y="1198308"/>
            <a:ext cx="8243885" cy="54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Alternativas Tecnológicas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5706623" y="1106423"/>
            <a:ext cx="4522080" cy="5280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800" b="1" dirty="0">
                <a:latin typeface="Arial Narrow" panose="020B0606020202030204" pitchFamily="34" charset="0"/>
              </a:rPr>
              <a:t>Tratamento Térmico - CDR</a:t>
            </a:r>
          </a:p>
          <a:p>
            <a:endParaRPr lang="pt-BR" sz="1200" b="1" dirty="0">
              <a:latin typeface="Arial Narrow" panose="020B0606020202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6357"/>
          <a:stretch/>
        </p:blipFill>
        <p:spPr>
          <a:xfrm>
            <a:off x="3771899" y="4076281"/>
            <a:ext cx="8195311" cy="294993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706623" y="1718358"/>
            <a:ext cx="4522080" cy="25419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latin typeface="Arial Narrow" panose="020B0606020202030204" pitchFamily="34" charset="0"/>
              </a:rPr>
              <a:t>Atende a </a:t>
            </a:r>
            <a:r>
              <a:rPr lang="pt-BR" sz="2000" dirty="0" err="1">
                <a:latin typeface="Arial Narrow" panose="020B0606020202030204" pitchFamily="34" charset="0"/>
              </a:rPr>
              <a:t>PNRS</a:t>
            </a:r>
            <a:endParaRPr lang="pt-BR" sz="20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latin typeface="Arial Narrow" panose="020B0606020202030204" pitchFamily="34" charset="0"/>
              </a:rPr>
              <a:t>Gera energia elétrica a partir de fonte renovável.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latin typeface="Arial Narrow" panose="020B0606020202030204" pitchFamily="34" charset="0"/>
              </a:rPr>
              <a:t>Não emite metano, gás de efeito estufa.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latin typeface="Arial Narrow" panose="020B0606020202030204" pitchFamily="34" charset="0"/>
              </a:rPr>
              <a:t>Exige menores áreas em relação aos aterros e processos de compostagem.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2000" dirty="0">
                <a:latin typeface="Arial Narrow" panose="020B0606020202030204" pitchFamily="34" charset="0"/>
              </a:rPr>
              <a:t>Diminui a disposição de rejeitos nos aterros sanitários – aumentando sua vida útil.</a:t>
            </a:r>
          </a:p>
        </p:txBody>
      </p:sp>
      <p:sp>
        <p:nvSpPr>
          <p:cNvPr id="7" name="Elipse 6"/>
          <p:cNvSpPr/>
          <p:nvPr/>
        </p:nvSpPr>
        <p:spPr>
          <a:xfrm>
            <a:off x="10321290" y="5452110"/>
            <a:ext cx="685800" cy="6858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Angulado 10"/>
          <p:cNvCxnSpPr>
            <a:stCxn id="7" idx="0"/>
            <a:endCxn id="20" idx="3"/>
          </p:cNvCxnSpPr>
          <p:nvPr/>
        </p:nvCxnSpPr>
        <p:spPr>
          <a:xfrm rot="16200000" flipV="1">
            <a:off x="8405621" y="3193540"/>
            <a:ext cx="4081653" cy="43548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File:Shredded solid waste.jpg - Wikipedia">
            <a:extLst>
              <a:ext uri="{FF2B5EF4-FFF2-40B4-BE49-F238E27FC236}">
                <a16:creationId xmlns:a16="http://schemas.microsoft.com/office/drawing/2014/main" id="{02B8C025-ED6C-4AED-8D69-6C19AD623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r="51571"/>
          <a:stretch/>
        </p:blipFill>
        <p:spPr bwMode="auto">
          <a:xfrm>
            <a:off x="-9427" y="1"/>
            <a:ext cx="3299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3525356" y="0"/>
            <a:ext cx="16625" cy="6858000"/>
          </a:xfrm>
          <a:prstGeom prst="line">
            <a:avLst/>
          </a:prstGeom>
          <a:ln w="12700">
            <a:solidFill>
              <a:srgbClr val="4B9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87097" y="188914"/>
            <a:ext cx="8312815" cy="833642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Aspectos Legais</a:t>
            </a:r>
          </a:p>
        </p:txBody>
      </p:sp>
      <p:sp>
        <p:nvSpPr>
          <p:cNvPr id="78" name="TextBox 4"/>
          <p:cNvSpPr txBox="1"/>
          <p:nvPr/>
        </p:nvSpPr>
        <p:spPr>
          <a:xfrm>
            <a:off x="3757279" y="1112433"/>
            <a:ext cx="81724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800" dirty="0" err="1">
                <a:latin typeface="Arial Narrow"/>
              </a:rPr>
              <a:t>PNRS</a:t>
            </a:r>
            <a:r>
              <a:rPr lang="pt-BR" sz="2800" dirty="0">
                <a:latin typeface="Arial Narrow"/>
              </a:rPr>
              <a:t> - Lei Federal n° 12.305/2010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>
                <a:latin typeface="Arial Narrow"/>
              </a:rPr>
              <a:t>Art. 9: na gestão e gerenciamento dos resíduos sólidos, deve ser observada a seguinte ordem de prioridade: não geração, redução, reutilização, reciclagem, tratamento dos resíduos sólidos e disposição final ambientalmente adequada dos rejeitos.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>
                <a:latin typeface="Arial Narrow"/>
              </a:rPr>
              <a:t>§ 1 do Art. 9: poderão ser utilizadas tecnologias visando à recuperação energética dos resíduos sólidos urbanos, desde que tenha sido comprovada sua viabilidade técnica e ambiental e com a implantação de programa de monitoramento de emissão de gases aprovado pelo órgão ambiental.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2400" dirty="0">
                <a:latin typeface="Arial Narrow"/>
              </a:rPr>
              <a:t> </a:t>
            </a:r>
            <a:r>
              <a:rPr lang="pt-BR" sz="2800" dirty="0">
                <a:latin typeface="Arial Narrow"/>
              </a:rPr>
              <a:t>Resolução CONAMA n° 316/2002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>
                <a:latin typeface="Arial Narrow"/>
              </a:rPr>
              <a:t>A implantação do sistema de tratamento térmico de resíduos de origem urbana deve ser precedida da implementação de um programa de segregação de resíduos: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>
                <a:latin typeface="Arial Narrow"/>
              </a:rPr>
              <a:t>I - Primeiro biênio: deverá ser segregado 6% do resíduo gerado;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>
                <a:latin typeface="Arial Narrow"/>
              </a:rPr>
              <a:t>II - Segundo biênio: deverá ser segregado 12% do resíduo gerado;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 err="1">
                <a:latin typeface="Arial Narrow"/>
              </a:rPr>
              <a:t>III</a:t>
            </a:r>
            <a:r>
              <a:rPr lang="pt-BR" sz="1600" dirty="0">
                <a:latin typeface="Arial Narrow"/>
              </a:rPr>
              <a:t> - Terceiro biênio: deverá ser segregado 18% do resíduo gerado;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 err="1">
                <a:latin typeface="Arial Narrow"/>
              </a:rPr>
              <a:t>IV</a:t>
            </a:r>
            <a:r>
              <a:rPr lang="pt-BR" sz="1600" dirty="0">
                <a:latin typeface="Arial Narrow"/>
              </a:rPr>
              <a:t> - Quarto biênio: deverá ser segregado 24% do resíduo; 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t-BR" sz="1600" dirty="0">
                <a:latin typeface="Arial Narrow"/>
              </a:rPr>
              <a:t>V - A partir do quinto biênio: deverá ser segregado 30% do resíduo.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6" y="3561347"/>
            <a:ext cx="3175834" cy="3091064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473995" y="5375206"/>
            <a:ext cx="2638697" cy="425476"/>
          </a:xfrm>
          <a:custGeom>
            <a:avLst/>
            <a:gdLst>
              <a:gd name="connsiteX0" fmla="*/ 0 w 2638697"/>
              <a:gd name="connsiteY0" fmla="*/ 425476 h 425476"/>
              <a:gd name="connsiteX1" fmla="*/ 253793 w 2638697"/>
              <a:gd name="connsiteY1" fmla="*/ 0 h 425476"/>
              <a:gd name="connsiteX2" fmla="*/ 2388637 w 2638697"/>
              <a:gd name="connsiteY2" fmla="*/ 0 h 425476"/>
              <a:gd name="connsiteX3" fmla="*/ 2638697 w 2638697"/>
              <a:gd name="connsiteY3" fmla="*/ 425476 h 425476"/>
              <a:gd name="connsiteX4" fmla="*/ 0 w 2638697"/>
              <a:gd name="connsiteY4" fmla="*/ 425476 h 42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8697" h="425476">
                <a:moveTo>
                  <a:pt x="0" y="425476"/>
                </a:moveTo>
                <a:lnTo>
                  <a:pt x="253793" y="0"/>
                </a:lnTo>
                <a:lnTo>
                  <a:pt x="2388637" y="0"/>
                </a:lnTo>
                <a:lnTo>
                  <a:pt x="2638697" y="425476"/>
                </a:lnTo>
                <a:lnTo>
                  <a:pt x="0" y="425476"/>
                </a:lnTo>
                <a:close/>
              </a:path>
            </a:pathLst>
          </a:cu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55575" y="188913"/>
            <a:ext cx="1539775" cy="2905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dirty="0">
                <a:latin typeface="Arial Narrow" panose="020B0606020202030204" pitchFamily="34" charset="0"/>
              </a:rPr>
              <a:t>A </a:t>
            </a:r>
            <a:r>
              <a:rPr lang="pt-BR" sz="1700" dirty="0" err="1">
                <a:latin typeface="Arial Narrow" panose="020B0606020202030204" pitchFamily="34" charset="0"/>
              </a:rPr>
              <a:t>URE</a:t>
            </a:r>
            <a:r>
              <a:rPr lang="pt-BR" sz="1700" dirty="0">
                <a:latin typeface="Arial Narrow" panose="020B0606020202030204" pitchFamily="34" charset="0"/>
              </a:rPr>
              <a:t> irá tratar termicamente os resíduos e destinará os rejeitos ao aterro.</a:t>
            </a:r>
            <a:endParaRPr lang="en-US" sz="1700" dirty="0">
              <a:latin typeface="Arial Narrow" panose="020B060602020203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840465" y="188913"/>
            <a:ext cx="1539775" cy="2905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dirty="0">
                <a:latin typeface="Arial Narrow" panose="020B0606020202030204" pitchFamily="34" charset="0"/>
              </a:rPr>
              <a:t>O empreendimento também irá contribuir para o aumento da reciclagem</a:t>
            </a:r>
            <a:r>
              <a:rPr lang="pt-BR" dirty="0">
                <a:latin typeface="Arial Narrow" panose="020B0606020202030204" pitchFamily="34" charset="0"/>
              </a:rPr>
              <a:t>.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754125" y="4896183"/>
            <a:ext cx="2072268" cy="433714"/>
          </a:xfrm>
          <a:custGeom>
            <a:avLst/>
            <a:gdLst>
              <a:gd name="connsiteX0" fmla="*/ 0 w 2638697"/>
              <a:gd name="connsiteY0" fmla="*/ 425476 h 425476"/>
              <a:gd name="connsiteX1" fmla="*/ 253793 w 2638697"/>
              <a:gd name="connsiteY1" fmla="*/ 0 h 425476"/>
              <a:gd name="connsiteX2" fmla="*/ 2388637 w 2638697"/>
              <a:gd name="connsiteY2" fmla="*/ 0 h 425476"/>
              <a:gd name="connsiteX3" fmla="*/ 2638697 w 2638697"/>
              <a:gd name="connsiteY3" fmla="*/ 425476 h 425476"/>
              <a:gd name="connsiteX4" fmla="*/ 0 w 2638697"/>
              <a:gd name="connsiteY4" fmla="*/ 425476 h 425476"/>
              <a:gd name="connsiteX0" fmla="*/ 0 w 2638697"/>
              <a:gd name="connsiteY0" fmla="*/ 458427 h 458427"/>
              <a:gd name="connsiteX1" fmla="*/ 322383 w 2638697"/>
              <a:gd name="connsiteY1" fmla="*/ 0 h 458427"/>
              <a:gd name="connsiteX2" fmla="*/ 2388637 w 2638697"/>
              <a:gd name="connsiteY2" fmla="*/ 32951 h 458427"/>
              <a:gd name="connsiteX3" fmla="*/ 2638697 w 2638697"/>
              <a:gd name="connsiteY3" fmla="*/ 458427 h 458427"/>
              <a:gd name="connsiteX4" fmla="*/ 0 w 2638697"/>
              <a:gd name="connsiteY4" fmla="*/ 458427 h 458427"/>
              <a:gd name="connsiteX0" fmla="*/ 0 w 2638697"/>
              <a:gd name="connsiteY0" fmla="*/ 458427 h 458427"/>
              <a:gd name="connsiteX1" fmla="*/ 322383 w 2638697"/>
              <a:gd name="connsiteY1" fmla="*/ 0 h 458427"/>
              <a:gd name="connsiteX2" fmla="*/ 2372807 w 2638697"/>
              <a:gd name="connsiteY2" fmla="*/ 4118 h 458427"/>
              <a:gd name="connsiteX3" fmla="*/ 2638697 w 2638697"/>
              <a:gd name="connsiteY3" fmla="*/ 458427 h 458427"/>
              <a:gd name="connsiteX4" fmla="*/ 0 w 2638697"/>
              <a:gd name="connsiteY4" fmla="*/ 458427 h 458427"/>
              <a:gd name="connsiteX0" fmla="*/ 0 w 2707288"/>
              <a:gd name="connsiteY0" fmla="*/ 458427 h 458427"/>
              <a:gd name="connsiteX1" fmla="*/ 322383 w 2707288"/>
              <a:gd name="connsiteY1" fmla="*/ 0 h 458427"/>
              <a:gd name="connsiteX2" fmla="*/ 2372807 w 2707288"/>
              <a:gd name="connsiteY2" fmla="*/ 4118 h 458427"/>
              <a:gd name="connsiteX3" fmla="*/ 2707288 w 2707288"/>
              <a:gd name="connsiteY3" fmla="*/ 433714 h 458427"/>
              <a:gd name="connsiteX4" fmla="*/ 0 w 2707288"/>
              <a:gd name="connsiteY4" fmla="*/ 458427 h 458427"/>
              <a:gd name="connsiteX0" fmla="*/ 0 w 2702012"/>
              <a:gd name="connsiteY0" fmla="*/ 429594 h 433714"/>
              <a:gd name="connsiteX1" fmla="*/ 317107 w 2702012"/>
              <a:gd name="connsiteY1" fmla="*/ 0 h 433714"/>
              <a:gd name="connsiteX2" fmla="*/ 2367531 w 2702012"/>
              <a:gd name="connsiteY2" fmla="*/ 4118 h 433714"/>
              <a:gd name="connsiteX3" fmla="*/ 2702012 w 2702012"/>
              <a:gd name="connsiteY3" fmla="*/ 433714 h 433714"/>
              <a:gd name="connsiteX4" fmla="*/ 0 w 2702012"/>
              <a:gd name="connsiteY4" fmla="*/ 429594 h 433714"/>
              <a:gd name="connsiteX0" fmla="*/ 0 w 2680907"/>
              <a:gd name="connsiteY0" fmla="*/ 429594 h 433714"/>
              <a:gd name="connsiteX1" fmla="*/ 296002 w 2680907"/>
              <a:gd name="connsiteY1" fmla="*/ 0 h 433714"/>
              <a:gd name="connsiteX2" fmla="*/ 2346426 w 2680907"/>
              <a:gd name="connsiteY2" fmla="*/ 4118 h 433714"/>
              <a:gd name="connsiteX3" fmla="*/ 2680907 w 2680907"/>
              <a:gd name="connsiteY3" fmla="*/ 433714 h 433714"/>
              <a:gd name="connsiteX4" fmla="*/ 0 w 2680907"/>
              <a:gd name="connsiteY4" fmla="*/ 429594 h 433714"/>
              <a:gd name="connsiteX0" fmla="*/ 0 w 2680907"/>
              <a:gd name="connsiteY0" fmla="*/ 429594 h 433714"/>
              <a:gd name="connsiteX1" fmla="*/ 322383 w 2680907"/>
              <a:gd name="connsiteY1" fmla="*/ 0 h 433714"/>
              <a:gd name="connsiteX2" fmla="*/ 2346426 w 2680907"/>
              <a:gd name="connsiteY2" fmla="*/ 4118 h 433714"/>
              <a:gd name="connsiteX3" fmla="*/ 2680907 w 2680907"/>
              <a:gd name="connsiteY3" fmla="*/ 433714 h 433714"/>
              <a:gd name="connsiteX4" fmla="*/ 0 w 2680907"/>
              <a:gd name="connsiteY4" fmla="*/ 429594 h 433714"/>
              <a:gd name="connsiteX0" fmla="*/ 0 w 2654525"/>
              <a:gd name="connsiteY0" fmla="*/ 429594 h 433714"/>
              <a:gd name="connsiteX1" fmla="*/ 322383 w 2654525"/>
              <a:gd name="connsiteY1" fmla="*/ 0 h 433714"/>
              <a:gd name="connsiteX2" fmla="*/ 2346426 w 2654525"/>
              <a:gd name="connsiteY2" fmla="*/ 4118 h 433714"/>
              <a:gd name="connsiteX3" fmla="*/ 2654525 w 2654525"/>
              <a:gd name="connsiteY3" fmla="*/ 433714 h 433714"/>
              <a:gd name="connsiteX4" fmla="*/ 0 w 2654525"/>
              <a:gd name="connsiteY4" fmla="*/ 429594 h 433714"/>
              <a:gd name="connsiteX0" fmla="*/ 0 w 2654525"/>
              <a:gd name="connsiteY0" fmla="*/ 429594 h 433714"/>
              <a:gd name="connsiteX1" fmla="*/ 322383 w 2654525"/>
              <a:gd name="connsiteY1" fmla="*/ 0 h 433714"/>
              <a:gd name="connsiteX2" fmla="*/ 2325321 w 2654525"/>
              <a:gd name="connsiteY2" fmla="*/ 4118 h 433714"/>
              <a:gd name="connsiteX3" fmla="*/ 2654525 w 2654525"/>
              <a:gd name="connsiteY3" fmla="*/ 433714 h 433714"/>
              <a:gd name="connsiteX4" fmla="*/ 0 w 2654525"/>
              <a:gd name="connsiteY4" fmla="*/ 429594 h 4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525" h="433714">
                <a:moveTo>
                  <a:pt x="0" y="429594"/>
                </a:moveTo>
                <a:lnTo>
                  <a:pt x="322383" y="0"/>
                </a:lnTo>
                <a:lnTo>
                  <a:pt x="2325321" y="4118"/>
                </a:lnTo>
                <a:lnTo>
                  <a:pt x="2654525" y="433714"/>
                </a:lnTo>
                <a:lnTo>
                  <a:pt x="0" y="429594"/>
                </a:lnTo>
                <a:close/>
              </a:path>
            </a:pathLst>
          </a:custGeom>
          <a:noFill/>
          <a:ln w="38100">
            <a:solidFill>
              <a:srgbClr val="ED7D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de Seta Reta 28"/>
          <p:cNvCxnSpPr/>
          <p:nvPr/>
        </p:nvCxnSpPr>
        <p:spPr>
          <a:xfrm flipV="1">
            <a:off x="2710035" y="3094892"/>
            <a:ext cx="0" cy="2011987"/>
          </a:xfrm>
          <a:prstGeom prst="straightConnector1">
            <a:avLst/>
          </a:prstGeom>
          <a:ln w="127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606441" y="3094892"/>
            <a:ext cx="0" cy="2493052"/>
          </a:xfrm>
          <a:prstGeom prst="straightConnector1">
            <a:avLst/>
          </a:prstGeom>
          <a:ln w="127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42" cy="6858000"/>
          </a:xfrm>
          <a:prstGeom prst="rect">
            <a:avLst/>
          </a:prstGeom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155575" y="188914"/>
            <a:ext cx="11844337" cy="8336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Áreas de Influencia</a:t>
            </a:r>
          </a:p>
        </p:txBody>
      </p:sp>
      <p:sp>
        <p:nvSpPr>
          <p:cNvPr id="9" name="Retângulo 8"/>
          <p:cNvSpPr/>
          <p:nvPr/>
        </p:nvSpPr>
        <p:spPr>
          <a:xfrm>
            <a:off x="7611879" y="4542098"/>
            <a:ext cx="4482548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Área de Influência Indireta (</a:t>
            </a:r>
            <a:r>
              <a:rPr lang="pt-BR" sz="17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AII</a:t>
            </a:r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) - Meio Socioeconômico</a:t>
            </a:r>
          </a:p>
          <a:p>
            <a:r>
              <a:rPr lang="pt-BR" sz="1700" dirty="0">
                <a:solidFill>
                  <a:schemeClr val="bg1"/>
                </a:solidFill>
                <a:latin typeface="Arial Narrow" panose="020B0606020202030204" pitchFamily="34" charset="0"/>
              </a:rPr>
              <a:t>Municípios de Santos, São Vicente, Guarujá, Cubatão, Praia Grande, Mongaguá e  Bertioga.</a:t>
            </a:r>
            <a:endParaRPr lang="en-US" sz="1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256213" y="3106971"/>
            <a:ext cx="344129" cy="3441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1</a:t>
            </a:r>
          </a:p>
        </p:txBody>
      </p:sp>
      <p:cxnSp>
        <p:nvCxnSpPr>
          <p:cNvPr id="12" name="Conector Angulado 11"/>
          <p:cNvCxnSpPr>
            <a:stCxn id="11" idx="2"/>
            <a:endCxn id="17" idx="1"/>
          </p:cNvCxnSpPr>
          <p:nvPr/>
        </p:nvCxnSpPr>
        <p:spPr>
          <a:xfrm rot="10800000" flipH="1">
            <a:off x="5256213" y="583976"/>
            <a:ext cx="2355666" cy="2695061"/>
          </a:xfrm>
          <a:prstGeom prst="bentConnector3">
            <a:avLst>
              <a:gd name="adj1" fmla="val -970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7611879" y="145393"/>
            <a:ext cx="4482548" cy="8771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Área Diretamente Afetada (ADA)</a:t>
            </a:r>
          </a:p>
          <a:p>
            <a:r>
              <a:rPr lang="pt-BR" sz="1700" dirty="0">
                <a:solidFill>
                  <a:schemeClr val="bg1"/>
                </a:solidFill>
                <a:latin typeface="Arial Narrow" panose="020B0606020202030204" pitchFamily="34" charset="0"/>
              </a:rPr>
              <a:t>Compreende a área efetivamente ocupada pelas instalações do empreendimento.</a:t>
            </a:r>
            <a:endParaRPr lang="en-US" sz="1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5256213" y="2689058"/>
            <a:ext cx="344129" cy="3441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7611879" y="1113764"/>
            <a:ext cx="4482548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Área de Influência Direta (AID) - Meios Físico e Biótico</a:t>
            </a:r>
          </a:p>
          <a:p>
            <a:r>
              <a:rPr lang="pt-BR" sz="1700" dirty="0">
                <a:solidFill>
                  <a:schemeClr val="bg1"/>
                </a:solidFill>
                <a:latin typeface="Arial Narrow" panose="020B0606020202030204" pitchFamily="34" charset="0"/>
              </a:rPr>
              <a:t>Raio de 3 km a partir da localização das chaminés. Para ruído e vibrações foi definido um raio de 1 km, considerando a distância sujeita a incômodo.</a:t>
            </a:r>
            <a:endParaRPr lang="en-US" sz="1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611879" y="2343745"/>
            <a:ext cx="4482548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Área de Influência Indireta (</a:t>
            </a:r>
            <a:r>
              <a:rPr lang="pt-BR" sz="17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AII</a:t>
            </a:r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) - Meios Físico e Biótico</a:t>
            </a:r>
          </a:p>
          <a:p>
            <a:r>
              <a:rPr lang="pt-BR" sz="1700" dirty="0">
                <a:solidFill>
                  <a:schemeClr val="bg1"/>
                </a:solidFill>
                <a:latin typeface="Arial Narrow" panose="020B0606020202030204" pitchFamily="34" charset="0"/>
              </a:rPr>
              <a:t>Bacia do Rio </a:t>
            </a:r>
            <a:r>
              <a:rPr lang="pt-BR" sz="1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Jurubatuba</a:t>
            </a:r>
            <a:r>
              <a:rPr lang="pt-BR" sz="1700" dirty="0">
                <a:solidFill>
                  <a:schemeClr val="bg1"/>
                </a:solidFill>
                <a:latin typeface="Arial Narrow" panose="020B0606020202030204" pitchFamily="34" charset="0"/>
              </a:rPr>
              <a:t>, totalmente inserida no Município de Santos.</a:t>
            </a:r>
            <a:endParaRPr lang="en-US" sz="1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611879" y="3573726"/>
            <a:ext cx="4482548" cy="8771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FFC000"/>
                </a:solidFill>
                <a:latin typeface="Arial Narrow" panose="020B0606020202030204" pitchFamily="34" charset="0"/>
              </a:rPr>
              <a:t>Área de Influência Direta (AID) - Meio Socioeconômico</a:t>
            </a:r>
          </a:p>
          <a:p>
            <a:r>
              <a:rPr lang="pt-BR" sz="1700" dirty="0">
                <a:solidFill>
                  <a:schemeClr val="bg1"/>
                </a:solidFill>
                <a:latin typeface="Arial Narrow" panose="020B0606020202030204" pitchFamily="34" charset="0"/>
              </a:rPr>
              <a:t>Compreende o Município de Santos, onde se localiza o empreendimento.</a:t>
            </a:r>
            <a:endParaRPr lang="en-US" sz="1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6462683" y="2319739"/>
            <a:ext cx="344129" cy="3441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35" name="Elipse 34"/>
          <p:cNvSpPr/>
          <p:nvPr/>
        </p:nvSpPr>
        <p:spPr>
          <a:xfrm>
            <a:off x="6651339" y="2975841"/>
            <a:ext cx="344129" cy="3441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36" name="Elipse 35"/>
          <p:cNvSpPr/>
          <p:nvPr/>
        </p:nvSpPr>
        <p:spPr>
          <a:xfrm>
            <a:off x="6513196" y="4125937"/>
            <a:ext cx="344129" cy="3441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5</a:t>
            </a:r>
          </a:p>
        </p:txBody>
      </p:sp>
      <p:cxnSp>
        <p:nvCxnSpPr>
          <p:cNvPr id="38" name="Conector Angulado 37"/>
          <p:cNvCxnSpPr>
            <a:stCxn id="18" idx="0"/>
            <a:endCxn id="19" idx="1"/>
          </p:cNvCxnSpPr>
          <p:nvPr/>
        </p:nvCxnSpPr>
        <p:spPr>
          <a:xfrm rot="5400000" flipH="1" flipV="1">
            <a:off x="6017125" y="1094305"/>
            <a:ext cx="1005907" cy="218360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do 39"/>
          <p:cNvCxnSpPr>
            <a:stCxn id="34" idx="6"/>
            <a:endCxn id="20" idx="1"/>
          </p:cNvCxnSpPr>
          <p:nvPr/>
        </p:nvCxnSpPr>
        <p:spPr>
          <a:xfrm>
            <a:off x="6806812" y="2491804"/>
            <a:ext cx="805067" cy="42132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Angulado 41"/>
          <p:cNvCxnSpPr>
            <a:stCxn id="35" idx="6"/>
            <a:endCxn id="21" idx="1"/>
          </p:cNvCxnSpPr>
          <p:nvPr/>
        </p:nvCxnSpPr>
        <p:spPr>
          <a:xfrm>
            <a:off x="6995468" y="3147906"/>
            <a:ext cx="616411" cy="86440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do 43"/>
          <p:cNvCxnSpPr>
            <a:stCxn id="36" idx="4"/>
            <a:endCxn id="9" idx="1"/>
          </p:cNvCxnSpPr>
          <p:nvPr/>
        </p:nvCxnSpPr>
        <p:spPr>
          <a:xfrm rot="16200000" flipH="1">
            <a:off x="6827861" y="4327466"/>
            <a:ext cx="641419" cy="92661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0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14248</TotalTime>
  <Words>2309</Words>
  <Application>Microsoft Office PowerPoint</Application>
  <PresentationFormat>Widescreen</PresentationFormat>
  <Paragraphs>330</Paragraphs>
  <Slides>32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Poppins</vt:lpstr>
      <vt:lpstr>Wingdings</vt:lpstr>
      <vt:lpstr>Tema do Office</vt:lpstr>
      <vt:lpstr>Apresentação do PowerPoint</vt:lpstr>
      <vt:lpstr>Estudo de Impacto Ambiental/Relatório de Impacto Ambiental – EIA/RIMA</vt:lpstr>
      <vt:lpstr>Estudo de Impacto Ambiental - EIA</vt:lpstr>
      <vt:lpstr>Alternativas Locacionais</vt:lpstr>
      <vt:lpstr>Apresentação do PowerPoint</vt:lpstr>
      <vt:lpstr>Localização</vt:lpstr>
      <vt:lpstr>Alternativas Tecnológicas</vt:lpstr>
      <vt:lpstr>Aspectos Legais</vt:lpstr>
      <vt:lpstr>Apresentação do PowerPoint</vt:lpstr>
      <vt:lpstr>Apresentação do PowerPoint</vt:lpstr>
      <vt:lpstr>Impacto – Ruído Ambiental</vt:lpstr>
      <vt:lpstr>Impacto – Qualidade do Ar</vt:lpstr>
      <vt:lpstr>Estudo de Dispersão - Qualidade do Ar</vt:lpstr>
      <vt:lpstr>Impacto – Alteração na Dinâmica Superficial </vt:lpstr>
      <vt:lpstr>Impacto - Alteração na Qualidade das Águas Subterrâneas e Superficiais </vt:lpstr>
      <vt:lpstr>Apresentação do PowerPoint</vt:lpstr>
      <vt:lpstr>Impacto - Cobertura Vegetal</vt:lpstr>
      <vt:lpstr>Apresentação do PowerPoint</vt:lpstr>
      <vt:lpstr>Apresentação do PowerPoint</vt:lpstr>
      <vt:lpstr>Apresentação do PowerPoint</vt:lpstr>
      <vt:lpstr>Apresentação do PowerPoint</vt:lpstr>
      <vt:lpstr>Impacto - Geração e Desmobilização de Mão de Obra</vt:lpstr>
      <vt:lpstr>Impactos Positivos</vt:lpstr>
      <vt:lpstr>Apresentação do PowerPoint</vt:lpstr>
      <vt:lpstr>Demais Planos e Programas</vt:lpstr>
      <vt:lpstr>Estudo de Tráfego</vt:lpstr>
      <vt:lpstr>Prognóstico Futuro – Cenário sem URE</vt:lpstr>
      <vt:lpstr>Cenário Futuro com a URE Valoriza</vt:lpstr>
      <vt:lpstr>Considerações Finais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Fabricio Di Paula</dc:creator>
  <cp:lastModifiedBy>Andrea Barbim Aluani</cp:lastModifiedBy>
  <cp:revision>662</cp:revision>
  <dcterms:created xsi:type="dcterms:W3CDTF">2017-12-13T13:29:08Z</dcterms:created>
  <dcterms:modified xsi:type="dcterms:W3CDTF">2020-10-01T13:03:56Z</dcterms:modified>
</cp:coreProperties>
</file>