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76" r:id="rId3"/>
    <p:sldId id="270" r:id="rId4"/>
    <p:sldId id="274" r:id="rId5"/>
    <p:sldId id="275" r:id="rId6"/>
    <p:sldId id="262" r:id="rId7"/>
    <p:sldId id="263" r:id="rId8"/>
    <p:sldId id="266" r:id="rId9"/>
    <p:sldId id="264" r:id="rId10"/>
    <p:sldId id="273" r:id="rId11"/>
    <p:sldId id="271" r:id="rId12"/>
    <p:sldId id="265" r:id="rId13"/>
    <p:sldId id="267" r:id="rId14"/>
    <p:sldId id="268" r:id="rId15"/>
    <p:sldId id="272" r:id="rId16"/>
    <p:sldId id="277" r:id="rId1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3D"/>
    <a:srgbClr val="009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99" autoAdjust="0"/>
    <p:restoredTop sz="84787" autoAdjust="0"/>
  </p:normalViewPr>
  <p:slideViewPr>
    <p:cSldViewPr>
      <p:cViewPr varScale="1">
        <p:scale>
          <a:sx n="57" d="100"/>
          <a:sy n="57" d="100"/>
        </p:scale>
        <p:origin x="17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45E111-8C0A-4403-A793-C56EB1F830BE}" type="datetimeFigureOut">
              <a:rPr lang="pt-BR" smtClean="0"/>
              <a:t>02/10/2020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51981-0A16-4135-A3B1-2D47056EBCCD}" type="slidenum">
              <a:rPr lang="pt-BR" smtClean="0"/>
              <a:t>‹nº›</a:t>
            </a:fld>
            <a:endParaRPr lang="pt-BR"/>
          </a:p>
        </p:txBody>
      </p:sp>
    </p:spTree>
    <p:extLst>
      <p:ext uri="{BB962C8B-B14F-4D97-AF65-F5344CB8AC3E}">
        <p14:creationId xmlns:p14="http://schemas.microsoft.com/office/powerpoint/2010/main" val="1523672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a:solidFill>
                  <a:schemeClr val="tx1"/>
                </a:solidFill>
                <a:effectLst/>
                <a:latin typeface="+mn-lt"/>
                <a:ea typeface="+mn-ea"/>
                <a:cs typeface="+mn-cs"/>
              </a:rPr>
              <a:t>SAUDAÇÃO INICIAL</a:t>
            </a:r>
            <a:endParaRPr lang="pt-BR" sz="1200" kern="1200" dirty="0">
              <a:solidFill>
                <a:schemeClr val="tx1"/>
              </a:solidFill>
              <a:effectLst/>
              <a:latin typeface="+mn-lt"/>
              <a:ea typeface="+mn-ea"/>
              <a:cs typeface="+mn-cs"/>
            </a:endParaRPr>
          </a:p>
          <a:p>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 Dando início aos trabalhos, desejo a todos uma ótima tarde. Sou </a:t>
            </a:r>
            <a:r>
              <a:rPr lang="pt-BR" sz="1200" b="1" kern="1200" dirty="0">
                <a:solidFill>
                  <a:schemeClr val="tx1"/>
                </a:solidFill>
                <a:effectLst/>
                <a:latin typeface="+mn-lt"/>
                <a:ea typeface="+mn-ea"/>
                <a:cs typeface="+mn-cs"/>
              </a:rPr>
              <a:t>Anselmo Guimarães</a:t>
            </a:r>
            <a:r>
              <a:rPr lang="pt-BR" sz="1200" kern="1200" dirty="0">
                <a:solidFill>
                  <a:schemeClr val="tx1"/>
                </a:solidFill>
                <a:effectLst/>
                <a:latin typeface="+mn-lt"/>
                <a:ea typeface="+mn-ea"/>
                <a:cs typeface="+mn-cs"/>
              </a:rPr>
              <a:t>, Secretário-Executivo do CONSEMA – Conselho Estadual do Meio Ambiente, e em nome do Presidente do Conselho, o Secretário de Infraestrutura e Meio Ambiente do ESP </a:t>
            </a:r>
            <a:r>
              <a:rPr lang="pt-BR" sz="1200" b="1" kern="1200" dirty="0">
                <a:solidFill>
                  <a:schemeClr val="tx1"/>
                </a:solidFill>
                <a:effectLst/>
                <a:latin typeface="+mn-lt"/>
                <a:ea typeface="+mn-ea"/>
                <a:cs typeface="+mn-cs"/>
              </a:rPr>
              <a:t>Marcos Penido,</a:t>
            </a:r>
            <a:r>
              <a:rPr lang="pt-BR" sz="1200" kern="1200" dirty="0">
                <a:solidFill>
                  <a:schemeClr val="tx1"/>
                </a:solidFill>
                <a:effectLst/>
                <a:latin typeface="+mn-lt"/>
                <a:ea typeface="+mn-ea"/>
                <a:cs typeface="+mn-cs"/>
              </a:rPr>
              <a:t> de todos os Conselheiros e em meu próprio, dou as boas vindas aos presentes.</a:t>
            </a:r>
          </a:p>
          <a:p>
            <a:r>
              <a:rPr lang="pt-BR" sz="1200" kern="1200" dirty="0">
                <a:solidFill>
                  <a:schemeClr val="tx1"/>
                </a:solidFill>
                <a:effectLst/>
                <a:latin typeface="+mn-lt"/>
                <a:ea typeface="+mn-ea"/>
                <a:cs typeface="+mn-cs"/>
              </a:rPr>
              <a:t> </a:t>
            </a:r>
          </a:p>
          <a:p>
            <a:r>
              <a:rPr lang="pt-BR" sz="1200" b="1" kern="1200" dirty="0">
                <a:solidFill>
                  <a:schemeClr val="tx1"/>
                </a:solidFill>
                <a:effectLst/>
                <a:latin typeface="+mn-lt"/>
                <a:ea typeface="+mn-ea"/>
                <a:cs typeface="+mn-cs"/>
              </a:rPr>
              <a:t>REGISTROS E AGRADECIMENTOS</a:t>
            </a:r>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 </a:t>
            </a:r>
          </a:p>
          <a:p>
            <a:r>
              <a:rPr lang="pt-BR" sz="1200" kern="1200" dirty="0">
                <a:solidFill>
                  <a:schemeClr val="tx1"/>
                </a:solidFill>
                <a:effectLst/>
                <a:latin typeface="+mn-lt"/>
                <a:ea typeface="+mn-ea"/>
                <a:cs typeface="+mn-cs"/>
              </a:rPr>
              <a:t>- Registro a presença de ............. (</a:t>
            </a:r>
            <a:r>
              <a:rPr lang="pt-BR" sz="1200" kern="1200" dirty="0" err="1">
                <a:solidFill>
                  <a:schemeClr val="tx1"/>
                </a:solidFill>
                <a:effectLst/>
                <a:latin typeface="+mn-lt"/>
                <a:ea typeface="+mn-ea"/>
                <a:cs typeface="+mn-cs"/>
              </a:rPr>
              <a:t>nominata</a:t>
            </a:r>
            <a:r>
              <a:rPr lang="pt-BR" sz="1200" kern="1200" dirty="0">
                <a:solidFill>
                  <a:schemeClr val="tx1"/>
                </a:solidFill>
                <a:effectLst/>
                <a:latin typeface="+mn-lt"/>
                <a:ea typeface="+mn-ea"/>
                <a:cs typeface="+mn-cs"/>
              </a:rPr>
              <a:t> de autoridades)</a:t>
            </a:r>
          </a:p>
          <a:p>
            <a:r>
              <a:rPr lang="pt-BR" sz="1200" kern="1200" dirty="0">
                <a:solidFill>
                  <a:schemeClr val="tx1"/>
                </a:solidFill>
                <a:effectLst/>
                <a:latin typeface="+mn-lt"/>
                <a:ea typeface="+mn-ea"/>
                <a:cs typeface="+mn-cs"/>
              </a:rPr>
              <a:t> </a:t>
            </a:r>
          </a:p>
          <a:p>
            <a:r>
              <a:rPr lang="pt-BR" sz="1200" kern="1200" dirty="0">
                <a:solidFill>
                  <a:schemeClr val="tx1"/>
                </a:solidFill>
                <a:effectLst/>
                <a:latin typeface="+mn-lt"/>
                <a:ea typeface="+mn-ea"/>
                <a:cs typeface="+mn-cs"/>
              </a:rPr>
              <a:t>- Agradeço à presença dos cidadãos e cidadãs aqui presentes, aos </a:t>
            </a:r>
            <a:r>
              <a:rPr lang="pt-BR" sz="1200" b="1" kern="1200" dirty="0">
                <a:solidFill>
                  <a:schemeClr val="tx1"/>
                </a:solidFill>
                <a:effectLst/>
                <a:latin typeface="+mn-lt"/>
                <a:ea typeface="+mn-ea"/>
                <a:cs typeface="+mn-cs"/>
              </a:rPr>
              <a:t>membros de órgãos públicos, organizações não governamentais, empreendedores, consultores, autoridades e </a:t>
            </a:r>
            <a:r>
              <a:rPr lang="pt-BR" sz="1200" kern="1200" dirty="0">
                <a:solidFill>
                  <a:schemeClr val="tx1"/>
                </a:solidFill>
                <a:effectLst/>
                <a:latin typeface="+mn-lt"/>
                <a:ea typeface="+mn-ea"/>
                <a:cs typeface="+mn-cs"/>
              </a:rPr>
              <a:t>à </a:t>
            </a:r>
            <a:r>
              <a:rPr lang="pt-BR" sz="1200" u="sng" kern="1200" dirty="0">
                <a:solidFill>
                  <a:schemeClr val="tx1"/>
                </a:solidFill>
                <a:effectLst/>
                <a:latin typeface="+mn-lt"/>
                <a:ea typeface="+mn-ea"/>
                <a:cs typeface="+mn-cs"/>
              </a:rPr>
              <a:t>CETESB, órgão responsável pela análise do licenciamento do empreendimento em questão</a:t>
            </a:r>
            <a:r>
              <a:rPr lang="pt-BR" sz="1200" kern="1200" dirty="0">
                <a:solidFill>
                  <a:schemeClr val="tx1"/>
                </a:solidFill>
                <a:effectLst/>
                <a:latin typeface="+mn-lt"/>
                <a:ea typeface="+mn-ea"/>
                <a:cs typeface="+mn-cs"/>
              </a:rPr>
              <a:t>.</a:t>
            </a: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a:t>
            </a:fld>
            <a:endParaRPr lang="pt-BR"/>
          </a:p>
        </p:txBody>
      </p:sp>
    </p:spTree>
    <p:extLst>
      <p:ext uri="{BB962C8B-B14F-4D97-AF65-F5344CB8AC3E}">
        <p14:creationId xmlns:p14="http://schemas.microsoft.com/office/powerpoint/2010/main" val="890984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10</a:t>
            </a:fld>
            <a:endParaRPr lang="pt-BR"/>
          </a:p>
        </p:txBody>
      </p:sp>
    </p:spTree>
    <p:extLst>
      <p:ext uri="{BB962C8B-B14F-4D97-AF65-F5344CB8AC3E}">
        <p14:creationId xmlns:p14="http://schemas.microsoft.com/office/powerpoint/2010/main" val="221914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11</a:t>
            </a:fld>
            <a:endParaRPr lang="pt-BR"/>
          </a:p>
        </p:txBody>
      </p:sp>
    </p:spTree>
    <p:extLst>
      <p:ext uri="{BB962C8B-B14F-4D97-AF65-F5344CB8AC3E}">
        <p14:creationId xmlns:p14="http://schemas.microsoft.com/office/powerpoint/2010/main" val="1286056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sz="1200" kern="1200" dirty="0">
                <a:solidFill>
                  <a:schemeClr val="tx1"/>
                </a:solidFill>
                <a:effectLst/>
                <a:latin typeface="+mn-lt"/>
                <a:ea typeface="+mn-ea"/>
                <a:cs typeface="+mn-cs"/>
              </a:rPr>
              <a:t>A) Exposição pelo representante do </a:t>
            </a:r>
            <a:r>
              <a:rPr lang="pt-BR" sz="1200" b="1" kern="1200" dirty="0">
                <a:solidFill>
                  <a:schemeClr val="tx1"/>
                </a:solidFill>
                <a:effectLst/>
                <a:latin typeface="+mn-lt"/>
                <a:ea typeface="+mn-ea"/>
                <a:cs typeface="+mn-cs"/>
              </a:rPr>
              <a:t>empreendedor</a:t>
            </a:r>
            <a:r>
              <a:rPr lang="pt-BR" sz="1200" kern="1200" dirty="0">
                <a:solidFill>
                  <a:schemeClr val="tx1"/>
                </a:solidFill>
                <a:effectLst/>
                <a:latin typeface="+mn-lt"/>
                <a:ea typeface="+mn-ea"/>
                <a:cs typeface="+mn-cs"/>
              </a:rPr>
              <a:t> sobre a proposta, localização do empreendimento, etc. - </a:t>
            </a:r>
            <a:r>
              <a:rPr lang="pt-BR" sz="1200" b="1" kern="1200" dirty="0">
                <a:solidFill>
                  <a:schemeClr val="tx1"/>
                </a:solidFill>
                <a:effectLst/>
                <a:latin typeface="+mn-lt"/>
                <a:ea typeface="+mn-ea"/>
                <a:cs typeface="+mn-cs"/>
              </a:rPr>
              <a:t>15 minutos.</a:t>
            </a:r>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 </a:t>
            </a:r>
          </a:p>
          <a:p>
            <a:r>
              <a:rPr lang="pt-BR" sz="1200" kern="1200" dirty="0">
                <a:solidFill>
                  <a:schemeClr val="tx1"/>
                </a:solidFill>
                <a:effectLst/>
                <a:latin typeface="+mn-lt"/>
                <a:ea typeface="+mn-ea"/>
                <a:cs typeface="+mn-cs"/>
              </a:rPr>
              <a:t>B) Exposição pela </a:t>
            </a:r>
            <a:r>
              <a:rPr lang="pt-BR" sz="1200" b="1" kern="1200" dirty="0">
                <a:solidFill>
                  <a:schemeClr val="tx1"/>
                </a:solidFill>
                <a:effectLst/>
                <a:latin typeface="+mn-lt"/>
                <a:ea typeface="+mn-ea"/>
                <a:cs typeface="+mn-cs"/>
              </a:rPr>
              <a:t>equipe responsável pela elaboração do estudo técnico</a:t>
            </a:r>
            <a:r>
              <a:rPr lang="pt-BR" sz="1200" kern="1200" dirty="0">
                <a:solidFill>
                  <a:schemeClr val="tx1"/>
                </a:solidFill>
                <a:effectLst/>
                <a:latin typeface="+mn-lt"/>
                <a:ea typeface="+mn-ea"/>
                <a:cs typeface="+mn-cs"/>
              </a:rPr>
              <a:t>, com o detalhamento dos impactos ambientais, negativos ou positivos, as medidas mitigadoras ou compensatórias para os impactos que não possam ser evitados e os programas previstos para a fase de instalação e operação do empreendimento. - </a:t>
            </a:r>
            <a:r>
              <a:rPr lang="pt-BR" sz="1200" b="1" kern="1200" dirty="0">
                <a:solidFill>
                  <a:schemeClr val="tx1"/>
                </a:solidFill>
                <a:effectLst/>
                <a:latin typeface="+mn-lt"/>
                <a:ea typeface="+mn-ea"/>
                <a:cs typeface="+mn-cs"/>
              </a:rPr>
              <a:t>até 30 minutos</a:t>
            </a:r>
            <a:r>
              <a:rPr lang="pt-BR" sz="1200" kern="1200" dirty="0">
                <a:solidFill>
                  <a:schemeClr val="tx1"/>
                </a:solidFill>
                <a:effectLst/>
                <a:latin typeface="+mn-lt"/>
                <a:ea typeface="+mn-ea"/>
                <a:cs typeface="+mn-cs"/>
              </a:rPr>
              <a:t>.</a:t>
            </a: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12</a:t>
            </a:fld>
            <a:endParaRPr lang="pt-BR"/>
          </a:p>
        </p:txBody>
      </p:sp>
    </p:spTree>
    <p:extLst>
      <p:ext uri="{BB962C8B-B14F-4D97-AF65-F5344CB8AC3E}">
        <p14:creationId xmlns:p14="http://schemas.microsoft.com/office/powerpoint/2010/main" val="333337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pt-BR" sz="1200" kern="1200" dirty="0">
                <a:solidFill>
                  <a:schemeClr val="tx1"/>
                </a:solidFill>
                <a:effectLst/>
                <a:latin typeface="+mn-lt"/>
                <a:ea typeface="+mn-ea"/>
                <a:cs typeface="+mn-cs"/>
              </a:rPr>
              <a:t>Os oradores deverão se inscrever junto à mesa da recepção e farão o uso da palavra na tribuna</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pt-BR"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pt-BR" sz="1200" kern="1200" dirty="0">
                <a:solidFill>
                  <a:schemeClr val="tx1"/>
                </a:solidFill>
                <a:effectLst/>
                <a:latin typeface="+mn-lt"/>
                <a:ea typeface="+mn-ea"/>
                <a:cs typeface="+mn-cs"/>
              </a:rPr>
              <a:t>Inscrições de encerram 60 MINUTOS após</a:t>
            </a:r>
            <a:r>
              <a:rPr lang="pt-BR" sz="1200" kern="1200" baseline="0" dirty="0">
                <a:solidFill>
                  <a:schemeClr val="tx1"/>
                </a:solidFill>
                <a:effectLst/>
                <a:latin typeface="+mn-lt"/>
                <a:ea typeface="+mn-ea"/>
                <a:cs typeface="+mn-cs"/>
              </a:rPr>
              <a:t> a abertura dos trabalhos</a:t>
            </a:r>
            <a:endParaRPr lang="pt-BR" sz="1200" kern="1200" dirty="0">
              <a:solidFill>
                <a:schemeClr val="tx1"/>
              </a:solidFill>
              <a:effectLst/>
              <a:latin typeface="+mn-lt"/>
              <a:ea typeface="+mn-ea"/>
              <a:cs typeface="+mn-cs"/>
            </a:endParaRP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13</a:t>
            </a:fld>
            <a:endParaRPr lang="pt-BR"/>
          </a:p>
        </p:txBody>
      </p:sp>
    </p:spTree>
    <p:extLst>
      <p:ext uri="{BB962C8B-B14F-4D97-AF65-F5344CB8AC3E}">
        <p14:creationId xmlns:p14="http://schemas.microsoft.com/office/powerpoint/2010/main" val="4280313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a:solidFill>
                  <a:schemeClr val="tx1"/>
                </a:solidFill>
                <a:effectLst/>
                <a:latin typeface="+mn-lt"/>
                <a:ea typeface="+mn-ea"/>
                <a:cs typeface="+mn-cs"/>
              </a:rPr>
              <a:t>- Além do uso da palavra garantido aos inscritos, as manifestações de apoio ou de reprovação poderão ser feitas com aplausos, faixas, cartazes etc., vedado apenas o uso de meios e instrumentos que possam conturbar a discussão.</a:t>
            </a:r>
            <a:endParaRPr lang="pt-BR" sz="1200" kern="1200" dirty="0">
              <a:solidFill>
                <a:schemeClr val="tx1"/>
              </a:solidFill>
              <a:effectLst/>
              <a:latin typeface="+mn-lt"/>
              <a:ea typeface="+mn-ea"/>
              <a:cs typeface="+mn-cs"/>
            </a:endParaRP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14</a:t>
            </a:fld>
            <a:endParaRPr lang="pt-BR"/>
          </a:p>
        </p:txBody>
      </p:sp>
    </p:spTree>
    <p:extLst>
      <p:ext uri="{BB962C8B-B14F-4D97-AF65-F5344CB8AC3E}">
        <p14:creationId xmlns:p14="http://schemas.microsoft.com/office/powerpoint/2010/main" val="1973579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sz="1200" b="1" kern="1200" dirty="0">
                <a:solidFill>
                  <a:schemeClr val="tx1"/>
                </a:solidFill>
                <a:effectLst/>
                <a:latin typeface="+mn-lt"/>
                <a:ea typeface="+mn-ea"/>
                <a:cs typeface="+mn-cs"/>
              </a:rPr>
              <a:t>A Audiência Pública constitui oportunidade de democrático diálogo entre a sociedade e o órgão ambiental, com objetivo de informar, dirimir dúvidas e conhecer a opinião pública, recolhendo críticas e sugestões a respeito da proposta.</a:t>
            </a:r>
            <a:endParaRPr lang="pt-BR" sz="1200" kern="1200" dirty="0">
              <a:solidFill>
                <a:schemeClr val="tx1"/>
              </a:solidFill>
              <a:effectLst/>
              <a:latin typeface="+mn-lt"/>
              <a:ea typeface="+mn-ea"/>
              <a:cs typeface="+mn-cs"/>
            </a:endParaRPr>
          </a:p>
          <a:p>
            <a:r>
              <a:rPr lang="pt-BR" sz="1200" b="1" kern="1200" dirty="0">
                <a:solidFill>
                  <a:schemeClr val="tx1"/>
                </a:solidFill>
                <a:effectLst/>
                <a:latin typeface="+mn-lt"/>
                <a:ea typeface="+mn-ea"/>
                <a:cs typeface="+mn-cs"/>
              </a:rPr>
              <a:t> </a:t>
            </a:r>
            <a:endParaRPr lang="pt-BR" sz="1200" kern="1200" dirty="0">
              <a:solidFill>
                <a:schemeClr val="tx1"/>
              </a:solidFill>
              <a:effectLst/>
              <a:latin typeface="+mn-lt"/>
              <a:ea typeface="+mn-ea"/>
              <a:cs typeface="+mn-cs"/>
            </a:endParaRPr>
          </a:p>
          <a:p>
            <a:r>
              <a:rPr lang="pt-BR" sz="1200" b="1" kern="1200" dirty="0">
                <a:solidFill>
                  <a:schemeClr val="tx1"/>
                </a:solidFill>
                <a:effectLst/>
                <a:latin typeface="+mn-lt"/>
                <a:ea typeface="+mn-ea"/>
                <a:cs typeface="+mn-cs"/>
              </a:rPr>
              <a:t>Contudo, verifica-se a existência de tumulto visando impedir a sua realização, ficando claro e notório a contrariedade dos manifestantes com relação ao plano apresentado, disposição esta que será devidamente registrada nos autos do processo.</a:t>
            </a:r>
            <a:endParaRPr lang="pt-BR" sz="1200" kern="1200" dirty="0">
              <a:solidFill>
                <a:schemeClr val="tx1"/>
              </a:solidFill>
              <a:effectLst/>
              <a:latin typeface="+mn-lt"/>
              <a:ea typeface="+mn-ea"/>
              <a:cs typeface="+mn-cs"/>
            </a:endParaRPr>
          </a:p>
          <a:p>
            <a:r>
              <a:rPr lang="pt-BR" sz="1200" b="1" kern="1200" dirty="0">
                <a:solidFill>
                  <a:schemeClr val="tx1"/>
                </a:solidFill>
                <a:effectLst/>
                <a:latin typeface="+mn-lt"/>
                <a:ea typeface="+mn-ea"/>
                <a:cs typeface="+mn-cs"/>
              </a:rPr>
              <a:t> </a:t>
            </a:r>
            <a:endParaRPr lang="pt-BR" sz="1200" kern="1200" dirty="0">
              <a:solidFill>
                <a:schemeClr val="tx1"/>
              </a:solidFill>
              <a:effectLst/>
              <a:latin typeface="+mn-lt"/>
              <a:ea typeface="+mn-ea"/>
              <a:cs typeface="+mn-cs"/>
            </a:endParaRPr>
          </a:p>
          <a:p>
            <a:r>
              <a:rPr lang="pt-BR" sz="1200" b="1" kern="1200" dirty="0">
                <a:solidFill>
                  <a:schemeClr val="tx1"/>
                </a:solidFill>
                <a:effectLst/>
                <a:latin typeface="+mn-lt"/>
                <a:ea typeface="+mn-ea"/>
                <a:cs typeface="+mn-cs"/>
              </a:rPr>
              <a:t>Diante disto, não me resta alternativa senão concluir pela suficiência dos trabalhos realizados, sob pena de transformar esta etapa processual em instrumento de obstrução da avaliação técnica do licenciamento ambiental sobre o empreendimento.</a:t>
            </a:r>
            <a:endParaRPr lang="pt-BR" sz="1200" kern="1200" dirty="0">
              <a:solidFill>
                <a:schemeClr val="tx1"/>
              </a:solidFill>
              <a:effectLst/>
              <a:latin typeface="+mn-lt"/>
              <a:ea typeface="+mn-ea"/>
              <a:cs typeface="+mn-cs"/>
            </a:endParaRPr>
          </a:p>
          <a:p>
            <a:r>
              <a:rPr lang="pt-BR" sz="1200" b="1" kern="1200" dirty="0">
                <a:solidFill>
                  <a:schemeClr val="tx1"/>
                </a:solidFill>
                <a:effectLst/>
                <a:latin typeface="+mn-lt"/>
                <a:ea typeface="+mn-ea"/>
                <a:cs typeface="+mn-cs"/>
              </a:rPr>
              <a:t> </a:t>
            </a:r>
            <a:endParaRPr lang="pt-BR" sz="1200" kern="1200" dirty="0">
              <a:solidFill>
                <a:schemeClr val="tx1"/>
              </a:solidFill>
              <a:effectLst/>
              <a:latin typeface="+mn-lt"/>
              <a:ea typeface="+mn-ea"/>
              <a:cs typeface="+mn-cs"/>
            </a:endParaRPr>
          </a:p>
          <a:p>
            <a:r>
              <a:rPr lang="pt-BR" sz="1200" b="1" kern="1200">
                <a:solidFill>
                  <a:schemeClr val="tx1"/>
                </a:solidFill>
                <a:effectLst/>
                <a:latin typeface="+mn-lt"/>
                <a:ea typeface="+mn-ea"/>
                <a:cs typeface="+mn-cs"/>
              </a:rPr>
              <a:t>Declaro, portanto, encerrados os trabalhos, e agradeço a presença de todos.</a:t>
            </a:r>
            <a:endParaRPr lang="pt-BR" sz="1200" kern="1200">
              <a:solidFill>
                <a:schemeClr val="tx1"/>
              </a:solidFill>
              <a:effectLst/>
              <a:latin typeface="+mn-lt"/>
              <a:ea typeface="+mn-ea"/>
              <a:cs typeface="+mn-cs"/>
            </a:endParaRPr>
          </a:p>
          <a:p>
            <a:endParaRPr lang="pt-BR"/>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15</a:t>
            </a:fld>
            <a:endParaRPr lang="pt-BR"/>
          </a:p>
        </p:txBody>
      </p:sp>
    </p:spTree>
    <p:extLst>
      <p:ext uri="{BB962C8B-B14F-4D97-AF65-F5344CB8AC3E}">
        <p14:creationId xmlns:p14="http://schemas.microsoft.com/office/powerpoint/2010/main" val="535055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16</a:t>
            </a:fld>
            <a:endParaRPr lang="pt-BR"/>
          </a:p>
        </p:txBody>
      </p:sp>
    </p:spTree>
    <p:extLst>
      <p:ext uri="{BB962C8B-B14F-4D97-AF65-F5344CB8AC3E}">
        <p14:creationId xmlns:p14="http://schemas.microsoft.com/office/powerpoint/2010/main" val="3048273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sz="1200" b="1" kern="1200" dirty="0">
                <a:solidFill>
                  <a:schemeClr val="tx1"/>
                </a:solidFill>
                <a:effectLst/>
                <a:latin typeface="+mn-lt"/>
                <a:ea typeface="+mn-ea"/>
                <a:cs typeface="+mn-cs"/>
              </a:rPr>
              <a:t> </a:t>
            </a:r>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2</a:t>
            </a:fld>
            <a:endParaRPr lang="pt-BR"/>
          </a:p>
        </p:txBody>
      </p:sp>
    </p:spTree>
    <p:extLst>
      <p:ext uri="{BB962C8B-B14F-4D97-AF65-F5344CB8AC3E}">
        <p14:creationId xmlns:p14="http://schemas.microsoft.com/office/powerpoint/2010/main" val="415336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indent="0">
              <a:buFontTx/>
              <a:buNone/>
            </a:pPr>
            <a:endParaRPr lang="pt-BR" sz="1200" kern="1200" dirty="0">
              <a:solidFill>
                <a:schemeClr val="tx1"/>
              </a:solidFill>
              <a:effectLst/>
              <a:latin typeface="+mn-lt"/>
              <a:ea typeface="+mn-ea"/>
              <a:cs typeface="+mn-cs"/>
            </a:endParaRPr>
          </a:p>
          <a:p>
            <a:pPr marL="0" indent="0">
              <a:buFontTx/>
              <a:buNone/>
            </a:pPr>
            <a:endParaRPr lang="pt-BR" sz="1200" kern="1200" dirty="0">
              <a:solidFill>
                <a:schemeClr val="tx1"/>
              </a:solidFill>
              <a:effectLst/>
              <a:latin typeface="+mn-lt"/>
              <a:ea typeface="+mn-ea"/>
              <a:cs typeface="+mn-cs"/>
            </a:endParaRP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3</a:t>
            </a:fld>
            <a:endParaRPr lang="pt-BR"/>
          </a:p>
        </p:txBody>
      </p:sp>
    </p:spTree>
    <p:extLst>
      <p:ext uri="{BB962C8B-B14F-4D97-AF65-F5344CB8AC3E}">
        <p14:creationId xmlns:p14="http://schemas.microsoft.com/office/powerpoint/2010/main" val="4105869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indent="0">
              <a:buFontTx/>
              <a:buNone/>
            </a:pPr>
            <a:endParaRPr lang="pt-BR" sz="1200" kern="1200" dirty="0">
              <a:solidFill>
                <a:schemeClr val="tx1"/>
              </a:solidFill>
              <a:effectLst/>
              <a:latin typeface="+mn-lt"/>
              <a:ea typeface="+mn-ea"/>
              <a:cs typeface="+mn-cs"/>
            </a:endParaRPr>
          </a:p>
          <a:p>
            <a:pPr marL="0" indent="0">
              <a:buFontTx/>
              <a:buNone/>
            </a:pPr>
            <a:endParaRPr lang="pt-BR" sz="1200" kern="1200" dirty="0">
              <a:solidFill>
                <a:schemeClr val="tx1"/>
              </a:solidFill>
              <a:effectLst/>
              <a:latin typeface="+mn-lt"/>
              <a:ea typeface="+mn-ea"/>
              <a:cs typeface="+mn-cs"/>
            </a:endParaRP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4</a:t>
            </a:fld>
            <a:endParaRPr lang="pt-BR"/>
          </a:p>
        </p:txBody>
      </p:sp>
    </p:spTree>
    <p:extLst>
      <p:ext uri="{BB962C8B-B14F-4D97-AF65-F5344CB8AC3E}">
        <p14:creationId xmlns:p14="http://schemas.microsoft.com/office/powerpoint/2010/main" val="2511836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a:solidFill>
                  <a:schemeClr val="tx1"/>
                </a:solidFill>
                <a:effectLst/>
                <a:latin typeface="+mn-lt"/>
                <a:ea typeface="+mn-ea"/>
                <a:cs typeface="+mn-cs"/>
              </a:rPr>
              <a:t>SAUDAÇÃO INICIAL</a:t>
            </a:r>
            <a:endParaRPr lang="pt-BR" sz="1200" kern="1200" dirty="0">
              <a:solidFill>
                <a:schemeClr val="tx1"/>
              </a:solidFill>
              <a:effectLst/>
              <a:latin typeface="+mn-lt"/>
              <a:ea typeface="+mn-ea"/>
              <a:cs typeface="+mn-cs"/>
            </a:endParaRPr>
          </a:p>
          <a:p>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 Dando início aos trabalhos, desejo a todos uma ótima tarde. Sou </a:t>
            </a:r>
            <a:r>
              <a:rPr lang="pt-BR" sz="1200" b="1" kern="1200" dirty="0">
                <a:solidFill>
                  <a:schemeClr val="tx1"/>
                </a:solidFill>
                <a:effectLst/>
                <a:latin typeface="+mn-lt"/>
                <a:ea typeface="+mn-ea"/>
                <a:cs typeface="+mn-cs"/>
              </a:rPr>
              <a:t>Anselmo Guimarães</a:t>
            </a:r>
            <a:r>
              <a:rPr lang="pt-BR" sz="1200" kern="1200" dirty="0">
                <a:solidFill>
                  <a:schemeClr val="tx1"/>
                </a:solidFill>
                <a:effectLst/>
                <a:latin typeface="+mn-lt"/>
                <a:ea typeface="+mn-ea"/>
                <a:cs typeface="+mn-cs"/>
              </a:rPr>
              <a:t>, Secretário-Executivo do CONSEMA – Conselho Estadual do Meio Ambiente, e em nome do Presidente do Conselho, o Secretário de Infraestrutura e Meio Ambiente do ESP </a:t>
            </a:r>
            <a:r>
              <a:rPr lang="pt-BR" sz="1200" b="1" kern="1200" dirty="0">
                <a:solidFill>
                  <a:schemeClr val="tx1"/>
                </a:solidFill>
                <a:effectLst/>
                <a:latin typeface="+mn-lt"/>
                <a:ea typeface="+mn-ea"/>
                <a:cs typeface="+mn-cs"/>
              </a:rPr>
              <a:t>Marcos Penido,</a:t>
            </a:r>
            <a:r>
              <a:rPr lang="pt-BR" sz="1200" kern="1200" dirty="0">
                <a:solidFill>
                  <a:schemeClr val="tx1"/>
                </a:solidFill>
                <a:effectLst/>
                <a:latin typeface="+mn-lt"/>
                <a:ea typeface="+mn-ea"/>
                <a:cs typeface="+mn-cs"/>
              </a:rPr>
              <a:t> de todos os Conselheiros e em meu próprio, dou as boas vindas aos presentes.</a:t>
            </a:r>
          </a:p>
          <a:p>
            <a:r>
              <a:rPr lang="pt-BR" sz="1200" kern="1200" dirty="0">
                <a:solidFill>
                  <a:schemeClr val="tx1"/>
                </a:solidFill>
                <a:effectLst/>
                <a:latin typeface="+mn-lt"/>
                <a:ea typeface="+mn-ea"/>
                <a:cs typeface="+mn-cs"/>
              </a:rPr>
              <a:t> </a:t>
            </a:r>
          </a:p>
          <a:p>
            <a:r>
              <a:rPr lang="pt-BR" sz="1200" b="1" kern="1200" dirty="0">
                <a:solidFill>
                  <a:schemeClr val="tx1"/>
                </a:solidFill>
                <a:effectLst/>
                <a:latin typeface="+mn-lt"/>
                <a:ea typeface="+mn-ea"/>
                <a:cs typeface="+mn-cs"/>
              </a:rPr>
              <a:t>REGISTROS E AGRADECIMENTOS</a:t>
            </a:r>
            <a:endParaRPr lang="pt-BR" sz="1200" kern="1200" dirty="0">
              <a:solidFill>
                <a:schemeClr val="tx1"/>
              </a:solidFill>
              <a:effectLst/>
              <a:latin typeface="+mn-lt"/>
              <a:ea typeface="+mn-ea"/>
              <a:cs typeface="+mn-cs"/>
            </a:endParaRPr>
          </a:p>
          <a:p>
            <a:r>
              <a:rPr lang="pt-BR" sz="1200" kern="1200" dirty="0">
                <a:solidFill>
                  <a:schemeClr val="tx1"/>
                </a:solidFill>
                <a:effectLst/>
                <a:latin typeface="+mn-lt"/>
                <a:ea typeface="+mn-ea"/>
                <a:cs typeface="+mn-cs"/>
              </a:rPr>
              <a:t> </a:t>
            </a:r>
          </a:p>
          <a:p>
            <a:r>
              <a:rPr lang="pt-BR" sz="1200" kern="1200" dirty="0">
                <a:solidFill>
                  <a:schemeClr val="tx1"/>
                </a:solidFill>
                <a:effectLst/>
                <a:latin typeface="+mn-lt"/>
                <a:ea typeface="+mn-ea"/>
                <a:cs typeface="+mn-cs"/>
              </a:rPr>
              <a:t>- Registro a presença de ............. (</a:t>
            </a:r>
            <a:r>
              <a:rPr lang="pt-BR" sz="1200" kern="1200" dirty="0" err="1">
                <a:solidFill>
                  <a:schemeClr val="tx1"/>
                </a:solidFill>
                <a:effectLst/>
                <a:latin typeface="+mn-lt"/>
                <a:ea typeface="+mn-ea"/>
                <a:cs typeface="+mn-cs"/>
              </a:rPr>
              <a:t>nominata</a:t>
            </a:r>
            <a:r>
              <a:rPr lang="pt-BR" sz="1200" kern="1200" dirty="0">
                <a:solidFill>
                  <a:schemeClr val="tx1"/>
                </a:solidFill>
                <a:effectLst/>
                <a:latin typeface="+mn-lt"/>
                <a:ea typeface="+mn-ea"/>
                <a:cs typeface="+mn-cs"/>
              </a:rPr>
              <a:t> de autoridades)</a:t>
            </a:r>
          </a:p>
          <a:p>
            <a:r>
              <a:rPr lang="pt-BR" sz="1200" kern="1200" dirty="0">
                <a:solidFill>
                  <a:schemeClr val="tx1"/>
                </a:solidFill>
                <a:effectLst/>
                <a:latin typeface="+mn-lt"/>
                <a:ea typeface="+mn-ea"/>
                <a:cs typeface="+mn-cs"/>
              </a:rPr>
              <a:t> </a:t>
            </a:r>
          </a:p>
          <a:p>
            <a:r>
              <a:rPr lang="pt-BR" sz="1200" kern="1200" dirty="0">
                <a:solidFill>
                  <a:schemeClr val="tx1"/>
                </a:solidFill>
                <a:effectLst/>
                <a:latin typeface="+mn-lt"/>
                <a:ea typeface="+mn-ea"/>
                <a:cs typeface="+mn-cs"/>
              </a:rPr>
              <a:t>- Agradeço à presença dos cidadãos e cidadãs aqui presentes, aos </a:t>
            </a:r>
            <a:r>
              <a:rPr lang="pt-BR" sz="1200" b="1" kern="1200" dirty="0">
                <a:solidFill>
                  <a:schemeClr val="tx1"/>
                </a:solidFill>
                <a:effectLst/>
                <a:latin typeface="+mn-lt"/>
                <a:ea typeface="+mn-ea"/>
                <a:cs typeface="+mn-cs"/>
              </a:rPr>
              <a:t>membros de órgãos públicos, organizações não governamentais, empreendedores, consultores, autoridades e </a:t>
            </a:r>
            <a:r>
              <a:rPr lang="pt-BR" sz="1200" kern="1200" dirty="0">
                <a:solidFill>
                  <a:schemeClr val="tx1"/>
                </a:solidFill>
                <a:effectLst/>
                <a:latin typeface="+mn-lt"/>
                <a:ea typeface="+mn-ea"/>
                <a:cs typeface="+mn-cs"/>
              </a:rPr>
              <a:t>à </a:t>
            </a:r>
            <a:r>
              <a:rPr lang="pt-BR" sz="1200" u="sng" kern="1200" dirty="0">
                <a:solidFill>
                  <a:schemeClr val="tx1"/>
                </a:solidFill>
                <a:effectLst/>
                <a:latin typeface="+mn-lt"/>
                <a:ea typeface="+mn-ea"/>
                <a:cs typeface="+mn-cs"/>
              </a:rPr>
              <a:t>CETESB, órgão responsável pela análise do licenciamento do empreendimento em questão</a:t>
            </a:r>
            <a:r>
              <a:rPr lang="pt-BR" sz="1200" kern="1200" dirty="0">
                <a:solidFill>
                  <a:schemeClr val="tx1"/>
                </a:solidFill>
                <a:effectLst/>
                <a:latin typeface="+mn-lt"/>
                <a:ea typeface="+mn-ea"/>
                <a:cs typeface="+mn-cs"/>
              </a:rPr>
              <a:t>.</a:t>
            </a:r>
          </a:p>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5</a:t>
            </a:fld>
            <a:endParaRPr lang="pt-BR"/>
          </a:p>
        </p:txBody>
      </p:sp>
    </p:spTree>
    <p:extLst>
      <p:ext uri="{BB962C8B-B14F-4D97-AF65-F5344CB8AC3E}">
        <p14:creationId xmlns:p14="http://schemas.microsoft.com/office/powerpoint/2010/main" val="428469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6</a:t>
            </a:fld>
            <a:endParaRPr lang="pt-BR"/>
          </a:p>
        </p:txBody>
      </p:sp>
    </p:spTree>
    <p:extLst>
      <p:ext uri="{BB962C8B-B14F-4D97-AF65-F5344CB8AC3E}">
        <p14:creationId xmlns:p14="http://schemas.microsoft.com/office/powerpoint/2010/main" val="759119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7</a:t>
            </a:fld>
            <a:endParaRPr lang="pt-BR"/>
          </a:p>
        </p:txBody>
      </p:sp>
    </p:spTree>
    <p:extLst>
      <p:ext uri="{BB962C8B-B14F-4D97-AF65-F5344CB8AC3E}">
        <p14:creationId xmlns:p14="http://schemas.microsoft.com/office/powerpoint/2010/main" val="3151286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8</a:t>
            </a:fld>
            <a:endParaRPr lang="pt-BR"/>
          </a:p>
        </p:txBody>
      </p:sp>
    </p:spTree>
    <p:extLst>
      <p:ext uri="{BB962C8B-B14F-4D97-AF65-F5344CB8AC3E}">
        <p14:creationId xmlns:p14="http://schemas.microsoft.com/office/powerpoint/2010/main" val="2646175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E851981-0A16-4135-A3B1-2D47056EBCCD}" type="slidenum">
              <a:rPr lang="pt-BR" smtClean="0"/>
              <a:t>9</a:t>
            </a:fld>
            <a:endParaRPr lang="pt-BR"/>
          </a:p>
        </p:txBody>
      </p:sp>
    </p:spTree>
    <p:extLst>
      <p:ext uri="{BB962C8B-B14F-4D97-AF65-F5344CB8AC3E}">
        <p14:creationId xmlns:p14="http://schemas.microsoft.com/office/powerpoint/2010/main" val="221914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9"/>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262705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7766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2"/>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42"/>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2318367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e conteúdo">
    <p:spTree>
      <p:nvGrpSpPr>
        <p:cNvPr id="1" name=""/>
        <p:cNvGrpSpPr/>
        <p:nvPr/>
      </p:nvGrpSpPr>
      <p:grpSpPr>
        <a:xfrm>
          <a:off x="0" y="0"/>
          <a:ext cx="0" cy="0"/>
          <a:chOff x="0" y="0"/>
          <a:chExt cx="0" cy="0"/>
        </a:xfrm>
      </p:grpSpPr>
      <p:sp>
        <p:nvSpPr>
          <p:cNvPr id="2" name="Retângulo 4">
            <a:extLst>
              <a:ext uri="{FF2B5EF4-FFF2-40B4-BE49-F238E27FC236}">
                <a16:creationId xmlns:a16="http://schemas.microsoft.com/office/drawing/2014/main" id="{F1D14318-401A-F646-8B59-11E64DFE3899}"/>
              </a:ext>
            </a:extLst>
          </p:cNvPr>
          <p:cNvSpPr/>
          <p:nvPr userDrawn="1"/>
        </p:nvSpPr>
        <p:spPr>
          <a:xfrm>
            <a:off x="0" y="6425952"/>
            <a:ext cx="9144000" cy="432048"/>
          </a:xfrm>
          <a:prstGeom prst="rect">
            <a:avLst/>
          </a:prstGeom>
          <a:solidFill>
            <a:srgbClr val="034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800" dirty="0">
              <a:solidFill>
                <a:srgbClr val="2857A5"/>
              </a:solidFill>
            </a:endParaRPr>
          </a:p>
        </p:txBody>
      </p:sp>
      <p:cxnSp>
        <p:nvCxnSpPr>
          <p:cNvPr id="3" name="Conector reto 8">
            <a:extLst>
              <a:ext uri="{FF2B5EF4-FFF2-40B4-BE49-F238E27FC236}">
                <a16:creationId xmlns:a16="http://schemas.microsoft.com/office/drawing/2014/main" id="{5FD85663-AA7B-4543-8ED3-50AEA3D20C79}"/>
              </a:ext>
            </a:extLst>
          </p:cNvPr>
          <p:cNvCxnSpPr/>
          <p:nvPr userDrawn="1"/>
        </p:nvCxnSpPr>
        <p:spPr>
          <a:xfrm>
            <a:off x="467544" y="747448"/>
            <a:ext cx="81369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396BC273-68CA-3942-B57D-802FAFF65E4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6138" t="31055" r="16138" b="31055"/>
          <a:stretch/>
        </p:blipFill>
        <p:spPr>
          <a:xfrm>
            <a:off x="7186836" y="156854"/>
            <a:ext cx="1417612" cy="560451"/>
          </a:xfrm>
          <a:prstGeom prst="rect">
            <a:avLst/>
          </a:prstGeom>
        </p:spPr>
      </p:pic>
    </p:spTree>
    <p:extLst>
      <p:ext uri="{BB962C8B-B14F-4D97-AF65-F5344CB8AC3E}">
        <p14:creationId xmlns:p14="http://schemas.microsoft.com/office/powerpoint/2010/main" val="374106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139714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4"/>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124359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36F7F785-F59E-4B4F-BD96-06618A42495E}" type="datetimeFigureOut">
              <a:rPr lang="pt-BR" smtClean="0"/>
              <a:t>02/10/2020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39309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36F7F785-F59E-4B4F-BD96-06618A42495E}" type="datetimeFigureOut">
              <a:rPr lang="pt-BR" smtClean="0"/>
              <a:t>02/10/2020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2447138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36F7F785-F59E-4B4F-BD96-06618A42495E}" type="datetimeFigureOut">
              <a:rPr lang="pt-BR" smtClean="0"/>
              <a:t>02/10/2020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199855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6F7F785-F59E-4B4F-BD96-06618A42495E}" type="datetimeFigureOut">
              <a:rPr lang="pt-BR" smtClean="0"/>
              <a:t>02/10/2020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318105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36F7F785-F59E-4B4F-BD96-06618A42495E}" type="datetimeFigureOut">
              <a:rPr lang="pt-BR" smtClean="0"/>
              <a:t>02/10/2020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376708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36F7F785-F59E-4B4F-BD96-06618A42495E}" type="datetimeFigureOut">
              <a:rPr lang="pt-BR" smtClean="0"/>
              <a:t>02/10/2020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0927F13-7E85-48F1-A45F-D2BAF1405CC3}" type="slidenum">
              <a:rPr lang="pt-BR" smtClean="0"/>
              <a:t>‹nº›</a:t>
            </a:fld>
            <a:endParaRPr lang="pt-BR"/>
          </a:p>
        </p:txBody>
      </p:sp>
    </p:spTree>
    <p:extLst>
      <p:ext uri="{BB962C8B-B14F-4D97-AF65-F5344CB8AC3E}">
        <p14:creationId xmlns:p14="http://schemas.microsoft.com/office/powerpoint/2010/main" val="147239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7F785-F59E-4B4F-BD96-06618A42495E}" type="datetimeFigureOut">
              <a:rPr lang="pt-BR" smtClean="0"/>
              <a:t>02/10/2020</a:t>
            </a:fld>
            <a:endParaRPr lang="pt-BR"/>
          </a:p>
        </p:txBody>
      </p:sp>
      <p:sp>
        <p:nvSpPr>
          <p:cNvPr id="5" name="Espaço Reservado para Rodapé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27F13-7E85-48F1-A45F-D2BAF1405CC3}" type="slidenum">
              <a:rPr lang="pt-BR" smtClean="0"/>
              <a:t>‹nº›</a:t>
            </a:fld>
            <a:endParaRPr lang="pt-BR"/>
          </a:p>
        </p:txBody>
      </p:sp>
    </p:spTree>
    <p:extLst>
      <p:ext uri="{BB962C8B-B14F-4D97-AF65-F5344CB8AC3E}">
        <p14:creationId xmlns:p14="http://schemas.microsoft.com/office/powerpoint/2010/main" val="1895177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infraestruturameioambiente.sp.gov.br/"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www.infraestruturameioambiente.sp.gov.br/"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nselmo\Desktop\DOCs CONSEMA\APRESENTAÇÕES E IMAGENS\Imagens apresentações\LOGO CONSEMA NORMAL.png">
            <a:extLst>
              <a:ext uri="{FF2B5EF4-FFF2-40B4-BE49-F238E27FC236}">
                <a16:creationId xmlns:a16="http://schemas.microsoft.com/office/drawing/2014/main" id="{265E8C84-210D-4E26-A7C5-D4F5049AFF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3557" y="1631153"/>
            <a:ext cx="5136885" cy="2259949"/>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a:extLst>
              <a:ext uri="{FF2B5EF4-FFF2-40B4-BE49-F238E27FC236}">
                <a16:creationId xmlns:a16="http://schemas.microsoft.com/office/drawing/2014/main" id="{C4BC46FE-26D0-4001-B385-A75C4DD3B63A}"/>
              </a:ext>
            </a:extLst>
          </p:cNvPr>
          <p:cNvSpPr txBox="1"/>
          <p:nvPr/>
        </p:nvSpPr>
        <p:spPr>
          <a:xfrm>
            <a:off x="2003557" y="1046378"/>
            <a:ext cx="5136885" cy="584775"/>
          </a:xfrm>
          <a:prstGeom prst="rect">
            <a:avLst/>
          </a:prstGeom>
          <a:noFill/>
        </p:spPr>
        <p:txBody>
          <a:bodyPr wrap="square" rtlCol="0">
            <a:spAutoFit/>
          </a:bodyPr>
          <a:lstStyle/>
          <a:p>
            <a:pPr algn="ctr"/>
            <a:r>
              <a:rPr lang="pt-BR" sz="3200" dirty="0">
                <a:solidFill>
                  <a:srgbClr val="00863D"/>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AUDIÊNCIA PÚBLICA</a:t>
            </a:r>
            <a:endParaRPr lang="pt-BR" sz="3200" dirty="0">
              <a:solidFill>
                <a:srgbClr val="00863D"/>
              </a:solidFill>
              <a:effectLst>
                <a:outerShdw blurRad="38100" dist="38100" dir="2700000" algn="tl">
                  <a:srgbClr val="000000">
                    <a:alpha val="43137"/>
                  </a:srgbClr>
                </a:outerShdw>
              </a:effectLst>
            </a:endParaRPr>
          </a:p>
        </p:txBody>
      </p:sp>
      <p:sp>
        <p:nvSpPr>
          <p:cNvPr id="2" name="Retângulo 1">
            <a:extLst>
              <a:ext uri="{FF2B5EF4-FFF2-40B4-BE49-F238E27FC236}">
                <a16:creationId xmlns:a16="http://schemas.microsoft.com/office/drawing/2014/main" id="{89B040D2-801E-4EA6-A1CF-95E30A039078}"/>
              </a:ext>
            </a:extLst>
          </p:cNvPr>
          <p:cNvSpPr/>
          <p:nvPr/>
        </p:nvSpPr>
        <p:spPr>
          <a:xfrm>
            <a:off x="971600" y="3969887"/>
            <a:ext cx="7560840" cy="1675587"/>
          </a:xfrm>
          <a:prstGeom prst="rect">
            <a:avLst/>
          </a:prstGeom>
        </p:spPr>
        <p:txBody>
          <a:bodyPr wrap="square">
            <a:spAutoFit/>
          </a:bodyPr>
          <a:lstStyle/>
          <a:p>
            <a:pPr algn="ctr">
              <a:lnSpc>
                <a:spcPct val="150000"/>
              </a:lnSpc>
              <a:spcAft>
                <a:spcPts val="1000"/>
              </a:spcAft>
            </a:pPr>
            <a:r>
              <a:rPr lang="pt-BR" sz="2200" b="1" dirty="0">
                <a:latin typeface="Verdana" panose="020B0604030504040204" pitchFamily="34" charset="0"/>
                <a:ea typeface="Verdana" panose="020B0604030504040204" pitchFamily="34" charset="0"/>
              </a:rPr>
              <a:t>EIA/RIMA “URE - Usina de Recuperação de Energia - Santos”</a:t>
            </a:r>
          </a:p>
          <a:p>
            <a:pPr algn="ctr">
              <a:lnSpc>
                <a:spcPct val="150000"/>
              </a:lnSpc>
              <a:spcAft>
                <a:spcPts val="1000"/>
              </a:spcAft>
            </a:pPr>
            <a:r>
              <a:rPr lang="pt-BR" sz="2200" b="1" dirty="0">
                <a:solidFill>
                  <a:srgbClr val="00863D"/>
                </a:solidFill>
                <a:latin typeface="Verdana" panose="020B0604030504040204" pitchFamily="34" charset="0"/>
                <a:ea typeface="Verdana" panose="020B0604030504040204" pitchFamily="34" charset="0"/>
              </a:rPr>
              <a:t>1º de outubro de 2020</a:t>
            </a:r>
          </a:p>
        </p:txBody>
      </p:sp>
      <p:sp>
        <p:nvSpPr>
          <p:cNvPr id="7" name="CaixaDeTexto 6">
            <a:extLst>
              <a:ext uri="{FF2B5EF4-FFF2-40B4-BE49-F238E27FC236}">
                <a16:creationId xmlns:a16="http://schemas.microsoft.com/office/drawing/2014/main" id="{9A368E38-FA04-4FD7-80F2-D1904B0D52E1}"/>
              </a:ext>
            </a:extLst>
          </p:cNvPr>
          <p:cNvSpPr txBox="1"/>
          <p:nvPr/>
        </p:nvSpPr>
        <p:spPr>
          <a:xfrm>
            <a:off x="2003560" y="1046381"/>
            <a:ext cx="5136885" cy="584775"/>
          </a:xfrm>
          <a:prstGeom prst="rect">
            <a:avLst/>
          </a:prstGeom>
          <a:noFill/>
        </p:spPr>
        <p:txBody>
          <a:bodyPr wrap="square" rtlCol="0">
            <a:spAutoFit/>
          </a:bodyPr>
          <a:lstStyle/>
          <a:p>
            <a:pPr algn="ctr"/>
            <a:r>
              <a:rPr lang="pt-BR" sz="3200" dirty="0">
                <a:solidFill>
                  <a:srgbClr val="00863D"/>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AUDIÊNCIA PÚBLICA</a:t>
            </a:r>
            <a:endParaRPr lang="pt-BR" sz="3200" dirty="0">
              <a:solidFill>
                <a:srgbClr val="00863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6245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467544" y="188643"/>
            <a:ext cx="6048672"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Registros dos trabalhos</a:t>
            </a:r>
            <a:endParaRPr lang="pt-BR" sz="2400" dirty="0">
              <a:effectLst>
                <a:outerShdw blurRad="38100" dist="38100" dir="2700000" algn="tl">
                  <a:srgbClr val="000000">
                    <a:alpha val="43137"/>
                  </a:srgbClr>
                </a:outerShdw>
              </a:effectLst>
            </a:endParaRPr>
          </a:p>
        </p:txBody>
      </p:sp>
      <p:sp>
        <p:nvSpPr>
          <p:cNvPr id="4" name="CaixaDeTexto 3"/>
          <p:cNvSpPr txBox="1"/>
          <p:nvPr/>
        </p:nvSpPr>
        <p:spPr>
          <a:xfrm>
            <a:off x="971600" y="1208942"/>
            <a:ext cx="7416824" cy="4449616"/>
          </a:xfrm>
          <a:prstGeom prst="rect">
            <a:avLst/>
          </a:prstGeom>
          <a:noFill/>
        </p:spPr>
        <p:txBody>
          <a:bodyPr wrap="square" rtlCol="0">
            <a:spAutoFit/>
          </a:bodyPr>
          <a:lstStyle/>
          <a:p>
            <a:pPr marL="342891" indent="-342891" algn="just">
              <a:lnSpc>
                <a:spcPct val="150000"/>
              </a:lnSpc>
              <a:buFont typeface="Arial" panose="020B0604020202020204" pitchFamily="34" charset="0"/>
              <a:buChar char="•"/>
            </a:pPr>
            <a:r>
              <a:rPr lang="pt-BR" sz="2400" b="1" dirty="0">
                <a:latin typeface="Verdana" panose="020B0604030504040204" pitchFamily="34" charset="0"/>
                <a:ea typeface="Verdana" panose="020B0604030504040204" pitchFamily="34" charset="0"/>
              </a:rPr>
              <a:t>Registros digitais:</a:t>
            </a:r>
          </a:p>
          <a:p>
            <a:pPr marL="1074712" indent="-522275" algn="just" defTabSz="1074712">
              <a:lnSpc>
                <a:spcPct val="150000"/>
              </a:lnSpc>
              <a:buFont typeface="Wingdings" panose="05000000000000000000" pitchFamily="2" charset="2"/>
              <a:buChar char="ü"/>
            </a:pPr>
            <a:r>
              <a:rPr lang="pt-BR" sz="2400" b="1" dirty="0">
                <a:latin typeface="Verdana" panose="020B0604030504040204" pitchFamily="34" charset="0"/>
                <a:ea typeface="Verdana" panose="020B0604030504040204" pitchFamily="34" charset="0"/>
              </a:rPr>
              <a:t>Áudio e vídeo</a:t>
            </a:r>
          </a:p>
          <a:p>
            <a:pPr marL="1074712" indent="-522275" algn="just" defTabSz="1074712">
              <a:lnSpc>
                <a:spcPct val="150000"/>
              </a:lnSpc>
              <a:buFont typeface="Wingdings" panose="05000000000000000000" pitchFamily="2" charset="2"/>
              <a:buChar char="ü"/>
            </a:pPr>
            <a:r>
              <a:rPr lang="pt-BR" sz="2400" b="1" dirty="0">
                <a:latin typeface="Verdana" panose="020B0604030504040204" pitchFamily="34" charset="0"/>
                <a:ea typeface="Verdana" panose="020B0604030504040204" pitchFamily="34" charset="0"/>
              </a:rPr>
              <a:t>Transmissão ao vivo</a:t>
            </a:r>
          </a:p>
          <a:p>
            <a:pPr marL="342891" indent="-342891" algn="just">
              <a:lnSpc>
                <a:spcPct val="150000"/>
              </a:lnSpc>
              <a:buFont typeface="Arial" panose="020B0604020202020204" pitchFamily="34" charset="0"/>
              <a:buChar char="•"/>
            </a:pPr>
            <a:endParaRPr lang="pt-BR" sz="2400" b="1" dirty="0">
              <a:latin typeface="Verdana" panose="020B0604030504040204" pitchFamily="34" charset="0"/>
              <a:ea typeface="Verdana" panose="020B0604030504040204" pitchFamily="34" charset="0"/>
            </a:endParaRPr>
          </a:p>
          <a:p>
            <a:pPr marL="342891" indent="-342891" algn="just">
              <a:lnSpc>
                <a:spcPct val="150000"/>
              </a:lnSpc>
              <a:buFont typeface="Arial" panose="020B0604020202020204" pitchFamily="34" charset="0"/>
              <a:buChar char="•"/>
            </a:pPr>
            <a:r>
              <a:rPr lang="pt-BR" sz="2400" b="1" dirty="0">
                <a:latin typeface="Verdana" panose="020B0604030504040204" pitchFamily="34" charset="0"/>
                <a:ea typeface="Verdana" panose="020B0604030504040204" pitchFamily="34" charset="0"/>
              </a:rPr>
              <a:t>Registros por escrito: </a:t>
            </a:r>
          </a:p>
          <a:p>
            <a:pPr marL="1074712" indent="-522275" algn="just" defTabSz="1074712">
              <a:lnSpc>
                <a:spcPct val="150000"/>
              </a:lnSpc>
              <a:buFont typeface="Wingdings" panose="05000000000000000000" pitchFamily="2" charset="2"/>
              <a:buChar char="ü"/>
            </a:pPr>
            <a:r>
              <a:rPr lang="pt-BR" sz="2400" b="1" dirty="0">
                <a:latin typeface="Verdana" panose="020B0604030504040204" pitchFamily="34" charset="0"/>
                <a:ea typeface="Verdana" panose="020B0604030504040204" pitchFamily="34" charset="0"/>
              </a:rPr>
              <a:t>Data, hora, local</a:t>
            </a:r>
          </a:p>
          <a:p>
            <a:pPr marL="1074712" indent="-522275" algn="just" defTabSz="1074712">
              <a:lnSpc>
                <a:spcPct val="150000"/>
              </a:lnSpc>
              <a:buFont typeface="Wingdings" panose="05000000000000000000" pitchFamily="2" charset="2"/>
              <a:buChar char="ü"/>
            </a:pPr>
            <a:r>
              <a:rPr lang="pt-BR" sz="2400" b="1" dirty="0">
                <a:latin typeface="Verdana" panose="020B0604030504040204" pitchFamily="34" charset="0"/>
                <a:ea typeface="Verdana" panose="020B0604030504040204" pitchFamily="34" charset="0"/>
              </a:rPr>
              <a:t>Síntese das falas dos participantes</a:t>
            </a:r>
          </a:p>
          <a:p>
            <a:pPr marL="342891" indent="-342891" algn="just">
              <a:lnSpc>
                <a:spcPct val="150000"/>
              </a:lnSpc>
              <a:buFont typeface="Arial" panose="020B0604020202020204" pitchFamily="34" charset="0"/>
              <a:buChar char="•"/>
            </a:pPr>
            <a:endParaRPr lang="pt-BR" sz="2400" b="1" dirty="0">
              <a:latin typeface="Verdana" panose="020B0604030504040204" pitchFamily="34" charset="0"/>
              <a:ea typeface="Verdana" panose="020B0604030504040204" pitchFamily="34" charset="0"/>
            </a:endParaRPr>
          </a:p>
        </p:txBody>
      </p:sp>
      <p:pic>
        <p:nvPicPr>
          <p:cNvPr id="7"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8830" y="5675948"/>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102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028439" y="1739754"/>
            <a:ext cx="5087120" cy="1401217"/>
          </a:xfrm>
          <a:prstGeom prst="rect">
            <a:avLst/>
          </a:prstGeom>
          <a:noFill/>
        </p:spPr>
        <p:txBody>
          <a:bodyPr wrap="square" rtlCol="0">
            <a:spAutoFit/>
          </a:bodyPr>
          <a:lstStyle/>
          <a:p>
            <a:pPr algn="ctr">
              <a:lnSpc>
                <a:spcPct val="150000"/>
              </a:lnSpc>
            </a:pPr>
            <a:r>
              <a:rPr lang="pt-BR" sz="3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PARTES DA AUDIÊNCIA PÚBLICA</a:t>
            </a:r>
            <a:endParaRPr lang="pt-BR" sz="3000" dirty="0">
              <a:effectLst>
                <a:outerShdw blurRad="38100" dist="38100" dir="2700000" algn="tl">
                  <a:srgbClr val="000000">
                    <a:alpha val="43137"/>
                  </a:srgbClr>
                </a:outerShdw>
              </a:effectLst>
            </a:endParaRPr>
          </a:p>
        </p:txBody>
      </p:sp>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8838" y="5517232"/>
            <a:ext cx="1486329" cy="653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505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55576" y="1124747"/>
            <a:ext cx="7560840" cy="3327321"/>
          </a:xfrm>
          <a:prstGeom prst="rect">
            <a:avLst/>
          </a:prstGeom>
          <a:noFill/>
        </p:spPr>
        <p:txBody>
          <a:bodyPr wrap="square" rtlCol="0">
            <a:spAutoFit/>
          </a:bodyPr>
          <a:lstStyle/>
          <a:p>
            <a:pPr marL="457189" indent="-457189" algn="just">
              <a:lnSpc>
                <a:spcPct val="150000"/>
              </a:lnSpc>
              <a:spcAft>
                <a:spcPts val="1000"/>
              </a:spcAft>
              <a:buAutoNum type="alphaUcParenR"/>
            </a:pPr>
            <a:r>
              <a:rPr lang="pt-BR" sz="2200" b="1" dirty="0">
                <a:latin typeface="Verdana" panose="020B0604030504040204" pitchFamily="34" charset="0"/>
                <a:ea typeface="Verdana" panose="020B0604030504040204" pitchFamily="34" charset="0"/>
              </a:rPr>
              <a:t>Exposição sobre a proposta, pelo representante do empreendedor – </a:t>
            </a:r>
            <a:r>
              <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15 minutos</a:t>
            </a:r>
          </a:p>
          <a:p>
            <a:pPr marL="457189" indent="-457189" algn="just">
              <a:lnSpc>
                <a:spcPct val="150000"/>
              </a:lnSpc>
              <a:spcAft>
                <a:spcPts val="1000"/>
              </a:spcAft>
              <a:buAutoNum type="alphaUcParenR"/>
            </a:pPr>
            <a:endPar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457189" indent="-457189" algn="just">
              <a:lnSpc>
                <a:spcPct val="150000"/>
              </a:lnSpc>
              <a:spcAft>
                <a:spcPts val="1000"/>
              </a:spcAft>
              <a:buFontTx/>
              <a:buAutoNum type="alphaUcParenR"/>
            </a:pPr>
            <a:r>
              <a:rPr lang="pt-BR" sz="2200" b="1" dirty="0">
                <a:latin typeface="Verdana" panose="020B0604030504040204" pitchFamily="34" charset="0"/>
                <a:ea typeface="Verdana" panose="020B0604030504040204" pitchFamily="34" charset="0"/>
              </a:rPr>
              <a:t>Exposição pela equipe responsável pelo estudo técnico – </a:t>
            </a:r>
            <a:r>
              <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30 minutos</a:t>
            </a:r>
          </a:p>
        </p:txBody>
      </p:sp>
      <p:sp>
        <p:nvSpPr>
          <p:cNvPr id="5" name="CaixaDeTexto 4"/>
          <p:cNvSpPr txBox="1"/>
          <p:nvPr/>
        </p:nvSpPr>
        <p:spPr>
          <a:xfrm>
            <a:off x="467544" y="188643"/>
            <a:ext cx="6624736"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1ª Parte – Apresentações do estudo</a:t>
            </a:r>
          </a:p>
        </p:txBody>
      </p:sp>
      <p:pic>
        <p:nvPicPr>
          <p:cNvPr id="7"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0838" y="5727155"/>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55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11560" y="764706"/>
            <a:ext cx="7920880" cy="4954498"/>
          </a:xfrm>
          <a:prstGeom prst="rect">
            <a:avLst/>
          </a:prstGeom>
          <a:noFill/>
        </p:spPr>
        <p:txBody>
          <a:bodyPr wrap="square" rtlCol="0">
            <a:spAutoFit/>
          </a:bodyPr>
          <a:lstStyle/>
          <a:p>
            <a:pPr algn="just">
              <a:lnSpc>
                <a:spcPct val="150000"/>
              </a:lnSpc>
              <a:spcAft>
                <a:spcPts val="1000"/>
              </a:spcAft>
            </a:pPr>
            <a:r>
              <a:rPr lang="pt-BR" sz="2000" b="1" dirty="0">
                <a:latin typeface="Verdana" panose="020B0604030504040204" pitchFamily="34" charset="0"/>
                <a:ea typeface="Verdana" panose="020B0604030504040204" pitchFamily="34" charset="0"/>
              </a:rPr>
              <a:t>A) Representante do Ministério Público –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a:p>
            <a:pPr algn="just">
              <a:lnSpc>
                <a:spcPct val="150000"/>
              </a:lnSpc>
              <a:spcAft>
                <a:spcPts val="1000"/>
              </a:spcAft>
            </a:pPr>
            <a:r>
              <a:rPr lang="pt-BR" sz="2000" b="1" dirty="0">
                <a:latin typeface="Verdana" panose="020B0604030504040204" pitchFamily="34" charset="0"/>
                <a:ea typeface="Verdana" panose="020B0604030504040204" pitchFamily="34" charset="0"/>
              </a:rPr>
              <a:t>B) Entidades da Sociedade Civil –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a:p>
            <a:pPr algn="just">
              <a:lnSpc>
                <a:spcPct val="150000"/>
              </a:lnSpc>
              <a:spcAft>
                <a:spcPts val="1000"/>
              </a:spcAft>
            </a:pPr>
            <a:r>
              <a:rPr lang="pt-BR" sz="2000" b="1" dirty="0">
                <a:latin typeface="Verdana" panose="020B0604030504040204" pitchFamily="34" charset="0"/>
                <a:ea typeface="Verdana" panose="020B0604030504040204" pitchFamily="34" charset="0"/>
              </a:rPr>
              <a:t>C) Pessoas Físicas –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 minutos </a:t>
            </a:r>
          </a:p>
          <a:p>
            <a:pPr algn="just">
              <a:lnSpc>
                <a:spcPct val="150000"/>
              </a:lnSpc>
              <a:spcAft>
                <a:spcPts val="1000"/>
              </a:spcAft>
            </a:pPr>
            <a:r>
              <a:rPr lang="pt-BR" sz="2000" b="1" dirty="0">
                <a:latin typeface="Verdana" panose="020B0604030504040204" pitchFamily="34" charset="0"/>
                <a:ea typeface="Verdana" panose="020B0604030504040204" pitchFamily="34" charset="0"/>
              </a:rPr>
              <a:t>D) Representantes de órgãos ou entidades públicos –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a:p>
            <a:pPr algn="just">
              <a:lnSpc>
                <a:spcPct val="150000"/>
              </a:lnSpc>
              <a:spcAft>
                <a:spcPts val="1000"/>
              </a:spcAft>
            </a:pPr>
            <a:r>
              <a:rPr lang="pt-BR" sz="2000" b="1" dirty="0">
                <a:latin typeface="Verdana" panose="020B0604030504040204" pitchFamily="34" charset="0"/>
                <a:ea typeface="Verdana" panose="020B0604030504040204" pitchFamily="34" charset="0"/>
              </a:rPr>
              <a:t>E) Membros de Conselhos de Meio Ambiente–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a:p>
            <a:pPr algn="just">
              <a:lnSpc>
                <a:spcPct val="150000"/>
              </a:lnSpc>
              <a:spcAft>
                <a:spcPts val="1000"/>
              </a:spcAft>
            </a:pPr>
            <a:r>
              <a:rPr lang="pt-BR" sz="2000" b="1" dirty="0">
                <a:latin typeface="Verdana" panose="020B0604030504040204" pitchFamily="34" charset="0"/>
                <a:ea typeface="Verdana" panose="020B0604030504040204" pitchFamily="34" charset="0"/>
              </a:rPr>
              <a:t>F) Parlamentares –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a:p>
            <a:pPr algn="just">
              <a:lnSpc>
                <a:spcPct val="150000"/>
              </a:lnSpc>
              <a:spcAft>
                <a:spcPts val="1000"/>
              </a:spcAft>
            </a:pPr>
            <a:r>
              <a:rPr lang="pt-BR" sz="2000" b="1" dirty="0">
                <a:latin typeface="Verdana" panose="020B0604030504040204" pitchFamily="34" charset="0"/>
                <a:ea typeface="Verdana" panose="020B0604030504040204" pitchFamily="34" charset="0"/>
              </a:rPr>
              <a:t>G) Representantes do poder executivo– </a:t>
            </a:r>
            <a:r>
              <a:rPr lang="pt-BR" sz="20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minutos</a:t>
            </a:r>
          </a:p>
        </p:txBody>
      </p:sp>
      <p:sp>
        <p:nvSpPr>
          <p:cNvPr id="5" name="CaixaDeTexto 4"/>
          <p:cNvSpPr txBox="1"/>
          <p:nvPr/>
        </p:nvSpPr>
        <p:spPr>
          <a:xfrm>
            <a:off x="467544" y="188643"/>
            <a:ext cx="6696744"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2ª Parte – Participação do Plenário</a:t>
            </a:r>
          </a:p>
        </p:txBody>
      </p:sp>
      <p:pic>
        <p:nvPicPr>
          <p:cNvPr id="6"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2204" y="5895863"/>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392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83568" y="1412776"/>
            <a:ext cx="7704856" cy="2947730"/>
          </a:xfrm>
          <a:prstGeom prst="rect">
            <a:avLst/>
          </a:prstGeom>
          <a:noFill/>
        </p:spPr>
        <p:txBody>
          <a:bodyPr wrap="square" rtlCol="0">
            <a:spAutoFit/>
          </a:bodyPr>
          <a:lstStyle/>
          <a:p>
            <a:pPr marL="457189" indent="-457189" algn="just">
              <a:lnSpc>
                <a:spcPct val="150000"/>
              </a:lnSpc>
              <a:spcAft>
                <a:spcPts val="1000"/>
              </a:spcAft>
              <a:buAutoNum type="alphaUcParenR"/>
            </a:pPr>
            <a:r>
              <a:rPr lang="pt-BR" sz="2200" b="1" dirty="0">
                <a:latin typeface="Verdana" panose="020B0604030504040204" pitchFamily="34" charset="0"/>
                <a:ea typeface="Verdana" panose="020B0604030504040204" pitchFamily="34" charset="0"/>
              </a:rPr>
              <a:t>Empreendedor - </a:t>
            </a:r>
            <a:r>
              <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15 minutos</a:t>
            </a:r>
            <a:endParaRPr lang="pt-BR" sz="2200" b="1" dirty="0">
              <a:latin typeface="Verdana" panose="020B0604030504040204" pitchFamily="34" charset="0"/>
              <a:ea typeface="Verdana" panose="020B0604030504040204" pitchFamily="34" charset="0"/>
            </a:endParaRPr>
          </a:p>
          <a:p>
            <a:pPr marL="457189" indent="-457189" algn="just">
              <a:lnSpc>
                <a:spcPct val="150000"/>
              </a:lnSpc>
              <a:spcAft>
                <a:spcPts val="1000"/>
              </a:spcAft>
              <a:buAutoNum type="alphaUcParenR"/>
            </a:pPr>
            <a:r>
              <a:rPr lang="pt-BR" sz="2200" b="1" dirty="0">
                <a:latin typeface="Verdana" panose="020B0604030504040204" pitchFamily="34" charset="0"/>
                <a:ea typeface="Verdana" panose="020B0604030504040204" pitchFamily="34" charset="0"/>
              </a:rPr>
              <a:t>Equipe responsável pela elaboração do estudo técnico - </a:t>
            </a:r>
            <a:r>
              <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15 minutos</a:t>
            </a:r>
            <a:endParaRPr lang="pt-BR" sz="2200" b="1" dirty="0">
              <a:latin typeface="Verdana" panose="020B0604030504040204" pitchFamily="34" charset="0"/>
              <a:ea typeface="Verdana" panose="020B0604030504040204" pitchFamily="34" charset="0"/>
            </a:endParaRPr>
          </a:p>
          <a:p>
            <a:pPr marL="457189" indent="-457189" algn="just">
              <a:lnSpc>
                <a:spcPct val="150000"/>
              </a:lnSpc>
              <a:spcAft>
                <a:spcPts val="1000"/>
              </a:spcAft>
              <a:buAutoNum type="alphaUcParenR"/>
            </a:pPr>
            <a:r>
              <a:rPr lang="pt-BR" sz="2200" b="1" dirty="0">
                <a:latin typeface="Verdana" panose="020B0604030504040204" pitchFamily="34" charset="0"/>
                <a:ea typeface="Verdana" panose="020B0604030504040204" pitchFamily="34" charset="0"/>
              </a:rPr>
              <a:t>Conselheiros CONSEMA (mesa) – </a:t>
            </a:r>
            <a:r>
              <a:rPr lang="pt-BR" sz="22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10 minutos</a:t>
            </a:r>
            <a:endParaRPr lang="pt-BR" sz="2200" b="1" dirty="0">
              <a:latin typeface="Verdana" panose="020B0604030504040204" pitchFamily="34" charset="0"/>
              <a:ea typeface="Verdana" panose="020B0604030504040204" pitchFamily="34" charset="0"/>
            </a:endParaRPr>
          </a:p>
          <a:p>
            <a:pPr marL="457189" indent="-457189" algn="just">
              <a:lnSpc>
                <a:spcPct val="150000"/>
              </a:lnSpc>
              <a:spcAft>
                <a:spcPts val="1000"/>
              </a:spcAft>
              <a:buAutoNum type="alphaUcParenR"/>
            </a:pPr>
            <a:r>
              <a:rPr lang="pt-BR" sz="2200" b="1" dirty="0">
                <a:latin typeface="Verdana" panose="020B0604030504040204" pitchFamily="34" charset="0"/>
                <a:ea typeface="Verdana" panose="020B0604030504040204" pitchFamily="34" charset="0"/>
              </a:rPr>
              <a:t>CETESB</a:t>
            </a:r>
          </a:p>
        </p:txBody>
      </p:sp>
      <p:sp>
        <p:nvSpPr>
          <p:cNvPr id="5" name="CaixaDeTexto 4"/>
          <p:cNvSpPr txBox="1"/>
          <p:nvPr/>
        </p:nvSpPr>
        <p:spPr>
          <a:xfrm>
            <a:off x="467544" y="188643"/>
            <a:ext cx="6696744"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3ª Parte – Respostas e comentários</a:t>
            </a:r>
          </a:p>
        </p:txBody>
      </p:sp>
      <p:pic>
        <p:nvPicPr>
          <p:cNvPr id="6"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6979" y="5589242"/>
            <a:ext cx="1486944" cy="65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031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3843" y="5069396"/>
            <a:ext cx="1836316" cy="807879"/>
          </a:xfrm>
          <a:prstGeom prst="rect">
            <a:avLst/>
          </a:prstGeom>
          <a:noFill/>
          <a:extLst>
            <a:ext uri="{909E8E84-426E-40DD-AFC4-6F175D3DCCD1}">
              <a14:hiddenFill xmlns:a14="http://schemas.microsoft.com/office/drawing/2010/main">
                <a:solidFill>
                  <a:srgbClr val="FFFFFF"/>
                </a:solidFill>
              </a14:hiddenFill>
            </a:ext>
          </a:extLst>
        </p:spPr>
      </p:pic>
      <p:sp>
        <p:nvSpPr>
          <p:cNvPr id="6" name="CaixaDeTexto 5">
            <a:extLst>
              <a:ext uri="{FF2B5EF4-FFF2-40B4-BE49-F238E27FC236}">
                <a16:creationId xmlns:a16="http://schemas.microsoft.com/office/drawing/2014/main" id="{6AB81F99-9E2C-4B37-92B2-E3C51B83DAC1}"/>
              </a:ext>
            </a:extLst>
          </p:cNvPr>
          <p:cNvSpPr txBox="1"/>
          <p:nvPr/>
        </p:nvSpPr>
        <p:spPr>
          <a:xfrm>
            <a:off x="755576" y="1182691"/>
            <a:ext cx="7920880" cy="2108334"/>
          </a:xfrm>
          <a:prstGeom prst="rect">
            <a:avLst/>
          </a:prstGeom>
          <a:noFill/>
        </p:spPr>
        <p:txBody>
          <a:bodyPr wrap="square" rtlCol="0">
            <a:spAutoFit/>
          </a:bodyPr>
          <a:lstStyle/>
          <a:p>
            <a:pPr algn="ctr">
              <a:lnSpc>
                <a:spcPct val="150000"/>
              </a:lnSpc>
              <a:spcAft>
                <a:spcPts val="1000"/>
              </a:spcAft>
            </a:pPr>
            <a:r>
              <a:rPr lang="pt-BR" sz="2600" b="1" dirty="0">
                <a:latin typeface="Verdana" panose="020B0604030504040204" pitchFamily="34" charset="0"/>
                <a:ea typeface="Verdana" panose="020B0604030504040204" pitchFamily="34" charset="0"/>
              </a:rPr>
              <a:t>Outras considerações por escrito:</a:t>
            </a:r>
          </a:p>
          <a:p>
            <a:pPr algn="ctr">
              <a:lnSpc>
                <a:spcPct val="150000"/>
              </a:lnSpc>
              <a:spcAft>
                <a:spcPts val="1000"/>
              </a:spcAft>
            </a:pPr>
            <a:r>
              <a:rPr lang="pt-BR" sz="2600" b="1" dirty="0">
                <a:latin typeface="Verdana" panose="020B0604030504040204" pitchFamily="34" charset="0"/>
                <a:ea typeface="Verdana" panose="020B0604030504040204" pitchFamily="34" charset="0"/>
              </a:rPr>
              <a:t>Até dia 08 de outubro de 2020 em: </a:t>
            </a:r>
          </a:p>
          <a:p>
            <a:pPr algn="ctr">
              <a:lnSpc>
                <a:spcPct val="150000"/>
              </a:lnSpc>
              <a:spcAft>
                <a:spcPts val="1000"/>
              </a:spcAft>
            </a:pPr>
            <a:r>
              <a:rPr lang="pt-BR" sz="2800" b="1"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consema@sp.gov.br</a:t>
            </a:r>
          </a:p>
        </p:txBody>
      </p:sp>
    </p:spTree>
    <p:extLst>
      <p:ext uri="{BB962C8B-B14F-4D97-AF65-F5344CB8AC3E}">
        <p14:creationId xmlns:p14="http://schemas.microsoft.com/office/powerpoint/2010/main" val="68751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nselmo\Desktop\DOCs CONSEMA\APRESENTAÇÕES E IMAGENS\Imagens apresentações\LOGO CONSEMA NORMAL.png">
            <a:extLst>
              <a:ext uri="{FF2B5EF4-FFF2-40B4-BE49-F238E27FC236}">
                <a16:creationId xmlns:a16="http://schemas.microsoft.com/office/drawing/2014/main" id="{265E8C84-210D-4E26-A7C5-D4F5049AFF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947" y="1090151"/>
            <a:ext cx="6628111" cy="2916007"/>
          </a:xfrm>
          <a:prstGeom prst="rect">
            <a:avLst/>
          </a:prstGeom>
          <a:noFill/>
          <a:extLst>
            <a:ext uri="{909E8E84-426E-40DD-AFC4-6F175D3DCCD1}">
              <a14:hiddenFill xmlns:a14="http://schemas.microsoft.com/office/drawing/2010/main">
                <a:solidFill>
                  <a:srgbClr val="FFFFFF"/>
                </a:solidFill>
              </a14:hiddenFill>
            </a:ext>
          </a:extLst>
        </p:spPr>
      </p:pic>
      <p:sp>
        <p:nvSpPr>
          <p:cNvPr id="7" name="Retângulo 6">
            <a:extLst>
              <a:ext uri="{FF2B5EF4-FFF2-40B4-BE49-F238E27FC236}">
                <a16:creationId xmlns:a16="http://schemas.microsoft.com/office/drawing/2014/main" id="{F7434079-46E5-423A-BB3E-E7655CDFD6D5}"/>
              </a:ext>
            </a:extLst>
          </p:cNvPr>
          <p:cNvSpPr/>
          <p:nvPr/>
        </p:nvSpPr>
        <p:spPr>
          <a:xfrm>
            <a:off x="992436" y="4309849"/>
            <a:ext cx="7344816" cy="611578"/>
          </a:xfrm>
          <a:prstGeom prst="rect">
            <a:avLst/>
          </a:prstGeom>
        </p:spPr>
        <p:txBody>
          <a:bodyPr wrap="square">
            <a:spAutoFit/>
          </a:bodyPr>
          <a:lstStyle/>
          <a:p>
            <a:pPr algn="ctr">
              <a:lnSpc>
                <a:spcPct val="150000"/>
              </a:lnSpc>
            </a:pPr>
            <a:r>
              <a:rPr lang="pt-BR" sz="2600" b="1" dirty="0">
                <a:solidFill>
                  <a:srgbClr val="00863D"/>
                </a:solidFill>
                <a:latin typeface="Verdana" panose="020B0604030504040204" pitchFamily="34" charset="0"/>
                <a:ea typeface="Verdana" panose="020B0604030504040204" pitchFamily="34" charset="0"/>
              </a:rPr>
              <a:t>Conselho Estadual do Meio Ambiente</a:t>
            </a:r>
          </a:p>
        </p:txBody>
      </p:sp>
      <p:sp>
        <p:nvSpPr>
          <p:cNvPr id="8" name="Retângulo 7">
            <a:extLst>
              <a:ext uri="{FF2B5EF4-FFF2-40B4-BE49-F238E27FC236}">
                <a16:creationId xmlns:a16="http://schemas.microsoft.com/office/drawing/2014/main" id="{CCCA9AF8-1BA2-4D8A-91AC-C7A2EDE99A6D}"/>
              </a:ext>
            </a:extLst>
          </p:cNvPr>
          <p:cNvSpPr/>
          <p:nvPr/>
        </p:nvSpPr>
        <p:spPr>
          <a:xfrm>
            <a:off x="2894990" y="4913541"/>
            <a:ext cx="3339376" cy="531684"/>
          </a:xfrm>
          <a:prstGeom prst="rect">
            <a:avLst/>
          </a:prstGeom>
        </p:spPr>
        <p:txBody>
          <a:bodyPr wrap="none">
            <a:spAutoFit/>
          </a:bodyPr>
          <a:lstStyle/>
          <a:p>
            <a:pPr algn="ctr">
              <a:lnSpc>
                <a:spcPct val="150000"/>
              </a:lnSpc>
            </a:pPr>
            <a:r>
              <a:rPr lang="pt-BR" sz="2200" b="1" dirty="0">
                <a:solidFill>
                  <a:srgbClr val="00863D"/>
                </a:solidFill>
                <a:latin typeface="Verdana" panose="020B0604030504040204" pitchFamily="34" charset="0"/>
                <a:ea typeface="Verdana" panose="020B0604030504040204" pitchFamily="34" charset="0"/>
              </a:rPr>
              <a:t>consema@sp.gov.br</a:t>
            </a:r>
            <a:endParaRPr lang="pt-BR" sz="2000" b="1" dirty="0">
              <a:solidFill>
                <a:srgbClr val="00863D"/>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8570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FF355DC9-45C7-489D-A0D9-8A5598351F57}"/>
              </a:ext>
            </a:extLst>
          </p:cNvPr>
          <p:cNvSpPr/>
          <p:nvPr/>
        </p:nvSpPr>
        <p:spPr>
          <a:xfrm>
            <a:off x="539553" y="2970836"/>
            <a:ext cx="8163251" cy="16823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611560" y="764704"/>
            <a:ext cx="7920880" cy="4896982"/>
          </a:xfrm>
          <a:prstGeom prst="rect">
            <a:avLst/>
          </a:prstGeom>
          <a:noFill/>
        </p:spPr>
        <p:txBody>
          <a:bodyPr wrap="square" rtlCol="0">
            <a:spAutoFit/>
          </a:bodyPr>
          <a:lstStyle/>
          <a:p>
            <a:pPr marL="342891" indent="-342891" algn="just">
              <a:lnSpc>
                <a:spcPct val="150000"/>
              </a:lnSpc>
              <a:spcAft>
                <a:spcPts val="1000"/>
              </a:spcAft>
              <a:buFont typeface="Arial" panose="020B0604020202020204" pitchFamily="34" charset="0"/>
              <a:buChar char="•"/>
            </a:pPr>
            <a:r>
              <a:rPr lang="pt-BR" sz="2200" dirty="0">
                <a:latin typeface="Verdana" panose="020B0604030504040204" pitchFamily="34" charset="0"/>
                <a:ea typeface="Verdana" panose="020B0604030504040204" pitchFamily="34" charset="0"/>
              </a:rPr>
              <a:t>Realização em ambiente de videoconferência em virtude das recomendações e cuidados frente ao controle e combate à pandemia do COVID-19 (Novo Coronavírus)</a:t>
            </a:r>
          </a:p>
          <a:p>
            <a:pPr marL="271456" algn="ctr">
              <a:lnSpc>
                <a:spcPct val="150000"/>
              </a:lnSpc>
              <a:spcAft>
                <a:spcPts val="1000"/>
              </a:spcAft>
            </a:pPr>
            <a:r>
              <a:rPr lang="pt-BR" sz="2200" b="1" dirty="0">
                <a:latin typeface="Verdana" panose="020B0604030504040204" pitchFamily="34" charset="0"/>
                <a:ea typeface="Verdana" panose="020B0604030504040204" pitchFamily="34" charset="0"/>
              </a:rPr>
              <a:t>Transmissão ao vivo pelo Portal da SIMA </a:t>
            </a:r>
            <a:r>
              <a:rPr lang="pt-BR" sz="2300" b="1" u="sng" dirty="0">
                <a:solidFill>
                  <a:srgbClr val="0070C0"/>
                </a:solidFill>
                <a:latin typeface="Verdana" panose="020B0604030504040204" pitchFamily="34" charset="0"/>
                <a:ea typeface="Verdana" panose="020B0604030504040204" pitchFamily="34" charset="0"/>
                <a:hlinkClick r:id="rId3"/>
              </a:rPr>
              <a:t>www.infraestruturameioambiente.sp.gov.br/</a:t>
            </a:r>
            <a:r>
              <a:rPr lang="pt-BR" sz="2300" b="1" u="sng" dirty="0">
                <a:solidFill>
                  <a:srgbClr val="0070C0"/>
                </a:solidFill>
                <a:latin typeface="Verdana" panose="020B0604030504040204" pitchFamily="34" charset="0"/>
                <a:ea typeface="Verdana" panose="020B0604030504040204" pitchFamily="34" charset="0"/>
              </a:rPr>
              <a:t>consema</a:t>
            </a:r>
          </a:p>
          <a:p>
            <a:pPr marL="342891" indent="-342891"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Videoconferência: </a:t>
            </a:r>
            <a:r>
              <a:rPr lang="pt-BR" sz="2200" dirty="0">
                <a:latin typeface="Verdana" panose="020B0604030504040204" pitchFamily="34" charset="0"/>
                <a:ea typeface="Verdana" panose="020B0604030504040204" pitchFamily="34" charset="0"/>
              </a:rPr>
              <a:t>Recomendável uso de fone de ouvido e deve-se </a:t>
            </a:r>
            <a:r>
              <a:rPr lang="pt-BR" sz="2200" u="sng" dirty="0">
                <a:latin typeface="Verdana" panose="020B0604030504040204" pitchFamily="34" charset="0"/>
                <a:ea typeface="Verdana" panose="020B0604030504040204" pitchFamily="34" charset="0"/>
              </a:rPr>
              <a:t>manter o microfone desabilitado</a:t>
            </a:r>
            <a:endParaRPr lang="pt-BR" sz="2200" b="1" u="sng" dirty="0">
              <a:solidFill>
                <a:srgbClr val="0070C0"/>
              </a:solidFill>
              <a:latin typeface="Verdana" panose="020B0604030504040204" pitchFamily="34" charset="0"/>
              <a:ea typeface="Verdana" panose="020B0604030504040204" pitchFamily="34" charset="0"/>
            </a:endParaRPr>
          </a:p>
        </p:txBody>
      </p:sp>
      <p:sp>
        <p:nvSpPr>
          <p:cNvPr id="2" name="CaixaDeTexto 1"/>
          <p:cNvSpPr txBox="1"/>
          <p:nvPr/>
        </p:nvSpPr>
        <p:spPr>
          <a:xfrm>
            <a:off x="539553" y="204148"/>
            <a:ext cx="5884491"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Audiência Pública Virtual</a:t>
            </a:r>
            <a:endParaRPr lang="pt-B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401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39552" y="1176802"/>
            <a:ext cx="8064896" cy="4045466"/>
          </a:xfrm>
          <a:prstGeom prst="rect">
            <a:avLst/>
          </a:prstGeom>
          <a:noFill/>
        </p:spPr>
        <p:txBody>
          <a:bodyPr wrap="square" rtlCol="0">
            <a:spAutoFit/>
          </a:bodyPr>
          <a:lstStyle/>
          <a:p>
            <a:pPr algn="ctr">
              <a:lnSpc>
                <a:spcPct val="150000"/>
              </a:lnSpc>
              <a:spcAft>
                <a:spcPts val="1000"/>
              </a:spcAft>
            </a:pPr>
            <a:r>
              <a:rPr lang="pt-BR" sz="2600" b="1" dirty="0">
                <a:latin typeface="Verdana" panose="020B0604030504040204" pitchFamily="34" charset="0"/>
                <a:ea typeface="Verdana" panose="020B0604030504040204" pitchFamily="34" charset="0"/>
              </a:rPr>
              <a:t>“</a:t>
            </a:r>
            <a:r>
              <a:rPr lang="pt-BR" sz="2800" b="1" dirty="0">
                <a:latin typeface="Verdana" panose="020B0604030504040204" pitchFamily="34" charset="0"/>
                <a:ea typeface="Verdana" panose="020B0604030504040204" pitchFamily="34" charset="0"/>
              </a:rPr>
              <a:t>EIA/RIMA “URE - Usina de Recuperação de Energia - Santos”</a:t>
            </a:r>
          </a:p>
          <a:p>
            <a:pPr algn="ctr">
              <a:lnSpc>
                <a:spcPct val="150000"/>
              </a:lnSpc>
              <a:spcAft>
                <a:spcPts val="1000"/>
              </a:spcAft>
            </a:pPr>
            <a:r>
              <a:rPr lang="pt-BR" sz="2600" dirty="0">
                <a:latin typeface="Verdana" panose="020B0604030504040204" pitchFamily="34" charset="0"/>
                <a:ea typeface="Verdana" panose="020B0604030504040204" pitchFamily="34" charset="0"/>
              </a:rPr>
              <a:t>Valoriza Energia SPE</a:t>
            </a:r>
          </a:p>
          <a:p>
            <a:pPr algn="ctr">
              <a:lnSpc>
                <a:spcPct val="150000"/>
              </a:lnSpc>
              <a:spcAft>
                <a:spcPts val="1000"/>
              </a:spcAft>
            </a:pPr>
            <a:endParaRPr lang="pt-BR" sz="2600" dirty="0">
              <a:latin typeface="Verdana" panose="020B0604030504040204" pitchFamily="34" charset="0"/>
              <a:ea typeface="Verdana" panose="020B0604030504040204" pitchFamily="34" charset="0"/>
            </a:endParaRPr>
          </a:p>
          <a:p>
            <a:pPr algn="ctr">
              <a:lnSpc>
                <a:spcPct val="150000"/>
              </a:lnSpc>
              <a:spcAft>
                <a:spcPts val="1000"/>
              </a:spcAft>
            </a:pPr>
            <a:r>
              <a:rPr lang="pt-BR" sz="2200" i="1" dirty="0">
                <a:latin typeface="Verdana" panose="020B0604030504040204" pitchFamily="34" charset="0"/>
                <a:ea typeface="Verdana" panose="020B0604030504040204" pitchFamily="34" charset="0"/>
              </a:rPr>
              <a:t>Processo CETESB 56/2020 </a:t>
            </a:r>
          </a:p>
          <a:p>
            <a:pPr algn="ctr">
              <a:lnSpc>
                <a:spcPct val="150000"/>
              </a:lnSpc>
              <a:spcAft>
                <a:spcPts val="1000"/>
              </a:spcAft>
            </a:pPr>
            <a:r>
              <a:rPr lang="pt-BR" sz="2200" i="1" dirty="0">
                <a:latin typeface="Verdana" panose="020B0604030504040204" pitchFamily="34" charset="0"/>
                <a:ea typeface="Verdana" panose="020B0604030504040204" pitchFamily="34" charset="0"/>
              </a:rPr>
              <a:t>(e-ambiente CETESB.007885/2020-59)</a:t>
            </a:r>
          </a:p>
        </p:txBody>
      </p:sp>
      <p:sp>
        <p:nvSpPr>
          <p:cNvPr id="2" name="CaixaDeTexto 1"/>
          <p:cNvSpPr txBox="1"/>
          <p:nvPr/>
        </p:nvSpPr>
        <p:spPr>
          <a:xfrm>
            <a:off x="611561" y="204148"/>
            <a:ext cx="5812483"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AUDIÊNCIA PÚBLICA VIRTUAL</a:t>
            </a:r>
            <a:endParaRPr lang="pt-BR" sz="2400" dirty="0">
              <a:effectLst>
                <a:outerShdw blurRad="38100" dist="38100" dir="2700000" algn="tl">
                  <a:srgbClr val="000000">
                    <a:alpha val="43137"/>
                  </a:srgbClr>
                </a:outerShdw>
              </a:effectLst>
            </a:endParaRPr>
          </a:p>
        </p:txBody>
      </p:sp>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110" y="5733258"/>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0183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5" y="204148"/>
            <a:ext cx="5956499"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Composição da Mesa Diretora</a:t>
            </a:r>
            <a:endParaRPr lang="pt-BR" sz="2400" dirty="0">
              <a:effectLst>
                <a:outerShdw blurRad="38100" dist="38100" dir="2700000" algn="tl">
                  <a:srgbClr val="000000">
                    <a:alpha val="43137"/>
                  </a:srgbClr>
                </a:outerShdw>
              </a:effectLst>
            </a:endParaRPr>
          </a:p>
        </p:txBody>
      </p:sp>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3" y="5774459"/>
            <a:ext cx="1159595" cy="510159"/>
          </a:xfrm>
          <a:prstGeom prst="rect">
            <a:avLst/>
          </a:prstGeom>
          <a:noFill/>
          <a:extLst>
            <a:ext uri="{909E8E84-426E-40DD-AFC4-6F175D3DCCD1}">
              <a14:hiddenFill xmlns:a14="http://schemas.microsoft.com/office/drawing/2010/main">
                <a:solidFill>
                  <a:srgbClr val="FFFFFF"/>
                </a:solidFill>
              </a14:hiddenFill>
            </a:ext>
          </a:extLst>
        </p:spPr>
      </p:pic>
      <p:sp>
        <p:nvSpPr>
          <p:cNvPr id="6" name="CaixaDeTexto 5">
            <a:extLst>
              <a:ext uri="{FF2B5EF4-FFF2-40B4-BE49-F238E27FC236}">
                <a16:creationId xmlns:a16="http://schemas.microsoft.com/office/drawing/2014/main" id="{7DF08EE8-413E-4C83-B75B-47AA990D7E02}"/>
              </a:ext>
            </a:extLst>
          </p:cNvPr>
          <p:cNvSpPr txBox="1"/>
          <p:nvPr/>
        </p:nvSpPr>
        <p:spPr>
          <a:xfrm>
            <a:off x="899592" y="1052736"/>
            <a:ext cx="7632848" cy="3712042"/>
          </a:xfrm>
          <a:prstGeom prst="rect">
            <a:avLst/>
          </a:prstGeom>
          <a:noFill/>
        </p:spPr>
        <p:txBody>
          <a:bodyPr wrap="square" rtlCol="0">
            <a:spAutoFit/>
          </a:bodyPr>
          <a:lstStyle/>
          <a:p>
            <a:pPr indent="20638" algn="just">
              <a:lnSpc>
                <a:spcPct val="150000"/>
              </a:lnSpc>
              <a:spcAft>
                <a:spcPts val="1000"/>
              </a:spcAft>
            </a:pPr>
            <a:r>
              <a:rPr lang="pt-BR" sz="2200" b="1" dirty="0">
                <a:latin typeface="Verdana" panose="020B0604030504040204" pitchFamily="34" charset="0"/>
                <a:ea typeface="Verdana" panose="020B0604030504040204" pitchFamily="34" charset="0"/>
              </a:rPr>
              <a:t>Anselmo Guimarães</a:t>
            </a:r>
          </a:p>
          <a:p>
            <a:pPr indent="20638" algn="just">
              <a:lnSpc>
                <a:spcPct val="150000"/>
              </a:lnSpc>
              <a:spcAft>
                <a:spcPts val="1000"/>
              </a:spcAft>
            </a:pPr>
            <a:r>
              <a:rPr lang="pt-BR" sz="2200" dirty="0">
                <a:latin typeface="Verdana" panose="020B0604030504040204" pitchFamily="34" charset="0"/>
                <a:ea typeface="Verdana" panose="020B0604030504040204" pitchFamily="34" charset="0"/>
              </a:rPr>
              <a:t>Secretário-Executivo do CONSEMA</a:t>
            </a:r>
          </a:p>
          <a:p>
            <a:pPr indent="20638" algn="just">
              <a:lnSpc>
                <a:spcPct val="150000"/>
              </a:lnSpc>
              <a:spcAft>
                <a:spcPts val="1000"/>
              </a:spcAft>
            </a:pPr>
            <a:r>
              <a:rPr lang="pt-BR" sz="2200" b="1" dirty="0">
                <a:latin typeface="Verdana" panose="020B0604030504040204" pitchFamily="34" charset="0"/>
                <a:ea typeface="Verdana" panose="020B0604030504040204" pitchFamily="34" charset="0"/>
              </a:rPr>
              <a:t>Domenico Tremaroli</a:t>
            </a:r>
          </a:p>
          <a:p>
            <a:pPr indent="20638" algn="just">
              <a:lnSpc>
                <a:spcPct val="150000"/>
              </a:lnSpc>
              <a:spcAft>
                <a:spcPts val="1000"/>
              </a:spcAft>
            </a:pPr>
            <a:r>
              <a:rPr lang="pt-BR" sz="2200" dirty="0">
                <a:latin typeface="Verdana" panose="020B0604030504040204" pitchFamily="34" charset="0"/>
                <a:ea typeface="Verdana" panose="020B0604030504040204" pitchFamily="34" charset="0"/>
              </a:rPr>
              <a:t>Diretor de Avaliação de Impacto Ambiental</a:t>
            </a:r>
          </a:p>
          <a:p>
            <a:pPr indent="20638" algn="just">
              <a:lnSpc>
                <a:spcPct val="150000"/>
              </a:lnSpc>
              <a:spcAft>
                <a:spcPts val="1000"/>
              </a:spcAft>
            </a:pPr>
            <a:r>
              <a:rPr lang="pt-BR" sz="2200" b="1" dirty="0">
                <a:latin typeface="Verdana" panose="020B0604030504040204" pitchFamily="34" charset="0"/>
                <a:ea typeface="Verdana" panose="020B0604030504040204" pitchFamily="34" charset="0"/>
              </a:rPr>
              <a:t>Luiz Renato Prado Ribeiro</a:t>
            </a:r>
          </a:p>
          <a:p>
            <a:pPr indent="20638" algn="just">
              <a:lnSpc>
                <a:spcPct val="150000"/>
              </a:lnSpc>
              <a:spcAft>
                <a:spcPts val="1000"/>
              </a:spcAft>
            </a:pPr>
            <a:r>
              <a:rPr lang="pt-BR" sz="2200" dirty="0">
                <a:latin typeface="Verdana" panose="020B0604030504040204" pitchFamily="34" charset="0"/>
                <a:ea typeface="Verdana" panose="020B0604030504040204" pitchFamily="34" charset="0"/>
              </a:rPr>
              <a:t>CONSEMA - Concidadania</a:t>
            </a:r>
          </a:p>
        </p:txBody>
      </p:sp>
    </p:spTree>
    <p:extLst>
      <p:ext uri="{BB962C8B-B14F-4D97-AF65-F5344CB8AC3E}">
        <p14:creationId xmlns:p14="http://schemas.microsoft.com/office/powerpoint/2010/main" val="127604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2204" y="5805266"/>
            <a:ext cx="1159595" cy="510159"/>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p:cNvSpPr txBox="1"/>
          <p:nvPr/>
        </p:nvSpPr>
        <p:spPr>
          <a:xfrm>
            <a:off x="467544" y="1340770"/>
            <a:ext cx="8136904" cy="3452805"/>
          </a:xfrm>
          <a:prstGeom prst="rect">
            <a:avLst/>
          </a:prstGeom>
          <a:noFill/>
        </p:spPr>
        <p:txBody>
          <a:bodyPr wrap="square" rtlCol="0">
            <a:spAutoFit/>
          </a:bodyPr>
          <a:lstStyle/>
          <a:p>
            <a:pPr algn="ctr">
              <a:lnSpc>
                <a:spcPct val="150000"/>
              </a:lnSpc>
            </a:pPr>
            <a:r>
              <a:rPr lang="pt-BR" sz="3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AUDIÊNCIA PÚBLICA</a:t>
            </a:r>
          </a:p>
          <a:p>
            <a:pPr algn="ctr">
              <a:lnSpc>
                <a:spcPct val="150000"/>
              </a:lnSpc>
            </a:pPr>
            <a:r>
              <a:rPr lang="pt-BR" sz="3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CONSEMA</a:t>
            </a:r>
          </a:p>
          <a:p>
            <a:pPr algn="ctr">
              <a:lnSpc>
                <a:spcPct val="150000"/>
              </a:lnSpc>
            </a:pPr>
            <a:endParaRPr lang="pt-BR" sz="2200" b="1" dirty="0">
              <a:latin typeface="Verdana" panose="020B0604030504040204" pitchFamily="34" charset="0"/>
              <a:ea typeface="Verdana" panose="020B0604030504040204" pitchFamily="34" charset="0"/>
            </a:endParaRPr>
          </a:p>
          <a:p>
            <a:pPr algn="ctr">
              <a:lnSpc>
                <a:spcPct val="150000"/>
              </a:lnSpc>
            </a:pPr>
            <a:r>
              <a:rPr lang="pt-BR" sz="2200" b="1" dirty="0">
                <a:latin typeface="Verdana" panose="020B0604030504040204" pitchFamily="34" charset="0"/>
                <a:ea typeface="Verdana" panose="020B0604030504040204" pitchFamily="34" charset="0"/>
              </a:rPr>
              <a:t>Lei Estadual nº 13.507/2009</a:t>
            </a:r>
          </a:p>
          <a:p>
            <a:pPr algn="ctr">
              <a:lnSpc>
                <a:spcPct val="150000"/>
              </a:lnSpc>
            </a:pPr>
            <a:r>
              <a:rPr lang="pt-BR" sz="2200" b="1" dirty="0">
                <a:latin typeface="Verdana" panose="020B0604030504040204" pitchFamily="34" charset="0"/>
                <a:ea typeface="Verdana" panose="020B0604030504040204" pitchFamily="34" charset="0"/>
              </a:rPr>
              <a:t>Decreto Estadual nº 55.087/2009</a:t>
            </a:r>
          </a:p>
          <a:p>
            <a:pPr algn="ctr">
              <a:lnSpc>
                <a:spcPct val="150000"/>
              </a:lnSpc>
            </a:pPr>
            <a:r>
              <a:rPr lang="pt-BR" sz="2200" b="1" dirty="0">
                <a:latin typeface="Verdana" panose="020B0604030504040204" pitchFamily="34" charset="0"/>
                <a:ea typeface="Verdana" panose="020B0604030504040204" pitchFamily="34" charset="0"/>
              </a:rPr>
              <a:t>Deliberação Normativa CONSEMA nº 01/2011</a:t>
            </a:r>
            <a:endParaRPr lang="pt-BR" sz="2200" dirty="0"/>
          </a:p>
        </p:txBody>
      </p:sp>
    </p:spTree>
    <p:extLst>
      <p:ext uri="{BB962C8B-B14F-4D97-AF65-F5344CB8AC3E}">
        <p14:creationId xmlns:p14="http://schemas.microsoft.com/office/powerpoint/2010/main" val="153216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451933" y="836714"/>
            <a:ext cx="8233816" cy="4850815"/>
          </a:xfrm>
          <a:prstGeom prst="rect">
            <a:avLst/>
          </a:prstGeom>
          <a:noFill/>
        </p:spPr>
        <p:txBody>
          <a:bodyPr wrap="square" rtlCol="0">
            <a:spAutoFit/>
          </a:bodyPr>
          <a:lstStyle/>
          <a:p>
            <a:pPr marL="342891" indent="-342891"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Evento aberto, público, onde são apresentados os aspectos ambientais da proposta ou projeto a todos</a:t>
            </a:r>
          </a:p>
          <a:p>
            <a:pPr marL="342891" indent="-342891"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Dirimir dúvidas e conhecer a opinião pública, recolhendo críticas e sugestões sobre:</a:t>
            </a:r>
          </a:p>
          <a:p>
            <a:pPr marL="1079473" indent="-546086" algn="just">
              <a:lnSpc>
                <a:spcPct val="150000"/>
              </a:lnSpc>
              <a:buFont typeface="Symbol" panose="05050102010706020507" pitchFamily="18" charset="2"/>
              <a:buChar char=""/>
            </a:pPr>
            <a:r>
              <a:rPr lang="pt-BR" sz="2200" b="1" u="sng" dirty="0">
                <a:latin typeface="Verdana" panose="020B0604030504040204" pitchFamily="34" charset="0"/>
                <a:ea typeface="Verdana" panose="020B0604030504040204" pitchFamily="34" charset="0"/>
              </a:rPr>
              <a:t>Licenciamento ambiental (EIA/RIMA)</a:t>
            </a:r>
          </a:p>
          <a:p>
            <a:pPr marL="1079473" indent="-546086" algn="just">
              <a:lnSpc>
                <a:spcPct val="150000"/>
              </a:lnSpc>
              <a:buFont typeface="Symbol" panose="05050102010706020507" pitchFamily="18" charset="2"/>
              <a:buChar char=""/>
            </a:pPr>
            <a:r>
              <a:rPr lang="pt-BR" sz="2200" b="1" dirty="0">
                <a:latin typeface="Verdana" panose="020B0604030504040204" pitchFamily="34" charset="0"/>
                <a:ea typeface="Verdana" panose="020B0604030504040204" pitchFamily="34" charset="0"/>
              </a:rPr>
              <a:t>Criação ou alteração de </a:t>
            </a:r>
            <a:r>
              <a:rPr lang="pt-BR" sz="2200" b="1" dirty="0" err="1">
                <a:latin typeface="Verdana" panose="020B0604030504040204" pitchFamily="34" charset="0"/>
                <a:ea typeface="Verdana" panose="020B0604030504040204" pitchFamily="34" charset="0"/>
              </a:rPr>
              <a:t>UC’s</a:t>
            </a:r>
            <a:endParaRPr lang="pt-BR" sz="2200" b="1" dirty="0">
              <a:latin typeface="Verdana" panose="020B0604030504040204" pitchFamily="34" charset="0"/>
              <a:ea typeface="Verdana" panose="020B0604030504040204" pitchFamily="34" charset="0"/>
            </a:endParaRPr>
          </a:p>
          <a:p>
            <a:pPr marL="1079473" indent="-546086" algn="just">
              <a:lnSpc>
                <a:spcPct val="150000"/>
              </a:lnSpc>
              <a:buFont typeface="Symbol" panose="05050102010706020507" pitchFamily="18" charset="2"/>
              <a:buChar char=""/>
            </a:pPr>
            <a:r>
              <a:rPr lang="pt-BR" sz="2200" b="1" dirty="0">
                <a:latin typeface="Verdana" panose="020B0604030504040204" pitchFamily="34" charset="0"/>
                <a:ea typeface="Verdana" panose="020B0604030504040204" pitchFamily="34" charset="0"/>
              </a:rPr>
              <a:t>Zoneamento Ecológico-Econômico</a:t>
            </a:r>
          </a:p>
          <a:p>
            <a:pPr marL="1079473" indent="-546086" algn="just">
              <a:lnSpc>
                <a:spcPct val="150000"/>
              </a:lnSpc>
              <a:buFont typeface="Symbol" panose="05050102010706020507" pitchFamily="18" charset="2"/>
              <a:buChar char=""/>
            </a:pPr>
            <a:r>
              <a:rPr lang="pt-BR" sz="2200" b="1" dirty="0">
                <a:latin typeface="Verdana" panose="020B0604030504040204" pitchFamily="34" charset="0"/>
                <a:ea typeface="Verdana" panose="020B0604030504040204" pitchFamily="34" charset="0"/>
              </a:rPr>
              <a:t>Outras questões de interesse ambiental</a:t>
            </a:r>
            <a:endParaRPr lang="pt-BR" sz="2200" dirty="0">
              <a:solidFill>
                <a:srgbClr val="034E84"/>
              </a:solidFill>
              <a:latin typeface="Verdana" panose="020B0604030504040204" pitchFamily="34" charset="0"/>
              <a:ea typeface="Verdana" panose="020B0604030504040204" pitchFamily="34" charset="0"/>
            </a:endParaRPr>
          </a:p>
        </p:txBody>
      </p:sp>
      <p:sp>
        <p:nvSpPr>
          <p:cNvPr id="2" name="CaixaDeTexto 1"/>
          <p:cNvSpPr txBox="1"/>
          <p:nvPr/>
        </p:nvSpPr>
        <p:spPr>
          <a:xfrm>
            <a:off x="467544" y="188643"/>
            <a:ext cx="4176464"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Definição e Objetivo</a:t>
            </a:r>
            <a:endParaRPr lang="pt-BR" sz="2400" dirty="0">
              <a:effectLst>
                <a:outerShdw blurRad="38100" dist="38100" dir="2700000" algn="tl">
                  <a:srgbClr val="000000">
                    <a:alpha val="43137"/>
                  </a:srgbClr>
                </a:outerShdw>
              </a:effectLst>
            </a:endParaRPr>
          </a:p>
        </p:txBody>
      </p:sp>
      <p:pic>
        <p:nvPicPr>
          <p:cNvPr id="4"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88870" y="5871171"/>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961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596405" y="908720"/>
            <a:ext cx="7920880" cy="4155753"/>
          </a:xfrm>
          <a:prstGeom prst="rect">
            <a:avLst/>
          </a:prstGeom>
          <a:noFill/>
        </p:spPr>
        <p:txBody>
          <a:bodyPr wrap="square" rtlCol="0">
            <a:spAutoFit/>
          </a:bodyPr>
          <a:lstStyle/>
          <a:p>
            <a:pPr algn="ctr">
              <a:lnSpc>
                <a:spcPct val="150000"/>
              </a:lnSpc>
              <a:spcAft>
                <a:spcPts val="1000"/>
              </a:spcAft>
            </a:pPr>
            <a:r>
              <a:rPr lang="pt-BR" sz="22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Edital de Convocação – D.O. de 01-09-2020</a:t>
            </a:r>
          </a:p>
          <a:p>
            <a:pPr marL="88898" algn="ctr">
              <a:lnSpc>
                <a:spcPct val="150000"/>
              </a:lnSpc>
              <a:spcAft>
                <a:spcPts val="1500"/>
              </a:spcAft>
            </a:pPr>
            <a:r>
              <a:rPr lang="pt-BR" sz="2200" b="1" dirty="0">
                <a:latin typeface="Verdana" panose="020B0604030504040204" pitchFamily="34" charset="0"/>
                <a:ea typeface="Verdana" panose="020B0604030504040204" pitchFamily="34" charset="0"/>
              </a:rPr>
              <a:t>(Deliberação Normativa CONSEMA 01/2011)</a:t>
            </a:r>
            <a:endParaRPr lang="pt-BR" sz="1500" b="1" dirty="0">
              <a:latin typeface="Verdana" panose="020B0604030504040204" pitchFamily="34" charset="0"/>
              <a:ea typeface="Verdana" panose="020B0604030504040204" pitchFamily="34" charset="0"/>
            </a:endParaRPr>
          </a:p>
          <a:p>
            <a:pPr algn="ctr">
              <a:lnSpc>
                <a:spcPct val="150000"/>
              </a:lnSpc>
              <a:spcAft>
                <a:spcPts val="1000"/>
              </a:spcAft>
            </a:pPr>
            <a:r>
              <a:rPr lang="pt-BR" sz="22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Secretário-Executivo do CONSEMA</a:t>
            </a:r>
          </a:p>
          <a:p>
            <a:pPr marL="533387" indent="-444489" algn="just">
              <a:lnSpc>
                <a:spcPct val="150000"/>
              </a:lnSpc>
              <a:spcAft>
                <a:spcPts val="1000"/>
              </a:spcAft>
              <a:buFont typeface="Symbol" panose="05050102010706020507" pitchFamily="18" charset="2"/>
              <a:buChar char=""/>
            </a:pPr>
            <a:r>
              <a:rPr lang="pt-BR" sz="2200" b="1" dirty="0">
                <a:latin typeface="Verdana" panose="020B0604030504040204" pitchFamily="34" charset="0"/>
                <a:ea typeface="Verdana" panose="020B0604030504040204" pitchFamily="34" charset="0"/>
              </a:rPr>
              <a:t>Função regimental de conduzir os trabalhos de forma neutra</a:t>
            </a:r>
          </a:p>
          <a:p>
            <a:pPr marL="533387" indent="-444489" algn="just">
              <a:lnSpc>
                <a:spcPct val="150000"/>
              </a:lnSpc>
              <a:spcAft>
                <a:spcPts val="1000"/>
              </a:spcAft>
              <a:buFont typeface="Symbol" panose="05050102010706020507" pitchFamily="18" charset="2"/>
              <a:buChar char=""/>
            </a:pPr>
            <a:r>
              <a:rPr lang="pt-BR" sz="2200" b="1" dirty="0">
                <a:latin typeface="Verdana" panose="020B0604030504040204" pitchFamily="34" charset="0"/>
                <a:ea typeface="Verdana" panose="020B0604030504040204" pitchFamily="34" charset="0"/>
              </a:rPr>
              <a:t>Garantir a fala dos interessados de modo democrático e organizado</a:t>
            </a:r>
            <a:endParaRPr lang="pt-BR" sz="2800" dirty="0">
              <a:solidFill>
                <a:srgbClr val="034E84"/>
              </a:solidFill>
              <a:latin typeface="Verdana" panose="020B0604030504040204" pitchFamily="34" charset="0"/>
              <a:ea typeface="Verdana" panose="020B0604030504040204" pitchFamily="34" charset="0"/>
            </a:endParaRPr>
          </a:p>
        </p:txBody>
      </p:sp>
      <p:sp>
        <p:nvSpPr>
          <p:cNvPr id="6" name="CaixaDeTexto 5"/>
          <p:cNvSpPr txBox="1"/>
          <p:nvPr/>
        </p:nvSpPr>
        <p:spPr>
          <a:xfrm>
            <a:off x="467544" y="188643"/>
            <a:ext cx="4176464"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Objetivo</a:t>
            </a:r>
            <a:endParaRPr lang="pt-BR" sz="2400" dirty="0">
              <a:effectLst>
                <a:outerShdw blurRad="38100" dist="38100" dir="2700000" algn="tl">
                  <a:srgbClr val="000000">
                    <a:alpha val="43137"/>
                  </a:srgbClr>
                </a:outerShdw>
              </a:effectLst>
            </a:endParaRPr>
          </a:p>
        </p:txBody>
      </p:sp>
      <p:pic>
        <p:nvPicPr>
          <p:cNvPr id="7"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9522" y="5611170"/>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776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899592" y="765065"/>
            <a:ext cx="7344816" cy="5327869"/>
          </a:xfrm>
          <a:prstGeom prst="rect">
            <a:avLst/>
          </a:prstGeom>
          <a:noFill/>
        </p:spPr>
        <p:txBody>
          <a:bodyPr wrap="square" rtlCol="0">
            <a:spAutoFit/>
          </a:bodyPr>
          <a:lstStyle/>
          <a:p>
            <a:pPr marL="430203" indent="-342891">
              <a:lnSpc>
                <a:spcPct val="150000"/>
              </a:lnSpc>
              <a:spcAft>
                <a:spcPts val="1000"/>
              </a:spcAft>
              <a:buFont typeface="Arial" panose="020B0604020202020204" pitchFamily="34" charset="0"/>
              <a:buChar char="•"/>
            </a:pPr>
            <a:r>
              <a:rPr lang="pt-BR" sz="2200" b="1" u="sng" dirty="0">
                <a:latin typeface="Verdana" panose="020B0604030504040204" pitchFamily="34" charset="0"/>
                <a:ea typeface="Verdana" panose="020B0604030504040204" pitchFamily="34" charset="0"/>
              </a:rPr>
              <a:t>Formulário</a:t>
            </a:r>
            <a:r>
              <a:rPr lang="pt-BR" sz="2200" b="1" dirty="0">
                <a:latin typeface="Verdana" panose="020B0604030504040204" pitchFamily="34" charset="0"/>
                <a:ea typeface="Verdana" panose="020B0604030504040204" pitchFamily="34" charset="0"/>
              </a:rPr>
              <a:t>:</a:t>
            </a:r>
            <a:endParaRPr lang="pt-BR" sz="2200" b="1" u="sng" dirty="0">
              <a:solidFill>
                <a:srgbClr val="0070C0"/>
              </a:solidFill>
              <a:latin typeface="Verdana" panose="020B0604030504040204" pitchFamily="34" charset="0"/>
              <a:ea typeface="Verdana" panose="020B0604030504040204" pitchFamily="34" charset="0"/>
              <a:hlinkClick r:id="rId3"/>
            </a:endParaRPr>
          </a:p>
          <a:p>
            <a:pPr algn="ctr">
              <a:lnSpc>
                <a:spcPct val="150000"/>
              </a:lnSpc>
              <a:spcAft>
                <a:spcPts val="1000"/>
              </a:spcAft>
            </a:pPr>
            <a:r>
              <a:rPr lang="pt-BR" sz="2200" b="1" u="sng" dirty="0">
                <a:solidFill>
                  <a:srgbClr val="0070C0"/>
                </a:solidFill>
                <a:latin typeface="Verdana" panose="020B0604030504040204" pitchFamily="34" charset="0"/>
                <a:ea typeface="Verdana" panose="020B0604030504040204" pitchFamily="34" charset="0"/>
                <a:hlinkClick r:id="rId3"/>
              </a:rPr>
              <a:t>www.infraestruturameioambiente.sp.gov.br/</a:t>
            </a:r>
            <a:r>
              <a:rPr lang="pt-BR" sz="2200" b="1" u="sng" dirty="0">
                <a:solidFill>
                  <a:srgbClr val="0070C0"/>
                </a:solidFill>
                <a:latin typeface="Verdana" panose="020B0604030504040204" pitchFamily="34" charset="0"/>
                <a:ea typeface="Verdana" panose="020B0604030504040204" pitchFamily="34" charset="0"/>
              </a:rPr>
              <a:t>consema</a:t>
            </a:r>
          </a:p>
          <a:p>
            <a:pPr marL="455613" indent="-455613" algn="just">
              <a:lnSpc>
                <a:spcPct val="150000"/>
              </a:lnSpc>
              <a:spcAft>
                <a:spcPts val="1000"/>
              </a:spcAft>
              <a:buFont typeface="+mj-lt"/>
              <a:buAutoNum type="arabicPeriod"/>
            </a:pPr>
            <a:r>
              <a:rPr lang="pt-BR" sz="2200" b="1" u="sng" dirty="0">
                <a:latin typeface="Verdana" panose="020B0604030504040204" pitchFamily="34" charset="0"/>
                <a:ea typeface="Verdana" panose="020B0604030504040204" pitchFamily="34" charset="0"/>
              </a:rPr>
              <a:t>Uso da palavra</a:t>
            </a:r>
            <a:r>
              <a:rPr lang="pt-BR" sz="2200" b="1" dirty="0">
                <a:latin typeface="Verdana" panose="020B0604030504040204" pitchFamily="34" charset="0"/>
                <a:ea typeface="Verdana" panose="020B0604030504040204" pitchFamily="34" charset="0"/>
              </a:rPr>
              <a:t>: link para acesso à plataforma Microsoft Teams</a:t>
            </a:r>
          </a:p>
          <a:p>
            <a:pPr marL="455613" indent="-455613" algn="just">
              <a:lnSpc>
                <a:spcPct val="150000"/>
              </a:lnSpc>
              <a:spcAft>
                <a:spcPts val="1000"/>
              </a:spcAft>
              <a:buFont typeface="+mj-lt"/>
              <a:buAutoNum type="arabicPeriod"/>
            </a:pPr>
            <a:r>
              <a:rPr lang="pt-BR" sz="2200" b="1" u="sng" dirty="0">
                <a:latin typeface="Verdana" panose="020B0604030504040204" pitchFamily="34" charset="0"/>
                <a:ea typeface="Verdana" panose="020B0604030504040204" pitchFamily="34" charset="0"/>
              </a:rPr>
              <a:t>Por escrito</a:t>
            </a:r>
            <a:r>
              <a:rPr lang="pt-BR" sz="2200" b="1" dirty="0">
                <a:latin typeface="Verdana" panose="020B0604030504040204" pitchFamily="34" charset="0"/>
                <a:ea typeface="Verdana" panose="020B0604030504040204" pitchFamily="34" charset="0"/>
              </a:rPr>
              <a:t>: registro no formulário eletrônico, para leitura</a:t>
            </a:r>
          </a:p>
          <a:p>
            <a:pPr marL="457189" indent="-457189" algn="just">
              <a:lnSpc>
                <a:spcPct val="150000"/>
              </a:lnSpc>
              <a:spcAft>
                <a:spcPts val="1000"/>
              </a:spcAft>
              <a:buFont typeface="Arial" panose="020B0604020202020204" pitchFamily="34" charset="0"/>
              <a:buChar char="•"/>
            </a:pPr>
            <a:r>
              <a:rPr lang="pt-BR" sz="2200" b="1" u="sng" dirty="0">
                <a:latin typeface="Verdana" panose="020B0604030504040204" pitchFamily="34" charset="0"/>
                <a:ea typeface="Verdana" panose="020B0604030504040204" pitchFamily="34" charset="0"/>
              </a:rPr>
              <a:t>Inscrições se encerram às 18h00</a:t>
            </a:r>
            <a:r>
              <a:rPr lang="pt-BR" sz="2200" b="1" dirty="0">
                <a:latin typeface="Verdana" panose="020B0604030504040204" pitchFamily="34" charset="0"/>
                <a:ea typeface="Verdana" panose="020B0604030504040204" pitchFamily="34" charset="0"/>
              </a:rPr>
              <a:t> </a:t>
            </a:r>
          </a:p>
          <a:p>
            <a:pPr algn="just">
              <a:lnSpc>
                <a:spcPct val="150000"/>
              </a:lnSpc>
              <a:spcAft>
                <a:spcPts val="1000"/>
              </a:spcAft>
            </a:pPr>
            <a:r>
              <a:rPr lang="pt-BR" sz="2200" b="1" dirty="0">
                <a:latin typeface="Verdana" panose="020B0604030504040204" pitchFamily="34" charset="0"/>
                <a:ea typeface="Verdana" panose="020B0604030504040204" pitchFamily="34" charset="0"/>
              </a:rPr>
              <a:t>     (60 minutos após início)</a:t>
            </a:r>
          </a:p>
        </p:txBody>
      </p:sp>
      <p:sp>
        <p:nvSpPr>
          <p:cNvPr id="5" name="CaixaDeTexto 4"/>
          <p:cNvSpPr txBox="1"/>
          <p:nvPr/>
        </p:nvSpPr>
        <p:spPr>
          <a:xfrm>
            <a:off x="467544" y="188643"/>
            <a:ext cx="6048672"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Inscrições para manifestação</a:t>
            </a:r>
          </a:p>
        </p:txBody>
      </p:sp>
      <p:pic>
        <p:nvPicPr>
          <p:cNvPr id="7" name="Picture 2" descr="C:\Users\anselmo\Desktop\DOCs CONSEMA\APRESENTAÇÕES E IMAGENS\Imagens apresentações\LOGO CONSEMA NORMA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8870" y="5733258"/>
            <a:ext cx="1159595" cy="51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361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467544" y="188643"/>
            <a:ext cx="6048672" cy="461665"/>
          </a:xfrm>
          <a:prstGeom prst="rect">
            <a:avLst/>
          </a:prstGeom>
          <a:noFill/>
        </p:spPr>
        <p:txBody>
          <a:bodyPr wrap="square" rtlCol="0">
            <a:spAutoFit/>
          </a:bodyPr>
          <a:lstStyle/>
          <a:p>
            <a:r>
              <a:rPr lang="pt-BR"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Manifestações - regras</a:t>
            </a:r>
            <a:endParaRPr lang="pt-BR" sz="2400" dirty="0">
              <a:effectLst>
                <a:outerShdw blurRad="38100" dist="38100" dir="2700000" algn="tl">
                  <a:srgbClr val="000000">
                    <a:alpha val="43137"/>
                  </a:srgbClr>
                </a:outerShdw>
              </a:effectLst>
            </a:endParaRPr>
          </a:p>
        </p:txBody>
      </p:sp>
      <p:pic>
        <p:nvPicPr>
          <p:cNvPr id="7" name="Picture 2" descr="C:\Users\anselmo\Desktop\DOCs CONSEMA\APRESENTAÇÕES E IMAGENS\Imagens apresentações\LOGO CONSEMA NORM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04894" y="5683482"/>
            <a:ext cx="1159595" cy="51015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6165099F-7835-430F-92F9-AFB75442739E}"/>
              </a:ext>
            </a:extLst>
          </p:cNvPr>
          <p:cNvSpPr/>
          <p:nvPr/>
        </p:nvSpPr>
        <p:spPr>
          <a:xfrm>
            <a:off x="467544" y="915700"/>
            <a:ext cx="8064896" cy="4471224"/>
          </a:xfrm>
          <a:prstGeom prst="rect">
            <a:avLst/>
          </a:prstGeom>
        </p:spPr>
        <p:txBody>
          <a:bodyPr wrap="square">
            <a:spAutoFit/>
          </a:bodyPr>
          <a:lstStyle/>
          <a:p>
            <a:pPr marL="457189" indent="-457189"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Falas / leitura do e-mail no intervalo do tempo e na ordem de inscrição</a:t>
            </a:r>
          </a:p>
          <a:p>
            <a:pPr marL="457189" indent="-457189"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Direito a uma manifestação</a:t>
            </a:r>
          </a:p>
          <a:p>
            <a:pPr marL="457189" indent="-457189" algn="just">
              <a:lnSpc>
                <a:spcPct val="150000"/>
              </a:lnSpc>
              <a:spcAft>
                <a:spcPts val="1000"/>
              </a:spcAft>
              <a:buFont typeface="Arial" panose="020B0604020202020204" pitchFamily="34" charset="0"/>
              <a:buChar char="•"/>
            </a:pPr>
            <a:r>
              <a:rPr lang="pt-BR" sz="2200" b="1" dirty="0">
                <a:latin typeface="Verdana" panose="020B0604030504040204" pitchFamily="34" charset="0"/>
                <a:ea typeface="Verdana" panose="020B0604030504040204" pitchFamily="34" charset="0"/>
              </a:rPr>
              <a:t>Representante de entidade da sociedade civil ou de órgão ou entidade público deverá comprovar a legitimidade de sua representatividade</a:t>
            </a:r>
          </a:p>
          <a:p>
            <a:pPr marL="457189" indent="-457189" algn="just">
              <a:lnSpc>
                <a:spcPct val="150000"/>
              </a:lnSpc>
              <a:spcAft>
                <a:spcPts val="1000"/>
              </a:spcAft>
              <a:buFont typeface="Arial" panose="020B0604020202020204" pitchFamily="34" charset="0"/>
              <a:buChar char="•"/>
            </a:pPr>
            <a:endParaRPr lang="pt-BR" sz="2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4097129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2218</TotalTime>
  <Words>1061</Words>
  <Application>Microsoft Office PowerPoint</Application>
  <PresentationFormat>Apresentação na tela (4:3)</PresentationFormat>
  <Paragraphs>133</Paragraphs>
  <Slides>16</Slides>
  <Notes>16</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16</vt:i4>
      </vt:variant>
    </vt:vector>
  </HeadingPairs>
  <TitlesOfParts>
    <vt:vector size="22" baseType="lpstr">
      <vt:lpstr>Arial</vt:lpstr>
      <vt:lpstr>Calibri</vt:lpstr>
      <vt:lpstr>Symbol</vt:lpstr>
      <vt:lpstr>Verdana</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ANSELMO GUIMARAES DE OLIVEIRA</dc:creator>
  <cp:lastModifiedBy>Tamara Gustinelli</cp:lastModifiedBy>
  <cp:revision>70</cp:revision>
  <dcterms:created xsi:type="dcterms:W3CDTF">2019-05-21T16:57:14Z</dcterms:created>
  <dcterms:modified xsi:type="dcterms:W3CDTF">2020-10-02T14:14:47Z</dcterms:modified>
</cp:coreProperties>
</file>