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0"/>
  </p:notesMasterIdLst>
  <p:sldIdLst>
    <p:sldId id="397" r:id="rId2"/>
    <p:sldId id="293" r:id="rId3"/>
    <p:sldId id="295" r:id="rId4"/>
    <p:sldId id="297" r:id="rId5"/>
    <p:sldId id="299" r:id="rId6"/>
    <p:sldId id="300" r:id="rId7"/>
    <p:sldId id="372" r:id="rId8"/>
    <p:sldId id="382" r:id="rId9"/>
    <p:sldId id="384" r:id="rId10"/>
    <p:sldId id="359" r:id="rId11"/>
    <p:sldId id="377" r:id="rId12"/>
    <p:sldId id="387" r:id="rId13"/>
    <p:sldId id="388" r:id="rId14"/>
    <p:sldId id="389" r:id="rId15"/>
    <p:sldId id="390" r:id="rId16"/>
    <p:sldId id="391" r:id="rId17"/>
    <p:sldId id="392" r:id="rId18"/>
    <p:sldId id="367" r:id="rId19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B0295E5-8DB2-4B00-879C-973B42D4235A}">
  <a:tblStyle styleId="{CB0295E5-8DB2-4B00-879C-973B42D423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A17AB6-D538-457E-B6FF-FECD568FABF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B55BCF-9E57-491B-8791-D3BBDEBDCEF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>
      <p:cViewPr>
        <p:scale>
          <a:sx n="90" d="100"/>
          <a:sy n="90" d="100"/>
        </p:scale>
        <p:origin x="-138" y="-72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1T14:23:18.632" idx="5">
    <p:pos x="10" y="10"/>
    <p:text>O título desse slide e do seguinte poderia ter um subtítulo indicando que são ressalvas do Conselho Gestor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5149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86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81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14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3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20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79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61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30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 userDrawn="1">
  <p:cSld name="1_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354960"/>
            <a:ext cx="9144000" cy="360040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4"/>
          <p:cNvCxnSpPr/>
          <p:nvPr/>
        </p:nvCxnSpPr>
        <p:spPr>
          <a:xfrm>
            <a:off x="467544" y="654829"/>
            <a:ext cx="81369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4" descr="nova-marca-gov-sp-2019-418x300.png"/>
          <p:cNvPicPr preferRelativeResize="0"/>
          <p:nvPr/>
        </p:nvPicPr>
        <p:blipFill rotWithShape="1">
          <a:blip r:embed="rId2">
            <a:alphaModFix/>
          </a:blip>
          <a:srcRect t="20038" b="13178"/>
          <a:stretch/>
        </p:blipFill>
        <p:spPr>
          <a:xfrm>
            <a:off x="7582184" y="59533"/>
            <a:ext cx="1490410" cy="5952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1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 rot="5400000">
            <a:off x="5219964" y="1638301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8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2DBEF4-85D2-4830-82D9-00F3AD653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15FEA15-5F81-4358-A3EF-9B1C6E833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19DE198-B803-4CEC-9E8D-DF524BF1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462C4122-EBA6-429D-A29D-F7A6D63442D0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97405D4-9E14-4884-A94D-3C6A43F1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4E668E8-0BAB-48F6-A522-99DA6641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F8BF1B9-21B1-42EB-9921-6520CA306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74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e conteúdo">
  <p:cSld name="2_Título e conteúd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5354960"/>
            <a:ext cx="9144000" cy="360040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857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" descr="nova-marca-gov-sp-2019-418x300.png"/>
          <p:cNvPicPr preferRelativeResize="0"/>
          <p:nvPr/>
        </p:nvPicPr>
        <p:blipFill rotWithShape="1">
          <a:blip r:embed="rId2">
            <a:alphaModFix/>
          </a:blip>
          <a:srcRect t="20038" b="13178"/>
          <a:stretch/>
        </p:blipFill>
        <p:spPr>
          <a:xfrm>
            <a:off x="7582184" y="59533"/>
            <a:ext cx="1490410" cy="595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7"/>
          <p:cNvCxnSpPr/>
          <p:nvPr/>
        </p:nvCxnSpPr>
        <p:spPr>
          <a:xfrm>
            <a:off x="467544" y="622873"/>
            <a:ext cx="813690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bg>
      <p:bgPr>
        <a:solidFill>
          <a:srgbClr val="034EA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l="16138" t="33313" r="16137" b="32200"/>
          <a:stretch/>
        </p:blipFill>
        <p:spPr>
          <a:xfrm>
            <a:off x="1475656" y="1417340"/>
            <a:ext cx="6192688" cy="186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714376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3C9C7E0-4809-43B2-B5F7-A1DAE1E32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r="31730"/>
          <a:stretch/>
        </p:blipFill>
        <p:spPr>
          <a:xfrm>
            <a:off x="6104509" y="0"/>
            <a:ext cx="3039491" cy="5715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5DAF666-41E8-4328-8DD3-E4901D3F7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 r="27528"/>
          <a:stretch/>
        </p:blipFill>
        <p:spPr>
          <a:xfrm>
            <a:off x="2858824" y="0"/>
            <a:ext cx="3426353" cy="5715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87C89A83-55B0-4080-84C9-56909213F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9" r="-111"/>
          <a:stretch/>
        </p:blipFill>
        <p:spPr>
          <a:xfrm>
            <a:off x="0" y="0"/>
            <a:ext cx="3436446" cy="5715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6CF92DEC-50DE-44E0-96CC-FBBD0C41C17A}"/>
              </a:ext>
            </a:extLst>
          </p:cNvPr>
          <p:cNvSpPr/>
          <p:nvPr/>
        </p:nvSpPr>
        <p:spPr>
          <a:xfrm>
            <a:off x="0" y="4180417"/>
            <a:ext cx="9144000" cy="153458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pt-BR" dirty="0"/>
          </a:p>
        </p:txBody>
      </p:sp>
      <p:grpSp>
        <p:nvGrpSpPr>
          <p:cNvPr id="12" name="Grupo 20">
            <a:extLst>
              <a:ext uri="{FF2B5EF4-FFF2-40B4-BE49-F238E27FC236}">
                <a16:creationId xmlns="" xmlns:a16="http://schemas.microsoft.com/office/drawing/2014/main" id="{BD0A019E-8A52-478B-AB8D-C30A8022EAB7}"/>
              </a:ext>
            </a:extLst>
          </p:cNvPr>
          <p:cNvGrpSpPr>
            <a:grpSpLocks/>
          </p:cNvGrpSpPr>
          <p:nvPr/>
        </p:nvGrpSpPr>
        <p:grpSpPr bwMode="auto">
          <a:xfrm>
            <a:off x="1534120" y="5155598"/>
            <a:ext cx="6055496" cy="415498"/>
            <a:chOff x="647700" y="6121056"/>
            <a:chExt cx="8073994" cy="498596"/>
          </a:xfrm>
        </p:grpSpPr>
        <p:pic>
          <p:nvPicPr>
            <p:cNvPr id="13" name="Imagem 19">
              <a:extLst>
                <a:ext uri="{FF2B5EF4-FFF2-40B4-BE49-F238E27FC236}">
                  <a16:creationId xmlns="" xmlns:a16="http://schemas.microsoft.com/office/drawing/2014/main" id="{19AC20D3-C8A7-4F3D-940B-60D5DFA3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" y="6235347"/>
              <a:ext cx="458718" cy="3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m 20">
              <a:extLst>
                <a:ext uri="{FF2B5EF4-FFF2-40B4-BE49-F238E27FC236}">
                  <a16:creationId xmlns="" xmlns:a16="http://schemas.microsoft.com/office/drawing/2014/main" id="{91107399-C77D-4145-A862-FD30C3F24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7539" t="26151" r="8054" b="25980"/>
            <a:stretch>
              <a:fillRect/>
            </a:stretch>
          </p:blipFill>
          <p:spPr bwMode="auto">
            <a:xfrm>
              <a:off x="1435795" y="6235347"/>
              <a:ext cx="641007" cy="3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m 21">
              <a:extLst>
                <a:ext uri="{FF2B5EF4-FFF2-40B4-BE49-F238E27FC236}">
                  <a16:creationId xmlns="" xmlns:a16="http://schemas.microsoft.com/office/drawing/2014/main" id="{A843E255-5F55-440D-BD21-78348320C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1476" t="7056" r="2702" b="8984"/>
            <a:stretch>
              <a:fillRect/>
            </a:stretch>
          </p:blipFill>
          <p:spPr bwMode="auto">
            <a:xfrm>
              <a:off x="2463731" y="6235346"/>
              <a:ext cx="710828" cy="3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m 22">
              <a:extLst>
                <a:ext uri="{FF2B5EF4-FFF2-40B4-BE49-F238E27FC236}">
                  <a16:creationId xmlns="" xmlns:a16="http://schemas.microsoft.com/office/drawing/2014/main" id="{34A491A4-D833-4A1E-8CAD-656F9BF3E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 l="19725" t="21066" r="19814" b="20798"/>
            <a:stretch>
              <a:fillRect/>
            </a:stretch>
          </p:blipFill>
          <p:spPr bwMode="auto">
            <a:xfrm>
              <a:off x="3583530" y="6235347"/>
              <a:ext cx="378076" cy="3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tângulo 21">
              <a:extLst>
                <a:ext uri="{FF2B5EF4-FFF2-40B4-BE49-F238E27FC236}">
                  <a16:creationId xmlns="" xmlns:a16="http://schemas.microsoft.com/office/drawing/2014/main" id="{564F701F-483F-4C12-B029-E969EE0A7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4" y="6121056"/>
              <a:ext cx="1430307" cy="49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00" b="1" dirty="0">
                  <a:latin typeface="Verdana" pitchFamily="34" charset="0"/>
                </a:rPr>
                <a:t>Coordenadoria de</a:t>
              </a:r>
            </a:p>
            <a:p>
              <a:r>
                <a:rPr lang="pt-BR" sz="700" b="1" dirty="0">
                  <a:latin typeface="Verdana" pitchFamily="34" charset="0"/>
                </a:rPr>
                <a:t>Fiscalização e</a:t>
              </a:r>
            </a:p>
            <a:p>
              <a:r>
                <a:rPr lang="pt-BR" sz="700" b="1" dirty="0">
                  <a:latin typeface="Verdana" pitchFamily="34" charset="0"/>
                </a:rPr>
                <a:t>Biodiversidade</a:t>
              </a:r>
            </a:p>
          </p:txBody>
        </p:sp>
        <p:sp>
          <p:nvSpPr>
            <p:cNvPr id="18" name="Retângulo 22">
              <a:extLst>
                <a:ext uri="{FF2B5EF4-FFF2-40B4-BE49-F238E27FC236}">
                  <a16:creationId xmlns="" xmlns:a16="http://schemas.microsoft.com/office/drawing/2014/main" id="{5F76D625-51D7-4E66-B0D3-25936775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5" y="6121056"/>
              <a:ext cx="1430307" cy="49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00" b="1" dirty="0">
                  <a:latin typeface="Verdana" pitchFamily="34" charset="0"/>
                </a:rPr>
                <a:t>Coordenadoria de</a:t>
              </a:r>
            </a:p>
            <a:p>
              <a:r>
                <a:rPr lang="pt-BR" sz="700" b="1" dirty="0">
                  <a:latin typeface="Verdana" pitchFamily="34" charset="0"/>
                </a:rPr>
                <a:t>Planejamento</a:t>
              </a:r>
            </a:p>
            <a:p>
              <a:r>
                <a:rPr lang="pt-BR" sz="700" b="1" dirty="0">
                  <a:latin typeface="Verdana" pitchFamily="34" charset="0"/>
                </a:rPr>
                <a:t>Ambiental</a:t>
              </a:r>
            </a:p>
          </p:txBody>
        </p:sp>
        <p:sp>
          <p:nvSpPr>
            <p:cNvPr id="19" name="Retângulo 23">
              <a:extLst>
                <a:ext uri="{FF2B5EF4-FFF2-40B4-BE49-F238E27FC236}">
                  <a16:creationId xmlns="" xmlns:a16="http://schemas.microsoft.com/office/drawing/2014/main" id="{0BD82D22-1855-48F8-8B69-DD669280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7" y="6121056"/>
              <a:ext cx="1430307" cy="49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00" b="1" dirty="0">
                  <a:latin typeface="Verdana" pitchFamily="34" charset="0"/>
                </a:rPr>
                <a:t>Coordenadoria de</a:t>
              </a:r>
            </a:p>
            <a:p>
              <a:r>
                <a:rPr lang="pt-BR" sz="700" b="1" dirty="0">
                  <a:latin typeface="Verdana" pitchFamily="34" charset="0"/>
                </a:rPr>
                <a:t>Educação</a:t>
              </a:r>
            </a:p>
            <a:p>
              <a:r>
                <a:rPr lang="pt-BR" sz="700" b="1" dirty="0">
                  <a:latin typeface="Verdana" pitchFamily="34" charset="0"/>
                </a:rPr>
                <a:t>Ambiental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1185F594-B349-49ED-8249-0B2EF9B614A3}"/>
              </a:ext>
            </a:extLst>
          </p:cNvPr>
          <p:cNvGrpSpPr/>
          <p:nvPr/>
        </p:nvGrpSpPr>
        <p:grpSpPr>
          <a:xfrm>
            <a:off x="2767867" y="4275475"/>
            <a:ext cx="3608267" cy="725148"/>
            <a:chOff x="3585126" y="5130570"/>
            <a:chExt cx="4811023" cy="870178"/>
          </a:xfrm>
        </p:grpSpPr>
        <p:pic>
          <p:nvPicPr>
            <p:cNvPr id="21" name="Imagem 18">
              <a:extLst>
                <a:ext uri="{FF2B5EF4-FFF2-40B4-BE49-F238E27FC236}">
                  <a16:creationId xmlns="" xmlns:a16="http://schemas.microsoft.com/office/drawing/2014/main" id="{DD599E0C-F53F-42D0-848B-7FBC7DB7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 t="20403" b="20532"/>
            <a:stretch>
              <a:fillRect/>
            </a:stretch>
          </p:blipFill>
          <p:spPr bwMode="auto">
            <a:xfrm>
              <a:off x="5284527" y="5254267"/>
              <a:ext cx="1060368" cy="62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m 23">
              <a:extLst>
                <a:ext uri="{FF2B5EF4-FFF2-40B4-BE49-F238E27FC236}">
                  <a16:creationId xmlns="" xmlns:a16="http://schemas.microsoft.com/office/drawing/2014/main" id="{B16EB337-D372-4877-896D-13062951F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49617"/>
            <a:stretch>
              <a:fillRect/>
            </a:stretch>
          </p:blipFill>
          <p:spPr bwMode="auto">
            <a:xfrm>
              <a:off x="6627421" y="5130570"/>
              <a:ext cx="1768728" cy="87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Imagem 22" descr="LOGO - REPRESA DA USINA.png">
              <a:extLst>
                <a:ext uri="{FF2B5EF4-FFF2-40B4-BE49-F238E27FC236}">
                  <a16:creationId xmlns="" xmlns:a16="http://schemas.microsoft.com/office/drawing/2014/main" id="{67234C7E-6431-46EB-84A2-A46408DCC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126" y="5219667"/>
              <a:ext cx="1195650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28DC263-7A05-448C-84CD-9B2601E71B65}"/>
              </a:ext>
            </a:extLst>
          </p:cNvPr>
          <p:cNvSpPr txBox="1"/>
          <p:nvPr/>
        </p:nvSpPr>
        <p:spPr>
          <a:xfrm>
            <a:off x="50380" y="289368"/>
            <a:ext cx="4999208" cy="32113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RELATÓRIO DA CTBIO</a:t>
            </a:r>
            <a:endParaRPr lang="en-US" sz="3100" b="1" dirty="0">
              <a:solidFill>
                <a:schemeClr val="bg1"/>
              </a:solidFill>
              <a:latin typeface="Swis721 Ex BT" panose="020B0605020202020204" pitchFamily="34" charset="0"/>
            </a:endParaRPr>
          </a:p>
          <a:p>
            <a:endParaRPr lang="en-US" sz="3100" b="1" dirty="0">
              <a:solidFill>
                <a:schemeClr val="bg1"/>
              </a:solidFill>
              <a:latin typeface="Swis721 Ex BT" panose="020B0605020202020204" pitchFamily="34" charset="0"/>
            </a:endParaRPr>
          </a:p>
          <a:p>
            <a:r>
              <a:rPr lang="pt-BR" sz="3100" b="1" dirty="0" smtClean="0">
                <a:solidFill>
                  <a:srgbClr val="FFC000"/>
                </a:solidFill>
                <a:latin typeface="Swis721 Ex BT" panose="020B0605020202020204" pitchFamily="34" charset="0"/>
              </a:rPr>
              <a:t>Planos de Manejo</a:t>
            </a:r>
          </a:p>
          <a:p>
            <a:endParaRPr lang="pt-BR" sz="3100" b="1" dirty="0">
              <a:solidFill>
                <a:srgbClr val="FFC000"/>
              </a:solidFill>
              <a:latin typeface="Swis721 Ex BT" panose="020B0605020202020204" pitchFamily="34" charset="0"/>
            </a:endParaRPr>
          </a:p>
          <a:p>
            <a:endParaRPr lang="pt-BR" sz="1600" b="1" dirty="0" smtClean="0">
              <a:solidFill>
                <a:srgbClr val="FFC000"/>
              </a:solidFill>
              <a:latin typeface="Swis721 Ex BT" panose="020B0605020202020204" pitchFamily="34" charset="0"/>
            </a:endParaRPr>
          </a:p>
          <a:p>
            <a:r>
              <a:rPr lang="pt-BR" sz="1600" b="1" dirty="0" smtClean="0">
                <a:solidFill>
                  <a:srgbClr val="FFC000"/>
                </a:solidFill>
                <a:latin typeface="Swis721 Ex BT" panose="020B0605020202020204" pitchFamily="34" charset="0"/>
              </a:rPr>
              <a:t>APA REPRESA DO BAIRRO DA USINA</a:t>
            </a:r>
          </a:p>
          <a:p>
            <a:endParaRPr lang="pt-BR" sz="1600" b="1" dirty="0" smtClean="0">
              <a:solidFill>
                <a:srgbClr val="FFC000"/>
              </a:solidFill>
              <a:latin typeface="Swis721 Ex BT" panose="020B0605020202020204" pitchFamily="34" charset="0"/>
            </a:endParaRPr>
          </a:p>
          <a:p>
            <a:r>
              <a:rPr lang="pt-BR" sz="1600" b="1" dirty="0">
                <a:solidFill>
                  <a:srgbClr val="FFC000"/>
                </a:solidFill>
                <a:latin typeface="Swis721 Ex BT" panose="020B0605020202020204" pitchFamily="34" charset="0"/>
              </a:rPr>
              <a:t>APA </a:t>
            </a:r>
            <a:r>
              <a:rPr lang="pt-BR" sz="1600" b="1" dirty="0" smtClean="0">
                <a:solidFill>
                  <a:srgbClr val="FFC000"/>
                </a:solidFill>
                <a:latin typeface="Swis721 Ex BT" panose="020B0605020202020204" pitchFamily="34" charset="0"/>
              </a:rPr>
              <a:t>SISTEMA CANTAREIRA</a:t>
            </a:r>
            <a:endParaRPr lang="pt-BR" sz="1600" b="1" dirty="0">
              <a:solidFill>
                <a:srgbClr val="FFC000"/>
              </a:solidFill>
              <a:latin typeface="Swis721 Ex BT" panose="020B0605020202020204" pitchFamily="34" charset="0"/>
            </a:endParaRPr>
          </a:p>
          <a:p>
            <a:endParaRPr lang="pt-BR" sz="1600" b="1" dirty="0">
              <a:solidFill>
                <a:srgbClr val="FFC000"/>
              </a:solidFill>
              <a:latin typeface="Swis721 Ex BT" panose="020B0605020202020204" pitchFamily="34" charset="0"/>
            </a:endParaRPr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7123814" y="71400"/>
            <a:ext cx="2020186" cy="91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 smtClean="0"/>
              <a:t>CONSEMA 23/09/2020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7309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21"/>
          <p:cNvSpPr txBox="1"/>
          <p:nvPr/>
        </p:nvSpPr>
        <p:spPr>
          <a:xfrm>
            <a:off x="-428660" y="-22820"/>
            <a:ext cx="7929585" cy="80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 DE GESTÃO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8" name="Google Shape;2048;p121"/>
          <p:cNvSpPr txBox="1"/>
          <p:nvPr/>
        </p:nvSpPr>
        <p:spPr>
          <a:xfrm>
            <a:off x="1014179" y="1157155"/>
            <a:ext cx="40115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Manejo e Recuperação </a:t>
            </a:r>
            <a:endParaRPr dirty="0"/>
          </a:p>
        </p:txBody>
      </p:sp>
      <p:sp>
        <p:nvSpPr>
          <p:cNvPr id="2056" name="Google Shape;2056;p121"/>
          <p:cNvSpPr txBox="1"/>
          <p:nvPr/>
        </p:nvSpPr>
        <p:spPr>
          <a:xfrm>
            <a:off x="1528927" y="2814577"/>
            <a:ext cx="37417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Interação Socioambiental</a:t>
            </a:r>
            <a:endParaRPr dirty="0"/>
          </a:p>
        </p:txBody>
      </p:sp>
      <p:sp>
        <p:nvSpPr>
          <p:cNvPr id="2060" name="Google Shape;2060;p121"/>
          <p:cNvSpPr txBox="1"/>
          <p:nvPr/>
        </p:nvSpPr>
        <p:spPr>
          <a:xfrm>
            <a:off x="1306473" y="1969775"/>
            <a:ext cx="36038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Proteção e Fiscalização</a:t>
            </a:r>
            <a:endParaRPr dirty="0"/>
          </a:p>
        </p:txBody>
      </p:sp>
      <p:sp>
        <p:nvSpPr>
          <p:cNvPr id="2061" name="Google Shape;2061;p121"/>
          <p:cNvSpPr txBox="1"/>
          <p:nvPr/>
        </p:nvSpPr>
        <p:spPr>
          <a:xfrm>
            <a:off x="1784026" y="3541916"/>
            <a:ext cx="3868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Pesquisa e Monitoramento</a:t>
            </a:r>
            <a:endParaRPr dirty="0"/>
          </a:p>
        </p:txBody>
      </p:sp>
      <p:sp>
        <p:nvSpPr>
          <p:cNvPr id="2065" name="Google Shape;2065;p121"/>
          <p:cNvSpPr txBox="1"/>
          <p:nvPr/>
        </p:nvSpPr>
        <p:spPr>
          <a:xfrm>
            <a:off x="2071786" y="4374750"/>
            <a:ext cx="4156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de Desenvolvimento Sustentável</a:t>
            </a:r>
            <a:endParaRPr dirty="0"/>
          </a:p>
        </p:txBody>
      </p:sp>
      <p:grpSp>
        <p:nvGrpSpPr>
          <p:cNvPr id="2069" name="Google Shape;2069;p121"/>
          <p:cNvGrpSpPr/>
          <p:nvPr/>
        </p:nvGrpSpPr>
        <p:grpSpPr>
          <a:xfrm>
            <a:off x="5497382" y="764568"/>
            <a:ext cx="3218022" cy="4378949"/>
            <a:chOff x="5480189" y="823956"/>
            <a:chExt cx="3467106" cy="5845404"/>
          </a:xfrm>
        </p:grpSpPr>
        <p:pic>
          <p:nvPicPr>
            <p:cNvPr id="2070" name="Google Shape;2070;p1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80189" y="823956"/>
              <a:ext cx="2308271" cy="163532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071" name="Google Shape;2071;p1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96136" y="1280241"/>
              <a:ext cx="2182771" cy="286883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073" name="Google Shape;2073;p1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7172" y="1672826"/>
              <a:ext cx="2219611" cy="33434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074" name="Google Shape;2074;p1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51868" y="2204864"/>
              <a:ext cx="2216581" cy="373568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075" name="Google Shape;2075;p1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20272" y="2512226"/>
              <a:ext cx="1927023" cy="41571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2" y="986648"/>
            <a:ext cx="789717" cy="66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7" y="2705717"/>
            <a:ext cx="664912" cy="5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Imagem 5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3CBB9D-0862-4FC1-AE68-CA5247068F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/>
        </p:blipFill>
        <p:spPr>
          <a:xfrm flipH="1">
            <a:off x="485338" y="1799043"/>
            <a:ext cx="797991" cy="687158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7BB92C-7FBF-4202-A0CA-1C732B7BBE8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5185" r="10708" b="20411"/>
          <a:stretch/>
        </p:blipFill>
        <p:spPr>
          <a:xfrm>
            <a:off x="1433421" y="4325408"/>
            <a:ext cx="576767" cy="544274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65BED4-D59A-4B01-B2A3-458F0AD85E7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/>
        </p:blipFill>
        <p:spPr>
          <a:xfrm flipH="1">
            <a:off x="1101423" y="3458356"/>
            <a:ext cx="663995" cy="5742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otrecocerto.files.wordpress.com/2008/09/imagem-de-destaque.jpg?w=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959" y="1601948"/>
            <a:ext cx="3200437" cy="26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2017;p119"/>
          <p:cNvSpPr txBox="1">
            <a:spLocks/>
          </p:cNvSpPr>
          <p:nvPr/>
        </p:nvSpPr>
        <p:spPr>
          <a:xfrm>
            <a:off x="0" y="1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lang="pt-B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-83566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261694" y="563525"/>
            <a:ext cx="8625494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COMPENSAÇÃO FINANCEIRA PELO USO DA ÁGUA</a:t>
            </a:r>
            <a:r>
              <a:rPr lang="pt-BR" dirty="0">
                <a:solidFill>
                  <a:srgbClr val="0070C0"/>
                </a:solidFill>
              </a:rPr>
              <a:t> - </a:t>
            </a:r>
            <a:r>
              <a:rPr lang="pt-BR" dirty="0"/>
              <a:t>Solicitação do Conselho Gestor </a:t>
            </a:r>
            <a:r>
              <a:rPr lang="pt-BR" dirty="0" smtClean="0"/>
              <a:t>p</a:t>
            </a:r>
            <a:r>
              <a:rPr lang="pt-BR" dirty="0"/>
              <a:t>/ criação de câmara técnica para tratar da regulamentação do Artigo 32 do </a:t>
            </a:r>
            <a:r>
              <a:rPr lang="pt-BR" dirty="0" smtClean="0"/>
              <a:t>SIGAP</a:t>
            </a:r>
          </a:p>
          <a:p>
            <a:endParaRPr lang="pt-BR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Conselho é órgão consultivo e não disciplinar o </a:t>
            </a:r>
            <a:r>
              <a:rPr lang="pt-BR" dirty="0" smtClean="0"/>
              <a:t>tema, mas sim </a:t>
            </a:r>
            <a:r>
              <a:rPr lang="pt-BR" dirty="0"/>
              <a:t>trazer contribuições para um debate que é mais </a:t>
            </a:r>
            <a:r>
              <a:rPr lang="pt-BR" dirty="0" smtClean="0"/>
              <a:t>amplo. </a:t>
            </a:r>
            <a:endParaRPr lang="pt-BR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Houve concordância que essa ressalva não deve ser tratada no Plano de Manejo.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TURISMO SUSTENTÁVEL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- Solicitação do Conselho </a:t>
            </a:r>
            <a:r>
              <a:rPr lang="pt-BR" dirty="0" smtClean="0"/>
              <a:t>Gestor</a:t>
            </a:r>
            <a:endParaRPr lang="pt-BR" dirty="0"/>
          </a:p>
          <a:p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Incluídas 3 novas ações no Programa “Desenvolvimento Sustentável”:</a:t>
            </a:r>
          </a:p>
          <a:p>
            <a:endParaRPr lang="pt-BR" dirty="0" smtClean="0"/>
          </a:p>
          <a:p>
            <a:pPr>
              <a:buClr>
                <a:srgbClr val="00B050"/>
              </a:buClr>
            </a:pPr>
            <a:r>
              <a:rPr lang="pt-BR" i="1" dirty="0" smtClean="0"/>
              <a:t>DIRETRIZ </a:t>
            </a:r>
            <a:r>
              <a:rPr lang="pt-BR" i="1" dirty="0"/>
              <a:t>3: Construção de ações para fortalecimento do turismo sustentável na UC;</a:t>
            </a:r>
            <a:endParaRPr lang="pt-BR" dirty="0"/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pt-BR" i="1" dirty="0"/>
              <a:t>Mapear proprietários, instituições privadas, interessadas em abrir os atrativos à visitação pública;</a:t>
            </a:r>
            <a:endParaRPr lang="pt-BR" dirty="0"/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pt-BR" i="1" dirty="0"/>
              <a:t>Articular parcerias para desenvolvimento de projetos com vistas à visitação pública;</a:t>
            </a:r>
            <a:endParaRPr lang="pt-BR" dirty="0"/>
          </a:p>
          <a:p>
            <a:pPr marL="342900" lvl="0" indent="-342900">
              <a:buClr>
                <a:srgbClr val="00B050"/>
              </a:buClr>
              <a:buFont typeface="+mj-lt"/>
              <a:buAutoNum type="arabicPeriod"/>
            </a:pPr>
            <a:r>
              <a:rPr lang="pt-BR" i="1" dirty="0"/>
              <a:t>Colaborar com a sociedade civil e demais envolvidos na articulação para </a:t>
            </a:r>
            <a:r>
              <a:rPr lang="pt-BR" i="1" dirty="0" smtClean="0"/>
              <a:t>implementação </a:t>
            </a:r>
            <a:r>
              <a:rPr lang="pt-BR" i="1" dirty="0"/>
              <a:t>da Trilha </a:t>
            </a:r>
            <a:r>
              <a:rPr lang="pt-BR" i="1" dirty="0" err="1"/>
              <a:t>TransMantiqueira</a:t>
            </a:r>
            <a:r>
              <a:rPr lang="pt-BR" i="1" dirty="0"/>
              <a:t>.</a:t>
            </a:r>
            <a:endParaRPr lang="pt-BR" dirty="0"/>
          </a:p>
        </p:txBody>
      </p:sp>
      <p:sp>
        <p:nvSpPr>
          <p:cNvPr id="6" name="Google Shape;2065;p121"/>
          <p:cNvSpPr txBox="1"/>
          <p:nvPr/>
        </p:nvSpPr>
        <p:spPr>
          <a:xfrm>
            <a:off x="40915" y="353533"/>
            <a:ext cx="4156670" cy="2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FF0000"/>
                </a:solidFill>
                <a:sym typeface="Arial"/>
              </a:rPr>
              <a:t>Solicitação do Conselho Gestor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8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-85063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261694" y="563525"/>
            <a:ext cx="8625494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FAIXA DE CONSERVAÇÃO NO ENTORNO DOS RESERVATÓRIOS </a:t>
            </a:r>
            <a:r>
              <a:rPr lang="pt-BR" dirty="0">
                <a:solidFill>
                  <a:srgbClr val="0070C0"/>
                </a:solidFill>
              </a:rPr>
              <a:t>- </a:t>
            </a:r>
            <a:r>
              <a:rPr lang="pt-BR" dirty="0"/>
              <a:t>Solicitação do Conselho Gestor </a:t>
            </a:r>
          </a:p>
          <a:p>
            <a:r>
              <a:rPr lang="pt-BR" dirty="0"/>
              <a:t>p/ inclusão de uma faixa de conservação no entorno dos reservatórios de, no mínimo, 50m. </a:t>
            </a:r>
          </a:p>
          <a:p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Foram incluídos os incisos XXII e XXIII no Artigo 8º, que tratam de uma faixa maior de restrição ao longo de 100 m a partir da cota </a:t>
            </a:r>
            <a:r>
              <a:rPr lang="pt-BR" i="1" dirty="0" smtClean="0"/>
              <a:t>Máxima </a:t>
            </a:r>
            <a:r>
              <a:rPr lang="pt-BR" i="1" dirty="0" err="1" smtClean="0"/>
              <a:t>Maximorum</a:t>
            </a:r>
            <a:r>
              <a:rPr lang="pt-BR" dirty="0" smtClean="0"/>
              <a:t> dos reservatórios.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Proposta coerente </a:t>
            </a:r>
            <a:r>
              <a:rPr lang="pt-BR" dirty="0"/>
              <a:t>com a realidade </a:t>
            </a:r>
            <a:r>
              <a:rPr lang="pt-BR" dirty="0" smtClean="0"/>
              <a:t>que </a:t>
            </a:r>
            <a:r>
              <a:rPr lang="pt-BR" dirty="0"/>
              <a:t>não configurasse desapropriação indireta;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Proposta foi elaborada pela Subsecretaria de Infraestrutura (junto da Sabesp, FF, Cetesb e </a:t>
            </a:r>
            <a:r>
              <a:rPr lang="pt-BR" dirty="0" err="1" smtClean="0"/>
              <a:t>Graprohab</a:t>
            </a:r>
            <a:r>
              <a:rPr lang="pt-BR" dirty="0" smtClean="0"/>
              <a:t>), com toda a experiência já acumulada;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Faixa representa </a:t>
            </a:r>
            <a:r>
              <a:rPr lang="pt-BR" dirty="0"/>
              <a:t>apenas 2,11% de toda a APA;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Metade da área já pertence à Sabesp;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Dissenso </a:t>
            </a:r>
            <a:r>
              <a:rPr lang="pt-BR" dirty="0"/>
              <a:t>da FIESP, FAESP em relação à inclusão deste </a:t>
            </a:r>
            <a:r>
              <a:rPr lang="pt-BR" dirty="0" smtClean="0"/>
              <a:t>item; </a:t>
            </a:r>
            <a:endParaRPr lang="pt-BR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SAA sugeriu implantar um Programa, similar ao “Conexão Mata Atlântica” no vale do Paraíba, de transição das atividades atuais para outras menos impactantes.</a:t>
            </a:r>
          </a:p>
          <a:p>
            <a:endParaRPr lang="pt-BR" dirty="0"/>
          </a:p>
        </p:txBody>
      </p:sp>
      <p:sp>
        <p:nvSpPr>
          <p:cNvPr id="6" name="Google Shape;2065;p121"/>
          <p:cNvSpPr txBox="1"/>
          <p:nvPr/>
        </p:nvSpPr>
        <p:spPr>
          <a:xfrm>
            <a:off x="40915" y="353533"/>
            <a:ext cx="4156670" cy="2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 smtClean="0">
                <a:solidFill>
                  <a:srgbClr val="FF0000"/>
                </a:solidFill>
                <a:sym typeface="Arial"/>
              </a:rPr>
              <a:t>Solicitação do Conselho Gestor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1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261694" y="680483"/>
            <a:ext cx="8625494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BR" b="1" i="1" dirty="0">
                <a:solidFill>
                  <a:srgbClr val="0070C0"/>
                </a:solidFill>
              </a:rPr>
              <a:t>NORMAS GERAIS </a:t>
            </a:r>
            <a:r>
              <a:rPr lang="pt-BR" dirty="0">
                <a:solidFill>
                  <a:srgbClr val="0070C0"/>
                </a:solidFill>
              </a:rPr>
              <a:t>– </a:t>
            </a:r>
            <a:r>
              <a:rPr lang="pt-BR" dirty="0"/>
              <a:t>Regras da ZPA (Artigo 8º) foram transferidas para as normas gerais (Artigo 5º</a:t>
            </a:r>
            <a:r>
              <a:rPr lang="pt-BR" dirty="0" smtClean="0"/>
              <a:t>) em consenso. </a:t>
            </a:r>
            <a:endParaRPr lang="pt-BR" dirty="0"/>
          </a:p>
          <a:p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inciso VIII - Organismos Geneticamente Modificados;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inciso IX - uso do fogo para controle fitossanitário, restauração e combate à incêndios;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inciso X - atividades </a:t>
            </a:r>
            <a:r>
              <a:rPr lang="pt-BR" dirty="0" err="1"/>
              <a:t>agrossilvipastoris</a:t>
            </a:r>
            <a:r>
              <a:rPr lang="pt-BR" dirty="0"/>
              <a:t> não licenciáveis</a:t>
            </a:r>
          </a:p>
          <a:p>
            <a:endParaRPr lang="pt-BR" dirty="0"/>
          </a:p>
          <a:p>
            <a:endParaRPr lang="pt-BR" b="1" i="1" dirty="0" smtClean="0">
              <a:solidFill>
                <a:srgbClr val="0070C0"/>
              </a:solidFill>
            </a:endParaRPr>
          </a:p>
          <a:p>
            <a:endParaRPr lang="pt-BR" b="1" i="1" dirty="0">
              <a:solidFill>
                <a:srgbClr val="0070C0"/>
              </a:solidFill>
            </a:endParaRPr>
          </a:p>
          <a:p>
            <a:r>
              <a:rPr lang="pt-BR" b="1" i="1" dirty="0" smtClean="0">
                <a:solidFill>
                  <a:srgbClr val="0070C0"/>
                </a:solidFill>
              </a:rPr>
              <a:t>APERFEIÇOAMENTO </a:t>
            </a:r>
            <a:r>
              <a:rPr lang="pt-BR" b="1" i="1" dirty="0">
                <a:solidFill>
                  <a:srgbClr val="0070C0"/>
                </a:solidFill>
              </a:rPr>
              <a:t>DA REDAÇÃO </a:t>
            </a:r>
            <a:r>
              <a:rPr lang="pt-BR" dirty="0">
                <a:solidFill>
                  <a:srgbClr val="0070C0"/>
                </a:solidFill>
              </a:rPr>
              <a:t>– </a:t>
            </a:r>
            <a:r>
              <a:rPr lang="pt-BR" dirty="0"/>
              <a:t>Pequenos ajustes de </a:t>
            </a:r>
            <a:r>
              <a:rPr lang="pt-BR" dirty="0" smtClean="0"/>
              <a:t>redação </a:t>
            </a:r>
            <a:r>
              <a:rPr lang="pt-BR" dirty="0"/>
              <a:t>em </a:t>
            </a:r>
          </a:p>
          <a:p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Erradicação e controle de espécies exóticas (Artigo 7º, inciso III, alínea e; Artigo 7º, inciso IV, alínea b);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Eficiência no tratamento de esgoto (Artigo 7º, inciso II, alínea d);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Controle da qualidade de água (Artigo 8º inciso V);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Utilização de agrotóxicos (Artigo 7º, inciso IV, alínea c);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Consulta ao órgão gestor nos projetos de restauração ecológica, ao invés de aprovação (inciso XIV do Artigo 8º</a:t>
            </a:r>
            <a:r>
              <a:rPr lang="pt-BR" dirty="0" smtClean="0"/>
              <a:t>); </a:t>
            </a:r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Empreendimentos de utilidade pública (Artigo 7º, inciso III; e Artigo 8º inciso VI, alínea a).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659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1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261694" y="563525"/>
            <a:ext cx="8625494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OBJETIVOS DA UC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incisos I e II do Artigo 2º </a:t>
            </a:r>
            <a:endParaRPr lang="pt-BR" dirty="0" smtClean="0"/>
          </a:p>
          <a:p>
            <a:r>
              <a:rPr lang="pt-BR" dirty="0" smtClean="0"/>
              <a:t>Inclusão </a:t>
            </a:r>
            <a:r>
              <a:rPr lang="pt-BR" dirty="0"/>
              <a:t>de texto ressaltando: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a compatibilização entre atividades econômicas, desenvolvimento sustentável e abastecimento público de água de qualidade, compatibilizando com os textos do SIGAP e SNUC; e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menção à qualidade da água para abastecimento.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incisos I e II do Artigo 2º foram ajustados.</a:t>
            </a:r>
          </a:p>
          <a:p>
            <a:pPr marL="400050" indent="-400050">
              <a:buAutoNum type="romanLcParenBoth"/>
            </a:pPr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COMPENSAÇÃO POR SUPRESSÃO DE VEGETAÇÃO NATIVA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Inciso V do Artigo 7º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CETESB esclareceu sobre </a:t>
            </a:r>
            <a:r>
              <a:rPr lang="pt-BR" dirty="0"/>
              <a:t>a aplicação no </a:t>
            </a:r>
            <a:r>
              <a:rPr lang="pt-BR" dirty="0" smtClean="0"/>
              <a:t>licenciamento,</a:t>
            </a:r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Importância do fator de 9 vezes para a neutralização do carbono,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Texto foi mantido,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Registra-se preocupação da Fiesp quanto a viabilidade de sua aplicação. </a:t>
            </a:r>
          </a:p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COMPENSAÇÃO DE RESERVA LEGAL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Inciso VII do Artigo 7º.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Incluir o termo ‘prioritariamente’ na exigência da compensação de reserva legal dentro da UC.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Clr>
                <a:srgbClr val="00B050"/>
              </a:buClr>
            </a:pPr>
            <a:r>
              <a:rPr lang="pt-BR" b="1" i="1" dirty="0">
                <a:solidFill>
                  <a:srgbClr val="0070C0"/>
                </a:solidFill>
              </a:rPr>
              <a:t>ATIVIDADES E EMPREENDIMENTOS MINERÁRIOS</a:t>
            </a:r>
            <a:r>
              <a:rPr lang="pt-BR" dirty="0"/>
              <a:t> – inciso VIII do Artigo 8º</a:t>
            </a:r>
            <a:endParaRPr lang="pt-BR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A CETESB, em conjunto com a Coordenadoria de Petróleo, Gás e Mineração, propôs a redação das normas referentes à mineração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Ajustada pelos membros da </a:t>
            </a:r>
            <a:r>
              <a:rPr lang="pt-BR" dirty="0" err="1" smtClean="0"/>
              <a:t>CTBio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45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1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127591" y="701754"/>
            <a:ext cx="8759597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MANIFESTAÇÃO DO ÓRGÃO GESTOR NO ÂMBITO DOS EMPREENDIMENTOS DE TERRAPLANAGEM E DRAGAGEM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inciso </a:t>
            </a:r>
            <a:r>
              <a:rPr lang="pt-BR" dirty="0" smtClean="0"/>
              <a:t>XII do Artigo 8º </a:t>
            </a:r>
            <a:endParaRPr lang="pt-BR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Foi retirada </a:t>
            </a:r>
            <a:r>
              <a:rPr lang="pt-BR" dirty="0"/>
              <a:t>do texto a exigência da autorização do órgão gestor no licenciamento desses empreendimentos, com a substituição por “</a:t>
            </a:r>
            <a:r>
              <a:rPr lang="pt-BR" i="1" dirty="0"/>
              <a:t>no âmbito do licenciamento ambiental</a:t>
            </a:r>
            <a:r>
              <a:rPr lang="pt-BR" dirty="0"/>
              <a:t>”.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Divergência do Ministério Público em relação à exclusão da necessidade de oitiva do órgão gestor.</a:t>
            </a:r>
          </a:p>
          <a:p>
            <a:endParaRPr lang="pt-BR" b="1" i="1" dirty="0"/>
          </a:p>
          <a:p>
            <a:r>
              <a:rPr lang="pt-BR" b="1" i="1" dirty="0">
                <a:solidFill>
                  <a:srgbClr val="0070C0"/>
                </a:solidFill>
              </a:rPr>
              <a:t>AQUICULTURA</a:t>
            </a:r>
            <a:r>
              <a:rPr lang="pt-BR" b="1" dirty="0">
                <a:solidFill>
                  <a:srgbClr val="0070C0"/>
                </a:solidFill>
              </a:rPr>
              <a:t> EM TANQUES NOS RESERVATÓRIOS </a:t>
            </a:r>
            <a:r>
              <a:rPr lang="pt-BR" dirty="0"/>
              <a:t>– </a:t>
            </a:r>
            <a:r>
              <a:rPr lang="pt-BR" dirty="0" smtClean="0"/>
              <a:t>inciso XXI o Artigo 8º - Proibição </a:t>
            </a:r>
            <a:r>
              <a:rPr lang="pt-BR" dirty="0"/>
              <a:t>da atividade </a:t>
            </a:r>
            <a:r>
              <a:rPr lang="pt-BR" dirty="0" smtClean="0"/>
              <a:t>na ZPA -</a:t>
            </a:r>
            <a:r>
              <a:rPr lang="pt-BR" dirty="0"/>
              <a:t>Zona de Proteção dos Atributos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Houve dissenso da FIESP e </a:t>
            </a:r>
            <a:r>
              <a:rPr lang="pt-BR" dirty="0" smtClean="0"/>
              <a:t>FAESP;</a:t>
            </a:r>
            <a:endParaRPr lang="pt-BR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A SAA entende que seja possível </a:t>
            </a:r>
            <a:r>
              <a:rPr lang="pt-BR" dirty="0" smtClean="0"/>
              <a:t>manter a proibição desde seja </a:t>
            </a:r>
            <a:r>
              <a:rPr lang="pt-BR" dirty="0"/>
              <a:t>encarada como uma excepcionalidade para o caso do Sistema Cantareira.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O texto se manteve sem </a:t>
            </a:r>
            <a:r>
              <a:rPr lang="pt-BR" dirty="0" smtClean="0"/>
              <a:t>alteração, </a:t>
            </a:r>
            <a:r>
              <a:rPr lang="pt-BR" dirty="0"/>
              <a:t>tendo em vista a importância dos reservatórios para abastecimento público da APA.</a:t>
            </a:r>
          </a:p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ÁREA DE INTERESSE PARA RECUPERAÇÃO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Inciso II do Artigo 11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Inclusão da priorização de APP de corpos d’água na implantação dos projetos de </a:t>
            </a:r>
            <a:r>
              <a:rPr lang="pt-BR" dirty="0" smtClean="0"/>
              <a:t>restauração</a:t>
            </a:r>
            <a:endParaRPr lang="pt-BR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FIESP discordou do destaque para as </a:t>
            </a:r>
            <a:r>
              <a:rPr lang="pt-BR" dirty="0" err="1"/>
              <a:t>APPs</a:t>
            </a:r>
            <a:r>
              <a:rPr lang="pt-BR" dirty="0"/>
              <a:t> hídricas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FIESP e SAA discordaram da utilização do termo ‘restauração ecológica’</a:t>
            </a:r>
          </a:p>
          <a:p>
            <a:endParaRPr lang="pt-BR" b="1" i="1" dirty="0" smtClean="0">
              <a:solidFill>
                <a:srgbClr val="0070C0"/>
              </a:solidFill>
            </a:endParaRPr>
          </a:p>
          <a:p>
            <a:r>
              <a:rPr lang="pt-BR" b="1" i="1" dirty="0" smtClean="0">
                <a:solidFill>
                  <a:srgbClr val="0070C0"/>
                </a:solidFill>
              </a:rPr>
              <a:t>MANEJO </a:t>
            </a:r>
            <a:r>
              <a:rPr lang="pt-BR" b="1" i="1" dirty="0">
                <a:solidFill>
                  <a:srgbClr val="0070C0"/>
                </a:solidFill>
              </a:rPr>
              <a:t>DE RECURSOS NATURAIS </a:t>
            </a:r>
            <a:r>
              <a:rPr lang="pt-BR" dirty="0"/>
              <a:t>– Inciso I do Artigo 13</a:t>
            </a: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Inclusão da priorização de </a:t>
            </a:r>
            <a:r>
              <a:rPr lang="pt-BR" dirty="0" err="1"/>
              <a:t>APPs</a:t>
            </a:r>
            <a:r>
              <a:rPr lang="pt-BR" dirty="0"/>
              <a:t> nas ações de recuperação e manejo.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Fiesp discordou da proposta.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88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17;p119"/>
          <p:cNvSpPr>
            <a:spLocks noGrp="1"/>
          </p:cNvSpPr>
          <p:nvPr>
            <p:ph type="title"/>
          </p:nvPr>
        </p:nvSpPr>
        <p:spPr>
          <a:xfrm>
            <a:off x="0" y="1"/>
            <a:ext cx="7432158" cy="60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 DISCUTIDOS PELA CTBIO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51;p66"/>
          <p:cNvSpPr/>
          <p:nvPr/>
        </p:nvSpPr>
        <p:spPr>
          <a:xfrm>
            <a:off x="127591" y="563525"/>
            <a:ext cx="8759597" cy="483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pt-BR" b="1" i="1" dirty="0"/>
          </a:p>
          <a:p>
            <a:r>
              <a:rPr lang="pt-BR" b="1" i="1" dirty="0">
                <a:solidFill>
                  <a:srgbClr val="0070C0"/>
                </a:solidFill>
              </a:rPr>
              <a:t>PULVERIZAÇÃO POR AGROTÓXICOS </a:t>
            </a:r>
            <a:r>
              <a:rPr lang="pt-BR" dirty="0"/>
              <a:t>– item ‘</a:t>
            </a:r>
            <a:r>
              <a:rPr lang="pt-BR" dirty="0" err="1"/>
              <a:t>iii</a:t>
            </a:r>
            <a:r>
              <a:rPr lang="pt-BR" dirty="0"/>
              <a:t>’,  alínea ‘c’ do inciso IV do Artigo 7º</a:t>
            </a:r>
            <a:endParaRPr lang="pt-BR" b="1" i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/>
              <a:t>Ministério Público defende </a:t>
            </a:r>
            <a:r>
              <a:rPr lang="pt-BR" dirty="0" smtClean="0"/>
              <a:t>a exclusão </a:t>
            </a:r>
            <a:r>
              <a:rPr lang="pt-BR" dirty="0"/>
              <a:t>uma vez que o entendimento é de não ser adequado permitir pulverização aérea de agrotóxicos próximo a reservatórios de abastecimento público, </a:t>
            </a:r>
            <a:r>
              <a:rPr lang="pt-BR" dirty="0" smtClean="0"/>
              <a:t>e a </a:t>
            </a:r>
            <a:r>
              <a:rPr lang="pt-BR" dirty="0"/>
              <a:t>legislação está sendo contestada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O texto foi mantido.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PAGAMENTO POR SERVIÇOS AMBIENTAIS </a:t>
            </a:r>
            <a:r>
              <a:rPr lang="pt-BR" dirty="0"/>
              <a:t>–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Necessidade de </a:t>
            </a:r>
            <a:r>
              <a:rPr lang="pt-BR" dirty="0" smtClean="0"/>
              <a:t>inclusão de ação específica</a:t>
            </a: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Incluir uma </a:t>
            </a:r>
            <a:r>
              <a:rPr lang="pt-BR" dirty="0"/>
              <a:t>ação específica para PSA, em complementação às ações que já estão previstas no Programa de Desenvolvimento Sustentável. </a:t>
            </a:r>
            <a:endParaRPr lang="pt-BR" dirty="0" smtClean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dirty="0"/>
          </a:p>
          <a:p>
            <a:r>
              <a:rPr lang="pt-BR" b="1" i="1" dirty="0">
                <a:solidFill>
                  <a:srgbClr val="0070C0"/>
                </a:solidFill>
              </a:rPr>
              <a:t>INFORMAÇÕES SOBRE RECURSOS HÍDRICOS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/>
              <a:t>– Necessidade de o Plano de Manejo trazer mais informações sobre os recursos hídricos.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Incluir </a:t>
            </a:r>
            <a:r>
              <a:rPr lang="pt-BR" dirty="0"/>
              <a:t>como anexo do Plano, o relatório da CETESB sobre a qualidade da água</a:t>
            </a:r>
            <a:r>
              <a:rPr lang="pt-BR" dirty="0" smtClean="0"/>
              <a:t>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endParaRPr lang="pt-BR" b="1" i="1" dirty="0"/>
          </a:p>
          <a:p>
            <a:r>
              <a:rPr lang="pt-BR" b="1" i="1" dirty="0" smtClean="0">
                <a:solidFill>
                  <a:srgbClr val="0070C0"/>
                </a:solidFill>
              </a:rPr>
              <a:t>ZONA DE VIDA SILVESTRE DA APA BAIRRO DA USINA </a:t>
            </a:r>
            <a:endParaRPr lang="pt-BR" dirty="0" smtClean="0">
              <a:solidFill>
                <a:srgbClr val="0070C0"/>
              </a:solidFill>
            </a:endParaRPr>
          </a:p>
          <a:p>
            <a:pPr marL="285750" indent="-285750">
              <a:buClr>
                <a:srgbClr val="FF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BR" b="1" dirty="0" err="1" smtClean="0"/>
              <a:t>CTBio</a:t>
            </a:r>
            <a:r>
              <a:rPr lang="pt-BR" b="1" dirty="0" smtClean="0"/>
              <a:t> solicitou fosse indicada a recomendação de que é necessária que a plenária do </a:t>
            </a:r>
            <a:r>
              <a:rPr lang="pt-BR" b="1" dirty="0" err="1" smtClean="0"/>
              <a:t>Consema</a:t>
            </a:r>
            <a:r>
              <a:rPr lang="pt-BR" b="1" dirty="0" smtClean="0"/>
              <a:t> discuta com mais detalhe os efeitos da ZVS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7431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29"/>
          <p:cNvSpPr/>
          <p:nvPr/>
        </p:nvSpPr>
        <p:spPr>
          <a:xfrm>
            <a:off x="0" y="0"/>
            <a:ext cx="6858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129"/>
          <p:cNvSpPr txBox="1"/>
          <p:nvPr/>
        </p:nvSpPr>
        <p:spPr>
          <a:xfrm>
            <a:off x="0" y="687622"/>
            <a:ext cx="9144000" cy="478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Planos </a:t>
            </a:r>
            <a:r>
              <a:rPr lang="pt-BR" dirty="0"/>
              <a:t>de Manejo </a:t>
            </a:r>
            <a:r>
              <a:rPr lang="pt-BR" dirty="0" smtClean="0"/>
              <a:t>seguiram o Roteiro Metodológico, </a:t>
            </a:r>
            <a:r>
              <a:rPr lang="pt-BR" dirty="0"/>
              <a:t>atendendo a legislação ambiental vigente, em especial a Resolução SMA nº 33/2013 e o Decreto Estadual nº 60.302/2014; </a:t>
            </a: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Foram discutidos </a:t>
            </a:r>
            <a:r>
              <a:rPr lang="pt-BR" dirty="0"/>
              <a:t>e elaborados pela SIMA, com a participação dos atores locais</a:t>
            </a:r>
            <a:r>
              <a:rPr lang="pt-BR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O </a:t>
            </a:r>
            <a:r>
              <a:rPr lang="pt-BR" dirty="0"/>
              <a:t>conteúdo </a:t>
            </a:r>
            <a:r>
              <a:rPr lang="pt-BR" dirty="0" smtClean="0"/>
              <a:t>é </a:t>
            </a:r>
            <a:r>
              <a:rPr lang="pt-BR" dirty="0"/>
              <a:t>sintético, mas suficiente e qualificado para a elaboração do zoneamento e dos programas, oferecendo um instrumento pragmático à gestão de cada UC</a:t>
            </a:r>
            <a:r>
              <a:rPr lang="pt-BR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participação da sociedade possibilitou </a:t>
            </a:r>
            <a:r>
              <a:rPr lang="pt-BR" dirty="0" smtClean="0"/>
              <a:t>esclarecimento </a:t>
            </a:r>
            <a:r>
              <a:rPr lang="pt-BR" dirty="0"/>
              <a:t>aos atores </a:t>
            </a:r>
            <a:r>
              <a:rPr lang="pt-BR" dirty="0" smtClean="0"/>
              <a:t>e </a:t>
            </a:r>
            <a:r>
              <a:rPr lang="pt-BR" dirty="0"/>
              <a:t>permitiu o aprimoramento dos </a:t>
            </a:r>
            <a:r>
              <a:rPr lang="pt-BR" dirty="0" smtClean="0"/>
              <a:t>Planos. </a:t>
            </a:r>
            <a:r>
              <a:rPr lang="pt-BR" dirty="0"/>
              <a:t>A participação se deu por meio de oficinas, em reuniões com o Conselho Gestor ampliado, em reuniões setoriais e por meio de portal eletrônico; </a:t>
            </a: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A </a:t>
            </a:r>
            <a:r>
              <a:rPr lang="pt-BR" dirty="0" err="1"/>
              <a:t>CTBio</a:t>
            </a:r>
            <a:r>
              <a:rPr lang="pt-BR" dirty="0"/>
              <a:t> discutiu e propôs adequações às minutas de </a:t>
            </a:r>
            <a:r>
              <a:rPr lang="pt-BR" dirty="0" smtClean="0"/>
              <a:t>Decreto;</a:t>
            </a:r>
            <a:endParaRPr lang="pt-BR" dirty="0">
              <a:highlight>
                <a:srgbClr val="FFFF00"/>
              </a:highlight>
            </a:endParaRPr>
          </a:p>
          <a:p>
            <a:pPr marL="342900" lvl="0" indent="-342900">
              <a:buFont typeface="+mj-lt"/>
              <a:buAutoNum type="arabicPeriod"/>
            </a:pP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Em </a:t>
            </a:r>
            <a:r>
              <a:rPr lang="pt-BR" dirty="0"/>
              <a:t>relação à Zona de Vida Silvestre da APA Bairro da Usina, a </a:t>
            </a:r>
            <a:r>
              <a:rPr lang="pt-BR" dirty="0" err="1"/>
              <a:t>CTBio</a:t>
            </a:r>
            <a:r>
              <a:rPr lang="pt-BR" dirty="0"/>
              <a:t> solicitou que fosse indicada a recomendação de que é necessária que a plenária do </a:t>
            </a:r>
            <a:r>
              <a:rPr lang="pt-BR" dirty="0" err="1"/>
              <a:t>Consema</a:t>
            </a:r>
            <a:r>
              <a:rPr lang="pt-BR" dirty="0"/>
              <a:t> discuta com mais detalhe os efeitos da ZVS, visto que não houve tempo para a </a:t>
            </a:r>
            <a:r>
              <a:rPr lang="pt-BR" dirty="0" err="1"/>
              <a:t>CTBio</a:t>
            </a:r>
            <a:r>
              <a:rPr lang="pt-BR" dirty="0"/>
              <a:t> aprofundar o tema nessa reunião</a:t>
            </a:r>
            <a:r>
              <a:rPr lang="pt-BR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Relatório </a:t>
            </a:r>
            <a:r>
              <a:rPr lang="pt-BR" dirty="0"/>
              <a:t>sobre os Planos de Manejo das </a:t>
            </a:r>
            <a:r>
              <a:rPr lang="pt-BR" dirty="0" err="1"/>
              <a:t>APAs</a:t>
            </a:r>
            <a:r>
              <a:rPr lang="pt-BR" dirty="0"/>
              <a:t> Sistema Cantareira e Bairro da </a:t>
            </a:r>
            <a:r>
              <a:rPr lang="pt-BR" dirty="0" smtClean="0"/>
              <a:t>Usina encaminhado </a:t>
            </a:r>
            <a:r>
              <a:rPr lang="pt-BR" dirty="0"/>
              <a:t>para a Plenária do CONSEMA, com a recomendação pela sua aprovação com </a:t>
            </a:r>
            <a:r>
              <a:rPr lang="pt-BR" dirty="0" smtClean="0"/>
              <a:t>ressalvas apresentadas</a:t>
            </a:r>
            <a:endParaRPr lang="pt-BR" dirty="0"/>
          </a:p>
          <a:p>
            <a:pPr marL="4445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+mj-lt"/>
              <a:buAutoNum type="arabicPeriod"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"/>
          <p:cNvSpPr txBox="1">
            <a:spLocks noGrp="1"/>
          </p:cNvSpPr>
          <p:nvPr>
            <p:ph type="title"/>
          </p:nvPr>
        </p:nvSpPr>
        <p:spPr>
          <a:xfrm>
            <a:off x="51444" y="118327"/>
            <a:ext cx="4377680" cy="45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t-BR" b="1" dirty="0">
                <a:solidFill>
                  <a:schemeClr val="tx1"/>
                </a:solidFill>
              </a:rPr>
              <a:t>LINHA DO TEMPO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19838" r="11101" b="8604"/>
          <a:stretch>
            <a:fillRect/>
          </a:stretch>
        </p:blipFill>
        <p:spPr>
          <a:xfrm>
            <a:off x="142331" y="1329919"/>
            <a:ext cx="7491185" cy="3863330"/>
          </a:xfrm>
          <a:prstGeom prst="rect">
            <a:avLst/>
          </a:prstGeom>
          <a:ln>
            <a:noFill/>
          </a:ln>
        </p:spPr>
      </p:pic>
      <p:sp>
        <p:nvSpPr>
          <p:cNvPr id="435" name="Google Shape;435;p55"/>
          <p:cNvSpPr/>
          <p:nvPr/>
        </p:nvSpPr>
        <p:spPr>
          <a:xfrm rot="5400000">
            <a:off x="1646949" y="-82727"/>
            <a:ext cx="360044" cy="3024336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55"/>
          <p:cNvSpPr/>
          <p:nvPr/>
        </p:nvSpPr>
        <p:spPr>
          <a:xfrm rot="5400000">
            <a:off x="6113470" y="807210"/>
            <a:ext cx="398014" cy="1282431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5"/>
          <p:cNvSpPr txBox="1"/>
          <p:nvPr/>
        </p:nvSpPr>
        <p:spPr>
          <a:xfrm>
            <a:off x="1322915" y="876506"/>
            <a:ext cx="1224136" cy="45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FASE 1</a:t>
            </a:r>
            <a:endParaRPr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5"/>
          <p:cNvSpPr txBox="1"/>
          <p:nvPr/>
        </p:nvSpPr>
        <p:spPr>
          <a:xfrm>
            <a:off x="5729557" y="876762"/>
            <a:ext cx="1224136" cy="45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pt-BR" sz="2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FASE 2</a:t>
            </a:r>
            <a:endParaRPr sz="2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46;p56"/>
          <p:cNvPicPr preferRelativeResize="0"/>
          <p:nvPr/>
        </p:nvPicPr>
        <p:blipFill rotWithShape="1">
          <a:blip r:embed="rId4">
            <a:alphaModFix/>
          </a:blip>
          <a:srcRect l="33462" t="16196" r="34249" b="5200"/>
          <a:stretch/>
        </p:blipFill>
        <p:spPr>
          <a:xfrm rot="907268">
            <a:off x="7086535" y="1074354"/>
            <a:ext cx="1093961" cy="1463933"/>
          </a:xfrm>
          <a:prstGeom prst="rect">
            <a:avLst/>
          </a:prstGeom>
          <a:solidFill>
            <a:srgbClr val="ECECEC"/>
          </a:solidFill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/>
          <p:nvPr/>
        </p:nvSpPr>
        <p:spPr>
          <a:xfrm>
            <a:off x="0" y="18240"/>
            <a:ext cx="7929586" cy="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PARTICIPATIVO</a:t>
            </a: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7"/>
          <p:cNvSpPr/>
          <p:nvPr/>
        </p:nvSpPr>
        <p:spPr>
          <a:xfrm>
            <a:off x="2837019" y="3777440"/>
            <a:ext cx="743993" cy="762978"/>
          </a:xfrm>
          <a:prstGeom prst="mathPlus">
            <a:avLst>
              <a:gd name="adj1" fmla="val 23520"/>
            </a:avLst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1594"/>
              </p:ext>
            </p:extLst>
          </p:nvPr>
        </p:nvGraphicFramePr>
        <p:xfrm>
          <a:off x="178428" y="803404"/>
          <a:ext cx="7189934" cy="2379340"/>
        </p:xfrm>
        <a:graphic>
          <a:graphicData uri="http://schemas.openxmlformats.org/drawingml/2006/table">
            <a:tbl>
              <a:tblPr firstRow="1" firstCol="1" bandRow="1"/>
              <a:tblGrid>
                <a:gridCol w="2118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0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5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8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Oficinas Participativas – APA Sistema Cantareira e Represa Bairro da Usina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Tema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Local 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Data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Presenças 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(obs. Alguns participantes estiveram presentes em mais de um encontro)</a:t>
                      </a:r>
                      <a:endParaRPr lang="pt-BR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Retomada do Plano de Manejo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Campinas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07/06/2019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Zoneamento e atualização do Diagnóstico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Campinas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11/10/2019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Programas de Gestão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Bragança Paulista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08/11/2019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Devolutiva do Plano de Manejo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Joanópolis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07/02/2020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Imagem 10" descr="Tela de computador com texto preto sobre fundo branco&#10;&#10;Descrição gerada automaticament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1724" b="9129"/>
          <a:stretch/>
        </p:blipFill>
        <p:spPr bwMode="auto">
          <a:xfrm>
            <a:off x="4747106" y="3326040"/>
            <a:ext cx="3578188" cy="19689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Google Shape;433;p55"/>
          <p:cNvSpPr txBox="1">
            <a:spLocks noGrp="1"/>
          </p:cNvSpPr>
          <p:nvPr>
            <p:ph type="title"/>
          </p:nvPr>
        </p:nvSpPr>
        <p:spPr>
          <a:xfrm>
            <a:off x="2305546" y="3326040"/>
            <a:ext cx="2053803" cy="45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t-BR" b="1" dirty="0"/>
              <a:t>PRESENCIAL</a:t>
            </a:r>
            <a:endParaRPr b="1" dirty="0"/>
          </a:p>
        </p:txBody>
      </p:sp>
      <p:sp>
        <p:nvSpPr>
          <p:cNvPr id="13" name="Google Shape;433;p55"/>
          <p:cNvSpPr txBox="1">
            <a:spLocks/>
          </p:cNvSpPr>
          <p:nvPr/>
        </p:nvSpPr>
        <p:spPr>
          <a:xfrm>
            <a:off x="2554110" y="4512125"/>
            <a:ext cx="2053803" cy="45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DIGITAL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/>
          <p:nvPr/>
        </p:nvSpPr>
        <p:spPr>
          <a:xfrm>
            <a:off x="0" y="18240"/>
            <a:ext cx="7929586" cy="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PARTICIPATIVO</a:t>
            </a: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07504"/>
              </p:ext>
            </p:extLst>
          </p:nvPr>
        </p:nvGraphicFramePr>
        <p:xfrm>
          <a:off x="563813" y="879733"/>
          <a:ext cx="6428822" cy="1667416"/>
        </p:xfrm>
        <a:graphic>
          <a:graphicData uri="http://schemas.openxmlformats.org/drawingml/2006/table">
            <a:tbl>
              <a:tblPr firstRow="1" firstCol="1" bandRow="1"/>
              <a:tblGrid>
                <a:gridCol w="1207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45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5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APA SISTEMA CANTAREIRA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Tema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contribuições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Encaminhado para Programas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Parcialmente 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Zoneamento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Programas de Gestão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110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26864"/>
              </p:ext>
            </p:extLst>
          </p:nvPr>
        </p:nvGraphicFramePr>
        <p:xfrm>
          <a:off x="574444" y="3210834"/>
          <a:ext cx="6464596" cy="1643580"/>
        </p:xfrm>
        <a:graphic>
          <a:graphicData uri="http://schemas.openxmlformats.org/drawingml/2006/table">
            <a:tbl>
              <a:tblPr firstRow="1" firstCol="1" bandRow="1"/>
              <a:tblGrid>
                <a:gridCol w="1143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91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8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70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APA REPRESA DO BAIRRO DA USINA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Tema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contribuições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Encaminhado para Programas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Parcialmente Deferido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Zoneamento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Programas de Gestão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71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Google Shape;456;p57"/>
          <p:cNvSpPr/>
          <p:nvPr/>
        </p:nvSpPr>
        <p:spPr>
          <a:xfrm>
            <a:off x="7035006" y="1607136"/>
            <a:ext cx="524744" cy="553244"/>
          </a:xfrm>
          <a:prstGeom prst="mathPlus">
            <a:avLst>
              <a:gd name="adj1" fmla="val 23520"/>
            </a:avLst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74;p59"/>
          <p:cNvSpPr/>
          <p:nvPr/>
        </p:nvSpPr>
        <p:spPr>
          <a:xfrm>
            <a:off x="7222947" y="1474827"/>
            <a:ext cx="2089428" cy="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RESSALVAS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(feitas na oficina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devolutiva)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body" idx="4294967295"/>
          </p:nvPr>
        </p:nvSpPr>
        <p:spPr>
          <a:xfrm>
            <a:off x="360218" y="777618"/>
            <a:ext cx="8534400" cy="46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>
              <a:buNone/>
            </a:pPr>
            <a:r>
              <a:rPr lang="pt-BR" sz="1600" u="sng" dirty="0"/>
              <a:t>OFICINAS DE CARACTERIZAÇÃO , ZONEAMENTO E PROGRAMAS</a:t>
            </a:r>
          </a:p>
          <a:p>
            <a:pPr lvl="0"/>
            <a:r>
              <a:rPr lang="pt-BR" sz="1600" dirty="0"/>
              <a:t>Planejamento de ações de fiscalização e monitoramento;</a:t>
            </a:r>
          </a:p>
          <a:p>
            <a:pPr lvl="0"/>
            <a:r>
              <a:rPr lang="pt-BR" sz="1600" dirty="0"/>
              <a:t>Pagamento por Serviços Ambientais na APA;</a:t>
            </a:r>
          </a:p>
          <a:p>
            <a:pPr lvl="0"/>
            <a:r>
              <a:rPr lang="pt-BR" sz="1600" dirty="0"/>
              <a:t>Incentivo de práticas de manejo sustentável do solo e da atividade agrícola;</a:t>
            </a:r>
          </a:p>
          <a:p>
            <a:pPr lvl="0"/>
            <a:r>
              <a:rPr lang="pt-BR" sz="1600" dirty="0"/>
              <a:t>Combate de incêndios e queimadas;</a:t>
            </a:r>
          </a:p>
          <a:p>
            <a:pPr lvl="0"/>
            <a:r>
              <a:rPr lang="pt-BR" sz="1600" dirty="0"/>
              <a:t>Estratégias e ações de restauração florestal;</a:t>
            </a:r>
          </a:p>
          <a:p>
            <a:pPr lvl="0"/>
            <a:r>
              <a:rPr lang="pt-BR" sz="1600" dirty="0"/>
              <a:t>Uso de agrotóxicos na área da APA.  </a:t>
            </a:r>
          </a:p>
          <a:p>
            <a:pPr marL="25400" lvl="0" indent="0">
              <a:buNone/>
            </a:pPr>
            <a:endParaRPr lang="pt-BR" sz="1600" dirty="0"/>
          </a:p>
          <a:p>
            <a:pPr marL="25400" lvl="0" indent="0">
              <a:buNone/>
            </a:pPr>
            <a:r>
              <a:rPr lang="pt-BR" sz="1600" u="sng" dirty="0"/>
              <a:t>OFICINAS DEVOLUTIVAS: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Solicitação de extensão da cota de conservação ambiental em torno dos reservatórios do Sistema Cantareira a partir da cota máxima-</a:t>
            </a:r>
            <a:r>
              <a:rPr lang="pt-BR" sz="1600" dirty="0" err="1">
                <a:solidFill>
                  <a:schemeClr val="tx1"/>
                </a:solidFill>
              </a:rPr>
              <a:t>maximorum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Turismo sustentável na região da APA;</a:t>
            </a:r>
          </a:p>
          <a:p>
            <a:pPr lvl="0"/>
            <a:r>
              <a:rPr lang="pt-BR" sz="1600" dirty="0">
                <a:solidFill>
                  <a:schemeClr val="tx1"/>
                </a:solidFill>
              </a:rPr>
              <a:t>Criação de Câmara Técnica para elaborar proposta para regulamentar Artigo 32 do SIGAP e 47 do SNUC;</a:t>
            </a:r>
          </a:p>
          <a:p>
            <a:pPr lvl="0"/>
            <a:endParaRPr lang="pt-BR" sz="1600" dirty="0"/>
          </a:p>
        </p:txBody>
      </p:sp>
      <p:sp>
        <p:nvSpPr>
          <p:cNvPr id="494" name="Google Shape;494;p61"/>
          <p:cNvSpPr/>
          <p:nvPr/>
        </p:nvSpPr>
        <p:spPr>
          <a:xfrm>
            <a:off x="0" y="18240"/>
            <a:ext cx="7929586" cy="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PARTICIPATIVO - </a:t>
            </a:r>
            <a:r>
              <a:rPr lang="pt-BR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PRINCIPAIS PONTOS</a:t>
            </a: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/>
          <p:cNvSpPr/>
          <p:nvPr/>
        </p:nvSpPr>
        <p:spPr>
          <a:xfrm rot="5400000">
            <a:off x="4466224" y="1566255"/>
            <a:ext cx="255812" cy="602943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62"/>
          <p:cNvSpPr/>
          <p:nvPr/>
        </p:nvSpPr>
        <p:spPr>
          <a:xfrm rot="5400000">
            <a:off x="5902479" y="1566255"/>
            <a:ext cx="255812" cy="602943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2"/>
          <p:cNvSpPr/>
          <p:nvPr/>
        </p:nvSpPr>
        <p:spPr>
          <a:xfrm>
            <a:off x="3802042" y="1245518"/>
            <a:ext cx="158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5263966" y="1240598"/>
            <a:ext cx="158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2"/>
          <p:cNvSpPr/>
          <p:nvPr/>
        </p:nvSpPr>
        <p:spPr>
          <a:xfrm>
            <a:off x="4010776" y="2216668"/>
            <a:ext cx="11464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Objetivos,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diretrizes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normas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próprias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2"/>
          <p:cNvSpPr/>
          <p:nvPr/>
        </p:nvSpPr>
        <p:spPr>
          <a:xfrm>
            <a:off x="5411948" y="2230316"/>
            <a:ext cx="128821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Implantação,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projetos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prioritários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2"/>
          <p:cNvSpPr/>
          <p:nvPr/>
        </p:nvSpPr>
        <p:spPr>
          <a:xfrm>
            <a:off x="0" y="18240"/>
            <a:ext cx="7715272" cy="5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INTEGRADA e ZONEAMENTO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" y="1841382"/>
            <a:ext cx="3448659" cy="16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Google Shape;537;p65"/>
          <p:cNvSpPr txBox="1">
            <a:spLocks/>
          </p:cNvSpPr>
          <p:nvPr/>
        </p:nvSpPr>
        <p:spPr>
          <a:xfrm>
            <a:off x="462599" y="3805372"/>
            <a:ext cx="3054992" cy="84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000"/>
              <a:buNone/>
            </a:pPr>
            <a:r>
              <a:rPr lang="pt-BR" sz="1600" dirty="0">
                <a:solidFill>
                  <a:srgbClr val="00B050"/>
                </a:solidFill>
              </a:rPr>
              <a:t>Obs. </a:t>
            </a:r>
            <a:r>
              <a:rPr lang="pt-BR" sz="1600" dirty="0" smtClean="0">
                <a:solidFill>
                  <a:srgbClr val="00B050"/>
                </a:solidFill>
              </a:rPr>
              <a:t>análise </a:t>
            </a:r>
            <a:r>
              <a:rPr lang="pt-BR" sz="1600" dirty="0">
                <a:solidFill>
                  <a:srgbClr val="00B050"/>
                </a:solidFill>
              </a:rPr>
              <a:t>integrada da </a:t>
            </a:r>
            <a:r>
              <a:rPr lang="pt-BR" sz="1600" dirty="0" smtClean="0">
                <a:solidFill>
                  <a:srgbClr val="00B050"/>
                </a:solidFill>
              </a:rPr>
              <a:t>APA </a:t>
            </a:r>
            <a:r>
              <a:rPr lang="pt-BR" sz="1600" dirty="0">
                <a:solidFill>
                  <a:srgbClr val="00B050"/>
                </a:solidFill>
              </a:rPr>
              <a:t>Bairro da </a:t>
            </a:r>
            <a:r>
              <a:rPr lang="pt-BR" sz="1600" dirty="0" smtClean="0">
                <a:solidFill>
                  <a:srgbClr val="00B050"/>
                </a:solidFill>
              </a:rPr>
              <a:t>Usina também usou o </a:t>
            </a:r>
            <a:endParaRPr lang="pt-BR" sz="16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SzPts val="2000"/>
              <a:buFont typeface="Arial"/>
              <a:buNone/>
            </a:pPr>
            <a:r>
              <a:rPr lang="pt-BR" sz="16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8" name="Google Shape;53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0169" y="3226008"/>
            <a:ext cx="1900041" cy="62161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513;p62"/>
          <p:cNvSpPr/>
          <p:nvPr/>
        </p:nvSpPr>
        <p:spPr>
          <a:xfrm>
            <a:off x="7243960" y="2148790"/>
            <a:ext cx="190004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Incorporação no </a:t>
            </a:r>
            <a:r>
              <a:rPr lang="pt-B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Datageo</a:t>
            </a: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permite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visualização em diferentes escalas.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99;p62"/>
          <p:cNvSpPr/>
          <p:nvPr/>
        </p:nvSpPr>
        <p:spPr>
          <a:xfrm>
            <a:off x="3538277" y="2521351"/>
            <a:ext cx="527529" cy="534159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99;p62"/>
          <p:cNvSpPr/>
          <p:nvPr/>
        </p:nvSpPr>
        <p:spPr>
          <a:xfrm>
            <a:off x="6786404" y="2539449"/>
            <a:ext cx="527529" cy="534159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="" xmlns:a16="http://schemas.microsoft.com/office/drawing/2014/main" id="{61EB1F6A-F2C7-4968-A803-1A6B89F20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3" y="4438591"/>
            <a:ext cx="1796176" cy="33558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0"/>
            <a:ext cx="7793664" cy="571499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4717" y="2809874"/>
            <a:ext cx="26574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8878186" cy="604559"/>
          </a:xfrm>
        </p:spPr>
        <p:txBody>
          <a:bodyPr/>
          <a:lstStyle/>
          <a:p>
            <a:r>
              <a:rPr lang="pt-BR" sz="2400" dirty="0"/>
              <a:t>ZONEAMENTO – APA SISTEMA CANTAREIRA </a:t>
            </a:r>
            <a:r>
              <a:rPr lang="pt-BR" sz="2400" dirty="0" smtClean="0"/>
              <a:t>– ZONAS e AREAS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45414"/>
              </p:ext>
            </p:extLst>
          </p:nvPr>
        </p:nvGraphicFramePr>
        <p:xfrm>
          <a:off x="28888" y="755997"/>
          <a:ext cx="5572596" cy="4485400"/>
        </p:xfrm>
        <a:graphic>
          <a:graphicData uri="http://schemas.openxmlformats.org/drawingml/2006/table">
            <a:tbl>
              <a:tblPr firstRow="1" firstCol="1"/>
              <a:tblGrid>
                <a:gridCol w="859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1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05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1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DESCRIÇÃO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DIMENSÃO (ha)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 DO TOTAL DA UC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effectLst/>
                          <a:latin typeface="Calibri"/>
                          <a:ea typeface="Calibri"/>
                          <a:cs typeface="Calibri"/>
                        </a:rPr>
                        <a:t>Zona de Uso Sustentável - ZUS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Perigo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 escorregamento (moderado) e perigo de inundação (moderado a alto);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Planícies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fluviais do Rio Atibaia e Rio </a:t>
                      </a:r>
                      <a:r>
                        <a:rPr lang="pt-BR" sz="105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Jaguari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. 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Ocupação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 usos do solo </a:t>
                      </a: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diversificados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(áreas construídas, pastagens e </a:t>
                      </a: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culturas, núcleos urbanos</a:t>
                      </a:r>
                      <a:endParaRPr lang="pt-BR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Calibri"/>
                        </a:rPr>
                        <a:t>112.829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44,41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effectLst/>
                          <a:latin typeface="Calibri"/>
                          <a:ea typeface="Calibri"/>
                          <a:cs typeface="Calibri"/>
                        </a:rPr>
                        <a:t>Zona de Proteção dos Atributos – ZPA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Inclinações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altas a muito altas e perigo de escorregamento muito alto, 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Região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serrana que conecta a Serra da Cantareira com a Serra da Mantiqueira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Atributos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mais relevantes para a conservação:</a:t>
                      </a:r>
                      <a:r>
                        <a:rPr lang="pt-BR" sz="105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5 reservatórios de água (que abastecem a Região Metropolitana de São Paulo); </a:t>
                      </a:r>
                      <a:endParaRPr lang="pt-BR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Maiores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fragmentos de vegetação nativa, com grande concentração de nascentes, </a:t>
                      </a:r>
                    </a:p>
                    <a:p>
                      <a:pPr marL="171450" marR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Sobreposição</a:t>
                      </a:r>
                      <a:r>
                        <a:rPr lang="pt-BR" sz="105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com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</a:t>
                      </a:r>
                      <a:r>
                        <a:rPr lang="pt-BR" sz="1050" b="0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ZA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do PE Itapetinga, </a:t>
                      </a:r>
                      <a:r>
                        <a:rPr lang="pt-BR" sz="105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MoNa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Pedra Grande e PE Cantareira, APA Bairro da Usina. 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128.800,01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Calibri"/>
                        </a:rPr>
                        <a:t>50,70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effectLst/>
                          <a:latin typeface="Calibri"/>
                          <a:ea typeface="Calibri"/>
                          <a:cs typeface="Calibri"/>
                        </a:rPr>
                        <a:t>Zona Sob Proteção Especial – ZPE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Parque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Estadual de Itapetinga, Parque Estadual de Itaberaba e Monumento Natural Estadual da Pedra Grande, </a:t>
                      </a:r>
                      <a:endParaRPr lang="pt-BR" sz="105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171450" marR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05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UC municipais de Bragança Paulista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Calibri"/>
                        </a:rPr>
                        <a:t>12.398,39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Calibri"/>
                        </a:rPr>
                        <a:t>4,80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effectLst/>
                          <a:latin typeface="Calibri"/>
                          <a:ea typeface="Calibri"/>
                          <a:cs typeface="Calibri"/>
                        </a:rPr>
                        <a:t>TOTAL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254.027,50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43259"/>
              </p:ext>
            </p:extLst>
          </p:nvPr>
        </p:nvGraphicFramePr>
        <p:xfrm>
          <a:off x="6222199" y="891203"/>
          <a:ext cx="2776957" cy="4001558"/>
        </p:xfrm>
        <a:graphic>
          <a:graphicData uri="http://schemas.openxmlformats.org/drawingml/2006/table">
            <a:tbl>
              <a:tblPr firstRow="1" firstCol="1"/>
              <a:tblGrid>
                <a:gridCol w="965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2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DIMENSÃO (ha)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LOCALIZAÇÃO NA APA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 de Interesse para a Conservação - AIC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11.412,36 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 áreas)</a:t>
                      </a:r>
                      <a:endParaRPr lang="pt-BR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Rio Atibaia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entorno da Represa </a:t>
                      </a:r>
                      <a:r>
                        <a:rPr lang="pt-BR" sz="105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Jaguari</a:t>
                      </a: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 Jacareí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 de Interesse Histórico-Cultural - AIHC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 áreas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(Sítios </a:t>
                      </a: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reconhecidos pelo IPHAN)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Atibaia, Bragança Paulista, Vargem e Mairiporã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 de Interesse para a Recuperação - AIR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21.676,60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(7 áreas)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Sub-Bacia</a:t>
                      </a: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Onofre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Sub-Bacias</a:t>
                      </a: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Amarais e </a:t>
                      </a:r>
                      <a:r>
                        <a:rPr lang="pt-BR" sz="105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Cachoreira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Pedra do Carmo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Google Shape;456;p57"/>
          <p:cNvSpPr/>
          <p:nvPr/>
        </p:nvSpPr>
        <p:spPr>
          <a:xfrm>
            <a:off x="5603359" y="2235719"/>
            <a:ext cx="571997" cy="560644"/>
          </a:xfrm>
          <a:prstGeom prst="mathPlus">
            <a:avLst>
              <a:gd name="adj1" fmla="val 23520"/>
            </a:avLst>
          </a:prstGeom>
          <a:solidFill>
            <a:schemeClr val="accent3">
              <a:lumMod val="7500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1300" tIns="35650" rIns="71300" bIns="35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26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8431619" cy="604559"/>
          </a:xfrm>
        </p:spPr>
        <p:txBody>
          <a:bodyPr/>
          <a:lstStyle/>
          <a:p>
            <a:pPr algn="l"/>
            <a:r>
              <a:rPr lang="pt-BR" sz="2400" dirty="0"/>
              <a:t>ZONEAMENTO – APA </a:t>
            </a:r>
            <a:r>
              <a:rPr lang="pt-BR" sz="2400" dirty="0" smtClean="0"/>
              <a:t>BAIRRO DA USINA – </a:t>
            </a:r>
            <a:r>
              <a:rPr lang="pt-BR" sz="2400" dirty="0"/>
              <a:t>ZONAS e ÁREAS</a:t>
            </a:r>
          </a:p>
        </p:txBody>
      </p:sp>
      <p:pic>
        <p:nvPicPr>
          <p:cNvPr id="4" name="Imagem 3" descr="Tela de computador&#10;&#10;Descrição gerada automa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15286" r="34040" b="13971"/>
          <a:stretch/>
        </p:blipFill>
        <p:spPr bwMode="auto">
          <a:xfrm>
            <a:off x="457200" y="701748"/>
            <a:ext cx="4040371" cy="4928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69930"/>
              </p:ext>
            </p:extLst>
          </p:nvPr>
        </p:nvGraphicFramePr>
        <p:xfrm>
          <a:off x="4625162" y="701748"/>
          <a:ext cx="4391246" cy="4687712"/>
        </p:xfrm>
        <a:graphic>
          <a:graphicData uri="http://schemas.openxmlformats.org/drawingml/2006/table">
            <a:tbl>
              <a:tblPr firstRow="1" firstCol="1"/>
              <a:tblGrid>
                <a:gridCol w="1165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9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ZONA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i="0" u="none" strike="noStrike" cap="none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DESCRIÇÃO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DIMENSÃO (ha)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0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Zona de Uso Sustentável - ZUS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Corresponde à maior porção de território. A ocupação e usos do solo é predominantemente residencial, além de áreas construídas para empreendimentos e pastagem.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564,4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56,59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5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Zona de Proteção dos Atributos – ZPA </a:t>
                      </a: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Corresponde a área de represamento e planície fluvial do Rio Atibaia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208,4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20,8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Zona de Vida Silvestre – ZVS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Corresponde a todos os remanescentes da flora original existente nesta área de proteção ambiental e as áreas definidas como de preservação permanente, pelo Código Florestal.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224,5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22,4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8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TOTAL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997,3</a:t>
                      </a: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 de Interesse para a Recuperação - AIR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0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Caracterizada por ambientes naturais alterados ou degradados, que cumprem a função de incrementar a conectividade e considerada prioritária para restauração ecológica e para ações de mitigação e redução dos impactos negativos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075" marR="63075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60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2014</Words>
  <Application>Microsoft Office PowerPoint</Application>
  <PresentationFormat>Apresentação na tela (16:10)</PresentationFormat>
  <Paragraphs>316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LINHA DO TEMPO</vt:lpstr>
      <vt:lpstr>PRESENCIAL</vt:lpstr>
      <vt:lpstr>Apresentação do PowerPoint</vt:lpstr>
      <vt:lpstr>Apresentação do PowerPoint</vt:lpstr>
      <vt:lpstr>Apresentação do PowerPoint</vt:lpstr>
      <vt:lpstr>Apresentação do PowerPoint</vt:lpstr>
      <vt:lpstr>ZONEAMENTO – APA SISTEMA CANTAREIRA – ZONAS e AREAS</vt:lpstr>
      <vt:lpstr>ZONEAMENTO – APA BAIRRO DA USINA – ZONAS e ÁREAS</vt:lpstr>
      <vt:lpstr>Apresentação do PowerPoint</vt:lpstr>
      <vt:lpstr>Apresentação do PowerPoint</vt:lpstr>
      <vt:lpstr>PRINCIPAIS PONTOS DISCUTIDOS PELA CTBIO</vt:lpstr>
      <vt:lpstr>PRINCIPAIS PONTOS DISCUTIDOS PELA CTBIO</vt:lpstr>
      <vt:lpstr>PRINCIPAIS PONTOS DISCUTIDOS PELA CTBIO</vt:lpstr>
      <vt:lpstr>PRINCIPAIS PONTOS DISCUTIDOS PELA CTBIO</vt:lpstr>
      <vt:lpstr>PRINCIPAIS PONTOS DISCUTIDOS PELA CTBIO</vt:lpstr>
      <vt:lpstr>PRINCIPAIS PONTOS DISCUTIDOS PELA CTBIO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Isadora Le Senechal Parada</dc:creator>
  <cp:lastModifiedBy>Isadora Le Senechal Parada</cp:lastModifiedBy>
  <cp:revision>110</cp:revision>
  <dcterms:modified xsi:type="dcterms:W3CDTF">2020-09-22T21:02:24Z</dcterms:modified>
</cp:coreProperties>
</file>