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39" r:id="rId3"/>
    <p:sldId id="353" r:id="rId4"/>
    <p:sldId id="349" r:id="rId5"/>
    <p:sldId id="357" r:id="rId6"/>
    <p:sldId id="309" r:id="rId7"/>
    <p:sldId id="356" r:id="rId8"/>
    <p:sldId id="359" r:id="rId9"/>
    <p:sldId id="267" r:id="rId10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atiana ashino" initials="t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  <a:srgbClr val="0AE1FE"/>
    <a:srgbClr val="00B050"/>
    <a:srgbClr val="FFFF00"/>
    <a:srgbClr val="993300"/>
    <a:srgbClr val="00FF00"/>
    <a:srgbClr val="FF6600"/>
    <a:srgbClr val="006600"/>
    <a:srgbClr val="000000"/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Estilo Médio 2 - Ênfase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AF606853-7671-496A-8E4F-DF71F8EC918B}" styleName="Estilo Escuro 1 - Ênfase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940675A-B579-460E-94D1-54222C63F5DA}" styleName="Nenhum Estilo, Grade de Tabe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enhum Estilo, Nenhuma Grad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8FB837D-C827-4EFA-A057-4D05807E0F7C}" styleName="Estilo com Tema 1 - Ênfase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7DF18680-E054-41AD-8BC1-D1AEF772440D}" styleName="Estilo Médio 2 - Ênfase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583" autoAdjust="0"/>
    <p:restoredTop sz="94660"/>
  </p:normalViewPr>
  <p:slideViewPr>
    <p:cSldViewPr snapToGrid="0">
      <p:cViewPr varScale="1">
        <p:scale>
          <a:sx n="83" d="100"/>
          <a:sy n="83" d="100"/>
        </p:scale>
        <p:origin x="998" y="8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B2DBEF4-85D2-4830-82D9-00F3AD6532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15FEA15-5F81-4358-A3EF-9B1C6E8335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19DE198-B803-4CEC-9E8D-DF524BF1DE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C4122-EBA6-429D-A29D-F7A6D63442D0}" type="datetimeFigureOut">
              <a:rPr lang="pt-BR" smtClean="0"/>
              <a:t>22/09/2020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97405D4-9E14-4884-A94D-3C6A43F1C0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4E668E8-0BAB-48F6-A522-99DA66416E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BF1B9-21B1-42EB-9921-6520CA306AD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371775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BD0B11E-59C2-49C3-8C98-3BC02C909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368D3846-470D-4D08-BA89-1B6A61AA4D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3B133A2-E17C-4584-8885-97905CBFAF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C4122-EBA6-429D-A29D-F7A6D63442D0}" type="datetimeFigureOut">
              <a:rPr lang="pt-BR" smtClean="0"/>
              <a:t>22/09/2020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2E833F7-62D6-4234-9FEF-CA4376B07C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8DF5312-1F07-44CB-975B-6750E91A2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BF1B9-21B1-42EB-9921-6520CA306AD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858665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E61C45CB-4CA3-4C2A-822F-09E195D56E8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BDEBADC1-DFFA-4D0D-99D2-3BD4D60083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B4C8BA4-7778-44DF-9FDE-DC2AEF2BFB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C4122-EBA6-429D-A29D-F7A6D63442D0}" type="datetimeFigureOut">
              <a:rPr lang="pt-BR" smtClean="0"/>
              <a:t>22/09/2020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68778B3-FD6D-43BD-B423-705AFFBF3B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B0CF48D-A540-4678-B62F-9922B21EC3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BF1B9-21B1-42EB-9921-6520CA306AD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740832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69996D1-B748-486B-BC1E-DF0CF2950B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9B17015-5EBC-4FC3-94D1-ED5D6B74C7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CDA3A2B-5874-428E-9749-92415A49C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C4122-EBA6-429D-A29D-F7A6D63442D0}" type="datetimeFigureOut">
              <a:rPr lang="pt-BR" smtClean="0"/>
              <a:t>22/09/2020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28269F8-7076-4CAC-8A7D-AD26C67669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71C639C-CAA7-4144-A309-96C47CC79E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BF1B9-21B1-42EB-9921-6520CA306AD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349650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7093ED8-C6C0-4D42-984A-2F37A8A6F7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3F4C5C9B-8606-4B93-8AE6-92CAEEA5EA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EB05AA2-3B54-4908-A1CE-E043F0B93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C4122-EBA6-429D-A29D-F7A6D63442D0}" type="datetimeFigureOut">
              <a:rPr lang="pt-BR" smtClean="0"/>
              <a:t>22/09/2020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E0C2486-63A3-4F56-B446-83D99D8FD2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9EC2459-1AD6-47DF-90BB-2D8ECC4C3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BF1B9-21B1-42EB-9921-6520CA306AD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946085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174A9E9-39E6-48F1-806E-9B0BCF0BE9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252AC80-D52F-490C-8433-E190FA8C4F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E11FFDBD-6FF9-4DE2-AC3C-D83D75B386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62228B50-F9EF-4AC7-B829-76B1AF207B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C4122-EBA6-429D-A29D-F7A6D63442D0}" type="datetimeFigureOut">
              <a:rPr lang="pt-BR" smtClean="0"/>
              <a:t>22/09/2020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0FDA2B56-4A8E-43B0-86A0-3DFAA0993E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13E545D2-92BA-4198-AC23-20B34DC25E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BF1B9-21B1-42EB-9921-6520CA306AD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911396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3358D6C-163D-4882-A355-8B1B44A2A1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382611B-6855-43E3-B470-AC8808B8FE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7E048380-0CF8-479B-B2F2-B48EA418AC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C969FE32-BF31-4D3F-95B7-F51B26D7C38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C940A7B3-58DB-4BCA-A9F2-146C1F8B1CF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DC1E87AA-285D-4A0C-B27D-38BAE8FCB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C4122-EBA6-429D-A29D-F7A6D63442D0}" type="datetimeFigureOut">
              <a:rPr lang="pt-BR" smtClean="0"/>
              <a:t>22/09/2020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6EC0DE24-11BA-483A-A5C8-E9BA6035F4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254DE473-1EBE-4A66-BC8C-CD36E7B319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BF1B9-21B1-42EB-9921-6520CA306AD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043691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EBC3D18-E81E-418D-84E1-C413DF168C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2BD81301-37AE-4073-B442-D9104B0505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C4122-EBA6-429D-A29D-F7A6D63442D0}" type="datetimeFigureOut">
              <a:rPr lang="pt-BR" smtClean="0"/>
              <a:t>22/09/2020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8E0DB42C-C4EF-47E1-8C3B-E2BBBFC44C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0A69DC36-B5CD-4903-B25F-0C58CA954A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BF1B9-21B1-42EB-9921-6520CA306AD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174343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C50623A6-E34F-4615-8611-A82B57F31D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C4122-EBA6-429D-A29D-F7A6D63442D0}" type="datetimeFigureOut">
              <a:rPr lang="pt-BR" smtClean="0"/>
              <a:t>22/09/2020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314B9B27-064E-4416-8272-3FAAE88A22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99B9FD82-A534-4492-BB0D-802EDE213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BF1B9-21B1-42EB-9921-6520CA306AD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360995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239C6B5-C000-47F2-8C18-38B7297D35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A07918C-681F-4CDA-918C-278868D59C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72AF6BC3-658F-4EEA-ADFD-4441741928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42AFCD0F-4321-4155-AF2E-1434E8023D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C4122-EBA6-429D-A29D-F7A6D63442D0}" type="datetimeFigureOut">
              <a:rPr lang="pt-BR" smtClean="0"/>
              <a:t>22/09/2020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87D823A3-E70B-4685-BD57-A991E7C1C0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44C5713C-ECDB-40CB-B683-0198B0113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BF1B9-21B1-42EB-9921-6520CA306AD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16529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906ABCB-8F64-47A7-A2B3-C92644087C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AFE0CDB9-505A-4228-8B56-C9CB0074C37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E783CEA6-9F92-485F-ABE9-91D902F8E8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028290A8-6D31-4603-8651-32930649B3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C4122-EBA6-429D-A29D-F7A6D63442D0}" type="datetimeFigureOut">
              <a:rPr lang="pt-BR" smtClean="0"/>
              <a:t>22/09/2020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9026E47B-6B3D-44C6-895D-1B5BC3741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8EC731F2-1480-4EDB-9D52-D3A9E1D1D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BF1B9-21B1-42EB-9921-6520CA306AD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856225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CD2253B4-4C90-48E6-93C0-C7AFC9D54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3EE11BD-707D-4B8A-A9B2-CA6F188D3D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2D9CF7D-E7F9-4B38-8622-CD222CB2D7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2C4122-EBA6-429D-A29D-F7A6D63442D0}" type="datetimeFigureOut">
              <a:rPr lang="pt-BR" smtClean="0"/>
              <a:t>22/09/2020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29638D0-F764-4751-B012-4C9D604BFA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01C25D4-0270-4CE7-A3A9-A22662EBC0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8BF1B9-21B1-42EB-9921-6520CA306AD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82207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jp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25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3C9C7E0-4809-43B2-B5F7-A1DAE1E32E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22" r="31730"/>
          <a:stretch/>
        </p:blipFill>
        <p:spPr>
          <a:xfrm>
            <a:off x="8139346" y="0"/>
            <a:ext cx="4052654" cy="685800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15DAF666-41E8-4328-8DD3-E4901D3F73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66" r="27528"/>
          <a:stretch/>
        </p:blipFill>
        <p:spPr>
          <a:xfrm>
            <a:off x="3811765" y="0"/>
            <a:ext cx="4568470" cy="6858000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87C89A83-55B0-4080-84C9-56909213F36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29" r="-111"/>
          <a:stretch/>
        </p:blipFill>
        <p:spPr>
          <a:xfrm>
            <a:off x="0" y="0"/>
            <a:ext cx="4581928" cy="6858000"/>
          </a:xfrm>
          <a:prstGeom prst="rect">
            <a:avLst/>
          </a:prstGeom>
        </p:spPr>
      </p:pic>
      <p:sp>
        <p:nvSpPr>
          <p:cNvPr id="26" name="Retângulo 25">
            <a:extLst>
              <a:ext uri="{FF2B5EF4-FFF2-40B4-BE49-F238E27FC236}">
                <a16:creationId xmlns:a16="http://schemas.microsoft.com/office/drawing/2014/main" id="{6CF92DEC-50DE-44E0-96CC-FBBD0C41C17A}"/>
              </a:ext>
            </a:extLst>
          </p:cNvPr>
          <p:cNvSpPr/>
          <p:nvPr/>
        </p:nvSpPr>
        <p:spPr>
          <a:xfrm>
            <a:off x="0" y="5016500"/>
            <a:ext cx="12192000" cy="1841500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grpSp>
        <p:nvGrpSpPr>
          <p:cNvPr id="12" name="Grupo 20">
            <a:extLst>
              <a:ext uri="{FF2B5EF4-FFF2-40B4-BE49-F238E27FC236}">
                <a16:creationId xmlns:a16="http://schemas.microsoft.com/office/drawing/2014/main" id="{BD0A019E-8A52-478B-AB8D-C30A8022EAB7}"/>
              </a:ext>
            </a:extLst>
          </p:cNvPr>
          <p:cNvGrpSpPr>
            <a:grpSpLocks/>
          </p:cNvGrpSpPr>
          <p:nvPr/>
        </p:nvGrpSpPr>
        <p:grpSpPr bwMode="auto">
          <a:xfrm>
            <a:off x="2045494" y="6186717"/>
            <a:ext cx="7972898" cy="507831"/>
            <a:chOff x="647700" y="6121056"/>
            <a:chExt cx="7972898" cy="507830"/>
          </a:xfrm>
        </p:grpSpPr>
        <p:pic>
          <p:nvPicPr>
            <p:cNvPr id="13" name="Imagem 19">
              <a:extLst>
                <a:ext uri="{FF2B5EF4-FFF2-40B4-BE49-F238E27FC236}">
                  <a16:creationId xmlns:a16="http://schemas.microsoft.com/office/drawing/2014/main" id="{19AC20D3-C8A7-4F3D-940B-60D5DFA3562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47700" y="6235347"/>
              <a:ext cx="458718" cy="3620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Imagem 20">
              <a:extLst>
                <a:ext uri="{FF2B5EF4-FFF2-40B4-BE49-F238E27FC236}">
                  <a16:creationId xmlns:a16="http://schemas.microsoft.com/office/drawing/2014/main" id="{91107399-C77D-4145-A862-FD30C3F2460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/>
            <a:srcRect l="7539" t="26151" r="8054" b="25980"/>
            <a:stretch>
              <a:fillRect/>
            </a:stretch>
          </p:blipFill>
          <p:spPr bwMode="auto">
            <a:xfrm>
              <a:off x="1435795" y="6235347"/>
              <a:ext cx="641007" cy="3620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" name="Imagem 21">
              <a:extLst>
                <a:ext uri="{FF2B5EF4-FFF2-40B4-BE49-F238E27FC236}">
                  <a16:creationId xmlns:a16="http://schemas.microsoft.com/office/drawing/2014/main" id="{A843E255-5F55-440D-BD21-78348320CBD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rcRect l="1476" t="7056" r="2702" b="8984"/>
            <a:stretch>
              <a:fillRect/>
            </a:stretch>
          </p:blipFill>
          <p:spPr bwMode="auto">
            <a:xfrm>
              <a:off x="2463731" y="6235346"/>
              <a:ext cx="710828" cy="3620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Imagem 22">
              <a:extLst>
                <a:ext uri="{FF2B5EF4-FFF2-40B4-BE49-F238E27FC236}">
                  <a16:creationId xmlns:a16="http://schemas.microsoft.com/office/drawing/2014/main" id="{34A491A4-D833-4A1E-8CAD-656F9BF3E27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/>
            <a:srcRect l="19725" t="21066" r="19814" b="20798"/>
            <a:stretch>
              <a:fillRect/>
            </a:stretch>
          </p:blipFill>
          <p:spPr bwMode="auto">
            <a:xfrm>
              <a:off x="3583530" y="6235347"/>
              <a:ext cx="378076" cy="3620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" name="Retângulo 21">
              <a:extLst>
                <a:ext uri="{FF2B5EF4-FFF2-40B4-BE49-F238E27FC236}">
                  <a16:creationId xmlns:a16="http://schemas.microsoft.com/office/drawing/2014/main" id="{564F701F-483F-4C12-B029-E969EE0A7A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0075" y="6121056"/>
              <a:ext cx="1329210" cy="5078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sz="900" b="1" dirty="0">
                  <a:latin typeface="Verdana" pitchFamily="34" charset="0"/>
                </a:rPr>
                <a:t>Coordenadoria de</a:t>
              </a:r>
            </a:p>
            <a:p>
              <a:r>
                <a:rPr lang="pt-BR" sz="900" b="1" dirty="0">
                  <a:latin typeface="Verdana" pitchFamily="34" charset="0"/>
                </a:rPr>
                <a:t>Fiscalização e</a:t>
              </a:r>
            </a:p>
            <a:p>
              <a:r>
                <a:rPr lang="pt-BR" sz="900" b="1" dirty="0">
                  <a:latin typeface="Verdana" pitchFamily="34" charset="0"/>
                </a:rPr>
                <a:t>Biodiversidade</a:t>
              </a:r>
            </a:p>
          </p:txBody>
        </p:sp>
        <p:sp>
          <p:nvSpPr>
            <p:cNvPr id="18" name="Retângulo 22">
              <a:extLst>
                <a:ext uri="{FF2B5EF4-FFF2-40B4-BE49-F238E27FC236}">
                  <a16:creationId xmlns:a16="http://schemas.microsoft.com/office/drawing/2014/main" id="{5F76D625-51D7-4E66-B0D3-25936775CD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51525" y="6121056"/>
              <a:ext cx="1329210" cy="5078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sz="900" b="1" dirty="0">
                  <a:latin typeface="Verdana" pitchFamily="34" charset="0"/>
                </a:rPr>
                <a:t>Coordenadoria de</a:t>
              </a:r>
            </a:p>
            <a:p>
              <a:r>
                <a:rPr lang="pt-BR" sz="900" b="1" dirty="0">
                  <a:latin typeface="Verdana" pitchFamily="34" charset="0"/>
                </a:rPr>
                <a:t>Planejamento</a:t>
              </a:r>
            </a:p>
            <a:p>
              <a:r>
                <a:rPr lang="pt-BR" sz="900" b="1" dirty="0">
                  <a:latin typeface="Verdana" pitchFamily="34" charset="0"/>
                </a:rPr>
                <a:t>Ambiental</a:t>
              </a:r>
            </a:p>
          </p:txBody>
        </p:sp>
        <p:sp>
          <p:nvSpPr>
            <p:cNvPr id="19" name="Retângulo 23">
              <a:extLst>
                <a:ext uri="{FF2B5EF4-FFF2-40B4-BE49-F238E27FC236}">
                  <a16:creationId xmlns:a16="http://schemas.microsoft.com/office/drawing/2014/main" id="{0BD82D22-1855-48F8-8B69-DD669280E0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91388" y="6121056"/>
              <a:ext cx="1329210" cy="5078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sz="900" b="1" dirty="0">
                  <a:latin typeface="Verdana" pitchFamily="34" charset="0"/>
                </a:rPr>
                <a:t>Coordenadoria de</a:t>
              </a:r>
            </a:p>
            <a:p>
              <a:r>
                <a:rPr lang="pt-BR" sz="900" b="1" dirty="0">
                  <a:latin typeface="Verdana" pitchFamily="34" charset="0"/>
                </a:rPr>
                <a:t>Educação</a:t>
              </a:r>
            </a:p>
            <a:p>
              <a:r>
                <a:rPr lang="pt-BR" sz="900" b="1" dirty="0">
                  <a:latin typeface="Verdana" pitchFamily="34" charset="0"/>
                </a:rPr>
                <a:t>Ambiental</a:t>
              </a:r>
            </a:p>
          </p:txBody>
        </p:sp>
      </p:grpSp>
      <p:grpSp>
        <p:nvGrpSpPr>
          <p:cNvPr id="7" name="Agrupar 6">
            <a:extLst>
              <a:ext uri="{FF2B5EF4-FFF2-40B4-BE49-F238E27FC236}">
                <a16:creationId xmlns:a16="http://schemas.microsoft.com/office/drawing/2014/main" id="{1185F594-B349-49ED-8249-0B2EF9B614A3}"/>
              </a:ext>
            </a:extLst>
          </p:cNvPr>
          <p:cNvGrpSpPr/>
          <p:nvPr/>
        </p:nvGrpSpPr>
        <p:grpSpPr>
          <a:xfrm>
            <a:off x="3690489" y="5130570"/>
            <a:ext cx="4811023" cy="870178"/>
            <a:chOff x="3585126" y="5130570"/>
            <a:chExt cx="4811023" cy="870178"/>
          </a:xfrm>
        </p:grpSpPr>
        <p:pic>
          <p:nvPicPr>
            <p:cNvPr id="21" name="Imagem 18">
              <a:extLst>
                <a:ext uri="{FF2B5EF4-FFF2-40B4-BE49-F238E27FC236}">
                  <a16:creationId xmlns:a16="http://schemas.microsoft.com/office/drawing/2014/main" id="{DD599E0C-F53F-42D0-848B-7FBC7DB7B95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/>
            <a:srcRect t="20403" b="20532"/>
            <a:stretch>
              <a:fillRect/>
            </a:stretch>
          </p:blipFill>
          <p:spPr bwMode="auto">
            <a:xfrm>
              <a:off x="5284527" y="5254267"/>
              <a:ext cx="1060368" cy="6227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" name="Imagem 23">
              <a:extLst>
                <a:ext uri="{FF2B5EF4-FFF2-40B4-BE49-F238E27FC236}">
                  <a16:creationId xmlns:a16="http://schemas.microsoft.com/office/drawing/2014/main" id="{B16EB337-D372-4877-896D-13062951F5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/>
            <a:srcRect l="49617"/>
            <a:stretch>
              <a:fillRect/>
            </a:stretch>
          </p:blipFill>
          <p:spPr bwMode="auto">
            <a:xfrm>
              <a:off x="6627421" y="5130570"/>
              <a:ext cx="1768728" cy="8701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" name="Imagem 22" descr="LOGO - REPRESA DA USINA.png">
              <a:extLst>
                <a:ext uri="{FF2B5EF4-FFF2-40B4-BE49-F238E27FC236}">
                  <a16:creationId xmlns:a16="http://schemas.microsoft.com/office/drawing/2014/main" id="{67234C7E-6431-46EB-84A2-A46408DCCAF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85126" y="5219667"/>
              <a:ext cx="1195650" cy="6919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" name="CaixaDeTexto 5">
            <a:extLst>
              <a:ext uri="{FF2B5EF4-FFF2-40B4-BE49-F238E27FC236}">
                <a16:creationId xmlns:a16="http://schemas.microsoft.com/office/drawing/2014/main" id="{028DC263-7A05-448C-84CD-9B2601E71B65}"/>
              </a:ext>
            </a:extLst>
          </p:cNvPr>
          <p:cNvSpPr txBox="1"/>
          <p:nvPr/>
        </p:nvSpPr>
        <p:spPr>
          <a:xfrm>
            <a:off x="343398" y="347241"/>
            <a:ext cx="451475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Swis721 Ex BT" panose="020B0605020202020204" pitchFamily="34" charset="0"/>
              </a:rPr>
              <a:t>PLANO</a:t>
            </a:r>
          </a:p>
          <a:p>
            <a:r>
              <a:rPr lang="en-US" sz="4000" b="1" dirty="0">
                <a:solidFill>
                  <a:schemeClr val="bg1"/>
                </a:solidFill>
                <a:latin typeface="Swis721 Ex BT" panose="020B0605020202020204" pitchFamily="34" charset="0"/>
              </a:rPr>
              <a:t>DE</a:t>
            </a:r>
          </a:p>
          <a:p>
            <a:r>
              <a:rPr lang="en-US" sz="4000" b="1" dirty="0">
                <a:solidFill>
                  <a:schemeClr val="bg1"/>
                </a:solidFill>
                <a:latin typeface="Swis721 Ex BT" panose="020B0605020202020204" pitchFamily="34" charset="0"/>
              </a:rPr>
              <a:t>MANEJO</a:t>
            </a:r>
          </a:p>
          <a:p>
            <a:endParaRPr lang="en-US" sz="4000" b="1" dirty="0">
              <a:solidFill>
                <a:schemeClr val="bg1"/>
              </a:solidFill>
              <a:latin typeface="Swis721 Ex BT" panose="020B0605020202020204" pitchFamily="34" charset="0"/>
            </a:endParaRPr>
          </a:p>
          <a:p>
            <a:r>
              <a:rPr lang="pt-BR" sz="4000" b="1" dirty="0">
                <a:solidFill>
                  <a:srgbClr val="FFC000"/>
                </a:solidFill>
                <a:latin typeface="Swis721 Ex BT" panose="020B0605020202020204" pitchFamily="34" charset="0"/>
              </a:rPr>
              <a:t>APA REPRESA</a:t>
            </a:r>
          </a:p>
          <a:p>
            <a:r>
              <a:rPr lang="pt-BR" sz="4000" b="1" dirty="0">
                <a:solidFill>
                  <a:srgbClr val="FFC000"/>
                </a:solidFill>
                <a:latin typeface="Swis721 Ex BT" panose="020B0605020202020204" pitchFamily="34" charset="0"/>
              </a:rPr>
              <a:t>DO BAIRRO</a:t>
            </a:r>
          </a:p>
          <a:p>
            <a:r>
              <a:rPr lang="pt-BR" sz="4000" b="1" dirty="0">
                <a:solidFill>
                  <a:srgbClr val="FFC000"/>
                </a:solidFill>
                <a:latin typeface="Swis721 Ex BT" panose="020B0605020202020204" pitchFamily="34" charset="0"/>
              </a:rPr>
              <a:t>DA USINA</a:t>
            </a:r>
          </a:p>
        </p:txBody>
      </p:sp>
    </p:spTree>
    <p:extLst>
      <p:ext uri="{BB962C8B-B14F-4D97-AF65-F5344CB8AC3E}">
        <p14:creationId xmlns:p14="http://schemas.microsoft.com/office/powerpoint/2010/main" val="3359367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30B459D5-EC17-4B21-A992-EC3CDEBC010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2" r="9091"/>
          <a:stretch/>
        </p:blipFill>
        <p:spPr>
          <a:xfrm>
            <a:off x="9934661" y="5276873"/>
            <a:ext cx="2051249" cy="1581125"/>
          </a:xfrm>
          <a:prstGeom prst="rect">
            <a:avLst/>
          </a:prstGeom>
        </p:spPr>
      </p:pic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ECAB7129-4384-4135-AFFD-A11319FA39BB}"/>
              </a:ext>
            </a:extLst>
          </p:cNvPr>
          <p:cNvSpPr txBox="1"/>
          <p:nvPr/>
        </p:nvSpPr>
        <p:spPr>
          <a:xfrm>
            <a:off x="8877300" y="0"/>
            <a:ext cx="33147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latin typeface="Swis721 LtEx BT" panose="020B0505020202020204" pitchFamily="34" charset="0"/>
              </a:rPr>
              <a:t>LOCALIZAÇÃO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EB1B5C62-2C39-4117-B5FA-15F77C113145}"/>
              </a:ext>
            </a:extLst>
          </p:cNvPr>
          <p:cNvSpPr txBox="1"/>
          <p:nvPr/>
        </p:nvSpPr>
        <p:spPr>
          <a:xfrm>
            <a:off x="9511116" y="2828834"/>
            <a:ext cx="247479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1800" b="1" dirty="0">
                <a:latin typeface="Swis721 Lt BT" panose="020B0403020202020204" pitchFamily="34" charset="0"/>
              </a:rPr>
              <a:t>APA Represa do</a:t>
            </a:r>
          </a:p>
          <a:p>
            <a:pPr algn="r"/>
            <a:r>
              <a:rPr lang="pt-BR" sz="1800" b="1" dirty="0">
                <a:latin typeface="Swis721 Lt BT" panose="020B0403020202020204" pitchFamily="34" charset="0"/>
              </a:rPr>
              <a:t>Bairro da Usina</a:t>
            </a:r>
          </a:p>
          <a:p>
            <a:pPr algn="r"/>
            <a:r>
              <a:rPr lang="en-US" dirty="0" err="1">
                <a:latin typeface="Swis721 Lt BT" panose="020B0403020202020204" pitchFamily="34" charset="0"/>
              </a:rPr>
              <a:t>está</a:t>
            </a:r>
            <a:r>
              <a:rPr lang="en-US" dirty="0">
                <a:latin typeface="Swis721 Lt BT" panose="020B0403020202020204" pitchFamily="34" charset="0"/>
              </a:rPr>
              <a:t> </a:t>
            </a:r>
            <a:r>
              <a:rPr lang="en-US" dirty="0" err="1">
                <a:latin typeface="Swis721 Lt BT" panose="020B0403020202020204" pitchFamily="34" charset="0"/>
              </a:rPr>
              <a:t>inserida</a:t>
            </a:r>
            <a:r>
              <a:rPr lang="en-US" dirty="0">
                <a:latin typeface="Swis721 Lt BT" panose="020B0403020202020204" pitchFamily="34" charset="0"/>
              </a:rPr>
              <a:t> no</a:t>
            </a:r>
          </a:p>
          <a:p>
            <a:pPr algn="r"/>
            <a:r>
              <a:rPr lang="pt-BR" dirty="0">
                <a:latin typeface="Swis721 Lt BT" panose="020B0403020202020204" pitchFamily="34" charset="0"/>
              </a:rPr>
              <a:t>município de </a:t>
            </a:r>
            <a:r>
              <a:rPr lang="pt-BR" b="1" dirty="0">
                <a:latin typeface="Swis721 Lt BT" panose="020B0403020202020204" pitchFamily="34" charset="0"/>
              </a:rPr>
              <a:t>Atibaia</a:t>
            </a:r>
            <a:endParaRPr lang="pt-BR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25"/>
          <a:stretch/>
        </p:blipFill>
        <p:spPr>
          <a:xfrm>
            <a:off x="0" y="0"/>
            <a:ext cx="8720028" cy="6857999"/>
          </a:xfrm>
          <a:prstGeom prst="rect">
            <a:avLst/>
          </a:prstGeom>
        </p:spPr>
      </p:pic>
      <p:cxnSp>
        <p:nvCxnSpPr>
          <p:cNvPr id="14" name="Conector de Seta Reta 13">
            <a:extLst>
              <a:ext uri="{FF2B5EF4-FFF2-40B4-BE49-F238E27FC236}">
                <a16:creationId xmlns:a16="http://schemas.microsoft.com/office/drawing/2014/main" id="{6D2CD356-17A7-422C-84FE-0A9C2EDDEF20}"/>
              </a:ext>
            </a:extLst>
          </p:cNvPr>
          <p:cNvCxnSpPr>
            <a:cxnSpLocks/>
          </p:cNvCxnSpPr>
          <p:nvPr/>
        </p:nvCxnSpPr>
        <p:spPr>
          <a:xfrm>
            <a:off x="2571750" y="3428999"/>
            <a:ext cx="7962900" cy="2515518"/>
          </a:xfrm>
          <a:prstGeom prst="straightConnector1">
            <a:avLst/>
          </a:prstGeom>
          <a:ln w="38100">
            <a:solidFill>
              <a:srgbClr val="0AE1FE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ector de Seta Reta 4">
            <a:extLst>
              <a:ext uri="{FF2B5EF4-FFF2-40B4-BE49-F238E27FC236}">
                <a16:creationId xmlns:a16="http://schemas.microsoft.com/office/drawing/2014/main" id="{832E8DFD-226A-4B3D-90BE-5B01A362F146}"/>
              </a:ext>
            </a:extLst>
          </p:cNvPr>
          <p:cNvCxnSpPr/>
          <p:nvPr/>
        </p:nvCxnSpPr>
        <p:spPr>
          <a:xfrm>
            <a:off x="3069203" y="2828834"/>
            <a:ext cx="7465447" cy="3115683"/>
          </a:xfrm>
          <a:prstGeom prst="straightConnector1">
            <a:avLst/>
          </a:prstGeom>
          <a:ln w="38100">
            <a:solidFill>
              <a:srgbClr val="0AE1FE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00504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745022" y="0"/>
            <a:ext cx="1144697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sz="2800" b="1" dirty="0">
                <a:latin typeface="Swis721 LtEx BT"/>
              </a:rPr>
              <a:t>LEI Nº 5.280, DE 04 DE SETEMBRO DE 1986</a:t>
            </a:r>
          </a:p>
          <a:p>
            <a:pPr algn="r"/>
            <a:r>
              <a:rPr lang="pt-BR" i="1" dirty="0">
                <a:latin typeface="Swis721 LtEx BT"/>
              </a:rPr>
              <a:t>(Atualizada até a Lei nº 15.061, de 05 de julho de 2013 )</a:t>
            </a:r>
            <a:endParaRPr lang="pt-BR" dirty="0">
              <a:latin typeface="Swis721 LtEx BT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436928" y="1720000"/>
            <a:ext cx="3048000" cy="40011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pt-BR" altLang="pt-BR" sz="2000" b="1" dirty="0">
                <a:solidFill>
                  <a:schemeClr val="bg1"/>
                </a:solidFill>
                <a:latin typeface="Swis721 LtEx BT"/>
                <a:cs typeface="Arial" pitchFamily="34" charset="0"/>
              </a:rPr>
              <a:t>Zona de Vida Silvestre</a:t>
            </a:r>
          </a:p>
        </p:txBody>
      </p:sp>
      <p:sp>
        <p:nvSpPr>
          <p:cNvPr id="5" name="Retângulo 4"/>
          <p:cNvSpPr/>
          <p:nvPr/>
        </p:nvSpPr>
        <p:spPr>
          <a:xfrm>
            <a:off x="4481015" y="1720000"/>
            <a:ext cx="7200000" cy="40011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pt-BR" altLang="pt-BR" sz="2000" b="1" dirty="0">
                <a:solidFill>
                  <a:schemeClr val="bg1"/>
                </a:solidFill>
                <a:latin typeface="Swis721 LtEx BT"/>
                <a:cs typeface="Arial" pitchFamily="34" charset="0"/>
              </a:rPr>
              <a:t>na ZVS não é permitida:</a:t>
            </a:r>
          </a:p>
        </p:txBody>
      </p:sp>
      <p:sp>
        <p:nvSpPr>
          <p:cNvPr id="8" name="Retângulo 7"/>
          <p:cNvSpPr/>
          <p:nvPr/>
        </p:nvSpPr>
        <p:spPr>
          <a:xfrm>
            <a:off x="122831" y="6027003"/>
            <a:ext cx="1191449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pt-BR" altLang="pt-BR" sz="1200" b="1" dirty="0">
                <a:solidFill>
                  <a:srgbClr val="000000"/>
                </a:solidFill>
                <a:latin typeface="Swis721 LtEx BT"/>
                <a:cs typeface="Arial" pitchFamily="34" charset="0"/>
              </a:rPr>
              <a:t>Artigo 4º - </a:t>
            </a:r>
            <a:r>
              <a:rPr lang="pt-BR" altLang="pt-BR" sz="1200" dirty="0">
                <a:solidFill>
                  <a:srgbClr val="000000"/>
                </a:solidFill>
                <a:latin typeface="Swis721 LtEx BT"/>
                <a:cs typeface="Arial" pitchFamily="34" charset="0"/>
              </a:rPr>
              <a:t>Fica estabelecida uma zona de vida silvestre abrangendo todos os remanescentes da flora original existente nesta área de proteção ambiental e as áreas definidas como de preservação permanente, pelo Código Florestal.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pt-BR" altLang="pt-BR" sz="1200" b="1" dirty="0">
                <a:solidFill>
                  <a:srgbClr val="000000"/>
                </a:solidFill>
                <a:latin typeface="Swis721 LtEx BT"/>
                <a:cs typeface="Arial" pitchFamily="34" charset="0"/>
              </a:rPr>
              <a:t>Artigo 5º - </a:t>
            </a:r>
            <a:r>
              <a:rPr lang="pt-BR" altLang="pt-BR" sz="1200" dirty="0">
                <a:solidFill>
                  <a:srgbClr val="000000"/>
                </a:solidFill>
                <a:latin typeface="Swis721 LtEx BT"/>
                <a:cs typeface="Arial" pitchFamily="34" charset="0"/>
              </a:rPr>
              <a:t>Na zona de vida silvestre não será permitida atividade degradadora ou potencialmente causadora de degradação ambiental, inclusive o porte de armas de fogo e de artefatos como armadilhas, redes de pesca, tarrafas ou instrumentos de destruição da natureza.</a:t>
            </a:r>
            <a:endParaRPr lang="pt-BR" altLang="pt-BR" sz="1200" dirty="0">
              <a:latin typeface="Swis721 LtEx BT"/>
              <a:cs typeface="Arial" pitchFamily="34" charset="0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4481015" y="2110606"/>
            <a:ext cx="7200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lvl="0" indent="-2857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pt-BR" altLang="pt-BR" sz="2000" dirty="0">
                <a:latin typeface="Swis721 LtEx BT"/>
                <a:cs typeface="Arial" pitchFamily="34" charset="0"/>
              </a:rPr>
              <a:t>atividade degradadora ou potencialmente causadora de degradação ambiental</a:t>
            </a:r>
          </a:p>
          <a:p>
            <a:pPr marL="285750" lvl="0" indent="-2857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pt-BR" altLang="pt-BR" sz="2000" dirty="0">
                <a:latin typeface="Swis721 LtEx BT"/>
                <a:cs typeface="Arial" pitchFamily="34" charset="0"/>
              </a:rPr>
              <a:t>porte de armas de fogo</a:t>
            </a:r>
          </a:p>
          <a:p>
            <a:pPr marL="285750" lvl="0" indent="-2857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pt-BR" altLang="pt-BR" sz="2000" dirty="0">
                <a:latin typeface="Swis721 LtEx BT"/>
                <a:cs typeface="Arial" pitchFamily="34" charset="0"/>
              </a:rPr>
              <a:t>artefatos como armadilhas</a:t>
            </a:r>
          </a:p>
          <a:p>
            <a:pPr marL="285750" lvl="0" indent="-2857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pt-BR" altLang="pt-BR" sz="2000" dirty="0">
                <a:latin typeface="Swis721 LtEx BT"/>
                <a:cs typeface="Arial" pitchFamily="34" charset="0"/>
              </a:rPr>
              <a:t>redes de pesca, tarrafas</a:t>
            </a:r>
          </a:p>
          <a:p>
            <a:pPr marL="285750" lvl="0" indent="-2857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pt-BR" altLang="pt-BR" sz="2000" dirty="0">
                <a:latin typeface="Swis721 LtEx BT"/>
                <a:cs typeface="Arial" pitchFamily="34" charset="0"/>
              </a:rPr>
              <a:t>instrumentos de destruição da natureza</a:t>
            </a:r>
          </a:p>
        </p:txBody>
      </p:sp>
      <p:sp>
        <p:nvSpPr>
          <p:cNvPr id="9" name="Retângulo 8"/>
          <p:cNvSpPr/>
          <p:nvPr/>
        </p:nvSpPr>
        <p:spPr>
          <a:xfrm>
            <a:off x="436928" y="2405176"/>
            <a:ext cx="3048000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pt-BR" altLang="pt-BR" sz="2000" dirty="0">
                <a:latin typeface="Swis721 LtEx BT"/>
                <a:cs typeface="Arial" pitchFamily="34" charset="0"/>
              </a:rPr>
              <a:t>todos os remanescentes da flora original existente e as áreas definidas como de preservação permanente</a:t>
            </a:r>
          </a:p>
        </p:txBody>
      </p:sp>
    </p:spTree>
    <p:extLst>
      <p:ext uri="{BB962C8B-B14F-4D97-AF65-F5344CB8AC3E}">
        <p14:creationId xmlns:p14="http://schemas.microsoft.com/office/powerpoint/2010/main" val="4892954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>
            <a:extLst>
              <a:ext uri="{FF2B5EF4-FFF2-40B4-BE49-F238E27FC236}">
                <a16:creationId xmlns:a16="http://schemas.microsoft.com/office/drawing/2014/main" id="{2744AEB2-B06E-45C1-A223-042072DA59B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5" t="5063" r="35683" b="6329"/>
          <a:stretch/>
        </p:blipFill>
        <p:spPr>
          <a:xfrm>
            <a:off x="7428283" y="2452538"/>
            <a:ext cx="2841690" cy="2967187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25" name="CaixaDeTexto 24">
            <a:extLst>
              <a:ext uri="{FF2B5EF4-FFF2-40B4-BE49-F238E27FC236}">
                <a16:creationId xmlns:a16="http://schemas.microsoft.com/office/drawing/2014/main" id="{7CD4F069-C081-4638-887E-C9A5A86EA7B1}"/>
              </a:ext>
            </a:extLst>
          </p:cNvPr>
          <p:cNvSpPr txBox="1"/>
          <p:nvPr/>
        </p:nvSpPr>
        <p:spPr>
          <a:xfrm>
            <a:off x="6811181" y="1875743"/>
            <a:ext cx="407589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2400" b="1" dirty="0">
                <a:solidFill>
                  <a:srgbClr val="00B050"/>
                </a:solidFill>
                <a:latin typeface="Arial Nova Light" panose="020B0304020202020204" pitchFamily="34" charset="0"/>
              </a:rPr>
              <a:t>Inventário Florestal SP 2020</a:t>
            </a:r>
          </a:p>
          <a:p>
            <a:pPr algn="r"/>
            <a:r>
              <a:rPr lang="en-US" sz="2000" dirty="0">
                <a:latin typeface="Arial Nova Light" panose="020B0304020202020204" pitchFamily="34" charset="0"/>
              </a:rPr>
              <a:t>(com dados </a:t>
            </a:r>
            <a:r>
              <a:rPr lang="en-US" sz="2000" dirty="0" err="1">
                <a:latin typeface="Arial Nova Light" panose="020B0304020202020204" pitchFamily="34" charset="0"/>
              </a:rPr>
              <a:t>coletados</a:t>
            </a:r>
            <a:r>
              <a:rPr lang="en-US" sz="2000" dirty="0">
                <a:latin typeface="Arial Nova Light" panose="020B0304020202020204" pitchFamily="34" charset="0"/>
              </a:rPr>
              <a:t> em 2019)</a:t>
            </a:r>
            <a:endParaRPr lang="pt-BR" sz="2000" dirty="0"/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89184CDF-8711-43D9-A841-B81507B72D39}"/>
              </a:ext>
            </a:extLst>
          </p:cNvPr>
          <p:cNvSpPr txBox="1"/>
          <p:nvPr/>
        </p:nvSpPr>
        <p:spPr>
          <a:xfrm>
            <a:off x="5385467" y="2644170"/>
            <a:ext cx="142106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600" b="1" dirty="0">
                <a:solidFill>
                  <a:srgbClr val="0070C0"/>
                </a:solidFill>
                <a:effectLst/>
                <a:latin typeface="Arial Nova Light" panose="020B0304020202020204" pitchFamily="34" charset="0"/>
              </a:rPr>
              <a:t>+</a:t>
            </a:r>
            <a:endParaRPr lang="pt-BR" sz="5400" b="1" dirty="0">
              <a:solidFill>
                <a:srgbClr val="0070C0"/>
              </a:solidFill>
            </a:endParaRPr>
          </a:p>
        </p:txBody>
      </p:sp>
      <p:grpSp>
        <p:nvGrpSpPr>
          <p:cNvPr id="2" name="Grupo 1"/>
          <p:cNvGrpSpPr/>
          <p:nvPr/>
        </p:nvGrpSpPr>
        <p:grpSpPr>
          <a:xfrm>
            <a:off x="1516779" y="1760706"/>
            <a:ext cx="3047554" cy="3806456"/>
            <a:chOff x="1516779" y="1760706"/>
            <a:chExt cx="3047554" cy="3806456"/>
          </a:xfrm>
        </p:grpSpPr>
        <p:pic>
          <p:nvPicPr>
            <p:cNvPr id="37" name="Imagem 36">
              <a:extLst>
                <a:ext uri="{FF2B5EF4-FFF2-40B4-BE49-F238E27FC236}">
                  <a16:creationId xmlns:a16="http://schemas.microsoft.com/office/drawing/2014/main" id="{61EB1F6A-F2C7-4968-A803-1A6B89F20A2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88961" y="1760706"/>
              <a:ext cx="2703191" cy="546950"/>
            </a:xfrm>
            <a:prstGeom prst="rect">
              <a:avLst/>
            </a:prstGeom>
            <a:ln>
              <a:solidFill>
                <a:srgbClr val="00B050"/>
              </a:solidFill>
            </a:ln>
          </p:spPr>
        </p:pic>
        <p:sp>
          <p:nvSpPr>
            <p:cNvPr id="38" name="CaixaDeTexto 37">
              <a:extLst>
                <a:ext uri="{FF2B5EF4-FFF2-40B4-BE49-F238E27FC236}">
                  <a16:creationId xmlns:a16="http://schemas.microsoft.com/office/drawing/2014/main" id="{4ACA89FE-C884-4DC3-A90B-EF949CFEE2B1}"/>
                </a:ext>
              </a:extLst>
            </p:cNvPr>
            <p:cNvSpPr txBox="1"/>
            <p:nvPr/>
          </p:nvSpPr>
          <p:spPr>
            <a:xfrm>
              <a:off x="1763971" y="2447697"/>
              <a:ext cx="2553171" cy="386230"/>
            </a:xfrm>
            <a:prstGeom prst="rect">
              <a:avLst/>
            </a:prstGeom>
            <a:noFill/>
            <a:ln>
              <a:solidFill>
                <a:srgbClr val="00B050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 dirty="0">
                  <a:latin typeface="Arial Nova Light" panose="020B0304020202020204" pitchFamily="34" charset="0"/>
                </a:rPr>
                <a:t>Landsat – 1986 </a:t>
              </a:r>
            </a:p>
          </p:txBody>
        </p:sp>
        <p:pic>
          <p:nvPicPr>
            <p:cNvPr id="39" name="Imagem 38">
              <a:extLst>
                <a:ext uri="{FF2B5EF4-FFF2-40B4-BE49-F238E27FC236}">
                  <a16:creationId xmlns:a16="http://schemas.microsoft.com/office/drawing/2014/main" id="{BC5467D6-3D5E-456C-9697-EC66DE299C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607" r="29777"/>
            <a:stretch/>
          </p:blipFill>
          <p:spPr>
            <a:xfrm>
              <a:off x="1516779" y="2693479"/>
              <a:ext cx="3047554" cy="287368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01600" cap="sq">
              <a:solidFill>
                <a:srgbClr val="00B050"/>
              </a:solidFill>
              <a:miter lim="800000"/>
            </a:ln>
            <a:effectLst>
              <a:outerShdw blurRad="57150" dist="37500" dir="7560000" sy="98000" kx="110000" ky="200000" algn="tl" rotWithShape="0">
                <a:srgbClr val="000000">
                  <a:alpha val="20000"/>
                </a:srgbClr>
              </a:outerShdw>
            </a:effectLst>
            <a:scene3d>
              <a:camera prst="perspectiveRelaxed">
                <a:rot lat="18960000" lon="0" rev="0"/>
              </a:camera>
              <a:lightRig rig="twoPt" dir="t">
                <a:rot lat="0" lon="0" rev="7200000"/>
              </a:lightRig>
            </a:scene3d>
            <a:sp3d prstMaterial="matte">
              <a:bevelT w="22860" h="12700"/>
              <a:contourClr>
                <a:srgbClr val="FFFFFF"/>
              </a:contourClr>
            </a:sp3d>
          </p:spPr>
        </p:pic>
      </p:grpSp>
      <p:sp>
        <p:nvSpPr>
          <p:cNvPr id="4" name="CaixaDeTexto 3">
            <a:extLst>
              <a:ext uri="{FF2B5EF4-FFF2-40B4-BE49-F238E27FC236}">
                <a16:creationId xmlns:a16="http://schemas.microsoft.com/office/drawing/2014/main" id="{60EDC10A-0649-4338-AB4E-D37FB191ED49}"/>
              </a:ext>
            </a:extLst>
          </p:cNvPr>
          <p:cNvSpPr txBox="1"/>
          <p:nvPr/>
        </p:nvSpPr>
        <p:spPr>
          <a:xfrm>
            <a:off x="1" y="0"/>
            <a:ext cx="1219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2800" b="1" dirty="0">
                <a:latin typeface="Swis721 LtEx BT"/>
              </a:rPr>
              <a:t>SUBSÍDIOS PARA DELIMITAÇÃO DA ZVS</a:t>
            </a:r>
            <a:endParaRPr lang="en-US" sz="2800" b="1" dirty="0">
              <a:solidFill>
                <a:srgbClr val="006600"/>
              </a:solidFill>
              <a:latin typeface="Swis721 LtEx BT"/>
            </a:endParaRPr>
          </a:p>
        </p:txBody>
      </p:sp>
    </p:spTree>
    <p:extLst>
      <p:ext uri="{BB962C8B-B14F-4D97-AF65-F5344CB8AC3E}">
        <p14:creationId xmlns:p14="http://schemas.microsoft.com/office/powerpoint/2010/main" val="32167993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>
            <a:extLst>
              <a:ext uri="{FF2B5EF4-FFF2-40B4-BE49-F238E27FC236}">
                <a16:creationId xmlns:a16="http://schemas.microsoft.com/office/drawing/2014/main" id="{92669C95-5526-4FCE-B430-B2DCDB3612AE}"/>
              </a:ext>
            </a:extLst>
          </p:cNvPr>
          <p:cNvSpPr txBox="1"/>
          <p:nvPr/>
        </p:nvSpPr>
        <p:spPr>
          <a:xfrm>
            <a:off x="6640897" y="0"/>
            <a:ext cx="555110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2800" b="1" dirty="0">
                <a:solidFill>
                  <a:srgbClr val="006600"/>
                </a:solidFill>
                <a:latin typeface="Swis721 LtEx BT"/>
              </a:rPr>
              <a:t>VEGETAÇÃO_MAPBIOMAS</a:t>
            </a:r>
          </a:p>
          <a:p>
            <a:pPr algn="r"/>
            <a:r>
              <a:rPr lang="en-US" sz="2800" b="1" dirty="0">
                <a:solidFill>
                  <a:srgbClr val="006600"/>
                </a:solidFill>
                <a:latin typeface="Swis721 LtEx BT"/>
              </a:rPr>
              <a:t>1986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21B1D498-8187-4451-B79D-871C243769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4" t="58903" r="83672" b="14261"/>
          <a:stretch/>
        </p:blipFill>
        <p:spPr>
          <a:xfrm>
            <a:off x="6640897" y="1807059"/>
            <a:ext cx="2573438" cy="2479857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8FC63DD2-6BC4-41E9-9125-C935D439036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500" b="94068"/>
          <a:stretch/>
        </p:blipFill>
        <p:spPr>
          <a:xfrm>
            <a:off x="9935250" y="5060303"/>
            <a:ext cx="2053551" cy="496048"/>
          </a:xfrm>
          <a:prstGeom prst="rect">
            <a:avLst/>
          </a:prstGeom>
        </p:spPr>
      </p:pic>
      <p:grpSp>
        <p:nvGrpSpPr>
          <p:cNvPr id="3" name="Grupo 2"/>
          <p:cNvGrpSpPr/>
          <p:nvPr/>
        </p:nvGrpSpPr>
        <p:grpSpPr>
          <a:xfrm>
            <a:off x="6459939" y="4630634"/>
            <a:ext cx="3233078" cy="1074222"/>
            <a:chOff x="6349834" y="7208322"/>
            <a:chExt cx="3233078" cy="1074222"/>
          </a:xfrm>
        </p:grpSpPr>
        <p:pic>
          <p:nvPicPr>
            <p:cNvPr id="7" name="Imagem 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241" t="67392" b="16944"/>
            <a:stretch/>
          </p:blipFill>
          <p:spPr>
            <a:xfrm>
              <a:off x="8443355" y="7208322"/>
              <a:ext cx="1139557" cy="1074222"/>
            </a:xfrm>
            <a:prstGeom prst="rect">
              <a:avLst/>
            </a:prstGeom>
          </p:spPr>
        </p:pic>
        <p:pic>
          <p:nvPicPr>
            <p:cNvPr id="11" name="Imagem 10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638" t="67392" b="27211"/>
            <a:stretch/>
          </p:blipFill>
          <p:spPr>
            <a:xfrm>
              <a:off x="6349834" y="7208322"/>
              <a:ext cx="3233078" cy="370114"/>
            </a:xfrm>
            <a:prstGeom prst="rect">
              <a:avLst/>
            </a:prstGeom>
          </p:spPr>
        </p:pic>
      </p:grpSp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362"/>
          <a:stretch/>
        </p:blipFill>
        <p:spPr>
          <a:xfrm>
            <a:off x="1989" y="0"/>
            <a:ext cx="6457950" cy="6858000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92669C95-5526-4FCE-B430-B2DCDB3612AE}"/>
              </a:ext>
            </a:extLst>
          </p:cNvPr>
          <p:cNvSpPr txBox="1"/>
          <p:nvPr/>
        </p:nvSpPr>
        <p:spPr>
          <a:xfrm>
            <a:off x="6793297" y="5903893"/>
            <a:ext cx="5195504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1000" b="0" i="0" dirty="0">
                <a:effectLst/>
                <a:latin typeface="+mj-lt"/>
              </a:rPr>
              <a:t>O Projeto de Mapeamento Anual da Cobertura e Uso do Solo do Brasil é uma iniciativa que envolve uma rede colaborativa com especialistas nos biomas, usos da terra, sensoriamento remoto, SIG e ciência da computação que utiliza processamento em nuvem e classificadores automatizados desenvolvidos e operados a partir da plataforma Google Earth </a:t>
            </a:r>
            <a:r>
              <a:rPr lang="pt-BR" sz="1000" b="0" i="0" dirty="0" err="1">
                <a:effectLst/>
                <a:latin typeface="+mj-lt"/>
              </a:rPr>
              <a:t>Engine</a:t>
            </a:r>
            <a:r>
              <a:rPr lang="pt-BR" sz="1000" b="0" i="0" dirty="0">
                <a:effectLst/>
                <a:latin typeface="+mj-lt"/>
              </a:rPr>
              <a:t> para gerar uma série histórica de mapas anuais de cobertura e uso da terra do Brasil.</a:t>
            </a:r>
            <a:endParaRPr lang="en-US" sz="1000" b="1" dirty="0">
              <a:solidFill>
                <a:srgbClr val="0066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155451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>
            <a:extLst>
              <a:ext uri="{FF2B5EF4-FFF2-40B4-BE49-F238E27FC236}">
                <a16:creationId xmlns:a16="http://schemas.microsoft.com/office/drawing/2014/main" id="{EFD6149B-6BC8-4DCD-8415-3105913B4005}"/>
              </a:ext>
            </a:extLst>
          </p:cNvPr>
          <p:cNvSpPr txBox="1"/>
          <p:nvPr/>
        </p:nvSpPr>
        <p:spPr>
          <a:xfrm>
            <a:off x="6629401" y="0"/>
            <a:ext cx="556260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2800" b="1" dirty="0" err="1">
                <a:solidFill>
                  <a:srgbClr val="006600"/>
                </a:solidFill>
                <a:latin typeface="Swis721 Lt BT" panose="020B0403020202020204" pitchFamily="34" charset="0"/>
              </a:rPr>
              <a:t>VEGETAÇÃO_Inventário</a:t>
            </a:r>
            <a:r>
              <a:rPr lang="en-US" sz="2800" b="1" dirty="0">
                <a:solidFill>
                  <a:srgbClr val="006600"/>
                </a:solidFill>
                <a:latin typeface="Swis721 Lt BT" panose="020B0403020202020204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Swis721 Lt BT" panose="020B0403020202020204" pitchFamily="34" charset="0"/>
              </a:rPr>
              <a:t>Florestal</a:t>
            </a:r>
            <a:endParaRPr lang="en-US" sz="2800" b="1" dirty="0">
              <a:solidFill>
                <a:srgbClr val="006600"/>
              </a:solidFill>
              <a:latin typeface="Swis721 Lt BT" panose="020B0403020202020204" pitchFamily="34" charset="0"/>
            </a:endParaRPr>
          </a:p>
          <a:p>
            <a:pPr algn="r"/>
            <a:r>
              <a:rPr lang="en-US" sz="2800" b="1" dirty="0">
                <a:solidFill>
                  <a:srgbClr val="006600"/>
                </a:solidFill>
                <a:latin typeface="Swis721 Lt BT" panose="020B0403020202020204" pitchFamily="34" charset="0"/>
              </a:rPr>
              <a:t>IF_2019</a:t>
            </a:r>
          </a:p>
          <a:p>
            <a:pPr algn="r"/>
            <a:endParaRPr lang="en-US" sz="2800" b="1" dirty="0">
              <a:solidFill>
                <a:srgbClr val="006600"/>
              </a:solidFill>
              <a:latin typeface="Swis721 Lt BT" panose="020B0403020202020204" pitchFamily="34" charset="0"/>
            </a:endParaRPr>
          </a:p>
          <a:p>
            <a:pPr algn="r"/>
            <a:endParaRPr lang="en-US" sz="2800" b="1" dirty="0">
              <a:solidFill>
                <a:srgbClr val="006600"/>
              </a:solidFill>
              <a:latin typeface="Swis721 LtEx BT" panose="020B0505020202020204" pitchFamily="34" charset="0"/>
            </a:endParaRPr>
          </a:p>
        </p:txBody>
      </p:sp>
      <p:pic>
        <p:nvPicPr>
          <p:cNvPr id="19" name="Imagem 1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79" t="10422"/>
          <a:stretch/>
        </p:blipFill>
        <p:spPr>
          <a:xfrm>
            <a:off x="6502637" y="714704"/>
            <a:ext cx="3190380" cy="6143296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921"/>
          <a:stretch/>
        </p:blipFill>
        <p:spPr>
          <a:xfrm>
            <a:off x="1989" y="0"/>
            <a:ext cx="65006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5505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aixaDeTexto 16">
            <a:extLst>
              <a:ext uri="{FF2B5EF4-FFF2-40B4-BE49-F238E27FC236}">
                <a16:creationId xmlns:a16="http://schemas.microsoft.com/office/drawing/2014/main" id="{E6926103-B703-4C82-84FD-E4ECA95ED411}"/>
              </a:ext>
            </a:extLst>
          </p:cNvPr>
          <p:cNvSpPr txBox="1"/>
          <p:nvPr/>
        </p:nvSpPr>
        <p:spPr>
          <a:xfrm>
            <a:off x="7324630" y="2343150"/>
            <a:ext cx="4369546" cy="1015663"/>
          </a:xfrm>
          <a:prstGeom prst="rect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kumimoji="0" lang="pt-BR" altLang="pt-BR" sz="2000" i="0" u="none" strike="noStrike" cap="none" normalizeH="0" baseline="0" dirty="0">
                <a:ln>
                  <a:noFill/>
                </a:ln>
                <a:effectLst/>
                <a:latin typeface="Swis721 Lt BT"/>
                <a:cs typeface="Calibri Light" panose="020F0302020204030204" pitchFamily="34" charset="0"/>
              </a:rPr>
              <a:t>remanescentes da flora original existente no</a:t>
            </a:r>
            <a:r>
              <a:rPr kumimoji="0" lang="pt-BR" altLang="pt-BR" sz="2000" i="0" u="none" strike="noStrike" cap="none" normalizeH="0" dirty="0">
                <a:ln>
                  <a:noFill/>
                </a:ln>
                <a:effectLst/>
                <a:latin typeface="Swis721 Lt BT"/>
                <a:cs typeface="Calibri Light" panose="020F0302020204030204" pitchFamily="34" charset="0"/>
              </a:rPr>
              <a:t> ano de criação </a:t>
            </a:r>
            <a:r>
              <a:rPr kumimoji="0" lang="pt-BR" altLang="pt-BR" sz="2000" i="0" u="none" strike="noStrike" cap="none" normalizeH="0" baseline="0" dirty="0">
                <a:ln>
                  <a:noFill/>
                </a:ln>
                <a:effectLst/>
                <a:latin typeface="Swis721 Lt BT"/>
                <a:cs typeface="Calibri Light" panose="020F0302020204030204" pitchFamily="34" charset="0"/>
              </a:rPr>
              <a:t>– MAPBIOMAS</a:t>
            </a:r>
            <a:r>
              <a:rPr kumimoji="0" lang="pt-BR" altLang="pt-BR" sz="2000" i="0" u="none" strike="noStrike" cap="none" normalizeH="0" dirty="0">
                <a:ln>
                  <a:noFill/>
                </a:ln>
                <a:effectLst/>
                <a:latin typeface="Swis721 Lt BT"/>
                <a:cs typeface="Calibri Light" panose="020F0302020204030204" pitchFamily="34" charset="0"/>
              </a:rPr>
              <a:t> - </a:t>
            </a:r>
            <a:r>
              <a:rPr kumimoji="0" lang="pt-BR" altLang="pt-BR" sz="2000" i="0" u="none" strike="noStrike" cap="none" normalizeH="0" baseline="0" dirty="0">
                <a:ln>
                  <a:noFill/>
                </a:ln>
                <a:effectLst/>
                <a:latin typeface="Swis721 Lt BT"/>
                <a:cs typeface="Calibri Light" panose="020F0302020204030204" pitchFamily="34" charset="0"/>
              </a:rPr>
              <a:t>1986</a:t>
            </a:r>
            <a:endParaRPr lang="pt-BR" sz="2000" dirty="0">
              <a:latin typeface="Swis721 Lt BT"/>
            </a:endParaRPr>
          </a:p>
        </p:txBody>
      </p:sp>
      <p:sp>
        <p:nvSpPr>
          <p:cNvPr id="52" name="CaixaDeTexto 51">
            <a:extLst>
              <a:ext uri="{FF2B5EF4-FFF2-40B4-BE49-F238E27FC236}">
                <a16:creationId xmlns:a16="http://schemas.microsoft.com/office/drawing/2014/main" id="{14127652-9AD4-4181-909F-0C93C42C1CE3}"/>
              </a:ext>
            </a:extLst>
          </p:cNvPr>
          <p:cNvSpPr txBox="1"/>
          <p:nvPr/>
        </p:nvSpPr>
        <p:spPr>
          <a:xfrm>
            <a:off x="7324630" y="135524"/>
            <a:ext cx="4600669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pt-BR" sz="3600" dirty="0"/>
              <a:t>CRITÉRIOS PARA DELIMITAÇÃO DA ZVS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FFE2E587-1C6D-45BC-A4D8-B9CC682C9496}"/>
              </a:ext>
            </a:extLst>
          </p:cNvPr>
          <p:cNvSpPr txBox="1"/>
          <p:nvPr/>
        </p:nvSpPr>
        <p:spPr>
          <a:xfrm>
            <a:off x="7324630" y="3483493"/>
            <a:ext cx="4369546" cy="1323439"/>
          </a:xfrm>
          <a:prstGeom prst="rect">
            <a:avLst/>
          </a:prstGeom>
          <a:noFill/>
          <a:ln w="28575">
            <a:solidFill>
              <a:srgbClr val="FF3399"/>
            </a:solidFill>
          </a:ln>
        </p:spPr>
        <p:txBody>
          <a:bodyPr wrap="square">
            <a:spAutoFit/>
          </a:bodyPr>
          <a:lstStyle/>
          <a:p>
            <a:r>
              <a:rPr lang="pt-BR" sz="2000" dirty="0">
                <a:latin typeface="Swis721 Lt BT"/>
              </a:rPr>
              <a:t>Fragmentos de Floresta Ombrófila Densa, mapeados no </a:t>
            </a:r>
            <a:r>
              <a:rPr lang="pt-BR" sz="2000" b="1" dirty="0">
                <a:latin typeface="Swis721 Lt BT"/>
              </a:rPr>
              <a:t>entorno dos principais REMANESCENTES de 1986</a:t>
            </a:r>
          </a:p>
        </p:txBody>
      </p:sp>
      <p:sp>
        <p:nvSpPr>
          <p:cNvPr id="25" name="Elipse 24"/>
          <p:cNvSpPr/>
          <p:nvPr/>
        </p:nvSpPr>
        <p:spPr>
          <a:xfrm>
            <a:off x="11505917" y="3360650"/>
            <a:ext cx="376518" cy="355838"/>
          </a:xfrm>
          <a:prstGeom prst="ellipse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7FA0851B-D375-45E8-B245-F3CB4C9225EC}"/>
              </a:ext>
            </a:extLst>
          </p:cNvPr>
          <p:cNvSpPr/>
          <p:nvPr/>
        </p:nvSpPr>
        <p:spPr>
          <a:xfrm>
            <a:off x="11505917" y="2165231"/>
            <a:ext cx="376518" cy="355838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18" name="Grupo 17"/>
          <p:cNvGrpSpPr/>
          <p:nvPr/>
        </p:nvGrpSpPr>
        <p:grpSpPr>
          <a:xfrm>
            <a:off x="6459939" y="5668859"/>
            <a:ext cx="3233078" cy="1074222"/>
            <a:chOff x="6349834" y="7208322"/>
            <a:chExt cx="3233078" cy="1074222"/>
          </a:xfrm>
        </p:grpSpPr>
        <p:pic>
          <p:nvPicPr>
            <p:cNvPr id="20" name="Imagem 19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241" t="67392" b="16944"/>
            <a:stretch/>
          </p:blipFill>
          <p:spPr>
            <a:xfrm>
              <a:off x="8443355" y="7208322"/>
              <a:ext cx="1139557" cy="1074222"/>
            </a:xfrm>
            <a:prstGeom prst="rect">
              <a:avLst/>
            </a:prstGeom>
          </p:spPr>
        </p:pic>
        <p:pic>
          <p:nvPicPr>
            <p:cNvPr id="21" name="Imagem 20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638" t="67392" b="27211"/>
            <a:stretch/>
          </p:blipFill>
          <p:spPr>
            <a:xfrm>
              <a:off x="6349834" y="7208322"/>
              <a:ext cx="3233078" cy="370114"/>
            </a:xfrm>
            <a:prstGeom prst="rect">
              <a:avLst/>
            </a:prstGeom>
          </p:spPr>
        </p:pic>
      </p:grpSp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341"/>
          <a:stretch/>
        </p:blipFill>
        <p:spPr>
          <a:xfrm>
            <a:off x="0" y="0"/>
            <a:ext cx="64599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5887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m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03" y="1861900"/>
            <a:ext cx="5011379" cy="3544987"/>
          </a:xfrm>
          <a:prstGeom prst="rect">
            <a:avLst/>
          </a:prstGeom>
          <a:ln w="57150">
            <a:solidFill>
              <a:srgbClr val="00B0F0"/>
            </a:solidFill>
          </a:ln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ADB34A9F-3CED-494E-9EB9-94F341EC4431}"/>
              </a:ext>
            </a:extLst>
          </p:cNvPr>
          <p:cNvSpPr txBox="1"/>
          <p:nvPr/>
        </p:nvSpPr>
        <p:spPr>
          <a:xfrm>
            <a:off x="8737631" y="0"/>
            <a:ext cx="3454369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pt-BR" sz="3200" dirty="0">
                <a:latin typeface="Swis721 Lt BT"/>
              </a:rPr>
              <a:t>ZONEAMENTO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895608" y="1000346"/>
            <a:ext cx="4484370" cy="707886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000" dirty="0">
                <a:latin typeface="Swis721 Lt BT"/>
              </a:rPr>
              <a:t>APA Sistema Cantareira </a:t>
            </a:r>
          </a:p>
          <a:p>
            <a:pPr algn="ctr"/>
            <a:r>
              <a:rPr lang="pt-BR" sz="2000" dirty="0">
                <a:latin typeface="Swis721 Lt BT"/>
              </a:rPr>
              <a:t>Escala Regional - Normas próprias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632102" y="5657401"/>
            <a:ext cx="50113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>
                <a:latin typeface="Swis721 Lt BT"/>
              </a:rPr>
              <a:t>APA REPRESA BAIRRO DA USINA = ZPA</a:t>
            </a:r>
          </a:p>
          <a:p>
            <a:pPr algn="ctr"/>
            <a:r>
              <a:rPr lang="pt-BR" sz="1600" dirty="0">
                <a:latin typeface="Swis721 Lt BT"/>
              </a:rPr>
              <a:t>(por se tratar de UC é preciso direcionar o olhar da gestão da APA)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6513756" y="1000346"/>
            <a:ext cx="5332879" cy="707886"/>
          </a:xfrm>
          <a:prstGeom prst="rect">
            <a:avLst/>
          </a:prstGeom>
          <a:noFill/>
          <a:ln w="57150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000" dirty="0">
                <a:latin typeface="Swis721 Lt BT"/>
              </a:rPr>
              <a:t>APA Represa Bairro da Usina</a:t>
            </a:r>
          </a:p>
          <a:p>
            <a:pPr algn="ctr"/>
            <a:r>
              <a:rPr lang="pt-BR" sz="2000" dirty="0">
                <a:latin typeface="Swis721 Lt BT"/>
              </a:rPr>
              <a:t>Escala Local  - Normas próprias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7114388" y="5657401"/>
            <a:ext cx="413161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>
                <a:latin typeface="Swis721 Lt BT"/>
              </a:rPr>
              <a:t>APA REPRESA BAIRRO DA USINA</a:t>
            </a:r>
          </a:p>
          <a:p>
            <a:pPr algn="ctr"/>
            <a:r>
              <a:rPr lang="pt-BR" sz="1600" dirty="0">
                <a:latin typeface="Swis721 Lt BT"/>
              </a:rPr>
              <a:t>=</a:t>
            </a:r>
          </a:p>
          <a:p>
            <a:pPr algn="ctr"/>
            <a:r>
              <a:rPr lang="pt-BR" sz="1600" dirty="0">
                <a:latin typeface="Swis721 Lt BT"/>
              </a:rPr>
              <a:t>ZONEAMENTO PRÓPRIO </a:t>
            </a:r>
          </a:p>
          <a:p>
            <a:pPr algn="ctr"/>
            <a:r>
              <a:rPr lang="pt-BR" sz="1600" dirty="0">
                <a:latin typeface="Swis721 Lt BT"/>
              </a:rPr>
              <a:t>UC com objetivos e gestão próprios</a:t>
            </a:r>
          </a:p>
        </p:txBody>
      </p:sp>
      <p:pic>
        <p:nvPicPr>
          <p:cNvPr id="1026" name="Picture 2" descr="Z:\5-PROJETOS\APA SIS.CANTAREIRA-BAI.USINA\5. Conselho Gestor\4. Devolutiva\1. zoneamento\imagens_apresentação\proposta_zon_APA_R_B_Usina_devolutiva_15_0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9566" y="1861899"/>
            <a:ext cx="2242647" cy="3171825"/>
          </a:xfrm>
          <a:prstGeom prst="rect">
            <a:avLst/>
          </a:prstGeom>
          <a:noFill/>
          <a:ln w="57150">
            <a:solidFill>
              <a:srgbClr val="92D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9" name="Conector de seta reta 18"/>
          <p:cNvCxnSpPr/>
          <p:nvPr/>
        </p:nvCxnSpPr>
        <p:spPr>
          <a:xfrm>
            <a:off x="1882141" y="3745064"/>
            <a:ext cx="6067425" cy="0"/>
          </a:xfrm>
          <a:prstGeom prst="straightConnector1">
            <a:avLst/>
          </a:prstGeom>
          <a:ln w="28575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tângulo 21"/>
          <p:cNvSpPr/>
          <p:nvPr/>
        </p:nvSpPr>
        <p:spPr>
          <a:xfrm>
            <a:off x="1304016" y="3384203"/>
            <a:ext cx="365760" cy="32110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940757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6E1B0F87-2F23-4A66-A822-CAE281F676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66" r="27528"/>
          <a:stretch/>
        </p:blipFill>
        <p:spPr>
          <a:xfrm>
            <a:off x="0" y="0"/>
            <a:ext cx="4568470" cy="6858000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995A220C-8B59-4746-8014-C5CCFC561614}"/>
              </a:ext>
            </a:extLst>
          </p:cNvPr>
          <p:cNvSpPr txBox="1"/>
          <p:nvPr/>
        </p:nvSpPr>
        <p:spPr>
          <a:xfrm>
            <a:off x="5005087" y="816943"/>
            <a:ext cx="6719104" cy="17620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600" b="1" dirty="0">
                <a:effectLst/>
                <a:latin typeface="Swis721 Lt BT" panose="020B0403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FUNDAÇÃO FLORESTAL</a:t>
            </a:r>
          </a:p>
          <a:p>
            <a:pPr>
              <a:lnSpc>
                <a:spcPct val="150000"/>
              </a:lnSpc>
            </a:pPr>
            <a:endParaRPr lang="pt-BR" sz="1600" dirty="0">
              <a:effectLst/>
              <a:latin typeface="Swis721 Lt BT" panose="020B0403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pt-BR" sz="1400" i="1" dirty="0">
                <a:effectLst/>
                <a:latin typeface="Swis721 Lt BT" panose="020B0403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PRESIDENTE</a:t>
            </a:r>
            <a:r>
              <a:rPr lang="pt-BR" sz="1400" dirty="0">
                <a:effectLst/>
                <a:latin typeface="Swis721 Lt BT" panose="020B0403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-  Gerd </a:t>
            </a:r>
            <a:r>
              <a:rPr lang="pt-BR" sz="1400" dirty="0" err="1">
                <a:effectLst/>
                <a:latin typeface="Swis721 Lt BT" panose="020B0403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Sparovek</a:t>
            </a:r>
            <a:br>
              <a:rPr lang="pt-BR" sz="1400" dirty="0">
                <a:effectLst/>
                <a:latin typeface="Swis721 Lt BT" panose="020B0403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</a:br>
            <a:r>
              <a:rPr lang="pt-BR" sz="1400" i="1" dirty="0">
                <a:effectLst/>
                <a:latin typeface="Swis721 Lt BT" panose="020B0403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DIRETORIA EXECUTIVA </a:t>
            </a:r>
            <a:r>
              <a:rPr lang="pt-BR" sz="1400" dirty="0">
                <a:effectLst/>
                <a:latin typeface="Swis721 Lt BT" panose="020B0403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- Rodrigo </a:t>
            </a:r>
            <a:r>
              <a:rPr lang="pt-BR" sz="1400" dirty="0" err="1">
                <a:effectLst/>
                <a:latin typeface="Swis721 Lt BT" panose="020B0403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Levkovicz</a:t>
            </a:r>
            <a:br>
              <a:rPr lang="pt-BR" sz="1400" dirty="0">
                <a:effectLst/>
                <a:latin typeface="Swis721 Lt BT" panose="020B0403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</a:br>
            <a:r>
              <a:rPr lang="pt-BR" sz="1400" i="1" dirty="0">
                <a:effectLst/>
                <a:latin typeface="Swis721 Lt BT" panose="020B0403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DIRETORIA METROPOLITANA INTERIOR </a:t>
            </a:r>
            <a:r>
              <a:rPr lang="pt-BR" sz="1400" dirty="0">
                <a:effectLst/>
                <a:latin typeface="Swis721 Lt BT" panose="020B0403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- Lucila </a:t>
            </a:r>
            <a:r>
              <a:rPr lang="pt-BR" sz="1400" dirty="0" err="1">
                <a:effectLst/>
                <a:latin typeface="Swis721 Lt BT" panose="020B0403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Manzatti</a:t>
            </a:r>
            <a:endParaRPr lang="pt-BR" sz="1400" dirty="0">
              <a:effectLst/>
              <a:latin typeface="Swis721 Lt BT" panose="020B0403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E035F056-05AB-4A54-94E5-458A46BD0A73}"/>
              </a:ext>
            </a:extLst>
          </p:cNvPr>
          <p:cNvSpPr txBox="1"/>
          <p:nvPr/>
        </p:nvSpPr>
        <p:spPr>
          <a:xfrm>
            <a:off x="5005087" y="2880747"/>
            <a:ext cx="6719104" cy="10234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400" i="1" dirty="0">
                <a:effectLst/>
                <a:latin typeface="Swis721 Lt BT" panose="020B0403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APA SISTEMA CANTAREIRA </a:t>
            </a:r>
            <a:r>
              <a:rPr lang="pt-BR" sz="1400" dirty="0">
                <a:effectLst/>
                <a:latin typeface="Swis721 Lt BT" panose="020B0403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- José Fernando </a:t>
            </a:r>
            <a:r>
              <a:rPr lang="pt-BR" sz="1400" dirty="0" err="1">
                <a:effectLst/>
                <a:latin typeface="Swis721 Lt BT" panose="020B0403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Calistron</a:t>
            </a:r>
            <a:r>
              <a:rPr lang="pt-BR" sz="1400" dirty="0">
                <a:effectLst/>
                <a:latin typeface="Swis721 Lt BT" panose="020B0403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Valle</a:t>
            </a:r>
          </a:p>
          <a:p>
            <a:pPr>
              <a:lnSpc>
                <a:spcPct val="150000"/>
              </a:lnSpc>
            </a:pPr>
            <a:r>
              <a:rPr lang="pt-BR" sz="1400" i="1" dirty="0">
                <a:effectLst/>
                <a:latin typeface="Swis721 Lt BT" panose="020B0403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APA REPRESA DO BAIRRO DA USINA </a:t>
            </a:r>
            <a:r>
              <a:rPr lang="pt-BR" sz="1400" dirty="0">
                <a:effectLst/>
                <a:latin typeface="Swis721 Lt BT" panose="020B0403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pt-BR" sz="1400" dirty="0" err="1">
                <a:effectLst/>
                <a:latin typeface="Swis721 Lt BT" panose="020B0403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Josenei</a:t>
            </a:r>
            <a:r>
              <a:rPr lang="pt-BR" sz="1400" dirty="0">
                <a:effectLst/>
                <a:latin typeface="Swis721 Lt BT" panose="020B0403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Gabriel Cará</a:t>
            </a:r>
          </a:p>
          <a:p>
            <a:pPr>
              <a:lnSpc>
                <a:spcPct val="150000"/>
              </a:lnSpc>
            </a:pPr>
            <a:r>
              <a:rPr lang="pt-BR" sz="1400" i="1" dirty="0">
                <a:effectLst/>
                <a:latin typeface="Swis721 Lt BT" panose="020B0403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NÚCLEO PLANOS DE MANEJO </a:t>
            </a:r>
            <a:r>
              <a:rPr lang="pt-BR" sz="1400" dirty="0">
                <a:effectLst/>
                <a:latin typeface="Swis721 Lt BT" panose="020B0403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- Fernanda Lemes de Santana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5BDE47EF-5B5B-4590-8346-A2005AF75D31}"/>
              </a:ext>
            </a:extLst>
          </p:cNvPr>
          <p:cNvSpPr txBox="1"/>
          <p:nvPr/>
        </p:nvSpPr>
        <p:spPr>
          <a:xfrm>
            <a:off x="5005087" y="2544420"/>
            <a:ext cx="6094070" cy="3770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</a:pPr>
            <a:r>
              <a:rPr lang="pt-BR" sz="1400" i="1" dirty="0">
                <a:effectLst/>
                <a:latin typeface="Swis721 Lt BT" panose="020B0403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GERÊNCIA METROPOLITANA </a:t>
            </a:r>
            <a:r>
              <a:rPr lang="pt-BR" sz="1400" dirty="0">
                <a:effectLst/>
                <a:latin typeface="Swis721 Lt BT" panose="020B0403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pt-BR" sz="1400" dirty="0" err="1">
                <a:effectLst/>
                <a:latin typeface="Swis721 Lt BT" panose="020B0403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Josenei</a:t>
            </a:r>
            <a:r>
              <a:rPr lang="pt-BR" sz="1400" dirty="0">
                <a:effectLst/>
                <a:latin typeface="Swis721 Lt BT" panose="020B0403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Gabriel Cará</a:t>
            </a:r>
          </a:p>
        </p:txBody>
      </p:sp>
      <p:grpSp>
        <p:nvGrpSpPr>
          <p:cNvPr id="13" name="Agrupar 12">
            <a:extLst>
              <a:ext uri="{FF2B5EF4-FFF2-40B4-BE49-F238E27FC236}">
                <a16:creationId xmlns:a16="http://schemas.microsoft.com/office/drawing/2014/main" id="{CEC4E1EA-CCCB-4E1C-AD30-33A0998643B2}"/>
              </a:ext>
            </a:extLst>
          </p:cNvPr>
          <p:cNvGrpSpPr/>
          <p:nvPr/>
        </p:nvGrpSpPr>
        <p:grpSpPr>
          <a:xfrm>
            <a:off x="5333488" y="5605968"/>
            <a:ext cx="6062301" cy="870178"/>
            <a:chOff x="2333848" y="5130570"/>
            <a:chExt cx="6062301" cy="870178"/>
          </a:xfrm>
        </p:grpSpPr>
        <p:pic>
          <p:nvPicPr>
            <p:cNvPr id="14" name="Imagem 18">
              <a:extLst>
                <a:ext uri="{FF2B5EF4-FFF2-40B4-BE49-F238E27FC236}">
                  <a16:creationId xmlns:a16="http://schemas.microsoft.com/office/drawing/2014/main" id="{5A2E5B39-A66B-4883-BD16-0361371C18C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/>
            <a:srcRect t="20403" b="20532"/>
            <a:stretch>
              <a:fillRect/>
            </a:stretch>
          </p:blipFill>
          <p:spPr bwMode="auto">
            <a:xfrm>
              <a:off x="5284527" y="5254267"/>
              <a:ext cx="1060368" cy="6227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" name="Imagem 23">
              <a:extLst>
                <a:ext uri="{FF2B5EF4-FFF2-40B4-BE49-F238E27FC236}">
                  <a16:creationId xmlns:a16="http://schemas.microsoft.com/office/drawing/2014/main" id="{508D5305-789B-4780-B318-C64A7291E42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rcRect l="49617"/>
            <a:stretch>
              <a:fillRect/>
            </a:stretch>
          </p:blipFill>
          <p:spPr bwMode="auto">
            <a:xfrm>
              <a:off x="6627421" y="5130570"/>
              <a:ext cx="1768728" cy="8701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Imagem 24" descr="LOGO - SISTEMA CANTAREIRA.png">
              <a:extLst>
                <a:ext uri="{FF2B5EF4-FFF2-40B4-BE49-F238E27FC236}">
                  <a16:creationId xmlns:a16="http://schemas.microsoft.com/office/drawing/2014/main" id="{A1E297D2-5373-4B61-88D5-96A0DC1A2D7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795852" y="5219667"/>
              <a:ext cx="1227467" cy="6919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" name="Imagem 22" descr="LOGO - REPRESA DA USINA.png">
              <a:extLst>
                <a:ext uri="{FF2B5EF4-FFF2-40B4-BE49-F238E27FC236}">
                  <a16:creationId xmlns:a16="http://schemas.microsoft.com/office/drawing/2014/main" id="{DFEB4336-CE89-43B2-A418-5584FA0A10F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33848" y="5219667"/>
              <a:ext cx="1195650" cy="6919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7217792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4930</TotalTime>
  <Words>436</Words>
  <Application>Microsoft Office PowerPoint</Application>
  <PresentationFormat>Widescreen</PresentationFormat>
  <Paragraphs>64</Paragraphs>
  <Slides>9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9</vt:i4>
      </vt:variant>
    </vt:vector>
  </HeadingPairs>
  <TitlesOfParts>
    <vt:vector size="19" baseType="lpstr">
      <vt:lpstr>Arial</vt:lpstr>
      <vt:lpstr>Arial Nova Light</vt:lpstr>
      <vt:lpstr>Calibri</vt:lpstr>
      <vt:lpstr>Calibri Light</vt:lpstr>
      <vt:lpstr>Swis721 Ex BT</vt:lpstr>
      <vt:lpstr>Swis721 Lt BT</vt:lpstr>
      <vt:lpstr>Swis721 LtEx BT</vt:lpstr>
      <vt:lpstr>Verdana</vt:lpstr>
      <vt:lpstr>Wingdings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tatiana ashino</dc:creator>
  <cp:lastModifiedBy>tatiana ashino</cp:lastModifiedBy>
  <cp:revision>439</cp:revision>
  <dcterms:created xsi:type="dcterms:W3CDTF">2020-05-27T18:09:56Z</dcterms:created>
  <dcterms:modified xsi:type="dcterms:W3CDTF">2020-09-22T20:26:02Z</dcterms:modified>
</cp:coreProperties>
</file>