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5" r:id="rId3"/>
    <p:sldId id="274" r:id="rId4"/>
    <p:sldId id="300" r:id="rId5"/>
    <p:sldId id="334" r:id="rId6"/>
    <p:sldId id="333" r:id="rId7"/>
    <p:sldId id="257" r:id="rId8"/>
    <p:sldId id="262" r:id="rId9"/>
    <p:sldId id="343" r:id="rId10"/>
    <p:sldId id="259" r:id="rId11"/>
    <p:sldId id="335" r:id="rId12"/>
    <p:sldId id="336" r:id="rId13"/>
    <p:sldId id="345" r:id="rId14"/>
    <p:sldId id="332" r:id="rId15"/>
    <p:sldId id="344" r:id="rId16"/>
    <p:sldId id="337" r:id="rId17"/>
    <p:sldId id="338" r:id="rId18"/>
    <p:sldId id="339" r:id="rId19"/>
    <p:sldId id="340" r:id="rId20"/>
    <p:sldId id="341" r:id="rId21"/>
    <p:sldId id="342" r:id="rId22"/>
    <p:sldId id="267" r:id="rId23"/>
    <p:sldId id="346" r:id="rId2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  <a:srgbClr val="FF6600"/>
    <a:srgbClr val="006600"/>
    <a:srgbClr val="00B050"/>
    <a:srgbClr val="D60093"/>
    <a:srgbClr val="FFFF00"/>
    <a:srgbClr val="00FF00"/>
    <a:srgbClr val="203864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AF606853-7671-496A-8E4F-DF71F8EC918B}" styleName="Estilo Escuro 1 - Ênfase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Nenhum Estilo, Grade de Tabe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Estilo com Tema 1 - Ênfase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897" autoAdjust="0"/>
    <p:restoredTop sz="94660"/>
  </p:normalViewPr>
  <p:slideViewPr>
    <p:cSldViewPr snapToGrid="0">
      <p:cViewPr>
        <p:scale>
          <a:sx n="100" d="100"/>
          <a:sy n="100" d="100"/>
        </p:scale>
        <p:origin x="252" y="-1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B2DBEF4-85D2-4830-82D9-00F3AD6532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B15FEA15-5F81-4358-A3EF-9B1C6E8335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419DE198-B803-4CEC-9E8D-DF524BF1D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C4122-EBA6-429D-A29D-F7A6D63442D0}" type="datetimeFigureOut">
              <a:rPr lang="pt-BR" smtClean="0"/>
              <a:t>23/09/2020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097405D4-9E14-4884-A94D-3C6A43F1C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E4E668E8-0BAB-48F6-A522-99DA66416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BF1B9-21B1-42EB-9921-6520CA306A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37177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BD0B11E-59C2-49C3-8C98-3BC02C909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xmlns="" id="{368D3846-470D-4D08-BA89-1B6A61AA4D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03B133A2-E17C-4584-8885-97905CBFA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C4122-EBA6-429D-A29D-F7A6D63442D0}" type="datetimeFigureOut">
              <a:rPr lang="pt-BR" smtClean="0"/>
              <a:t>23/09/2020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22E833F7-62D6-4234-9FEF-CA4376B07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28DF5312-1F07-44CB-975B-6750E91A2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BF1B9-21B1-42EB-9921-6520CA306A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85866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E61C45CB-4CA3-4C2A-822F-09E195D56E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xmlns="" id="{BDEBADC1-DFFA-4D0D-99D2-3BD4D60083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3B4C8BA4-7778-44DF-9FDE-DC2AEF2BF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C4122-EBA6-429D-A29D-F7A6D63442D0}" type="datetimeFigureOut">
              <a:rPr lang="pt-BR" smtClean="0"/>
              <a:t>23/09/2020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668778B3-FD6D-43BD-B423-705AFFBF3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6B0CF48D-A540-4678-B62F-9922B21EC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BF1B9-21B1-42EB-9921-6520CA306A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4083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69996D1-B748-486B-BC1E-DF0CF2950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79B17015-5EBC-4FC3-94D1-ED5D6B74C7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0CDA3A2B-5874-428E-9749-92415A49C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C4122-EBA6-429D-A29D-F7A6D63442D0}" type="datetimeFigureOut">
              <a:rPr lang="pt-BR" smtClean="0"/>
              <a:t>23/09/2020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328269F8-7076-4CAC-8A7D-AD26C6766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771C639C-CAA7-4144-A309-96C47CC79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BF1B9-21B1-42EB-9921-6520CA306A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4965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7093ED8-C6C0-4D42-984A-2F37A8A6F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3F4C5C9B-8606-4B93-8AE6-92CAEEA5EA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EEB05AA2-3B54-4908-A1CE-E043F0B93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C4122-EBA6-429D-A29D-F7A6D63442D0}" type="datetimeFigureOut">
              <a:rPr lang="pt-BR" smtClean="0"/>
              <a:t>23/09/2020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5E0C2486-63A3-4F56-B446-83D99D8FD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E9EC2459-1AD6-47DF-90BB-2D8ECC4C3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BF1B9-21B1-42EB-9921-6520CA306A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4608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174A9E9-39E6-48F1-806E-9B0BCF0BE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D252AC80-D52F-490C-8433-E190FA8C4F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E11FFDBD-6FF9-4DE2-AC3C-D83D75B386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62228B50-F9EF-4AC7-B829-76B1AF207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C4122-EBA6-429D-A29D-F7A6D63442D0}" type="datetimeFigureOut">
              <a:rPr lang="pt-BR" smtClean="0"/>
              <a:t>23/09/2020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0FDA2B56-4A8E-43B0-86A0-3DFAA0993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13E545D2-92BA-4198-AC23-20B34DC25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BF1B9-21B1-42EB-9921-6520CA306A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1139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3358D6C-163D-4882-A355-8B1B44A2A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D382611B-6855-43E3-B470-AC8808B8FE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7E048380-0CF8-479B-B2F2-B48EA418AC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xmlns="" id="{C969FE32-BF31-4D3F-95B7-F51B26D7C3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xmlns="" id="{C940A7B3-58DB-4BCA-A9F2-146C1F8B1C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xmlns="" id="{DC1E87AA-285D-4A0C-B27D-38BAE8FCB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C4122-EBA6-429D-A29D-F7A6D63442D0}" type="datetimeFigureOut">
              <a:rPr lang="pt-BR" smtClean="0"/>
              <a:t>23/09/2020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xmlns="" id="{6EC0DE24-11BA-483A-A5C8-E9BA6035F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xmlns="" id="{254DE473-1EBE-4A66-BC8C-CD36E7B31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BF1B9-21B1-42EB-9921-6520CA306A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04369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EBC3D18-E81E-418D-84E1-C413DF168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xmlns="" id="{2BD81301-37AE-4073-B442-D9104B050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C4122-EBA6-429D-A29D-F7A6D63442D0}" type="datetimeFigureOut">
              <a:rPr lang="pt-BR" smtClean="0"/>
              <a:t>23/09/2020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xmlns="" id="{8E0DB42C-C4EF-47E1-8C3B-E2BBBFC44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xmlns="" id="{0A69DC36-B5CD-4903-B25F-0C58CA954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BF1B9-21B1-42EB-9921-6520CA306A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7434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xmlns="" id="{C50623A6-E34F-4615-8611-A82B57F31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C4122-EBA6-429D-A29D-F7A6D63442D0}" type="datetimeFigureOut">
              <a:rPr lang="pt-BR" smtClean="0"/>
              <a:t>23/09/2020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xmlns="" id="{314B9B27-064E-4416-8272-3FAAE88A2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xmlns="" id="{99B9FD82-A534-4492-BB0D-802EDE213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BF1B9-21B1-42EB-9921-6520CA306A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6099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239C6B5-C000-47F2-8C18-38B7297D3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2A07918C-681F-4CDA-918C-278868D59C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72AF6BC3-658F-4EEA-ADFD-4441741928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42AFCD0F-4321-4155-AF2E-1434E8023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C4122-EBA6-429D-A29D-F7A6D63442D0}" type="datetimeFigureOut">
              <a:rPr lang="pt-BR" smtClean="0"/>
              <a:t>23/09/2020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87D823A3-E70B-4685-BD57-A991E7C1C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44C5713C-ECDB-40CB-B683-0198B0113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BF1B9-21B1-42EB-9921-6520CA306A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652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906ABCB-8F64-47A7-A2B3-C92644087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xmlns="" id="{AFE0CDB9-505A-4228-8B56-C9CB0074C3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E783CEA6-9F92-485F-ABE9-91D902F8E8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028290A8-6D31-4603-8651-32930649B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C4122-EBA6-429D-A29D-F7A6D63442D0}" type="datetimeFigureOut">
              <a:rPr lang="pt-BR" smtClean="0"/>
              <a:t>23/09/2020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9026E47B-6B3D-44C6-895D-1B5BC3741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8EC731F2-1480-4EDB-9D52-D3A9E1D1D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BF1B9-21B1-42EB-9921-6520CA306A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85622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xmlns="" id="{CD2253B4-4C90-48E6-93C0-C7AFC9D54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E3EE11BD-707D-4B8A-A9B2-CA6F188D3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E2D9CF7D-E7F9-4B38-8622-CD222CB2D7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2C4122-EBA6-429D-A29D-F7A6D63442D0}" type="datetimeFigureOut">
              <a:rPr lang="pt-BR" smtClean="0"/>
              <a:t>23/09/2020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D29638D0-F764-4751-B012-4C9D604BFA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F01C25D4-0270-4CE7-A3A9-A22662EBC0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8BF1B9-21B1-42EB-9921-6520CA306AD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2207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jp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APA_SIS_CANT.mp4" TargetMode="Externa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83C9C7E0-4809-43B2-B5F7-A1DAE1E32E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22" r="31730" b="25926"/>
          <a:stretch/>
        </p:blipFill>
        <p:spPr>
          <a:xfrm>
            <a:off x="8139346" y="0"/>
            <a:ext cx="4052654" cy="5079998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15DAF666-41E8-4328-8DD3-E4901D3F73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66" r="27528" b="25926"/>
          <a:stretch/>
        </p:blipFill>
        <p:spPr>
          <a:xfrm>
            <a:off x="3811765" y="0"/>
            <a:ext cx="4568470" cy="5079998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87C89A83-55B0-4080-84C9-56909213F36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29" r="-111" b="25926"/>
          <a:stretch/>
        </p:blipFill>
        <p:spPr>
          <a:xfrm>
            <a:off x="0" y="0"/>
            <a:ext cx="4581928" cy="5079998"/>
          </a:xfrm>
          <a:prstGeom prst="rect">
            <a:avLst/>
          </a:prstGeom>
        </p:spPr>
      </p:pic>
      <p:grpSp>
        <p:nvGrpSpPr>
          <p:cNvPr id="12" name="Grupo 20">
            <a:extLst>
              <a:ext uri="{FF2B5EF4-FFF2-40B4-BE49-F238E27FC236}">
                <a16:creationId xmlns:a16="http://schemas.microsoft.com/office/drawing/2014/main" xmlns="" id="{BD0A019E-8A52-478B-AB8D-C30A8022EAB7}"/>
              </a:ext>
            </a:extLst>
          </p:cNvPr>
          <p:cNvGrpSpPr>
            <a:grpSpLocks/>
          </p:cNvGrpSpPr>
          <p:nvPr/>
        </p:nvGrpSpPr>
        <p:grpSpPr bwMode="auto">
          <a:xfrm>
            <a:off x="1646849" y="6186717"/>
            <a:ext cx="8770188" cy="507831"/>
            <a:chOff x="647700" y="6121056"/>
            <a:chExt cx="7972898" cy="507830"/>
          </a:xfrm>
        </p:grpSpPr>
        <p:pic>
          <p:nvPicPr>
            <p:cNvPr id="13" name="Imagem 19">
              <a:extLst>
                <a:ext uri="{FF2B5EF4-FFF2-40B4-BE49-F238E27FC236}">
                  <a16:creationId xmlns:a16="http://schemas.microsoft.com/office/drawing/2014/main" xmlns="" id="{19AC20D3-C8A7-4F3D-940B-60D5DFA356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47700" y="6235347"/>
              <a:ext cx="458718" cy="3620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Imagem 20">
              <a:extLst>
                <a:ext uri="{FF2B5EF4-FFF2-40B4-BE49-F238E27FC236}">
                  <a16:creationId xmlns:a16="http://schemas.microsoft.com/office/drawing/2014/main" xmlns="" id="{91107399-C77D-4145-A862-FD30C3F246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rcRect l="7539" t="26151" r="8054" b="25980"/>
            <a:stretch>
              <a:fillRect/>
            </a:stretch>
          </p:blipFill>
          <p:spPr bwMode="auto">
            <a:xfrm>
              <a:off x="1435795" y="6235347"/>
              <a:ext cx="641007" cy="3620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Imagem 21">
              <a:extLst>
                <a:ext uri="{FF2B5EF4-FFF2-40B4-BE49-F238E27FC236}">
                  <a16:creationId xmlns:a16="http://schemas.microsoft.com/office/drawing/2014/main" xmlns="" id="{A843E255-5F55-440D-BD21-78348320CBD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rcRect l="1476" t="7056" r="2702" b="8984"/>
            <a:stretch>
              <a:fillRect/>
            </a:stretch>
          </p:blipFill>
          <p:spPr bwMode="auto">
            <a:xfrm>
              <a:off x="2463731" y="6235346"/>
              <a:ext cx="710828" cy="3620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Imagem 22">
              <a:extLst>
                <a:ext uri="{FF2B5EF4-FFF2-40B4-BE49-F238E27FC236}">
                  <a16:creationId xmlns:a16="http://schemas.microsoft.com/office/drawing/2014/main" xmlns="" id="{34A491A4-D833-4A1E-8CAD-656F9BF3E2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/>
            <a:srcRect l="19725" t="21066" r="19814" b="20798"/>
            <a:stretch>
              <a:fillRect/>
            </a:stretch>
          </p:blipFill>
          <p:spPr bwMode="auto">
            <a:xfrm>
              <a:off x="3583530" y="6235347"/>
              <a:ext cx="378076" cy="3620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Retângulo 21">
              <a:extLst>
                <a:ext uri="{FF2B5EF4-FFF2-40B4-BE49-F238E27FC236}">
                  <a16:creationId xmlns:a16="http://schemas.microsoft.com/office/drawing/2014/main" xmlns="" id="{564F701F-483F-4C12-B029-E969EE0A7A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0075" y="6121056"/>
              <a:ext cx="1329210" cy="5078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900" b="1" dirty="0">
                  <a:latin typeface="Verdana" pitchFamily="34" charset="0"/>
                </a:rPr>
                <a:t>Coordenadoria de</a:t>
              </a:r>
            </a:p>
            <a:p>
              <a:r>
                <a:rPr lang="pt-BR" sz="900" b="1" dirty="0">
                  <a:latin typeface="Verdana" pitchFamily="34" charset="0"/>
                </a:rPr>
                <a:t>Fiscalização e</a:t>
              </a:r>
            </a:p>
            <a:p>
              <a:r>
                <a:rPr lang="pt-BR" sz="900" b="1" dirty="0">
                  <a:latin typeface="Verdana" pitchFamily="34" charset="0"/>
                </a:rPr>
                <a:t>Biodiversidade</a:t>
              </a:r>
            </a:p>
          </p:txBody>
        </p:sp>
        <p:sp>
          <p:nvSpPr>
            <p:cNvPr id="18" name="Retângulo 22">
              <a:extLst>
                <a:ext uri="{FF2B5EF4-FFF2-40B4-BE49-F238E27FC236}">
                  <a16:creationId xmlns:a16="http://schemas.microsoft.com/office/drawing/2014/main" xmlns="" id="{5F76D625-51D7-4E66-B0D3-25936775CD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51525" y="6121056"/>
              <a:ext cx="1329210" cy="5078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900" b="1" dirty="0">
                  <a:latin typeface="Verdana" pitchFamily="34" charset="0"/>
                </a:rPr>
                <a:t>Coordenadoria de</a:t>
              </a:r>
            </a:p>
            <a:p>
              <a:r>
                <a:rPr lang="pt-BR" sz="900" b="1" dirty="0">
                  <a:latin typeface="Verdana" pitchFamily="34" charset="0"/>
                </a:rPr>
                <a:t>Planejamento</a:t>
              </a:r>
            </a:p>
            <a:p>
              <a:r>
                <a:rPr lang="pt-BR" sz="900" b="1" dirty="0">
                  <a:latin typeface="Verdana" pitchFamily="34" charset="0"/>
                </a:rPr>
                <a:t>Ambiental</a:t>
              </a:r>
            </a:p>
          </p:txBody>
        </p:sp>
        <p:sp>
          <p:nvSpPr>
            <p:cNvPr id="19" name="Retângulo 23">
              <a:extLst>
                <a:ext uri="{FF2B5EF4-FFF2-40B4-BE49-F238E27FC236}">
                  <a16:creationId xmlns:a16="http://schemas.microsoft.com/office/drawing/2014/main" xmlns="" id="{0BD82D22-1855-48F8-8B69-DD669280E0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91388" y="6121056"/>
              <a:ext cx="1329210" cy="5078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900" b="1" dirty="0">
                  <a:latin typeface="Verdana" pitchFamily="34" charset="0"/>
                </a:rPr>
                <a:t>Coordenadoria de</a:t>
              </a:r>
            </a:p>
            <a:p>
              <a:r>
                <a:rPr lang="pt-BR" sz="900" b="1" dirty="0">
                  <a:latin typeface="Verdana" pitchFamily="34" charset="0"/>
                </a:rPr>
                <a:t>Educação</a:t>
              </a:r>
            </a:p>
            <a:p>
              <a:r>
                <a:rPr lang="pt-BR" sz="900" b="1" dirty="0">
                  <a:latin typeface="Verdana" pitchFamily="34" charset="0"/>
                </a:rPr>
                <a:t>Ambiental</a:t>
              </a:r>
            </a:p>
          </p:txBody>
        </p:sp>
      </p:grpSp>
      <p:grpSp>
        <p:nvGrpSpPr>
          <p:cNvPr id="7" name="Agrupar 6">
            <a:extLst>
              <a:ext uri="{FF2B5EF4-FFF2-40B4-BE49-F238E27FC236}">
                <a16:creationId xmlns:a16="http://schemas.microsoft.com/office/drawing/2014/main" xmlns="" id="{1185F594-B349-49ED-8249-0B2EF9B614A3}"/>
              </a:ext>
            </a:extLst>
          </p:cNvPr>
          <p:cNvGrpSpPr/>
          <p:nvPr/>
        </p:nvGrpSpPr>
        <p:grpSpPr>
          <a:xfrm>
            <a:off x="3795852" y="5130570"/>
            <a:ext cx="4600297" cy="870178"/>
            <a:chOff x="3795852" y="5130570"/>
            <a:chExt cx="4600297" cy="870178"/>
          </a:xfrm>
        </p:grpSpPr>
        <p:pic>
          <p:nvPicPr>
            <p:cNvPr id="21" name="Imagem 18">
              <a:extLst>
                <a:ext uri="{FF2B5EF4-FFF2-40B4-BE49-F238E27FC236}">
                  <a16:creationId xmlns:a16="http://schemas.microsoft.com/office/drawing/2014/main" xmlns="" id="{DD599E0C-F53F-42D0-848B-7FBC7DB7B95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rcRect t="20403" b="20532"/>
            <a:stretch>
              <a:fillRect/>
            </a:stretch>
          </p:blipFill>
          <p:spPr bwMode="auto">
            <a:xfrm>
              <a:off x="5284527" y="5254267"/>
              <a:ext cx="1060368" cy="6227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Imagem 23">
              <a:extLst>
                <a:ext uri="{FF2B5EF4-FFF2-40B4-BE49-F238E27FC236}">
                  <a16:creationId xmlns:a16="http://schemas.microsoft.com/office/drawing/2014/main" xmlns="" id="{B16EB337-D372-4877-896D-13062951F5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/>
            <a:srcRect l="49617"/>
            <a:stretch>
              <a:fillRect/>
            </a:stretch>
          </p:blipFill>
          <p:spPr bwMode="auto">
            <a:xfrm>
              <a:off x="6627421" y="5130570"/>
              <a:ext cx="1768728" cy="870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Imagem 24" descr="LOGO - SISTEMA CANTAREIRA.png">
              <a:extLst>
                <a:ext uri="{FF2B5EF4-FFF2-40B4-BE49-F238E27FC236}">
                  <a16:creationId xmlns:a16="http://schemas.microsoft.com/office/drawing/2014/main" xmlns="" id="{1B1A17BB-7BC4-470C-9378-C040869005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795852" y="5219667"/>
              <a:ext cx="1227467" cy="6919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028DC263-7A05-448C-84CD-9B2601E71B65}"/>
              </a:ext>
            </a:extLst>
          </p:cNvPr>
          <p:cNvSpPr txBox="1"/>
          <p:nvPr/>
        </p:nvSpPr>
        <p:spPr>
          <a:xfrm>
            <a:off x="702651" y="1385466"/>
            <a:ext cx="43815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FF00"/>
                </a:solidFill>
                <a:latin typeface="Swis721 Ex BT" panose="020B0605020202020204" pitchFamily="34" charset="0"/>
              </a:rPr>
              <a:t>APA</a:t>
            </a:r>
          </a:p>
          <a:p>
            <a:r>
              <a:rPr lang="en-US" sz="4000" b="1" dirty="0" smtClean="0">
                <a:solidFill>
                  <a:srgbClr val="FFFF00"/>
                </a:solidFill>
                <a:latin typeface="Swis721 Ex BT" panose="020B0605020202020204" pitchFamily="34" charset="0"/>
              </a:rPr>
              <a:t>SISTEMA  CANTAREIRA</a:t>
            </a:r>
            <a:endParaRPr lang="pt-BR" sz="4000" b="1" dirty="0">
              <a:solidFill>
                <a:schemeClr val="bg1"/>
              </a:solidFill>
              <a:latin typeface="Swis721 Ex BT" panose="020B0605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936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ixaDeTexto 13">
            <a:extLst>
              <a:ext uri="{FF2B5EF4-FFF2-40B4-BE49-F238E27FC236}">
                <a16:creationId xmlns:a16="http://schemas.microsoft.com/office/drawing/2014/main" xmlns="" id="{F2D80A41-CF66-4C7D-A010-2E3D12C0D4F0}"/>
              </a:ext>
            </a:extLst>
          </p:cNvPr>
          <p:cNvSpPr txBox="1"/>
          <p:nvPr/>
        </p:nvSpPr>
        <p:spPr>
          <a:xfrm>
            <a:off x="1" y="0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Swis721 LtEx BT" panose="020B0505020202020204" pitchFamily="34" charset="0"/>
              </a:rPr>
              <a:t>MEIO BIÓTICO _ </a:t>
            </a:r>
            <a:r>
              <a:rPr lang="en-US" sz="3200" b="1" dirty="0">
                <a:solidFill>
                  <a:srgbClr val="006600"/>
                </a:solidFill>
                <a:latin typeface="Swis721 LtEx BT" panose="020B0505020202020204" pitchFamily="34" charset="0"/>
              </a:rPr>
              <a:t>VEGETAÇÃO</a:t>
            </a: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xmlns="" id="{C593A638-3046-40A0-908E-544594E29B20}"/>
              </a:ext>
            </a:extLst>
          </p:cNvPr>
          <p:cNvGrpSpPr/>
          <p:nvPr/>
        </p:nvGrpSpPr>
        <p:grpSpPr>
          <a:xfrm>
            <a:off x="2514664" y="1843099"/>
            <a:ext cx="2962211" cy="2831328"/>
            <a:chOff x="456789" y="2592011"/>
            <a:chExt cx="2612389" cy="1655458"/>
          </a:xfrm>
        </p:grpSpPr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xmlns="" id="{02B69B07-E9B4-4CFD-B85B-F39209AE1AFC}"/>
                </a:ext>
              </a:extLst>
            </p:cNvPr>
            <p:cNvSpPr txBox="1"/>
            <p:nvPr/>
          </p:nvSpPr>
          <p:spPr>
            <a:xfrm rot="20964963">
              <a:off x="500765" y="3169933"/>
              <a:ext cx="2568413" cy="1077536"/>
            </a:xfrm>
            <a:prstGeom prst="roundRect">
              <a:avLst>
                <a:gd name="adj" fmla="val 26511"/>
              </a:avLst>
            </a:prstGeom>
            <a:solidFill>
              <a:srgbClr val="00B050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pt-BR" sz="1600" b="1" i="1" dirty="0">
                  <a:solidFill>
                    <a:schemeClr val="bg1"/>
                  </a:solidFill>
                  <a:latin typeface="Swis721 Lt BT" panose="020B0403020202020204" pitchFamily="34" charset="0"/>
                </a:rPr>
                <a:t>***</a:t>
              </a:r>
            </a:p>
            <a:p>
              <a:pPr algn="ctr"/>
              <a:r>
                <a:rPr lang="pt-BR" sz="2000" b="1" dirty="0">
                  <a:solidFill>
                    <a:schemeClr val="bg1"/>
                  </a:solidFill>
                  <a:latin typeface="Swis721 Lt BT" panose="020B0403020202020204" pitchFamily="34" charset="0"/>
                </a:rPr>
                <a:t>é o número registrado de espécies compiladas da região</a:t>
              </a:r>
            </a:p>
          </p:txBody>
        </p:sp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xmlns="" id="{92CCCC22-E68D-4C94-8E1D-1A143C08413D}"/>
                </a:ext>
              </a:extLst>
            </p:cNvPr>
            <p:cNvSpPr txBox="1"/>
            <p:nvPr/>
          </p:nvSpPr>
          <p:spPr>
            <a:xfrm>
              <a:off x="456789" y="2592011"/>
              <a:ext cx="2338086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6000" b="1" dirty="0">
                  <a:solidFill>
                    <a:srgbClr val="00B050"/>
                  </a:solidFill>
                  <a:latin typeface="Swis721 Lt BT" panose="020B0403020202020204" pitchFamily="34" charset="0"/>
                </a:rPr>
                <a:t>1.386</a:t>
              </a:r>
              <a:endParaRPr lang="pt-BR" sz="7000" dirty="0">
                <a:solidFill>
                  <a:srgbClr val="00B050"/>
                </a:solidFill>
              </a:endParaRPr>
            </a:p>
          </p:txBody>
        </p:sp>
      </p:grpSp>
      <p:sp>
        <p:nvSpPr>
          <p:cNvPr id="28" name="CaixaDeTexto 27">
            <a:extLst>
              <a:ext uri="{FF2B5EF4-FFF2-40B4-BE49-F238E27FC236}">
                <a16:creationId xmlns:a16="http://schemas.microsoft.com/office/drawing/2014/main" xmlns="" id="{14EB2DA6-F970-46F1-AB1C-6F334077FD6B}"/>
              </a:ext>
            </a:extLst>
          </p:cNvPr>
          <p:cNvSpPr txBox="1"/>
          <p:nvPr/>
        </p:nvSpPr>
        <p:spPr>
          <a:xfrm>
            <a:off x="7389872" y="1673714"/>
            <a:ext cx="4479368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r"/>
            <a:r>
              <a:rPr lang="pt-BR" sz="4000" b="1" dirty="0">
                <a:solidFill>
                  <a:srgbClr val="FF0000"/>
                </a:solidFill>
                <a:latin typeface="Swis721 Lt BT" panose="020B0403020202020204" pitchFamily="34" charset="0"/>
              </a:rPr>
              <a:t>30</a:t>
            </a:r>
            <a:r>
              <a:rPr lang="pt-BR" sz="4000" dirty="0">
                <a:latin typeface="Swis721 Lt BT" panose="020B0403020202020204" pitchFamily="34" charset="0"/>
              </a:rPr>
              <a:t> constam na lista nacional de espécies ameaçadas de </a:t>
            </a:r>
            <a:r>
              <a:rPr lang="pt-BR" sz="4000" dirty="0" smtClean="0">
                <a:latin typeface="Swis721 Lt BT" panose="020B0403020202020204" pitchFamily="34" charset="0"/>
              </a:rPr>
              <a:t>extinção</a:t>
            </a:r>
            <a:endParaRPr lang="pt-BR" sz="4000" dirty="0">
              <a:effectLst/>
              <a:latin typeface="Swis721 Lt BT" panose="020B0403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xmlns="" id="{5B58BE3A-3BFF-40A4-BD7D-21ABCB4032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4" t="7906" r="1819" b="76533"/>
          <a:stretch/>
        </p:blipFill>
        <p:spPr>
          <a:xfrm>
            <a:off x="-98266" y="4897250"/>
            <a:ext cx="8330821" cy="1960750"/>
          </a:xfrm>
          <a:prstGeom prst="rect">
            <a:avLst/>
          </a:prstGeom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xmlns="" id="{0BD4E459-E663-4B49-B476-B38DFAF2F0E4}"/>
              </a:ext>
            </a:extLst>
          </p:cNvPr>
          <p:cNvSpPr txBox="1"/>
          <p:nvPr/>
        </p:nvSpPr>
        <p:spPr>
          <a:xfrm>
            <a:off x="101971" y="5587132"/>
            <a:ext cx="3965174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/>
                <a:latin typeface="Swis721 Lt BT" panose="020B0403020202020204" pitchFamily="34" charset="0"/>
                <a:ea typeface="Times New Roman" panose="02020603050405020304" pitchFamily="18" charset="0"/>
              </a:rPr>
              <a:t>33,1%</a:t>
            </a:r>
          </a:p>
          <a:p>
            <a:r>
              <a:rPr lang="en-US" i="1" dirty="0">
                <a:solidFill>
                  <a:schemeClr val="bg1"/>
                </a:solidFill>
                <a:effectLst/>
                <a:latin typeface="Swis721 Lt BT" panose="020B0403020202020204" pitchFamily="34" charset="0"/>
                <a:ea typeface="Times New Roman" panose="02020603050405020304" pitchFamily="18" charset="0"/>
              </a:rPr>
              <a:t>Floresta Ombrófila Densa  Montana</a:t>
            </a:r>
          </a:p>
          <a:p>
            <a:endParaRPr lang="en-US" i="1" dirty="0">
              <a:solidFill>
                <a:schemeClr val="bg1"/>
              </a:solidFill>
              <a:latin typeface="Swis721 Lt BT" panose="020B0403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xmlns="" id="{2474C64D-F3B6-40DB-805A-33B939BEC6BA}"/>
              </a:ext>
            </a:extLst>
          </p:cNvPr>
          <p:cNvSpPr txBox="1"/>
          <p:nvPr/>
        </p:nvSpPr>
        <p:spPr>
          <a:xfrm>
            <a:off x="101971" y="6418775"/>
            <a:ext cx="323743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effectLst/>
                <a:latin typeface="Swis721 Lt BT" panose="020B0403020202020204" pitchFamily="34" charset="0"/>
                <a:ea typeface="Times New Roman" panose="02020603050405020304" pitchFamily="18" charset="0"/>
              </a:rPr>
              <a:t>do total de </a:t>
            </a:r>
            <a:r>
              <a:rPr lang="en-US" sz="1400" dirty="0" err="1">
                <a:solidFill>
                  <a:schemeClr val="bg1"/>
                </a:solidFill>
                <a:effectLst/>
                <a:latin typeface="Swis721 Lt BT" panose="020B0403020202020204" pitchFamily="34" charset="0"/>
                <a:ea typeface="Times New Roman" panose="02020603050405020304" pitchFamily="18" charset="0"/>
              </a:rPr>
              <a:t>área</a:t>
            </a:r>
            <a:r>
              <a:rPr lang="en-US" sz="1400" dirty="0">
                <a:solidFill>
                  <a:schemeClr val="bg1"/>
                </a:solidFill>
                <a:effectLst/>
                <a:latin typeface="Swis721 Lt BT" panose="020B0403020202020204" pitchFamily="34" charset="0"/>
                <a:ea typeface="Times New Roman" panose="02020603050405020304" pitchFamily="18" charset="0"/>
              </a:rPr>
              <a:t> da UC </a:t>
            </a:r>
            <a:endParaRPr lang="pt-BR" sz="1400" dirty="0">
              <a:solidFill>
                <a:schemeClr val="bg1"/>
              </a:solidFill>
              <a:latin typeface="Swis721 Lt BT" panose="020B0403020202020204" pitchFamily="34" charset="0"/>
            </a:endParaRP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xmlns="" id="{E7328369-D67B-474F-AA34-87BB991042DC}"/>
              </a:ext>
            </a:extLst>
          </p:cNvPr>
          <p:cNvSpPr txBox="1"/>
          <p:nvPr/>
        </p:nvSpPr>
        <p:spPr>
          <a:xfrm>
            <a:off x="9629556" y="5465878"/>
            <a:ext cx="23177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600" dirty="0">
                <a:effectLst/>
                <a:latin typeface="Calibri Light" panose="020F03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Exemplo de perfil de Floresta Ombrófila Densa Montana, segundo </a:t>
            </a:r>
            <a:r>
              <a:rPr lang="pt-BR" sz="1600" b="1" dirty="0">
                <a:effectLst/>
                <a:latin typeface="Calibri Light" panose="020F030202020403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IBGE</a:t>
            </a:r>
            <a:endParaRPr lang="pt-BR" sz="1600" b="1" dirty="0"/>
          </a:p>
        </p:txBody>
      </p:sp>
      <p:cxnSp>
        <p:nvCxnSpPr>
          <p:cNvPr id="23" name="Conector de Seta Reta 22">
            <a:extLst>
              <a:ext uri="{FF2B5EF4-FFF2-40B4-BE49-F238E27FC236}">
                <a16:creationId xmlns:a16="http://schemas.microsoft.com/office/drawing/2014/main" xmlns="" id="{024F24C1-82A3-40C9-AC1D-6AC99E6662F7}"/>
              </a:ext>
            </a:extLst>
          </p:cNvPr>
          <p:cNvCxnSpPr>
            <a:cxnSpLocks/>
            <a:stCxn id="22" idx="1"/>
            <a:endCxn id="18" idx="3"/>
          </p:cNvCxnSpPr>
          <p:nvPr/>
        </p:nvCxnSpPr>
        <p:spPr>
          <a:xfrm flipH="1" flipV="1">
            <a:off x="8232555" y="5877625"/>
            <a:ext cx="1397001" cy="3752"/>
          </a:xfrm>
          <a:prstGeom prst="straightConnector1">
            <a:avLst/>
          </a:prstGeom>
          <a:ln w="38100">
            <a:solidFill>
              <a:srgbClr val="00B0F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402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0" b="6233"/>
          <a:stretch/>
        </p:blipFill>
        <p:spPr>
          <a:xfrm>
            <a:off x="0" y="-2993"/>
            <a:ext cx="9239250" cy="686099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10725" y="2538727"/>
            <a:ext cx="2459468" cy="601033"/>
          </a:xfrm>
        </p:spPr>
        <p:txBody>
          <a:bodyPr>
            <a:normAutofit fontScale="90000"/>
          </a:bodyPr>
          <a:lstStyle/>
          <a:p>
            <a:pPr algn="ctr"/>
            <a:r>
              <a:rPr lang="pt-BR" sz="3200" b="1" dirty="0" smtClean="0"/>
              <a:t>RESERVATÓRIO ATIBAINHA</a:t>
            </a:r>
            <a:endParaRPr lang="pt-BR" sz="3200" b="1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9" r="15645"/>
          <a:stretch/>
        </p:blipFill>
        <p:spPr>
          <a:xfrm>
            <a:off x="9239250" y="3867274"/>
            <a:ext cx="2952750" cy="2990726"/>
          </a:xfrm>
          <a:prstGeom prst="rect">
            <a:avLst/>
          </a:prstGeom>
        </p:spPr>
      </p:pic>
      <p:cxnSp>
        <p:nvCxnSpPr>
          <p:cNvPr id="6" name="Conector de seta reta 5"/>
          <p:cNvCxnSpPr>
            <a:endCxn id="2" idx="2"/>
          </p:cNvCxnSpPr>
          <p:nvPr/>
        </p:nvCxnSpPr>
        <p:spPr>
          <a:xfrm flipV="1">
            <a:off x="10840459" y="3139760"/>
            <a:ext cx="0" cy="2308540"/>
          </a:xfrm>
          <a:prstGeom prst="straightConnector1">
            <a:avLst/>
          </a:prstGeom>
          <a:ln w="28575">
            <a:solidFill>
              <a:srgbClr val="FF0000"/>
            </a:solidFill>
            <a:headEnd type="diamond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4583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65" b="2399"/>
          <a:stretch/>
        </p:blipFill>
        <p:spPr>
          <a:xfrm>
            <a:off x="1" y="0"/>
            <a:ext cx="9239250" cy="6858000"/>
          </a:xfrm>
          <a:prstGeom prst="rect">
            <a:avLst/>
          </a:prstGeom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9801225" y="2462527"/>
            <a:ext cx="2459468" cy="601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200" b="1" dirty="0"/>
              <a:t>RESERVATÓRIO CACHOEIRA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9" r="15645"/>
          <a:stretch/>
        </p:blipFill>
        <p:spPr>
          <a:xfrm>
            <a:off x="9239250" y="3867274"/>
            <a:ext cx="2952750" cy="2990726"/>
          </a:xfrm>
          <a:prstGeom prst="rect">
            <a:avLst/>
          </a:prstGeom>
        </p:spPr>
      </p:pic>
      <p:cxnSp>
        <p:nvCxnSpPr>
          <p:cNvPr id="7" name="Conector de seta reta 6"/>
          <p:cNvCxnSpPr>
            <a:endCxn id="4" idx="2"/>
          </p:cNvCxnSpPr>
          <p:nvPr/>
        </p:nvCxnSpPr>
        <p:spPr>
          <a:xfrm flipV="1">
            <a:off x="11030959" y="3063560"/>
            <a:ext cx="0" cy="1832290"/>
          </a:xfrm>
          <a:prstGeom prst="straightConnector1">
            <a:avLst/>
          </a:prstGeom>
          <a:ln w="28575">
            <a:solidFill>
              <a:srgbClr val="FF0000"/>
            </a:solidFill>
            <a:headEnd type="diamond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9103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6AE31935-1FF3-4E86-8E08-3B16A8D98F4E}"/>
              </a:ext>
            </a:extLst>
          </p:cNvPr>
          <p:cNvSpPr txBox="1"/>
          <p:nvPr/>
        </p:nvSpPr>
        <p:spPr>
          <a:xfrm>
            <a:off x="5975350" y="0"/>
            <a:ext cx="62166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200" b="1" dirty="0">
                <a:latin typeface="Swis721 LtEx BT" panose="020B0505020202020204" pitchFamily="34" charset="0"/>
              </a:rPr>
              <a:t>MEIO BIÓTICO _ </a:t>
            </a:r>
            <a:r>
              <a:rPr lang="en-US" sz="3200" b="1" dirty="0">
                <a:solidFill>
                  <a:srgbClr val="006600"/>
                </a:solidFill>
                <a:latin typeface="Swis721 Lt BT" panose="020B0403020202020204" pitchFamily="34" charset="0"/>
              </a:rPr>
              <a:t>FAUNA</a:t>
            </a:r>
            <a:endParaRPr lang="en-US" sz="3200" b="1" dirty="0">
              <a:solidFill>
                <a:srgbClr val="006600"/>
              </a:solidFill>
              <a:latin typeface="Swis721 LtEx BT" panose="020B0505020202020204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636CEBF5-67EA-48D2-9B80-7D7F177D1F2A}"/>
              </a:ext>
            </a:extLst>
          </p:cNvPr>
          <p:cNvSpPr txBox="1"/>
          <p:nvPr/>
        </p:nvSpPr>
        <p:spPr>
          <a:xfrm>
            <a:off x="2462841" y="5196924"/>
            <a:ext cx="451223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600" dirty="0">
                <a:latin typeface="Swis721 Lt BT" panose="020B0403020202020204" pitchFamily="34" charset="0"/>
              </a:rPr>
              <a:t>A APA está nas </a:t>
            </a:r>
            <a:r>
              <a:rPr lang="pt-BR" sz="1600" b="1" dirty="0">
                <a:latin typeface="Swis721 Lt BT" panose="020B0403020202020204" pitchFamily="34" charset="0"/>
              </a:rPr>
              <a:t>rotas migratórias de 4 espécies aquáticas vindas do Hemisfério Norte</a:t>
            </a:r>
            <a:r>
              <a:rPr lang="pt-BR" sz="1600" dirty="0">
                <a:latin typeface="Swis721 Lt BT" panose="020B0403020202020204" pitchFamily="34" charset="0"/>
              </a:rPr>
              <a:t>: a águia-pescadora, o maçarico-solitário, o </a:t>
            </a:r>
          </a:p>
          <a:p>
            <a:pPr algn="r"/>
            <a:r>
              <a:rPr lang="pt-BR" sz="1600" b="1" dirty="0">
                <a:latin typeface="Swis721 Lt BT" panose="020B0403020202020204" pitchFamily="34" charset="0"/>
              </a:rPr>
              <a:t>maçarico-grande-de-perna-amarela</a:t>
            </a:r>
            <a:r>
              <a:rPr lang="pt-BR" sz="1600" dirty="0">
                <a:latin typeface="Swis721 Lt BT" panose="020B0403020202020204" pitchFamily="34" charset="0"/>
              </a:rPr>
              <a:t> e o maçarico-de-perna-amarela</a:t>
            </a:r>
          </a:p>
          <a:p>
            <a:pPr algn="r"/>
            <a:r>
              <a:rPr lang="pt-BR" sz="1600" i="1" dirty="0" err="1">
                <a:latin typeface="Swis721 Lt BT" panose="020B0403020202020204" pitchFamily="34" charset="0"/>
              </a:rPr>
              <a:t>Tringa</a:t>
            </a:r>
            <a:r>
              <a:rPr lang="pt-BR" sz="1600" i="1" dirty="0">
                <a:latin typeface="Swis721 Lt BT" panose="020B0403020202020204" pitchFamily="34" charset="0"/>
              </a:rPr>
              <a:t> </a:t>
            </a:r>
            <a:r>
              <a:rPr lang="pt-BR" sz="1600" i="1" dirty="0" err="1">
                <a:latin typeface="Swis721 Lt BT" panose="020B0403020202020204" pitchFamily="34" charset="0"/>
              </a:rPr>
              <a:t>flavipes</a:t>
            </a:r>
            <a:endParaRPr lang="pt-BR" sz="1600" i="1" dirty="0">
              <a:latin typeface="Swis721 Lt BT" panose="020B0403020202020204" pitchFamily="34" charset="0"/>
            </a:endParaRPr>
          </a:p>
        </p:txBody>
      </p:sp>
      <p:grpSp>
        <p:nvGrpSpPr>
          <p:cNvPr id="7" name="Agrupar 2">
            <a:extLst>
              <a:ext uri="{FF2B5EF4-FFF2-40B4-BE49-F238E27FC236}">
                <a16:creationId xmlns:a16="http://schemas.microsoft.com/office/drawing/2014/main" xmlns="" id="{0CA168D9-5789-4C03-A1FD-F8FD23AC5210}"/>
              </a:ext>
            </a:extLst>
          </p:cNvPr>
          <p:cNvGrpSpPr/>
          <p:nvPr/>
        </p:nvGrpSpPr>
        <p:grpSpPr>
          <a:xfrm>
            <a:off x="1634904" y="1189873"/>
            <a:ext cx="5240458" cy="3300096"/>
            <a:chOff x="-77638" y="803930"/>
            <a:chExt cx="5240458" cy="3300096"/>
          </a:xfrm>
        </p:grpSpPr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xmlns="" id="{6596CE54-81D5-4F41-BD87-AD6FACD1E9CC}"/>
                </a:ext>
              </a:extLst>
            </p:cNvPr>
            <p:cNvSpPr txBox="1"/>
            <p:nvPr/>
          </p:nvSpPr>
          <p:spPr>
            <a:xfrm>
              <a:off x="-77638" y="2780587"/>
              <a:ext cx="2291131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8000" b="1" dirty="0">
                  <a:solidFill>
                    <a:srgbClr val="00B050"/>
                  </a:solidFill>
                  <a:latin typeface="Swis721 Lt BT" panose="020B0403020202020204" pitchFamily="34" charset="0"/>
                </a:rPr>
                <a:t>680</a:t>
              </a:r>
            </a:p>
          </p:txBody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xmlns="" id="{0D8ECC21-AAC8-4827-AF96-34CD77B56F94}"/>
                </a:ext>
              </a:extLst>
            </p:cNvPr>
            <p:cNvSpPr txBox="1"/>
            <p:nvPr/>
          </p:nvSpPr>
          <p:spPr>
            <a:xfrm rot="20964963">
              <a:off x="2306594" y="2734405"/>
              <a:ext cx="2709791" cy="1264741"/>
            </a:xfrm>
            <a:prstGeom prst="roundRect">
              <a:avLst>
                <a:gd name="adj" fmla="val 26511"/>
              </a:avLst>
            </a:prstGeom>
            <a:solidFill>
              <a:srgbClr val="00B050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pt-BR" sz="1600" b="1" i="1" dirty="0">
                  <a:solidFill>
                    <a:schemeClr val="bg1"/>
                  </a:solidFill>
                  <a:latin typeface="Swis721 Lt BT" panose="020B0403020202020204" pitchFamily="34" charset="0"/>
                </a:rPr>
                <a:t>***</a:t>
              </a:r>
            </a:p>
            <a:p>
              <a:pPr algn="ctr"/>
              <a:r>
                <a:rPr lang="pt-BR" sz="1600" b="1" i="1" dirty="0">
                  <a:solidFill>
                    <a:schemeClr val="bg1"/>
                  </a:solidFill>
                  <a:latin typeface="Swis721 Lt BT" panose="020B0403020202020204" pitchFamily="34" charset="0"/>
                </a:rPr>
                <a:t>é o número de espécies de vertebrados já registradas </a:t>
              </a:r>
              <a:endParaRPr lang="pt-BR" sz="1600" i="1" dirty="0">
                <a:solidFill>
                  <a:schemeClr val="bg1"/>
                </a:solidFill>
              </a:endParaRPr>
            </a:p>
          </p:txBody>
        </p:sp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xmlns="" id="{2699CB83-04C3-43D8-8816-DA4BAA5DBF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9EBBD9"/>
                </a:clrFrom>
                <a:clrTo>
                  <a:srgbClr val="9EBBD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52486">
              <a:off x="1555903" y="803930"/>
              <a:ext cx="3606917" cy="2756286"/>
            </a:xfrm>
            <a:prstGeom prst="rect">
              <a:avLst/>
            </a:prstGeom>
          </p:spPr>
        </p:pic>
        <p:grpSp>
          <p:nvGrpSpPr>
            <p:cNvPr id="11" name="Agrupar 30">
              <a:extLst>
                <a:ext uri="{FF2B5EF4-FFF2-40B4-BE49-F238E27FC236}">
                  <a16:creationId xmlns:a16="http://schemas.microsoft.com/office/drawing/2014/main" xmlns="" id="{C3412A16-3340-4274-B199-335E7E2DC458}"/>
                </a:ext>
              </a:extLst>
            </p:cNvPr>
            <p:cNvGrpSpPr/>
            <p:nvPr/>
          </p:nvGrpSpPr>
          <p:grpSpPr>
            <a:xfrm>
              <a:off x="754167" y="845513"/>
              <a:ext cx="1679559" cy="459561"/>
              <a:chOff x="3315207" y="832170"/>
              <a:chExt cx="1973484" cy="459561"/>
            </a:xfrm>
          </p:grpSpPr>
          <p:sp>
            <p:nvSpPr>
              <p:cNvPr id="12" name="CaixaDeTexto 11">
                <a:extLst>
                  <a:ext uri="{FF2B5EF4-FFF2-40B4-BE49-F238E27FC236}">
                    <a16:creationId xmlns:a16="http://schemas.microsoft.com/office/drawing/2014/main" xmlns="" id="{D9EEF385-FEA9-4592-9916-39EEBD27FCBD}"/>
                  </a:ext>
                </a:extLst>
              </p:cNvPr>
              <p:cNvSpPr txBox="1"/>
              <p:nvPr/>
            </p:nvSpPr>
            <p:spPr>
              <a:xfrm>
                <a:off x="3315207" y="1014732"/>
                <a:ext cx="1973484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pt-BR" sz="1200" i="1" dirty="0" err="1">
                    <a:effectLst/>
                    <a:latin typeface="Swis721 Lt BT" panose="020B0403020202020204" pitchFamily="34" charset="0"/>
                  </a:rPr>
                  <a:t>Pandion</a:t>
                </a:r>
                <a:r>
                  <a:rPr lang="pt-BR" sz="1200" i="1" dirty="0">
                    <a:effectLst/>
                    <a:latin typeface="Swis721 Lt BT" panose="020B0403020202020204" pitchFamily="34" charset="0"/>
                  </a:rPr>
                  <a:t> </a:t>
                </a:r>
                <a:r>
                  <a:rPr lang="pt-BR" sz="1200" i="1" dirty="0" err="1">
                    <a:effectLst/>
                    <a:latin typeface="Swis721 Lt BT" panose="020B0403020202020204" pitchFamily="34" charset="0"/>
                  </a:rPr>
                  <a:t>haliaetus</a:t>
                </a:r>
                <a:endParaRPr lang="pt-BR" sz="1200" i="1" dirty="0">
                  <a:latin typeface="Swis721 Lt BT" panose="020B0403020202020204" pitchFamily="34" charset="0"/>
                </a:endParaRPr>
              </a:p>
            </p:txBody>
          </p:sp>
          <p:sp>
            <p:nvSpPr>
              <p:cNvPr id="13" name="CaixaDeTexto 12">
                <a:extLst>
                  <a:ext uri="{FF2B5EF4-FFF2-40B4-BE49-F238E27FC236}">
                    <a16:creationId xmlns:a16="http://schemas.microsoft.com/office/drawing/2014/main" xmlns="" id="{ED29D33C-5073-4EC0-9546-B3E3AB5C928E}"/>
                  </a:ext>
                </a:extLst>
              </p:cNvPr>
              <p:cNvSpPr txBox="1"/>
              <p:nvPr/>
            </p:nvSpPr>
            <p:spPr>
              <a:xfrm>
                <a:off x="3368147" y="832170"/>
                <a:ext cx="1867603" cy="2879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15000"/>
                  </a:lnSpc>
                </a:pPr>
                <a:r>
                  <a:rPr lang="pt-BR" sz="1200" b="1" dirty="0">
                    <a:latin typeface="Swis721 Lt BT" panose="020B0403020202020204" pitchFamily="34" charset="0"/>
                  </a:rPr>
                  <a:t>Á</a:t>
                </a:r>
                <a:r>
                  <a:rPr lang="pt-BR" sz="1200" b="1" dirty="0">
                    <a:effectLst/>
                    <a:latin typeface="Swis721 Lt BT" panose="020B0403020202020204" pitchFamily="34" charset="0"/>
                  </a:rPr>
                  <a:t>guia-pescadora</a:t>
                </a:r>
                <a:endParaRPr lang="pt-BR" b="1" dirty="0">
                  <a:effectLst/>
                  <a:latin typeface="Swis721 Lt BT" panose="020B0403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14" name="Imagem 13">
            <a:extLst>
              <a:ext uri="{FF2B5EF4-FFF2-40B4-BE49-F238E27FC236}">
                <a16:creationId xmlns:a16="http://schemas.microsoft.com/office/drawing/2014/main" xmlns="" id="{5008B03C-24B3-4101-8510-63F1093FA8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94524"/>
            <a:ext cx="2213494" cy="2263476"/>
          </a:xfrm>
          <a:prstGeom prst="rect">
            <a:avLst/>
          </a:prstGeom>
        </p:spPr>
      </p:pic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xmlns="" id="{7E47D355-52A2-47A8-9FB1-53B42E904DD8}"/>
              </a:ext>
            </a:extLst>
          </p:cNvPr>
          <p:cNvCxnSpPr>
            <a:cxnSpLocks/>
          </p:cNvCxnSpPr>
          <p:nvPr/>
        </p:nvCxnSpPr>
        <p:spPr>
          <a:xfrm>
            <a:off x="1741148" y="6251588"/>
            <a:ext cx="5134214" cy="0"/>
          </a:xfrm>
          <a:prstGeom prst="line">
            <a:avLst/>
          </a:prstGeom>
          <a:ln w="38100">
            <a:solidFill>
              <a:srgbClr val="00B0F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ixaDeTexto 15">
            <a:extLst>
              <a:ext uri="{FF2B5EF4-FFF2-40B4-BE49-F238E27FC236}">
                <a16:creationId xmlns:a16="http://schemas.microsoft.com/office/drawing/2014/main" xmlns="" id="{AD5D5111-F9FE-4537-A282-9AF0FBDAB4E6}"/>
              </a:ext>
            </a:extLst>
          </p:cNvPr>
          <p:cNvSpPr txBox="1"/>
          <p:nvPr/>
        </p:nvSpPr>
        <p:spPr>
          <a:xfrm>
            <a:off x="7568008" y="1581480"/>
            <a:ext cx="402589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4000" b="1" dirty="0">
                <a:solidFill>
                  <a:srgbClr val="00B050"/>
                </a:solidFill>
                <a:latin typeface="Swis721 Lt BT" panose="020B0403020202020204" pitchFamily="34" charset="0"/>
              </a:rPr>
              <a:t>28</a:t>
            </a:r>
            <a:r>
              <a:rPr lang="pt-BR" sz="3600" b="1" dirty="0">
                <a:solidFill>
                  <a:srgbClr val="00B0F0"/>
                </a:solidFill>
                <a:latin typeface="Swis721 Lt BT" panose="020B0403020202020204" pitchFamily="34" charset="0"/>
              </a:rPr>
              <a:t> de Peixes</a:t>
            </a:r>
          </a:p>
          <a:p>
            <a:pPr algn="r"/>
            <a:r>
              <a:rPr lang="pt-BR" sz="4000" b="1" dirty="0">
                <a:solidFill>
                  <a:srgbClr val="00B050"/>
                </a:solidFill>
                <a:latin typeface="Swis721 Lt BT" panose="020B0403020202020204" pitchFamily="34" charset="0"/>
              </a:rPr>
              <a:t>41</a:t>
            </a:r>
            <a:r>
              <a:rPr lang="pt-BR" sz="3600" b="1" dirty="0">
                <a:solidFill>
                  <a:srgbClr val="00B0F0"/>
                </a:solidFill>
                <a:latin typeface="Swis721 Lt BT" panose="020B0403020202020204" pitchFamily="34" charset="0"/>
              </a:rPr>
              <a:t> de Anfíbios</a:t>
            </a:r>
          </a:p>
          <a:p>
            <a:pPr algn="r"/>
            <a:r>
              <a:rPr lang="pt-BR" sz="4000" b="1" dirty="0">
                <a:solidFill>
                  <a:srgbClr val="00B050"/>
                </a:solidFill>
                <a:latin typeface="Swis721 Lt BT" panose="020B0403020202020204" pitchFamily="34" charset="0"/>
              </a:rPr>
              <a:t>61 </a:t>
            </a:r>
            <a:r>
              <a:rPr lang="pt-BR" sz="3600" b="1" dirty="0">
                <a:solidFill>
                  <a:srgbClr val="00B0F0"/>
                </a:solidFill>
                <a:latin typeface="Swis721 Lt BT" panose="020B0403020202020204" pitchFamily="34" charset="0"/>
              </a:rPr>
              <a:t>de Répteis</a:t>
            </a:r>
          </a:p>
          <a:p>
            <a:pPr algn="r"/>
            <a:r>
              <a:rPr lang="pt-BR" sz="4000" b="1" dirty="0">
                <a:solidFill>
                  <a:srgbClr val="00B050"/>
                </a:solidFill>
                <a:latin typeface="Swis721 Lt BT" panose="020B0403020202020204" pitchFamily="34" charset="0"/>
              </a:rPr>
              <a:t>107</a:t>
            </a:r>
            <a:r>
              <a:rPr lang="pt-BR" sz="3600" b="1" dirty="0">
                <a:solidFill>
                  <a:srgbClr val="00B0F0"/>
                </a:solidFill>
                <a:latin typeface="Swis721 Lt BT" panose="020B0403020202020204" pitchFamily="34" charset="0"/>
              </a:rPr>
              <a:t> de Mamíferos</a:t>
            </a:r>
            <a:endParaRPr lang="pt-BR" sz="3600" dirty="0">
              <a:solidFill>
                <a:srgbClr val="00B0F0"/>
              </a:solidFill>
              <a:latin typeface="Swis721 Lt BT" panose="020B0403020202020204" pitchFamily="34" charset="0"/>
            </a:endParaRPr>
          </a:p>
          <a:p>
            <a:pPr algn="r"/>
            <a:r>
              <a:rPr lang="pt-BR" sz="4000" b="1" dirty="0">
                <a:solidFill>
                  <a:srgbClr val="00B050"/>
                </a:solidFill>
                <a:latin typeface="Swis721 Lt BT" panose="020B0403020202020204" pitchFamily="34" charset="0"/>
              </a:rPr>
              <a:t>443</a:t>
            </a:r>
            <a:r>
              <a:rPr lang="pt-BR" sz="3600" b="1" dirty="0">
                <a:solidFill>
                  <a:srgbClr val="00B0F0"/>
                </a:solidFill>
                <a:latin typeface="Swis721 Lt BT" panose="020B0403020202020204" pitchFamily="34" charset="0"/>
              </a:rPr>
              <a:t> de Aves</a:t>
            </a:r>
            <a:endParaRPr lang="pt-BR" sz="3600" dirty="0">
              <a:solidFill>
                <a:srgbClr val="00B0F0"/>
              </a:solidFill>
              <a:latin typeface="Swis721 Lt BT" panose="020B0403020202020204" pitchFamily="34" charset="0"/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xmlns="" id="{4F2859CA-0A30-4386-834D-D1C67F47A30B}"/>
              </a:ext>
            </a:extLst>
          </p:cNvPr>
          <p:cNvSpPr txBox="1"/>
          <p:nvPr/>
        </p:nvSpPr>
        <p:spPr>
          <a:xfrm>
            <a:off x="9009454" y="1212148"/>
            <a:ext cx="11429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800" b="1" dirty="0">
                <a:solidFill>
                  <a:srgbClr val="00B0F0"/>
                </a:solidFill>
                <a:latin typeface="Swis721 Lt BT" panose="020B0403020202020204" pitchFamily="34" charset="0"/>
              </a:rPr>
              <a:t>espécies:</a:t>
            </a:r>
          </a:p>
        </p:txBody>
      </p:sp>
    </p:spTree>
    <p:extLst>
      <p:ext uri="{BB962C8B-B14F-4D97-AF65-F5344CB8AC3E}">
        <p14:creationId xmlns:p14="http://schemas.microsoft.com/office/powerpoint/2010/main" val="1848366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xmlns="" id="{0968F3A5-4B25-483B-AA58-E753FCD32D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00" t="11111" r="12031" b="9444"/>
          <a:stretch/>
        </p:blipFill>
        <p:spPr>
          <a:xfrm>
            <a:off x="14716" y="950200"/>
            <a:ext cx="9977156" cy="5907799"/>
          </a:xfrm>
          <a:prstGeom prst="rect">
            <a:avLst/>
          </a:prstGeom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xmlns="" id="{05F2B4E7-0233-4D13-B287-F6E89164054E}"/>
              </a:ext>
            </a:extLst>
          </p:cNvPr>
          <p:cNvSpPr txBox="1"/>
          <p:nvPr/>
        </p:nvSpPr>
        <p:spPr>
          <a:xfrm>
            <a:off x="9991872" y="1965107"/>
            <a:ext cx="2200128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2400" b="1" dirty="0">
                <a:solidFill>
                  <a:srgbClr val="00B0F0"/>
                </a:solidFill>
                <a:effectLst/>
                <a:latin typeface="Swis721 Lt BT" panose="020B0403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maior produtor de água para</a:t>
            </a:r>
          </a:p>
          <a:p>
            <a:pPr algn="r"/>
            <a:r>
              <a:rPr lang="pt-BR" sz="2400" b="1" dirty="0">
                <a:solidFill>
                  <a:schemeClr val="accent1">
                    <a:lumMod val="75000"/>
                  </a:schemeClr>
                </a:solidFill>
                <a:effectLst/>
                <a:latin typeface="Swis721 Lt BT" panose="020B0403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abastecimento público </a:t>
            </a:r>
            <a:r>
              <a:rPr lang="pt-BR" sz="2400" b="1" dirty="0">
                <a:solidFill>
                  <a:srgbClr val="00B0F0"/>
                </a:solidFill>
                <a:effectLst/>
                <a:latin typeface="Swis721 Lt BT" panose="020B0403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da </a:t>
            </a:r>
            <a:r>
              <a:rPr lang="pt-BR" sz="2400" b="1" dirty="0" smtClean="0">
                <a:solidFill>
                  <a:srgbClr val="00B0F0"/>
                </a:solidFill>
                <a:effectLst/>
                <a:latin typeface="Swis721 Lt BT" panose="020B0403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RMSP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pt-BR" sz="2400" b="1" dirty="0" smtClean="0">
                <a:solidFill>
                  <a:srgbClr val="00B0F0"/>
                </a:solidFill>
                <a:latin typeface="Swis721 Lt BT" panose="020B0403020202020204" pitchFamily="34" charset="0"/>
                <a:cs typeface="Arial" panose="020B0604020202020204" pitchFamily="34" charset="0"/>
              </a:rPr>
              <a:t>47% RMSP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pt-BR" sz="2400" b="1" dirty="0" smtClean="0">
                <a:solidFill>
                  <a:srgbClr val="00B0F0"/>
                </a:solidFill>
                <a:latin typeface="Swis721 Lt BT" panose="020B0403020202020204" pitchFamily="34" charset="0"/>
                <a:cs typeface="Arial" panose="020B0604020202020204" pitchFamily="34" charset="0"/>
              </a:rPr>
              <a:t>65% SP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pt-BR" sz="2400" b="1" dirty="0" smtClean="0">
                <a:solidFill>
                  <a:srgbClr val="00B0F0"/>
                </a:solidFill>
                <a:latin typeface="Swis721 Lt BT" panose="020B0403020202020204" pitchFamily="34" charset="0"/>
                <a:cs typeface="Arial" panose="020B0604020202020204" pitchFamily="34" charset="0"/>
              </a:rPr>
              <a:t>9 milhões de habitantes</a:t>
            </a:r>
            <a:endParaRPr lang="pt-BR" sz="2400" b="1" dirty="0">
              <a:solidFill>
                <a:srgbClr val="00B0F0"/>
              </a:solidFill>
              <a:latin typeface="Swis721 Lt BT" panose="020B0403020202020204" pitchFamily="34" charset="0"/>
              <a:cs typeface="Arial" panose="020B0604020202020204" pitchFamily="34" charset="0"/>
            </a:endParaRPr>
          </a:p>
          <a:p>
            <a:pPr algn="r"/>
            <a:endParaRPr lang="pt-BR" sz="1600" dirty="0"/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xmlns="" id="{1F4D1EF3-28E0-4042-8FB4-2796381C137D}"/>
              </a:ext>
            </a:extLst>
          </p:cNvPr>
          <p:cNvSpPr/>
          <p:nvPr/>
        </p:nvSpPr>
        <p:spPr>
          <a:xfrm>
            <a:off x="943110" y="1833654"/>
            <a:ext cx="1053475" cy="10534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xmlns="" id="{AFA7D7EA-D482-4D6E-9E24-F2A139FF83E1}"/>
              </a:ext>
            </a:extLst>
          </p:cNvPr>
          <p:cNvSpPr/>
          <p:nvPr/>
        </p:nvSpPr>
        <p:spPr>
          <a:xfrm>
            <a:off x="2371899" y="2056412"/>
            <a:ext cx="1125415" cy="112541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xmlns="" id="{BB5489AE-25EA-4E10-BFF3-D8E2E28DABAC}"/>
              </a:ext>
            </a:extLst>
          </p:cNvPr>
          <p:cNvSpPr/>
          <p:nvPr/>
        </p:nvSpPr>
        <p:spPr>
          <a:xfrm>
            <a:off x="3329888" y="2542060"/>
            <a:ext cx="1125415" cy="112541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xmlns="" id="{F96C5D82-0887-4799-B715-51736CCD2427}"/>
              </a:ext>
            </a:extLst>
          </p:cNvPr>
          <p:cNvSpPr/>
          <p:nvPr/>
        </p:nvSpPr>
        <p:spPr>
          <a:xfrm>
            <a:off x="4455303" y="2989112"/>
            <a:ext cx="1125415" cy="112541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xmlns="" id="{D924752C-B0DD-4076-A63C-111D685F219C}"/>
              </a:ext>
            </a:extLst>
          </p:cNvPr>
          <p:cNvSpPr/>
          <p:nvPr/>
        </p:nvSpPr>
        <p:spPr>
          <a:xfrm>
            <a:off x="10405195" y="6442705"/>
            <a:ext cx="181161" cy="18116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xmlns="" id="{29079B91-20A7-4CB8-BF6D-7961453C2935}"/>
              </a:ext>
            </a:extLst>
          </p:cNvPr>
          <p:cNvSpPr txBox="1"/>
          <p:nvPr/>
        </p:nvSpPr>
        <p:spPr>
          <a:xfrm>
            <a:off x="10301948" y="5865078"/>
            <a:ext cx="157997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200" dirty="0">
                <a:effectLst/>
                <a:latin typeface="Swis721 Lt BT" panose="020B0403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Represas que estão dentro dos limites</a:t>
            </a:r>
          </a:p>
          <a:p>
            <a:pPr algn="r"/>
            <a:r>
              <a:rPr lang="pt-BR" sz="1200" dirty="0">
                <a:effectLst/>
                <a:latin typeface="Swis721 Lt BT" panose="020B0403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da APA SISTEMA CANTAREIRA</a:t>
            </a:r>
            <a:endParaRPr lang="pt-BR" sz="1050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A91E4B5B-D875-4A55-87B1-21B2FCAFEA27}"/>
              </a:ext>
            </a:extLst>
          </p:cNvPr>
          <p:cNvSpPr txBox="1"/>
          <p:nvPr/>
        </p:nvSpPr>
        <p:spPr>
          <a:xfrm>
            <a:off x="1" y="0"/>
            <a:ext cx="1219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latin typeface="Swis721 LtEx BT" panose="020B0505020202020204" pitchFamily="34" charset="0"/>
              </a:rPr>
              <a:t>SISTEMA CANTAREIRA</a:t>
            </a:r>
            <a:r>
              <a:rPr lang="x-none" sz="3200" b="1" smtClean="0">
                <a:solidFill>
                  <a:srgbClr val="C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rgbClr val="C00000"/>
              </a:solidFill>
              <a:latin typeface="Swis721 LtEx BT" panose="020B0505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423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CD4D4B61-A60A-436A-91CE-C284C57EDAE2}"/>
              </a:ext>
            </a:extLst>
          </p:cNvPr>
          <p:cNvSpPr txBox="1"/>
          <p:nvPr/>
        </p:nvSpPr>
        <p:spPr>
          <a:xfrm>
            <a:off x="7488820" y="0"/>
            <a:ext cx="47031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200" b="1" dirty="0" smtClean="0">
                <a:latin typeface="Swis721 LtEx BT" panose="020B0505020202020204" pitchFamily="34" charset="0"/>
              </a:rPr>
              <a:t>USO DO SOLO</a:t>
            </a:r>
            <a:endParaRPr lang="en-US" sz="3200" b="1" dirty="0">
              <a:solidFill>
                <a:srgbClr val="C00000"/>
              </a:solidFill>
              <a:latin typeface="Swis721 LtEx BT" panose="020B0505020202020204" pitchFamily="34" charset="0"/>
            </a:endParaRPr>
          </a:p>
        </p:txBody>
      </p:sp>
      <p:grpSp>
        <p:nvGrpSpPr>
          <p:cNvPr id="6" name="Agrupar 31">
            <a:extLst>
              <a:ext uri="{FF2B5EF4-FFF2-40B4-BE49-F238E27FC236}">
                <a16:creationId xmlns:a16="http://schemas.microsoft.com/office/drawing/2014/main" xmlns="" id="{2ADD057D-0908-4B01-A386-9BEE87F9FC70}"/>
              </a:ext>
            </a:extLst>
          </p:cNvPr>
          <p:cNvGrpSpPr/>
          <p:nvPr/>
        </p:nvGrpSpPr>
        <p:grpSpPr>
          <a:xfrm>
            <a:off x="-2607" y="141"/>
            <a:ext cx="7042991" cy="6794383"/>
            <a:chOff x="0" y="31808"/>
            <a:chExt cx="7042991" cy="6794383"/>
          </a:xfrm>
        </p:grpSpPr>
        <p:pic>
          <p:nvPicPr>
            <p:cNvPr id="7" name="Imagem 6">
              <a:extLst>
                <a:ext uri="{FF2B5EF4-FFF2-40B4-BE49-F238E27FC236}">
                  <a16:creationId xmlns:a16="http://schemas.microsoft.com/office/drawing/2014/main" xmlns="" id="{7380870B-769F-48F0-8304-9210556568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5" t="4107" r="31135" b="5756"/>
            <a:stretch/>
          </p:blipFill>
          <p:spPr>
            <a:xfrm>
              <a:off x="0" y="31808"/>
              <a:ext cx="7042991" cy="6794383"/>
            </a:xfrm>
            <a:prstGeom prst="rect">
              <a:avLst/>
            </a:prstGeom>
          </p:spPr>
        </p:pic>
        <p:grpSp>
          <p:nvGrpSpPr>
            <p:cNvPr id="8" name="Agrupar 17">
              <a:extLst>
                <a:ext uri="{FF2B5EF4-FFF2-40B4-BE49-F238E27FC236}">
                  <a16:creationId xmlns:a16="http://schemas.microsoft.com/office/drawing/2014/main" xmlns="" id="{B51C471C-30D4-4E06-B848-45B3139791B9}"/>
                </a:ext>
              </a:extLst>
            </p:cNvPr>
            <p:cNvGrpSpPr/>
            <p:nvPr/>
          </p:nvGrpSpPr>
          <p:grpSpPr>
            <a:xfrm>
              <a:off x="4645857" y="4194852"/>
              <a:ext cx="2211722" cy="2499862"/>
              <a:chOff x="7408528" y="52838"/>
              <a:chExt cx="2211722" cy="2499862"/>
            </a:xfrm>
          </p:grpSpPr>
          <p:pic>
            <p:nvPicPr>
              <p:cNvPr id="9" name="Imagem 8">
                <a:extLst>
                  <a:ext uri="{FF2B5EF4-FFF2-40B4-BE49-F238E27FC236}">
                    <a16:creationId xmlns:a16="http://schemas.microsoft.com/office/drawing/2014/main" xmlns="" id="{E7ED11C6-81B1-4D2C-84A7-977E1CBD8FD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0914" t="51505" r="9406" b="17079"/>
              <a:stretch/>
            </p:blipFill>
            <p:spPr>
              <a:xfrm>
                <a:off x="7408528" y="52838"/>
                <a:ext cx="2211722" cy="2498485"/>
              </a:xfrm>
              <a:prstGeom prst="rect">
                <a:avLst/>
              </a:prstGeom>
            </p:spPr>
          </p:pic>
          <p:sp>
            <p:nvSpPr>
              <p:cNvPr id="10" name="Retângulo 9">
                <a:extLst>
                  <a:ext uri="{FF2B5EF4-FFF2-40B4-BE49-F238E27FC236}">
                    <a16:creationId xmlns:a16="http://schemas.microsoft.com/office/drawing/2014/main" xmlns="" id="{4830D50B-1309-4FA8-9F82-0DDAA5540B96}"/>
                  </a:ext>
                </a:extLst>
              </p:cNvPr>
              <p:cNvSpPr/>
              <p:nvPr/>
            </p:nvSpPr>
            <p:spPr>
              <a:xfrm>
                <a:off x="9115425" y="2371725"/>
                <a:ext cx="504825" cy="1809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  <p:sp>
        <p:nvSpPr>
          <p:cNvPr id="11" name="Seta: para Baixo 33">
            <a:extLst>
              <a:ext uri="{FF2B5EF4-FFF2-40B4-BE49-F238E27FC236}">
                <a16:creationId xmlns:a16="http://schemas.microsoft.com/office/drawing/2014/main" xmlns="" id="{AF20BBD1-7FA0-4F70-BE4F-4DB076A2899B}"/>
              </a:ext>
            </a:extLst>
          </p:cNvPr>
          <p:cNvSpPr/>
          <p:nvPr/>
        </p:nvSpPr>
        <p:spPr>
          <a:xfrm>
            <a:off x="9985969" y="1137175"/>
            <a:ext cx="2646338" cy="5657348"/>
          </a:xfrm>
          <a:prstGeom prst="downArrow">
            <a:avLst/>
          </a:prstGeom>
          <a:gradFill flip="none" rotWithShape="1">
            <a:gsLst>
              <a:gs pos="52400">
                <a:srgbClr val="86D9AC"/>
              </a:gs>
              <a:gs pos="0">
                <a:srgbClr val="00B050"/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pSp>
        <p:nvGrpSpPr>
          <p:cNvPr id="12" name="Agrupar 50">
            <a:extLst>
              <a:ext uri="{FF2B5EF4-FFF2-40B4-BE49-F238E27FC236}">
                <a16:creationId xmlns:a16="http://schemas.microsoft.com/office/drawing/2014/main" xmlns="" id="{EDF6FCA8-0CF8-4093-8117-AE018B2DADF4}"/>
              </a:ext>
            </a:extLst>
          </p:cNvPr>
          <p:cNvGrpSpPr/>
          <p:nvPr/>
        </p:nvGrpSpPr>
        <p:grpSpPr>
          <a:xfrm>
            <a:off x="6269621" y="1248917"/>
            <a:ext cx="6236344" cy="874593"/>
            <a:chOff x="6269621" y="1248917"/>
            <a:chExt cx="6236344" cy="874593"/>
          </a:xfrm>
        </p:grpSpPr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xmlns="" id="{E57D82C7-54EF-45B5-8E96-5FB92017CE30}"/>
                </a:ext>
              </a:extLst>
            </p:cNvPr>
            <p:cNvSpPr txBox="1"/>
            <p:nvPr/>
          </p:nvSpPr>
          <p:spPr>
            <a:xfrm>
              <a:off x="6269621" y="1538735"/>
              <a:ext cx="342932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1" algn="r"/>
              <a:r>
                <a:rPr lang="pt-BR" sz="1600" b="1" dirty="0">
                  <a:solidFill>
                    <a:srgbClr val="0070C0"/>
                  </a:solidFill>
                  <a:latin typeface="Swis721 Lt BT" panose="020B0403020202020204" pitchFamily="34" charset="0"/>
                </a:rPr>
                <a:t>atividades agrícolas e pastagens e reflorestamento</a:t>
              </a:r>
            </a:p>
          </p:txBody>
        </p:sp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xmlns="" id="{B91FC52E-4990-4B51-8139-51D3AB0D9709}"/>
                </a:ext>
              </a:extLst>
            </p:cNvPr>
            <p:cNvSpPr txBox="1"/>
            <p:nvPr/>
          </p:nvSpPr>
          <p:spPr>
            <a:xfrm>
              <a:off x="7178949" y="1248917"/>
              <a:ext cx="2520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pt-BR" dirty="0">
                  <a:latin typeface="Swis721 Lt BT" panose="020B0403020202020204" pitchFamily="34" charset="0"/>
                </a:rPr>
                <a:t>117.358,30 ha</a:t>
              </a:r>
              <a:endParaRPr lang="pt-BR" dirty="0"/>
            </a:p>
          </p:txBody>
        </p:sp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xmlns="" id="{2EA17EE2-E3FA-4DE8-9E17-55399284C8EF}"/>
                </a:ext>
              </a:extLst>
            </p:cNvPr>
            <p:cNvSpPr txBox="1"/>
            <p:nvPr/>
          </p:nvSpPr>
          <p:spPr>
            <a:xfrm>
              <a:off x="9985965" y="1283339"/>
              <a:ext cx="252000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3200" b="1" dirty="0">
                  <a:latin typeface="Swis721 Lt BT" panose="020B0403020202020204" pitchFamily="34" charset="0"/>
                </a:rPr>
                <a:t>46,2%</a:t>
              </a:r>
              <a:endParaRPr lang="pt-BR" sz="3200" b="1" dirty="0"/>
            </a:p>
          </p:txBody>
        </p:sp>
        <p:cxnSp>
          <p:nvCxnSpPr>
            <p:cNvPr id="16" name="Conector de Seta Reta 54">
              <a:extLst>
                <a:ext uri="{FF2B5EF4-FFF2-40B4-BE49-F238E27FC236}">
                  <a16:creationId xmlns:a16="http://schemas.microsoft.com/office/drawing/2014/main" xmlns="" id="{01FB2FB0-CB42-4FCC-9775-3E88E1051653}"/>
                </a:ext>
              </a:extLst>
            </p:cNvPr>
            <p:cNvCxnSpPr>
              <a:cxnSpLocks/>
            </p:cNvCxnSpPr>
            <p:nvPr/>
          </p:nvCxnSpPr>
          <p:spPr>
            <a:xfrm>
              <a:off x="9698948" y="1831123"/>
              <a:ext cx="1980000" cy="0"/>
            </a:xfrm>
            <a:prstGeom prst="straightConnector1">
              <a:avLst/>
            </a:prstGeom>
            <a:ln w="76200">
              <a:solidFill>
                <a:schemeClr val="accent6">
                  <a:lumMod val="40000"/>
                  <a:lumOff val="60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Agrupar 51">
            <a:extLst>
              <a:ext uri="{FF2B5EF4-FFF2-40B4-BE49-F238E27FC236}">
                <a16:creationId xmlns:a16="http://schemas.microsoft.com/office/drawing/2014/main" xmlns="" id="{C16E3A70-C635-47C3-8CE9-147603AF9A2B}"/>
              </a:ext>
            </a:extLst>
          </p:cNvPr>
          <p:cNvGrpSpPr/>
          <p:nvPr/>
        </p:nvGrpSpPr>
        <p:grpSpPr>
          <a:xfrm>
            <a:off x="7178949" y="2458914"/>
            <a:ext cx="5327016" cy="865827"/>
            <a:chOff x="7178949" y="2656317"/>
            <a:chExt cx="5327016" cy="865827"/>
          </a:xfrm>
        </p:grpSpPr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xmlns="" id="{6D2853AE-7987-4E68-B249-131469685F84}"/>
                </a:ext>
              </a:extLst>
            </p:cNvPr>
            <p:cNvSpPr txBox="1"/>
            <p:nvPr/>
          </p:nvSpPr>
          <p:spPr>
            <a:xfrm>
              <a:off x="7592992" y="2937369"/>
              <a:ext cx="2105957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1" algn="r"/>
              <a:r>
                <a:rPr lang="pt-BR" sz="1600" b="1" dirty="0">
                  <a:solidFill>
                    <a:srgbClr val="0070C0"/>
                  </a:solidFill>
                  <a:latin typeface="Swis721 Lt BT" panose="020B0403020202020204" pitchFamily="34" charset="0"/>
                </a:rPr>
                <a:t>“Superfícies Naturais” (áreas de Mata)</a:t>
              </a:r>
            </a:p>
          </p:txBody>
        </p:sp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xmlns="" id="{8C36CAAC-6D35-4EB5-8886-2FCA65E6D6E3}"/>
                </a:ext>
              </a:extLst>
            </p:cNvPr>
            <p:cNvSpPr txBox="1"/>
            <p:nvPr/>
          </p:nvSpPr>
          <p:spPr>
            <a:xfrm>
              <a:off x="7178949" y="2656317"/>
              <a:ext cx="252000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pt-BR" sz="1600" dirty="0">
                  <a:latin typeface="Swis721 Lt BT" panose="020B0403020202020204" pitchFamily="34" charset="0"/>
                </a:rPr>
                <a:t>100.214,50 ha</a:t>
              </a:r>
              <a:endParaRPr lang="pt-BR" sz="1600" dirty="0"/>
            </a:p>
          </p:txBody>
        </p:sp>
        <p:sp>
          <p:nvSpPr>
            <p:cNvPr id="20" name="CaixaDeTexto 19">
              <a:extLst>
                <a:ext uri="{FF2B5EF4-FFF2-40B4-BE49-F238E27FC236}">
                  <a16:creationId xmlns:a16="http://schemas.microsoft.com/office/drawing/2014/main" xmlns="" id="{6ECD684C-42A3-4216-909F-1F3F0C93602F}"/>
                </a:ext>
              </a:extLst>
            </p:cNvPr>
            <p:cNvSpPr txBox="1"/>
            <p:nvPr/>
          </p:nvSpPr>
          <p:spPr>
            <a:xfrm>
              <a:off x="9985965" y="2724642"/>
              <a:ext cx="252000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2800" b="1" dirty="0">
                  <a:latin typeface="Swis721 Lt BT" panose="020B0403020202020204" pitchFamily="34" charset="0"/>
                </a:rPr>
                <a:t>39,4%</a:t>
              </a:r>
              <a:endParaRPr lang="pt-BR" sz="2800" b="1" dirty="0"/>
            </a:p>
          </p:txBody>
        </p:sp>
        <p:cxnSp>
          <p:nvCxnSpPr>
            <p:cNvPr id="21" name="Conector de Seta Reta 56">
              <a:extLst>
                <a:ext uri="{FF2B5EF4-FFF2-40B4-BE49-F238E27FC236}">
                  <a16:creationId xmlns:a16="http://schemas.microsoft.com/office/drawing/2014/main" xmlns="" id="{43682638-FB9B-4F97-B049-6D9E662E7960}"/>
                </a:ext>
              </a:extLst>
            </p:cNvPr>
            <p:cNvCxnSpPr>
              <a:cxnSpLocks/>
            </p:cNvCxnSpPr>
            <p:nvPr/>
          </p:nvCxnSpPr>
          <p:spPr>
            <a:xfrm>
              <a:off x="9698948" y="3229757"/>
              <a:ext cx="1980000" cy="0"/>
            </a:xfrm>
            <a:prstGeom prst="straightConnector1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Agrupar 52">
            <a:extLst>
              <a:ext uri="{FF2B5EF4-FFF2-40B4-BE49-F238E27FC236}">
                <a16:creationId xmlns:a16="http://schemas.microsoft.com/office/drawing/2014/main" xmlns="" id="{D7457A9F-2DFB-42FC-B373-E4FA3D9BEE89}"/>
              </a:ext>
            </a:extLst>
          </p:cNvPr>
          <p:cNvGrpSpPr/>
          <p:nvPr/>
        </p:nvGrpSpPr>
        <p:grpSpPr>
          <a:xfrm>
            <a:off x="7052609" y="3660145"/>
            <a:ext cx="5075961" cy="1126768"/>
            <a:chOff x="7052609" y="4047902"/>
            <a:chExt cx="5075961" cy="1126768"/>
          </a:xfrm>
        </p:grpSpPr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xmlns="" id="{2095D74D-9E30-446D-A005-B298AA513148}"/>
                </a:ext>
              </a:extLst>
            </p:cNvPr>
            <p:cNvSpPr txBox="1"/>
            <p:nvPr/>
          </p:nvSpPr>
          <p:spPr>
            <a:xfrm>
              <a:off x="7052609" y="4343673"/>
              <a:ext cx="2646339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1" algn="r">
                <a:tabLst>
                  <a:tab pos="990600" algn="l"/>
                </a:tabLst>
              </a:pPr>
              <a:r>
                <a:rPr lang="pt-BR" sz="1600" b="1" dirty="0">
                  <a:solidFill>
                    <a:srgbClr val="0070C0"/>
                  </a:solidFill>
                  <a:latin typeface="Swis721 Lt BT" panose="020B0403020202020204" pitchFamily="34" charset="0"/>
                </a:rPr>
                <a:t>“Superfícies Artificiais” </a:t>
              </a:r>
            </a:p>
            <a:p>
              <a:pPr marL="0" lvl="1" algn="r">
                <a:tabLst>
                  <a:tab pos="990600" algn="l"/>
                </a:tabLst>
              </a:pPr>
              <a:r>
                <a:rPr lang="pt-BR" sz="1600" b="1" dirty="0">
                  <a:solidFill>
                    <a:srgbClr val="0070C0"/>
                  </a:solidFill>
                  <a:latin typeface="Swis721 Lt BT" panose="020B0403020202020204" pitchFamily="34" charset="0"/>
                </a:rPr>
                <a:t>(áreas construídas</a:t>
              </a:r>
            </a:p>
            <a:p>
              <a:pPr marL="0" lvl="1" algn="r">
                <a:tabLst>
                  <a:tab pos="990600" algn="l"/>
                </a:tabLst>
              </a:pPr>
              <a:r>
                <a:rPr lang="pt-BR" sz="1600" b="1" dirty="0">
                  <a:solidFill>
                    <a:srgbClr val="0070C0"/>
                  </a:solidFill>
                  <a:latin typeface="Swis721 Lt BT" panose="020B0403020202020204" pitchFamily="34" charset="0"/>
                </a:rPr>
                <a:t>e de extração mineral)</a:t>
              </a:r>
              <a:endParaRPr lang="pt-BR" sz="1200" b="1" dirty="0">
                <a:solidFill>
                  <a:srgbClr val="0070C0"/>
                </a:solidFill>
                <a:latin typeface="Swis721 Lt BT" panose="020B0403020202020204" pitchFamily="34" charset="0"/>
              </a:endParaRPr>
            </a:p>
          </p:txBody>
        </p:sp>
        <p:sp>
          <p:nvSpPr>
            <p:cNvPr id="24" name="CaixaDeTexto 23">
              <a:extLst>
                <a:ext uri="{FF2B5EF4-FFF2-40B4-BE49-F238E27FC236}">
                  <a16:creationId xmlns:a16="http://schemas.microsoft.com/office/drawing/2014/main" xmlns="" id="{588032A2-1FF6-4AFA-B4E2-B8BF18E45D4D}"/>
                </a:ext>
              </a:extLst>
            </p:cNvPr>
            <p:cNvSpPr txBox="1"/>
            <p:nvPr/>
          </p:nvSpPr>
          <p:spPr>
            <a:xfrm>
              <a:off x="7178949" y="4047902"/>
              <a:ext cx="252000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1" algn="r"/>
              <a:r>
                <a:rPr lang="pt-BR" sz="1600" dirty="0">
                  <a:latin typeface="Swis721 Lt BT" panose="020B0403020202020204" pitchFamily="34" charset="0"/>
                </a:rPr>
                <a:t>21.425,30 ha</a:t>
              </a:r>
            </a:p>
          </p:txBody>
        </p:sp>
        <p:sp>
          <p:nvSpPr>
            <p:cNvPr id="25" name="CaixaDeTexto 24">
              <a:extLst>
                <a:ext uri="{FF2B5EF4-FFF2-40B4-BE49-F238E27FC236}">
                  <a16:creationId xmlns:a16="http://schemas.microsoft.com/office/drawing/2014/main" xmlns="" id="{4119CBCF-08B0-4956-A1AE-747B232F7FEF}"/>
                </a:ext>
              </a:extLst>
            </p:cNvPr>
            <p:cNvSpPr txBox="1"/>
            <p:nvPr/>
          </p:nvSpPr>
          <p:spPr>
            <a:xfrm>
              <a:off x="10363360" y="4283665"/>
              <a:ext cx="176521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1" algn="ctr"/>
              <a:r>
                <a:rPr lang="pt-BR" sz="2400" b="1" dirty="0">
                  <a:latin typeface="Swis721 Lt BT" panose="020B0403020202020204" pitchFamily="34" charset="0"/>
                </a:rPr>
                <a:t>8,43%</a:t>
              </a:r>
            </a:p>
          </p:txBody>
        </p:sp>
        <p:cxnSp>
          <p:nvCxnSpPr>
            <p:cNvPr id="26" name="Conector de Seta Reta 59">
              <a:extLst>
                <a:ext uri="{FF2B5EF4-FFF2-40B4-BE49-F238E27FC236}">
                  <a16:creationId xmlns:a16="http://schemas.microsoft.com/office/drawing/2014/main" xmlns="" id="{6D71A8B4-6F8D-4191-8665-F7CC5C6B55A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98948" y="4735466"/>
              <a:ext cx="1872000" cy="23706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Agrupar 57">
            <a:extLst>
              <a:ext uri="{FF2B5EF4-FFF2-40B4-BE49-F238E27FC236}">
                <a16:creationId xmlns:a16="http://schemas.microsoft.com/office/drawing/2014/main" xmlns="" id="{A03CC9B7-394F-4396-A4B3-E783171CCFE4}"/>
              </a:ext>
            </a:extLst>
          </p:cNvPr>
          <p:cNvGrpSpPr/>
          <p:nvPr/>
        </p:nvGrpSpPr>
        <p:grpSpPr>
          <a:xfrm>
            <a:off x="6155321" y="6099667"/>
            <a:ext cx="5902208" cy="819747"/>
            <a:chOff x="6155321" y="6099667"/>
            <a:chExt cx="5902208" cy="819747"/>
          </a:xfrm>
        </p:grpSpPr>
        <p:sp>
          <p:nvSpPr>
            <p:cNvPr id="28" name="CaixaDeTexto 27">
              <a:extLst>
                <a:ext uri="{FF2B5EF4-FFF2-40B4-BE49-F238E27FC236}">
                  <a16:creationId xmlns:a16="http://schemas.microsoft.com/office/drawing/2014/main" xmlns="" id="{606D9A63-8897-4B40-8007-B107C5FA64C4}"/>
                </a:ext>
              </a:extLst>
            </p:cNvPr>
            <p:cNvSpPr txBox="1"/>
            <p:nvPr/>
          </p:nvSpPr>
          <p:spPr>
            <a:xfrm>
              <a:off x="6155321" y="6334639"/>
              <a:ext cx="354362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1" algn="r"/>
              <a:r>
                <a:rPr lang="pt-BR" sz="1600" b="1" dirty="0">
                  <a:solidFill>
                    <a:srgbClr val="0070C0"/>
                  </a:solidFill>
                  <a:latin typeface="Swis721 Lt BT" panose="020B0403020202020204" pitchFamily="34" charset="0"/>
                </a:rPr>
                <a:t>“Espaços Abertos l” </a:t>
              </a:r>
            </a:p>
            <a:p>
              <a:pPr marL="0" lvl="1" algn="r"/>
              <a:r>
                <a:rPr lang="pt-BR" sz="1600" b="1" dirty="0">
                  <a:solidFill>
                    <a:srgbClr val="0070C0"/>
                  </a:solidFill>
                  <a:latin typeface="Swis721 Lt BT" panose="020B0403020202020204" pitchFamily="34" charset="0"/>
                </a:rPr>
                <a:t>(solo exposto)</a:t>
              </a:r>
            </a:p>
          </p:txBody>
        </p:sp>
        <p:sp>
          <p:nvSpPr>
            <p:cNvPr id="29" name="CaixaDeTexto 28">
              <a:extLst>
                <a:ext uri="{FF2B5EF4-FFF2-40B4-BE49-F238E27FC236}">
                  <a16:creationId xmlns:a16="http://schemas.microsoft.com/office/drawing/2014/main" xmlns="" id="{FFD57EC2-E744-4600-80E5-8185082A0BC4}"/>
                </a:ext>
              </a:extLst>
            </p:cNvPr>
            <p:cNvSpPr txBox="1"/>
            <p:nvPr/>
          </p:nvSpPr>
          <p:spPr>
            <a:xfrm>
              <a:off x="8017337" y="6099667"/>
              <a:ext cx="1681612" cy="3077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1" algn="r"/>
              <a:r>
                <a:rPr lang="pt-BR" sz="1400" dirty="0">
                  <a:latin typeface="Swis721 Lt BT" panose="020B0403020202020204" pitchFamily="34" charset="0"/>
                </a:rPr>
                <a:t>3.281,20 ha</a:t>
              </a:r>
              <a:endParaRPr lang="pt-BR" sz="1400" b="1" dirty="0">
                <a:latin typeface="Swis721 Lt BT" panose="020B0403020202020204" pitchFamily="34" charset="0"/>
              </a:endParaRPr>
            </a:p>
          </p:txBody>
        </p:sp>
        <p:sp>
          <p:nvSpPr>
            <p:cNvPr id="30" name="CaixaDeTexto 29">
              <a:extLst>
                <a:ext uri="{FF2B5EF4-FFF2-40B4-BE49-F238E27FC236}">
                  <a16:creationId xmlns:a16="http://schemas.microsoft.com/office/drawing/2014/main" xmlns="" id="{1C9CBA63-7F39-4800-A9D1-84E9106FCA31}"/>
                </a:ext>
              </a:extLst>
            </p:cNvPr>
            <p:cNvSpPr txBox="1"/>
            <p:nvPr/>
          </p:nvSpPr>
          <p:spPr>
            <a:xfrm>
              <a:off x="10434401" y="6245673"/>
              <a:ext cx="162312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600" b="1" dirty="0">
                  <a:latin typeface="Swis721 Lt BT" panose="020B0403020202020204" pitchFamily="34" charset="0"/>
                </a:rPr>
                <a:t>1,3%</a:t>
              </a:r>
              <a:endParaRPr lang="pt-BR" sz="1600" b="1" dirty="0"/>
            </a:p>
          </p:txBody>
        </p:sp>
        <p:cxnSp>
          <p:nvCxnSpPr>
            <p:cNvPr id="31" name="Conector de Seta Reta 37">
              <a:extLst>
                <a:ext uri="{FF2B5EF4-FFF2-40B4-BE49-F238E27FC236}">
                  <a16:creationId xmlns:a16="http://schemas.microsoft.com/office/drawing/2014/main" xmlns="" id="{3AA69F6C-786E-40A9-8127-191316A126E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98948" y="6606619"/>
              <a:ext cx="1801880" cy="20408"/>
            </a:xfrm>
            <a:prstGeom prst="straightConnector1">
              <a:avLst/>
            </a:prstGeom>
            <a:ln w="19050">
              <a:solidFill>
                <a:schemeClr val="accent6">
                  <a:lumMod val="50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Agrupar 53">
            <a:extLst>
              <a:ext uri="{FF2B5EF4-FFF2-40B4-BE49-F238E27FC236}">
                <a16:creationId xmlns:a16="http://schemas.microsoft.com/office/drawing/2014/main" xmlns="" id="{59015EB8-FDC6-4E9E-8722-1EAAABF6B81F}"/>
              </a:ext>
            </a:extLst>
          </p:cNvPr>
          <p:cNvGrpSpPr/>
          <p:nvPr/>
        </p:nvGrpSpPr>
        <p:grpSpPr>
          <a:xfrm>
            <a:off x="7592992" y="5160417"/>
            <a:ext cx="4493779" cy="603845"/>
            <a:chOff x="7592992" y="5242858"/>
            <a:chExt cx="4493779" cy="603845"/>
          </a:xfrm>
        </p:grpSpPr>
        <p:sp>
          <p:nvSpPr>
            <p:cNvPr id="33" name="CaixaDeTexto 32">
              <a:extLst>
                <a:ext uri="{FF2B5EF4-FFF2-40B4-BE49-F238E27FC236}">
                  <a16:creationId xmlns:a16="http://schemas.microsoft.com/office/drawing/2014/main" xmlns="" id="{CF94B3BD-DEBB-4B04-8D5F-07141F89C40B}"/>
                </a:ext>
              </a:extLst>
            </p:cNvPr>
            <p:cNvSpPr txBox="1"/>
            <p:nvPr/>
          </p:nvSpPr>
          <p:spPr>
            <a:xfrm>
              <a:off x="7592992" y="5508149"/>
              <a:ext cx="2105957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pt-BR" sz="1600" b="1" dirty="0">
                  <a:solidFill>
                    <a:srgbClr val="0070C0"/>
                  </a:solidFill>
                  <a:effectLst/>
                  <a:latin typeface="Swis721 Lt BT" panose="020B0403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sombra ou nuvem</a:t>
              </a:r>
            </a:p>
          </p:txBody>
        </p:sp>
        <p:sp>
          <p:nvSpPr>
            <p:cNvPr id="34" name="CaixaDeTexto 33">
              <a:extLst>
                <a:ext uri="{FF2B5EF4-FFF2-40B4-BE49-F238E27FC236}">
                  <a16:creationId xmlns:a16="http://schemas.microsoft.com/office/drawing/2014/main" xmlns="" id="{0568432D-1378-45B5-A0CB-73856A3C66A9}"/>
                </a:ext>
              </a:extLst>
            </p:cNvPr>
            <p:cNvSpPr txBox="1"/>
            <p:nvPr/>
          </p:nvSpPr>
          <p:spPr>
            <a:xfrm>
              <a:off x="8017337" y="5316552"/>
              <a:ext cx="1681612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pt-BR" sz="1400" dirty="0">
                  <a:effectLst/>
                  <a:latin typeface="Swis721 Lt BT" panose="020B0403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3.618,5 ha</a:t>
              </a:r>
            </a:p>
          </p:txBody>
        </p:sp>
        <p:sp>
          <p:nvSpPr>
            <p:cNvPr id="35" name="CaixaDeTexto 34">
              <a:extLst>
                <a:ext uri="{FF2B5EF4-FFF2-40B4-BE49-F238E27FC236}">
                  <a16:creationId xmlns:a16="http://schemas.microsoft.com/office/drawing/2014/main" xmlns="" id="{286EC018-6162-4CA2-99A2-8930817DC099}"/>
                </a:ext>
              </a:extLst>
            </p:cNvPr>
            <p:cNvSpPr txBox="1"/>
            <p:nvPr/>
          </p:nvSpPr>
          <p:spPr>
            <a:xfrm>
              <a:off x="10405159" y="5242858"/>
              <a:ext cx="1681612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600" b="1" dirty="0">
                  <a:effectLst/>
                  <a:latin typeface="Swis721 Lt BT" panose="020B0403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1,4%</a:t>
              </a:r>
              <a:endParaRPr lang="pt-BR" sz="1600" b="1" dirty="0"/>
            </a:p>
          </p:txBody>
        </p:sp>
        <p:cxnSp>
          <p:nvCxnSpPr>
            <p:cNvPr id="36" name="Conector de Seta Reta 55">
              <a:extLst>
                <a:ext uri="{FF2B5EF4-FFF2-40B4-BE49-F238E27FC236}">
                  <a16:creationId xmlns:a16="http://schemas.microsoft.com/office/drawing/2014/main" xmlns="" id="{BBCAEA2F-EDBA-4E7B-A9F4-318C52B52D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98948" y="5647847"/>
              <a:ext cx="1801880" cy="20408"/>
            </a:xfrm>
            <a:prstGeom prst="straightConnector1">
              <a:avLst/>
            </a:prstGeom>
            <a:ln w="19050">
              <a:solidFill>
                <a:schemeClr val="accent6">
                  <a:lumMod val="50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65099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9" r="15645"/>
          <a:stretch/>
        </p:blipFill>
        <p:spPr>
          <a:xfrm>
            <a:off x="9239250" y="3867274"/>
            <a:ext cx="2952750" cy="2990726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99" y="0"/>
            <a:ext cx="9269604" cy="6858000"/>
          </a:xfrm>
          <a:prstGeom prst="rect">
            <a:avLst/>
          </a:prstGeom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9801225" y="2462527"/>
            <a:ext cx="2459468" cy="601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200" b="1" dirty="0"/>
              <a:t>RESERVATÓRIO CACHOEIRA</a:t>
            </a:r>
          </a:p>
        </p:txBody>
      </p:sp>
      <p:cxnSp>
        <p:nvCxnSpPr>
          <p:cNvPr id="6" name="Conector de seta reta 5"/>
          <p:cNvCxnSpPr>
            <a:endCxn id="4" idx="2"/>
          </p:cNvCxnSpPr>
          <p:nvPr/>
        </p:nvCxnSpPr>
        <p:spPr>
          <a:xfrm flipV="1">
            <a:off x="11030959" y="3063560"/>
            <a:ext cx="0" cy="1832290"/>
          </a:xfrm>
          <a:prstGeom prst="straightConnector1">
            <a:avLst/>
          </a:prstGeom>
          <a:ln w="28575">
            <a:solidFill>
              <a:srgbClr val="FF0000"/>
            </a:solidFill>
            <a:headEnd type="diamond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4122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8469"/>
            <a:ext cx="9239250" cy="7046469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9" r="15645"/>
          <a:stretch/>
        </p:blipFill>
        <p:spPr>
          <a:xfrm>
            <a:off x="9239250" y="3867274"/>
            <a:ext cx="2952750" cy="2990726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9801225" y="2462527"/>
            <a:ext cx="2459468" cy="601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200" b="1" dirty="0"/>
              <a:t>RESERVATÓRIO CACHOEIRA</a:t>
            </a:r>
          </a:p>
        </p:txBody>
      </p:sp>
      <p:cxnSp>
        <p:nvCxnSpPr>
          <p:cNvPr id="7" name="Conector de seta reta 6"/>
          <p:cNvCxnSpPr>
            <a:endCxn id="6" idx="2"/>
          </p:cNvCxnSpPr>
          <p:nvPr/>
        </p:nvCxnSpPr>
        <p:spPr>
          <a:xfrm flipV="1">
            <a:off x="11030959" y="3063560"/>
            <a:ext cx="0" cy="1832290"/>
          </a:xfrm>
          <a:prstGeom prst="straightConnector1">
            <a:avLst/>
          </a:prstGeom>
          <a:ln w="28575">
            <a:solidFill>
              <a:srgbClr val="FF0000"/>
            </a:solidFill>
            <a:headEnd type="diamond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56785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50"/>
          <a:stretch/>
        </p:blipFill>
        <p:spPr>
          <a:xfrm>
            <a:off x="0" y="0"/>
            <a:ext cx="9239250" cy="6858000"/>
          </a:xfrm>
          <a:prstGeom prst="rect">
            <a:avLst/>
          </a:prstGeom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9610725" y="2538727"/>
            <a:ext cx="2459468" cy="601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200" b="1" smtClean="0"/>
              <a:t>RESERVATÓRIO ATIBAINHA</a:t>
            </a:r>
            <a:endParaRPr lang="pt-BR" sz="3200" b="1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9" r="15645"/>
          <a:stretch/>
        </p:blipFill>
        <p:spPr>
          <a:xfrm>
            <a:off x="9239250" y="3867274"/>
            <a:ext cx="2952750" cy="2990726"/>
          </a:xfrm>
          <a:prstGeom prst="rect">
            <a:avLst/>
          </a:prstGeom>
        </p:spPr>
      </p:pic>
      <p:cxnSp>
        <p:nvCxnSpPr>
          <p:cNvPr id="6" name="Conector de seta reta 5"/>
          <p:cNvCxnSpPr>
            <a:endCxn id="4" idx="2"/>
          </p:cNvCxnSpPr>
          <p:nvPr/>
        </p:nvCxnSpPr>
        <p:spPr>
          <a:xfrm flipV="1">
            <a:off x="10840459" y="3139760"/>
            <a:ext cx="0" cy="2308540"/>
          </a:xfrm>
          <a:prstGeom prst="straightConnector1">
            <a:avLst/>
          </a:prstGeom>
          <a:ln w="28575">
            <a:solidFill>
              <a:srgbClr val="FF0000"/>
            </a:solidFill>
            <a:headEnd type="diamond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42755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2"/>
          <a:stretch/>
        </p:blipFill>
        <p:spPr>
          <a:xfrm>
            <a:off x="0" y="0"/>
            <a:ext cx="9239250" cy="6858000"/>
          </a:xfrm>
          <a:prstGeom prst="rect">
            <a:avLst/>
          </a:prstGeo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9610725" y="2538727"/>
            <a:ext cx="2459468" cy="601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200" b="1" dirty="0" smtClean="0"/>
              <a:t>RESERVATÓRIO ATIBAINHA</a:t>
            </a:r>
            <a:endParaRPr lang="pt-BR" sz="3200" b="1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9" r="15645"/>
          <a:stretch/>
        </p:blipFill>
        <p:spPr>
          <a:xfrm>
            <a:off x="9239250" y="3867274"/>
            <a:ext cx="2952750" cy="2990726"/>
          </a:xfrm>
          <a:prstGeom prst="rect">
            <a:avLst/>
          </a:prstGeom>
        </p:spPr>
      </p:pic>
      <p:cxnSp>
        <p:nvCxnSpPr>
          <p:cNvPr id="7" name="Conector de seta reta 6"/>
          <p:cNvCxnSpPr>
            <a:endCxn id="5" idx="2"/>
          </p:cNvCxnSpPr>
          <p:nvPr/>
        </p:nvCxnSpPr>
        <p:spPr>
          <a:xfrm flipV="1">
            <a:off x="10840459" y="3139760"/>
            <a:ext cx="0" cy="2308540"/>
          </a:xfrm>
          <a:prstGeom prst="straightConnector1">
            <a:avLst/>
          </a:prstGeom>
          <a:ln w="28575">
            <a:solidFill>
              <a:srgbClr val="FF0000"/>
            </a:solidFill>
            <a:headEnd type="diamond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53169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EDE9DDF5-65BA-4C0F-987D-899C7D3A37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2" t="14969" r="6726"/>
          <a:stretch/>
        </p:blipFill>
        <p:spPr>
          <a:xfrm>
            <a:off x="0" y="0"/>
            <a:ext cx="8636977" cy="686041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D2DB5BF5-1345-4029-B4C0-02651D816730}"/>
              </a:ext>
            </a:extLst>
          </p:cNvPr>
          <p:cNvSpPr txBox="1"/>
          <p:nvPr/>
        </p:nvSpPr>
        <p:spPr>
          <a:xfrm>
            <a:off x="8924926" y="2112911"/>
            <a:ext cx="314325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pt-BR" sz="1800" b="1" dirty="0" smtClean="0">
                <a:latin typeface="Swis721 Lt BT" panose="020B0403020202020204" pitchFamily="34" charset="0"/>
              </a:rPr>
              <a:t>APA </a:t>
            </a:r>
            <a:r>
              <a:rPr lang="pt-BR" sz="1800" b="1" dirty="0">
                <a:latin typeface="Swis721 Lt BT" panose="020B0403020202020204" pitchFamily="34" charset="0"/>
              </a:rPr>
              <a:t>Sistema </a:t>
            </a:r>
            <a:r>
              <a:rPr lang="pt-BR" sz="1800" b="1" dirty="0" smtClean="0">
                <a:latin typeface="Swis721 Lt BT" panose="020B0403020202020204" pitchFamily="34" charset="0"/>
              </a:rPr>
              <a:t>Cantareira</a:t>
            </a:r>
            <a:endParaRPr lang="pt-BR" sz="1800" b="1" dirty="0">
              <a:latin typeface="Swis721 Lt BT" panose="020B0403020202020204" pitchFamily="34" charset="0"/>
            </a:endParaRPr>
          </a:p>
          <a:p>
            <a:pPr algn="r">
              <a:lnSpc>
                <a:spcPct val="150000"/>
              </a:lnSpc>
            </a:pPr>
            <a:endParaRPr lang="pt-BR" b="1" dirty="0">
              <a:latin typeface="Swis721 Lt BT" panose="020B0403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pt-BR" b="1" dirty="0" smtClean="0">
                <a:latin typeface="Swis721 Lt BT" panose="020B0403020202020204" pitchFamily="34" charset="0"/>
              </a:rPr>
              <a:t>Localizada </a:t>
            </a:r>
            <a:r>
              <a:rPr lang="pt-BR" b="1" dirty="0">
                <a:latin typeface="Swis721 Lt BT" panose="020B0403020202020204" pitchFamily="34" charset="0"/>
              </a:rPr>
              <a:t>a sudoeste do Estado de São Paulo, faz divisa de SP com MG</a:t>
            </a:r>
            <a:endParaRPr lang="pt-BR" sz="1800" b="1" dirty="0">
              <a:latin typeface="Swis721 Lt BT" panose="020B0403020202020204" pitchFamily="34" charset="0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xmlns="" id="{92C016C9-8B18-4C4A-A0B0-4E6EB3C38FED}"/>
              </a:ext>
            </a:extLst>
          </p:cNvPr>
          <p:cNvSpPr txBox="1"/>
          <p:nvPr/>
        </p:nvSpPr>
        <p:spPr>
          <a:xfrm>
            <a:off x="8636977" y="0"/>
            <a:ext cx="355502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latin typeface="Swis721 LtEx BT" panose="020B0505020202020204" pitchFamily="34" charset="0"/>
              </a:rPr>
              <a:t>LOCALIZAÇÃO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xmlns="" id="{C4F6EDD0-DE87-47E4-920C-65BEA54BBC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03" t="2244" r="14643" b="89792"/>
          <a:stretch/>
        </p:blipFill>
        <p:spPr>
          <a:xfrm>
            <a:off x="5435599" y="198356"/>
            <a:ext cx="3201377" cy="58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918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5"/>
          <a:stretch/>
        </p:blipFill>
        <p:spPr>
          <a:xfrm>
            <a:off x="0" y="-15737"/>
            <a:ext cx="8936966" cy="6873738"/>
          </a:xfrm>
          <a:prstGeom prst="rect">
            <a:avLst/>
          </a:prstGeom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9315450" y="1543049"/>
            <a:ext cx="2648959" cy="9334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70000"/>
              </a:lnSpc>
            </a:pPr>
            <a:r>
              <a:rPr lang="pt-BR" sz="1800" b="1" dirty="0">
                <a:latin typeface="Swis721 LtEx BT"/>
              </a:rPr>
              <a:t>RESERVATÓRIO JAGUARI – JACAREÍ </a:t>
            </a:r>
            <a:endParaRPr lang="pt-BR" sz="1800" b="1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9" r="15645"/>
          <a:stretch/>
        </p:blipFill>
        <p:spPr>
          <a:xfrm>
            <a:off x="8936966" y="3561102"/>
            <a:ext cx="3255034" cy="3296898"/>
          </a:xfrm>
          <a:prstGeom prst="rect">
            <a:avLst/>
          </a:prstGeom>
        </p:spPr>
      </p:pic>
      <p:cxnSp>
        <p:nvCxnSpPr>
          <p:cNvPr id="7" name="Conector de seta reta 6"/>
          <p:cNvCxnSpPr>
            <a:endCxn id="4" idx="2"/>
          </p:cNvCxnSpPr>
          <p:nvPr/>
        </p:nvCxnSpPr>
        <p:spPr>
          <a:xfrm flipH="1" flipV="1">
            <a:off x="10639930" y="2476500"/>
            <a:ext cx="113796" cy="2019302"/>
          </a:xfrm>
          <a:prstGeom prst="straightConnector1">
            <a:avLst/>
          </a:prstGeom>
          <a:ln w="285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30484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81"/>
          <a:stretch/>
        </p:blipFill>
        <p:spPr>
          <a:xfrm>
            <a:off x="-1" y="0"/>
            <a:ext cx="8936967" cy="6858000"/>
          </a:xfrm>
          <a:prstGeom prst="rect">
            <a:avLst/>
          </a:prstGeom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9153525" y="2181225"/>
            <a:ext cx="2810884" cy="9585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70000"/>
              </a:lnSpc>
            </a:pPr>
            <a:r>
              <a:rPr lang="pt-BR" sz="1800" b="1" dirty="0">
                <a:latin typeface="Swis721 LtEx BT"/>
              </a:rPr>
              <a:t>RESERVATÓRIO JAGUARI – JACAREÍ </a:t>
            </a:r>
            <a:endParaRPr lang="pt-BR" sz="1800" b="1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9" r="15645"/>
          <a:stretch/>
        </p:blipFill>
        <p:spPr>
          <a:xfrm>
            <a:off x="8936966" y="3561102"/>
            <a:ext cx="3255034" cy="3296898"/>
          </a:xfrm>
          <a:prstGeom prst="rect">
            <a:avLst/>
          </a:prstGeom>
        </p:spPr>
      </p:pic>
      <p:cxnSp>
        <p:nvCxnSpPr>
          <p:cNvPr id="6" name="Conector de seta reta 5"/>
          <p:cNvCxnSpPr>
            <a:endCxn id="4" idx="2"/>
          </p:cNvCxnSpPr>
          <p:nvPr/>
        </p:nvCxnSpPr>
        <p:spPr>
          <a:xfrm flipH="1" flipV="1">
            <a:off x="10558967" y="3139759"/>
            <a:ext cx="194758" cy="1356042"/>
          </a:xfrm>
          <a:prstGeom prst="straightConnector1">
            <a:avLst/>
          </a:prstGeom>
          <a:ln w="285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96509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6E1B0F87-2F23-4A66-A822-CAE281F676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66" r="27528"/>
          <a:stretch/>
        </p:blipFill>
        <p:spPr>
          <a:xfrm>
            <a:off x="0" y="0"/>
            <a:ext cx="4568470" cy="685800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995A220C-8B59-4746-8014-C5CCFC561614}"/>
              </a:ext>
            </a:extLst>
          </p:cNvPr>
          <p:cNvSpPr txBox="1"/>
          <p:nvPr/>
        </p:nvSpPr>
        <p:spPr>
          <a:xfrm>
            <a:off x="5005087" y="816943"/>
            <a:ext cx="6719104" cy="1762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600" b="1" dirty="0">
                <a:effectLst/>
                <a:latin typeface="Swis721 Lt BT" panose="020B0403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FUNDAÇÃO FLORESTAL</a:t>
            </a:r>
          </a:p>
          <a:p>
            <a:pPr>
              <a:lnSpc>
                <a:spcPct val="150000"/>
              </a:lnSpc>
            </a:pPr>
            <a:endParaRPr lang="pt-BR" sz="1600" dirty="0">
              <a:effectLst/>
              <a:latin typeface="Swis721 Lt BT" panose="020B0403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1400" i="1" dirty="0">
                <a:effectLst/>
                <a:latin typeface="Swis721 Lt BT" panose="020B0403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PRESIDENTE</a:t>
            </a:r>
            <a:r>
              <a:rPr lang="pt-BR" sz="1400" dirty="0">
                <a:effectLst/>
                <a:latin typeface="Swis721 Lt BT" panose="020B0403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-  Gerd </a:t>
            </a:r>
            <a:r>
              <a:rPr lang="pt-BR" sz="1400" dirty="0" err="1">
                <a:effectLst/>
                <a:latin typeface="Swis721 Lt BT" panose="020B0403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Sparovek</a:t>
            </a:r>
            <a:r>
              <a:rPr lang="pt-BR" sz="1400" dirty="0">
                <a:effectLst/>
                <a:latin typeface="Swis721 Lt BT" panose="020B0403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1400" dirty="0">
                <a:effectLst/>
                <a:latin typeface="Swis721 Lt BT" panose="020B0403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</a:br>
            <a:r>
              <a:rPr lang="pt-BR" sz="1400" i="1" dirty="0">
                <a:effectLst/>
                <a:latin typeface="Swis721 Lt BT" panose="020B0403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DIRETORIA EXECUTIVA </a:t>
            </a:r>
            <a:r>
              <a:rPr lang="pt-BR" sz="1400" dirty="0">
                <a:effectLst/>
                <a:latin typeface="Swis721 Lt BT" panose="020B0403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 Rodrigo </a:t>
            </a:r>
            <a:r>
              <a:rPr lang="pt-BR" sz="1400" dirty="0" err="1">
                <a:effectLst/>
                <a:latin typeface="Swis721 Lt BT" panose="020B0403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Levkovicz</a:t>
            </a:r>
            <a:r>
              <a:rPr lang="pt-BR" sz="1400" dirty="0">
                <a:effectLst/>
                <a:latin typeface="Swis721 Lt BT" panose="020B0403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1400" dirty="0">
                <a:effectLst/>
                <a:latin typeface="Swis721 Lt BT" panose="020B0403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</a:br>
            <a:r>
              <a:rPr lang="pt-BR" sz="1400" i="1" dirty="0">
                <a:effectLst/>
                <a:latin typeface="Swis721 Lt BT" panose="020B0403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DIRETORIA METROPOLITANA INTERIOR </a:t>
            </a:r>
            <a:r>
              <a:rPr lang="pt-BR" sz="1400" dirty="0">
                <a:effectLst/>
                <a:latin typeface="Swis721 Lt BT" panose="020B0403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 Lucila </a:t>
            </a:r>
            <a:r>
              <a:rPr lang="pt-BR" sz="1400" dirty="0" err="1">
                <a:effectLst/>
                <a:latin typeface="Swis721 Lt BT" panose="020B0403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Manzatti</a:t>
            </a:r>
            <a:endParaRPr lang="pt-BR" sz="1400" dirty="0">
              <a:effectLst/>
              <a:latin typeface="Swis721 Lt BT" panose="020B0403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E035F056-05AB-4A54-94E5-458A46BD0A73}"/>
              </a:ext>
            </a:extLst>
          </p:cNvPr>
          <p:cNvSpPr txBox="1"/>
          <p:nvPr/>
        </p:nvSpPr>
        <p:spPr>
          <a:xfrm>
            <a:off x="5005087" y="2880747"/>
            <a:ext cx="671910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400" i="1" dirty="0">
                <a:effectLst/>
                <a:latin typeface="Swis721 Lt BT" panose="020B0403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APA SISTEMA CANTAREIRA </a:t>
            </a:r>
            <a:r>
              <a:rPr lang="pt-BR" sz="1400" dirty="0">
                <a:effectLst/>
                <a:latin typeface="Swis721 Lt BT" panose="020B0403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 José Fernando </a:t>
            </a:r>
            <a:r>
              <a:rPr lang="pt-BR" sz="1400" dirty="0" err="1">
                <a:effectLst/>
                <a:latin typeface="Swis721 Lt BT" panose="020B0403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Calistron</a:t>
            </a:r>
            <a:r>
              <a:rPr lang="pt-BR" sz="1400" dirty="0">
                <a:effectLst/>
                <a:latin typeface="Swis721 Lt BT" panose="020B0403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Valle</a:t>
            </a:r>
          </a:p>
          <a:p>
            <a:pPr>
              <a:lnSpc>
                <a:spcPct val="150000"/>
              </a:lnSpc>
            </a:pPr>
            <a:r>
              <a:rPr lang="pt-BR" sz="1400" i="1" dirty="0" smtClean="0">
                <a:effectLst/>
                <a:latin typeface="Swis721 Lt BT" panose="020B0403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NÚCLEO </a:t>
            </a:r>
            <a:r>
              <a:rPr lang="pt-BR" sz="1400" i="1" dirty="0">
                <a:effectLst/>
                <a:latin typeface="Swis721 Lt BT" panose="020B0403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PLANOS DE </a:t>
            </a:r>
            <a:r>
              <a:rPr lang="pt-BR" sz="1400" i="1" dirty="0" smtClean="0">
                <a:effectLst/>
                <a:latin typeface="Swis721 Lt BT" panose="020B0403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MANEJO</a:t>
            </a:r>
          </a:p>
          <a:p>
            <a:pPr>
              <a:lnSpc>
                <a:spcPct val="150000"/>
              </a:lnSpc>
            </a:pPr>
            <a:r>
              <a:rPr lang="pt-BR" sz="1400" dirty="0" smtClean="0">
                <a:effectLst/>
                <a:latin typeface="Swis721 Lt BT" panose="020B0403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Fernanda </a:t>
            </a:r>
            <a:r>
              <a:rPr lang="pt-BR" sz="1400" dirty="0">
                <a:effectLst/>
                <a:latin typeface="Swis721 Lt BT" panose="020B0403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Lemes de </a:t>
            </a:r>
            <a:r>
              <a:rPr lang="pt-BR" sz="1400" dirty="0" smtClean="0">
                <a:effectLst/>
                <a:latin typeface="Swis721 Lt BT" panose="020B0403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Santana</a:t>
            </a:r>
          </a:p>
          <a:p>
            <a:pPr>
              <a:lnSpc>
                <a:spcPct val="150000"/>
              </a:lnSpc>
            </a:pPr>
            <a:r>
              <a:rPr lang="pt-BR" sz="1400" dirty="0" smtClean="0">
                <a:latin typeface="Swis721 Lt BT" panose="020B0403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Tatiana </a:t>
            </a:r>
            <a:r>
              <a:rPr lang="pt-BR" sz="1400" dirty="0" err="1" smtClean="0">
                <a:latin typeface="Swis721 Lt BT" panose="020B0403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Yamauchi</a:t>
            </a:r>
            <a:r>
              <a:rPr lang="pt-BR" sz="1400" dirty="0" smtClean="0">
                <a:latin typeface="Swis721 Lt BT" panose="020B0403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400" dirty="0" err="1" smtClean="0">
                <a:latin typeface="Swis721 Lt BT" panose="020B0403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Ashino</a:t>
            </a:r>
            <a:endParaRPr lang="pt-BR" sz="1400" dirty="0">
              <a:effectLst/>
              <a:latin typeface="Swis721 Lt BT" panose="020B0403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xmlns="" id="{5BDE47EF-5B5B-4590-8346-A2005AF75D31}"/>
              </a:ext>
            </a:extLst>
          </p:cNvPr>
          <p:cNvSpPr txBox="1"/>
          <p:nvPr/>
        </p:nvSpPr>
        <p:spPr>
          <a:xfrm>
            <a:off x="5005087" y="2544420"/>
            <a:ext cx="6094070" cy="3770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pt-BR" sz="1400" i="1" dirty="0">
                <a:effectLst/>
                <a:latin typeface="Swis721 Lt BT" panose="020B0403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GERÊNCIA METROPOLITANA </a:t>
            </a:r>
            <a:r>
              <a:rPr lang="pt-BR" sz="1400" dirty="0">
                <a:effectLst/>
                <a:latin typeface="Swis721 Lt BT" panose="020B0403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t-BR" sz="1400" dirty="0" err="1">
                <a:effectLst/>
                <a:latin typeface="Swis721 Lt BT" panose="020B0403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Josenei</a:t>
            </a:r>
            <a:r>
              <a:rPr lang="pt-BR" sz="1400" dirty="0">
                <a:effectLst/>
                <a:latin typeface="Swis721 Lt BT" panose="020B0403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Gabriel Cará</a:t>
            </a:r>
          </a:p>
        </p:txBody>
      </p:sp>
      <p:grpSp>
        <p:nvGrpSpPr>
          <p:cNvPr id="13" name="Agrupar 12">
            <a:extLst>
              <a:ext uri="{FF2B5EF4-FFF2-40B4-BE49-F238E27FC236}">
                <a16:creationId xmlns:a16="http://schemas.microsoft.com/office/drawing/2014/main" xmlns="" id="{CEC4E1EA-CCCB-4E1C-AD30-33A0998643B2}"/>
              </a:ext>
            </a:extLst>
          </p:cNvPr>
          <p:cNvGrpSpPr/>
          <p:nvPr/>
        </p:nvGrpSpPr>
        <p:grpSpPr>
          <a:xfrm>
            <a:off x="5333488" y="5605968"/>
            <a:ext cx="6062301" cy="870178"/>
            <a:chOff x="2333848" y="5130570"/>
            <a:chExt cx="6062301" cy="870178"/>
          </a:xfrm>
        </p:grpSpPr>
        <p:pic>
          <p:nvPicPr>
            <p:cNvPr id="14" name="Imagem 18">
              <a:extLst>
                <a:ext uri="{FF2B5EF4-FFF2-40B4-BE49-F238E27FC236}">
                  <a16:creationId xmlns:a16="http://schemas.microsoft.com/office/drawing/2014/main" xmlns="" id="{5A2E5B39-A66B-4883-BD16-0361371C1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rcRect t="20403" b="20532"/>
            <a:stretch>
              <a:fillRect/>
            </a:stretch>
          </p:blipFill>
          <p:spPr bwMode="auto">
            <a:xfrm>
              <a:off x="5284527" y="5254267"/>
              <a:ext cx="1060368" cy="6227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Imagem 23">
              <a:extLst>
                <a:ext uri="{FF2B5EF4-FFF2-40B4-BE49-F238E27FC236}">
                  <a16:creationId xmlns:a16="http://schemas.microsoft.com/office/drawing/2014/main" xmlns="" id="{508D5305-789B-4780-B318-C64A7291E4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rcRect l="49617"/>
            <a:stretch>
              <a:fillRect/>
            </a:stretch>
          </p:blipFill>
          <p:spPr bwMode="auto">
            <a:xfrm>
              <a:off x="6627421" y="5130570"/>
              <a:ext cx="1768728" cy="870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Imagem 24" descr="LOGO - SISTEMA CANTAREIRA.png">
              <a:extLst>
                <a:ext uri="{FF2B5EF4-FFF2-40B4-BE49-F238E27FC236}">
                  <a16:creationId xmlns:a16="http://schemas.microsoft.com/office/drawing/2014/main" xmlns="" id="{A1E297D2-5373-4B61-88D5-96A0DC1A2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795852" y="5219667"/>
              <a:ext cx="1227467" cy="6919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Imagem 22" descr="LOGO - REPRESA DA USINA.png">
              <a:extLst>
                <a:ext uri="{FF2B5EF4-FFF2-40B4-BE49-F238E27FC236}">
                  <a16:creationId xmlns:a16="http://schemas.microsoft.com/office/drawing/2014/main" xmlns="" id="{DFEB4336-CE89-43B2-A418-5584FA0A10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3848" y="5219667"/>
              <a:ext cx="1195650" cy="6919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72177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0" y="2047876"/>
            <a:ext cx="2543175" cy="523874"/>
          </a:xfrm>
        </p:spPr>
        <p:txBody>
          <a:bodyPr>
            <a:normAutofit fontScale="90000"/>
          </a:bodyPr>
          <a:lstStyle/>
          <a:p>
            <a:pPr algn="ctr"/>
            <a:r>
              <a:rPr lang="pt-BR" dirty="0" smtClean="0">
                <a:hlinkClick r:id="rId2" action="ppaction://hlinkfile"/>
              </a:rPr>
              <a:t>VIDEO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534244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30B459D5-EC17-4B21-A992-EC3CDEBC01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" r="7747"/>
          <a:stretch/>
        </p:blipFill>
        <p:spPr>
          <a:xfrm>
            <a:off x="0" y="85724"/>
            <a:ext cx="8940797" cy="6772275"/>
          </a:xfrm>
          <a:prstGeom prst="rect">
            <a:avLst/>
          </a:prstGeom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xmlns="" id="{ECAB7129-4384-4135-AFFD-A11319FA39BB}"/>
              </a:ext>
            </a:extLst>
          </p:cNvPr>
          <p:cNvSpPr txBox="1"/>
          <p:nvPr/>
        </p:nvSpPr>
        <p:spPr>
          <a:xfrm>
            <a:off x="8636977" y="0"/>
            <a:ext cx="355502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latin typeface="Swis721 LtEx BT" panose="020B0505020202020204" pitchFamily="34" charset="0"/>
              </a:rPr>
              <a:t>LOCALIZAÇÃO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71D57B58-D0C4-4F2E-B6E7-BFC884147C5C}"/>
              </a:ext>
            </a:extLst>
          </p:cNvPr>
          <p:cNvSpPr txBox="1"/>
          <p:nvPr/>
        </p:nvSpPr>
        <p:spPr>
          <a:xfrm>
            <a:off x="9386128" y="2033397"/>
            <a:ext cx="280587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Swis721 Lt BT" panose="020B0403020202020204" pitchFamily="34" charset="0"/>
              </a:rPr>
              <a:t>parcialmente inserida na Região Metropolitana de São Paulo, abrange </a:t>
            </a:r>
            <a:r>
              <a:rPr lang="pt-BR" dirty="0">
                <a:latin typeface="Swis721 Lt BT" panose="020B0403020202020204" pitchFamily="34" charset="0"/>
              </a:rPr>
              <a:t>os municípios de</a:t>
            </a:r>
            <a:r>
              <a:rPr lang="pt-BR" dirty="0" smtClean="0">
                <a:latin typeface="Swis721 Lt BT" panose="020B0403020202020204" pitchFamily="34" charset="0"/>
              </a:rPr>
              <a:t>:</a:t>
            </a:r>
          </a:p>
          <a:p>
            <a:pPr algn="r"/>
            <a:r>
              <a:rPr lang="pt-BR" dirty="0" smtClean="0">
                <a:latin typeface="Swis721 Lt BT" panose="020B0403020202020204" pitchFamily="34" charset="0"/>
              </a:rPr>
              <a:t> </a:t>
            </a:r>
            <a:endParaRPr lang="pt-BR" dirty="0">
              <a:latin typeface="Swis721 Lt BT" panose="020B0403020202020204" pitchFamily="34" charset="0"/>
            </a:endParaRPr>
          </a:p>
          <a:p>
            <a:pPr marL="342900" indent="-342900" algn="r">
              <a:buFont typeface="Wingdings" panose="05000000000000000000" pitchFamily="2" charset="2"/>
              <a:buChar char="ü"/>
            </a:pPr>
            <a:r>
              <a:rPr lang="pt-BR" b="1" dirty="0">
                <a:latin typeface="Swis721 Lt BT" panose="020B0403020202020204" pitchFamily="34" charset="0"/>
              </a:rPr>
              <a:t>Atibaia</a:t>
            </a:r>
          </a:p>
          <a:p>
            <a:pPr marL="342900" indent="-342900" algn="r">
              <a:buFont typeface="Wingdings" panose="05000000000000000000" pitchFamily="2" charset="2"/>
              <a:buChar char="ü"/>
            </a:pPr>
            <a:r>
              <a:rPr lang="pt-BR" b="1" dirty="0">
                <a:latin typeface="Swis721 Lt BT" panose="020B0403020202020204" pitchFamily="34" charset="0"/>
              </a:rPr>
              <a:t>Bragança Paulista</a:t>
            </a:r>
          </a:p>
          <a:p>
            <a:pPr marL="342900" indent="-342900" algn="r">
              <a:buFont typeface="Wingdings" panose="05000000000000000000" pitchFamily="2" charset="2"/>
              <a:buChar char="ü"/>
            </a:pPr>
            <a:r>
              <a:rPr lang="pt-BR" b="1" dirty="0">
                <a:latin typeface="Swis721 Lt BT" panose="020B0403020202020204" pitchFamily="34" charset="0"/>
              </a:rPr>
              <a:t>Joanópolis</a:t>
            </a:r>
          </a:p>
          <a:p>
            <a:pPr marL="342900" indent="-342900" algn="r">
              <a:buFont typeface="Wingdings" panose="05000000000000000000" pitchFamily="2" charset="2"/>
              <a:buChar char="ü"/>
            </a:pPr>
            <a:r>
              <a:rPr lang="pt-BR" b="1" dirty="0">
                <a:latin typeface="Swis721 Lt BT" panose="020B0403020202020204" pitchFamily="34" charset="0"/>
              </a:rPr>
              <a:t>Mairiporã</a:t>
            </a:r>
          </a:p>
          <a:p>
            <a:pPr marL="342900" indent="-342900" algn="r">
              <a:buFont typeface="Wingdings" panose="05000000000000000000" pitchFamily="2" charset="2"/>
              <a:buChar char="ü"/>
            </a:pPr>
            <a:r>
              <a:rPr lang="pt-BR" b="1" dirty="0">
                <a:latin typeface="Swis721 Lt BT" panose="020B0403020202020204" pitchFamily="34" charset="0"/>
              </a:rPr>
              <a:t>Nazaré Paulista</a:t>
            </a:r>
          </a:p>
          <a:p>
            <a:pPr marL="342900" indent="-342900" algn="r">
              <a:buFont typeface="Wingdings" panose="05000000000000000000" pitchFamily="2" charset="2"/>
              <a:buChar char="ü"/>
            </a:pPr>
            <a:r>
              <a:rPr lang="pt-BR" b="1" dirty="0">
                <a:latin typeface="Swis721 Lt BT" panose="020B0403020202020204" pitchFamily="34" charset="0"/>
              </a:rPr>
              <a:t>Piracaia</a:t>
            </a:r>
          </a:p>
          <a:p>
            <a:pPr marL="342900" indent="-342900" algn="r">
              <a:buFont typeface="Wingdings" panose="05000000000000000000" pitchFamily="2" charset="2"/>
              <a:buChar char="ü"/>
            </a:pPr>
            <a:r>
              <a:rPr lang="pt-BR" b="1" dirty="0">
                <a:latin typeface="Swis721 Lt BT" panose="020B0403020202020204" pitchFamily="34" charset="0"/>
              </a:rPr>
              <a:t>Vargem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49BD932B-5A98-44BA-B78B-4975A17388E2}"/>
              </a:ext>
            </a:extLst>
          </p:cNvPr>
          <p:cNvSpPr txBox="1"/>
          <p:nvPr/>
        </p:nvSpPr>
        <p:spPr>
          <a:xfrm>
            <a:off x="5511800" y="6157744"/>
            <a:ext cx="3125177" cy="37709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endParaRPr lang="pt-BR" sz="1400" b="1" dirty="0">
              <a:latin typeface="Swis721 Lt BT" panose="020B0403020202020204" pitchFamily="34" charset="0"/>
            </a:endParaRP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xmlns="" id="{35EEFDE1-5310-41F2-92C3-296D31D48C37}"/>
              </a:ext>
            </a:extLst>
          </p:cNvPr>
          <p:cNvSpPr txBox="1"/>
          <p:nvPr/>
        </p:nvSpPr>
        <p:spPr>
          <a:xfrm>
            <a:off x="9386127" y="1728676"/>
            <a:ext cx="28058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800" b="1" dirty="0">
                <a:latin typeface="Swis721 Lt BT" panose="020B0403020202020204" pitchFamily="34" charset="0"/>
              </a:rPr>
              <a:t>APA Sistema Cantareira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44077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81"/>
          <a:stretch/>
        </p:blipFill>
        <p:spPr>
          <a:xfrm>
            <a:off x="0" y="0"/>
            <a:ext cx="8636977" cy="6858000"/>
          </a:xfrm>
          <a:prstGeom prst="rect">
            <a:avLst/>
          </a:prstGeom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xmlns="" id="{E6B06DBF-1578-45AC-A352-5C10CA63A5C0}"/>
              </a:ext>
            </a:extLst>
          </p:cNvPr>
          <p:cNvSpPr txBox="1"/>
          <p:nvPr/>
        </p:nvSpPr>
        <p:spPr>
          <a:xfrm>
            <a:off x="1052929" y="6094399"/>
            <a:ext cx="4227200" cy="5487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pt-BR" sz="2800" b="1" dirty="0">
                <a:solidFill>
                  <a:schemeClr val="bg1"/>
                </a:solidFill>
                <a:latin typeface="Swis721 Lt BT" panose="020B0403020202020204" pitchFamily="34" charset="0"/>
              </a:rPr>
              <a:t>UGRHI 06 –  Alto Tietê</a:t>
            </a:r>
            <a:r>
              <a:rPr lang="pt-BR" sz="2800" dirty="0">
                <a:solidFill>
                  <a:schemeClr val="bg1"/>
                </a:solidFill>
                <a:latin typeface="Swis721 Lt BT" panose="020B0403020202020204" pitchFamily="34" charset="0"/>
              </a:rPr>
              <a:t>.</a:t>
            </a:r>
            <a:endParaRPr lang="pt-BR" sz="2800" dirty="0">
              <a:solidFill>
                <a:schemeClr val="bg1"/>
              </a:solidFill>
              <a:latin typeface="Swis721 Lt BT" panose="020B04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xmlns="" id="{B13071BF-8538-4511-B7CE-FE3E99632585}"/>
              </a:ext>
            </a:extLst>
          </p:cNvPr>
          <p:cNvSpPr txBox="1"/>
          <p:nvPr/>
        </p:nvSpPr>
        <p:spPr>
          <a:xfrm>
            <a:off x="1158659" y="2006659"/>
            <a:ext cx="40157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  <a:latin typeface="Swis721 Lt BT" panose="020B0403020202020204" pitchFamily="34" charset="0"/>
              </a:rPr>
              <a:t>UGRHI 05 –PCJ 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xmlns="" id="{42FB3C35-8F16-4A85-9424-1638C63BE9ED}"/>
              </a:ext>
            </a:extLst>
          </p:cNvPr>
          <p:cNvSpPr txBox="1"/>
          <p:nvPr/>
        </p:nvSpPr>
        <p:spPr>
          <a:xfrm>
            <a:off x="8636977" y="0"/>
            <a:ext cx="355502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latin typeface="Swis721 LtEx BT" panose="020B0505020202020204" pitchFamily="34" charset="0"/>
              </a:rPr>
              <a:t>LOCALIZAÇÃO</a:t>
            </a:r>
          </a:p>
        </p:txBody>
      </p:sp>
      <p:grpSp>
        <p:nvGrpSpPr>
          <p:cNvPr id="21" name="Agrupar 20">
            <a:extLst>
              <a:ext uri="{FF2B5EF4-FFF2-40B4-BE49-F238E27FC236}">
                <a16:creationId xmlns:a16="http://schemas.microsoft.com/office/drawing/2014/main" xmlns="" id="{FBBC346C-3324-4959-8F49-8C50BED05FB0}"/>
              </a:ext>
            </a:extLst>
          </p:cNvPr>
          <p:cNvGrpSpPr/>
          <p:nvPr/>
        </p:nvGrpSpPr>
        <p:grpSpPr>
          <a:xfrm>
            <a:off x="9110841" y="4898783"/>
            <a:ext cx="3081159" cy="377091"/>
            <a:chOff x="9110841" y="4960996"/>
            <a:chExt cx="3081159" cy="377091"/>
          </a:xfrm>
        </p:grpSpPr>
        <p:cxnSp>
          <p:nvCxnSpPr>
            <p:cNvPr id="14" name="Conector reto 13">
              <a:extLst>
                <a:ext uri="{FF2B5EF4-FFF2-40B4-BE49-F238E27FC236}">
                  <a16:creationId xmlns:a16="http://schemas.microsoft.com/office/drawing/2014/main" xmlns="" id="{995DC3C7-592F-474D-9173-F09E079C0EBA}"/>
                </a:ext>
              </a:extLst>
            </p:cNvPr>
            <p:cNvCxnSpPr>
              <a:cxnSpLocks/>
            </p:cNvCxnSpPr>
            <p:nvPr/>
          </p:nvCxnSpPr>
          <p:spPr>
            <a:xfrm>
              <a:off x="9110841" y="5149541"/>
              <a:ext cx="555171" cy="0"/>
            </a:xfrm>
            <a:prstGeom prst="line">
              <a:avLst/>
            </a:prstGeom>
            <a:ln w="76200">
              <a:solidFill>
                <a:srgbClr val="D6009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xmlns="" id="{21FAEF54-773C-49A0-B8DD-7A947A297FE9}"/>
                </a:ext>
              </a:extLst>
            </p:cNvPr>
            <p:cNvSpPr txBox="1"/>
            <p:nvPr/>
          </p:nvSpPr>
          <p:spPr>
            <a:xfrm>
              <a:off x="9792504" y="4960996"/>
              <a:ext cx="2399496" cy="3770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400" b="1" dirty="0">
                  <a:latin typeface="Swis721 Lt BT" panose="020B0403020202020204" pitchFamily="34" charset="0"/>
                </a:rPr>
                <a:t>APA SISTEMA CANTAREIRA</a:t>
              </a:r>
              <a:endParaRPr lang="pt-BR" sz="1400" b="1" dirty="0">
                <a:latin typeface="Swis721 Lt BT" panose="020B0403020202020204" pitchFamily="34" charset="0"/>
              </a:endParaRPr>
            </a:p>
          </p:txBody>
        </p:sp>
      </p:grpSp>
      <p:grpSp>
        <p:nvGrpSpPr>
          <p:cNvPr id="22" name="Agrupar 21">
            <a:extLst>
              <a:ext uri="{FF2B5EF4-FFF2-40B4-BE49-F238E27FC236}">
                <a16:creationId xmlns:a16="http://schemas.microsoft.com/office/drawing/2014/main" xmlns="" id="{8AADBCC2-196E-4C58-91F9-681E959DC13B}"/>
              </a:ext>
            </a:extLst>
          </p:cNvPr>
          <p:cNvGrpSpPr/>
          <p:nvPr/>
        </p:nvGrpSpPr>
        <p:grpSpPr>
          <a:xfrm>
            <a:off x="9110841" y="4349265"/>
            <a:ext cx="3081159" cy="377091"/>
            <a:chOff x="9110841" y="4349265"/>
            <a:chExt cx="3081159" cy="377091"/>
          </a:xfrm>
        </p:grpSpPr>
        <p:cxnSp>
          <p:nvCxnSpPr>
            <p:cNvPr id="15" name="Conector reto 14">
              <a:extLst>
                <a:ext uri="{FF2B5EF4-FFF2-40B4-BE49-F238E27FC236}">
                  <a16:creationId xmlns:a16="http://schemas.microsoft.com/office/drawing/2014/main" xmlns="" id="{A1C11191-3491-45E6-B3BE-BAA809D813E0}"/>
                </a:ext>
              </a:extLst>
            </p:cNvPr>
            <p:cNvCxnSpPr>
              <a:cxnSpLocks/>
            </p:cNvCxnSpPr>
            <p:nvPr/>
          </p:nvCxnSpPr>
          <p:spPr>
            <a:xfrm>
              <a:off x="9110841" y="4537810"/>
              <a:ext cx="555171" cy="0"/>
            </a:xfrm>
            <a:prstGeom prst="line">
              <a:avLst/>
            </a:prstGeom>
            <a:ln w="76200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xmlns="" id="{454FAEEB-98F5-4FF2-AACA-38E904E7D28D}"/>
                </a:ext>
              </a:extLst>
            </p:cNvPr>
            <p:cNvSpPr txBox="1"/>
            <p:nvPr/>
          </p:nvSpPr>
          <p:spPr>
            <a:xfrm>
              <a:off x="9792504" y="4349265"/>
              <a:ext cx="2399496" cy="3770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400" b="1" dirty="0">
                  <a:latin typeface="Swis721 Lt BT" panose="020B0403020202020204" pitchFamily="34" charset="0"/>
                </a:rPr>
                <a:t>APA REP. BAIRRO da USINA</a:t>
              </a:r>
              <a:endParaRPr lang="pt-BR" sz="1400" b="1" dirty="0">
                <a:latin typeface="Swis721 Lt BT" panose="020B0403020202020204" pitchFamily="34" charset="0"/>
              </a:endParaRPr>
            </a:p>
          </p:txBody>
        </p:sp>
      </p:grpSp>
      <p:grpSp>
        <p:nvGrpSpPr>
          <p:cNvPr id="11" name="Agrupar 10">
            <a:extLst>
              <a:ext uri="{FF2B5EF4-FFF2-40B4-BE49-F238E27FC236}">
                <a16:creationId xmlns:a16="http://schemas.microsoft.com/office/drawing/2014/main" xmlns="" id="{6CF0E817-7A50-4865-8B90-B3414188F407}"/>
              </a:ext>
            </a:extLst>
          </p:cNvPr>
          <p:cNvGrpSpPr/>
          <p:nvPr/>
        </p:nvGrpSpPr>
        <p:grpSpPr>
          <a:xfrm>
            <a:off x="9110841" y="5448301"/>
            <a:ext cx="3081159" cy="377091"/>
            <a:chOff x="9110841" y="5448301"/>
            <a:chExt cx="3081159" cy="377091"/>
          </a:xfrm>
        </p:grpSpPr>
        <p:cxnSp>
          <p:nvCxnSpPr>
            <p:cNvPr id="3" name="Conector reto 2">
              <a:extLst>
                <a:ext uri="{FF2B5EF4-FFF2-40B4-BE49-F238E27FC236}">
                  <a16:creationId xmlns:a16="http://schemas.microsoft.com/office/drawing/2014/main" xmlns="" id="{F311FB28-DE20-40E1-940E-6EF8828DAEFF}"/>
                </a:ext>
              </a:extLst>
            </p:cNvPr>
            <p:cNvCxnSpPr>
              <a:cxnSpLocks/>
            </p:cNvCxnSpPr>
            <p:nvPr/>
          </p:nvCxnSpPr>
          <p:spPr>
            <a:xfrm>
              <a:off x="9110841" y="5636846"/>
              <a:ext cx="555171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xmlns="" id="{275646A3-CCE2-4152-918B-93AACE17CB32}"/>
                </a:ext>
              </a:extLst>
            </p:cNvPr>
            <p:cNvSpPr txBox="1"/>
            <p:nvPr/>
          </p:nvSpPr>
          <p:spPr>
            <a:xfrm>
              <a:off x="9792504" y="5448301"/>
              <a:ext cx="2399496" cy="3770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400" b="1" dirty="0">
                  <a:latin typeface="Swis721 Lt BT" panose="020B0403020202020204" pitchFamily="34" charset="0"/>
                </a:rPr>
                <a:t>LIMITE UGRHI</a:t>
              </a:r>
              <a:endParaRPr lang="pt-BR" sz="1400" b="1" dirty="0">
                <a:latin typeface="Swis721 Lt BT" panose="020B0403020202020204" pitchFamily="34" charset="0"/>
              </a:endParaRPr>
            </a:p>
          </p:txBody>
        </p:sp>
      </p:grpSp>
      <p:sp>
        <p:nvSpPr>
          <p:cNvPr id="24" name="CaixaDeTexto 23">
            <a:extLst>
              <a:ext uri="{FF2B5EF4-FFF2-40B4-BE49-F238E27FC236}">
                <a16:creationId xmlns:a16="http://schemas.microsoft.com/office/drawing/2014/main" xmlns="" id="{DBA67CC5-5B01-4515-84B5-E50805B13F0A}"/>
              </a:ext>
            </a:extLst>
          </p:cNvPr>
          <p:cNvSpPr txBox="1"/>
          <p:nvPr/>
        </p:nvSpPr>
        <p:spPr>
          <a:xfrm>
            <a:off x="8892791" y="2874177"/>
            <a:ext cx="30433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0" i="0" dirty="0">
                <a:effectLst/>
                <a:latin typeface="Swis721 Lt BT" panose="020B0403020202020204" pitchFamily="34" charset="0"/>
              </a:rPr>
              <a:t>Unidade de Gerenciamento de Recursos Hídricos</a:t>
            </a:r>
            <a:endParaRPr lang="en-US" sz="2400" b="1" dirty="0">
              <a:latin typeface="Swis721 Lt B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146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2" t="7436" r="1013" b="12425"/>
          <a:stretch/>
        </p:blipFill>
        <p:spPr>
          <a:xfrm>
            <a:off x="0" y="1"/>
            <a:ext cx="8936966" cy="6858000"/>
          </a:xfrm>
          <a:prstGeom prst="rect">
            <a:avLst/>
          </a:prstGeom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9543041" y="1362074"/>
            <a:ext cx="2421368" cy="17776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70000"/>
              </a:lnSpc>
            </a:pPr>
            <a:r>
              <a:rPr lang="pt-BR" sz="1800" b="1" dirty="0">
                <a:latin typeface="Swis721 LtEx BT"/>
              </a:rPr>
              <a:t>RESERVATÓRIO JAGUARI – JACAREÍ - CBH – PCJ</a:t>
            </a:r>
            <a:endParaRPr lang="pt-BR" sz="1800" b="1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9" r="15645"/>
          <a:stretch/>
        </p:blipFill>
        <p:spPr>
          <a:xfrm>
            <a:off x="8936966" y="3561102"/>
            <a:ext cx="3255034" cy="3296898"/>
          </a:xfrm>
          <a:prstGeom prst="rect">
            <a:avLst/>
          </a:prstGeom>
        </p:spPr>
      </p:pic>
      <p:cxnSp>
        <p:nvCxnSpPr>
          <p:cNvPr id="11" name="Conector de seta reta 10"/>
          <p:cNvCxnSpPr>
            <a:endCxn id="4" idx="2"/>
          </p:cNvCxnSpPr>
          <p:nvPr/>
        </p:nvCxnSpPr>
        <p:spPr>
          <a:xfrm flipV="1">
            <a:off x="10753725" y="3139759"/>
            <a:ext cx="0" cy="1356041"/>
          </a:xfrm>
          <a:prstGeom prst="straightConnector1">
            <a:avLst/>
          </a:prstGeom>
          <a:ln w="285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7348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4CC62094-B607-4DB8-AF6B-42B1AC02CD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9"/>
          <a:stretch/>
        </p:blipFill>
        <p:spPr>
          <a:xfrm>
            <a:off x="0" y="-1"/>
            <a:ext cx="8936966" cy="6857999"/>
          </a:xfrm>
          <a:prstGeom prst="rect">
            <a:avLst/>
          </a:prstGeom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9593942" y="2047875"/>
            <a:ext cx="2598057" cy="1381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70000"/>
              </a:lnSpc>
            </a:pPr>
            <a:r>
              <a:rPr lang="pt-BR" sz="3200" b="1" dirty="0">
                <a:latin typeface="Swis721 LtEx BT"/>
              </a:rPr>
              <a:t>RESERVATÓRIO PAIVA </a:t>
            </a:r>
            <a:r>
              <a:rPr lang="pt-BR" sz="3200" b="1" dirty="0" smtClean="0">
                <a:latin typeface="Swis721 LtEx BT"/>
              </a:rPr>
              <a:t> CASTRO </a:t>
            </a:r>
          </a:p>
          <a:p>
            <a:pPr algn="ctr">
              <a:lnSpc>
                <a:spcPct val="170000"/>
              </a:lnSpc>
            </a:pPr>
            <a:r>
              <a:rPr lang="pt-BR" sz="3200" b="1" dirty="0" smtClean="0">
                <a:latin typeface="Swis721 LtEx BT"/>
              </a:rPr>
              <a:t>CBH-AT</a:t>
            </a:r>
            <a:endParaRPr lang="pt-BR" sz="3200" b="1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9" r="15645"/>
          <a:stretch/>
        </p:blipFill>
        <p:spPr>
          <a:xfrm>
            <a:off x="8936966" y="3561102"/>
            <a:ext cx="3255034" cy="3296898"/>
          </a:xfrm>
          <a:prstGeom prst="rect">
            <a:avLst/>
          </a:prstGeom>
        </p:spPr>
      </p:pic>
      <p:cxnSp>
        <p:nvCxnSpPr>
          <p:cNvPr id="6" name="Conector de seta reta 5"/>
          <p:cNvCxnSpPr>
            <a:endCxn id="4" idx="2"/>
          </p:cNvCxnSpPr>
          <p:nvPr/>
        </p:nvCxnSpPr>
        <p:spPr>
          <a:xfrm flipV="1">
            <a:off x="9593946" y="3428998"/>
            <a:ext cx="1299025" cy="2637975"/>
          </a:xfrm>
          <a:prstGeom prst="straightConnector1">
            <a:avLst/>
          </a:prstGeom>
          <a:ln w="28575">
            <a:solidFill>
              <a:srgbClr val="FF0000"/>
            </a:solidFill>
            <a:headEnd type="diamond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331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9" r="15645"/>
          <a:stretch/>
        </p:blipFill>
        <p:spPr>
          <a:xfrm>
            <a:off x="0" y="0"/>
            <a:ext cx="6770914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485ED5F6-565D-48F8-91FA-97253F9539D2}"/>
              </a:ext>
            </a:extLst>
          </p:cNvPr>
          <p:cNvSpPr txBox="1"/>
          <p:nvPr/>
        </p:nvSpPr>
        <p:spPr>
          <a:xfrm>
            <a:off x="7001793" y="1435356"/>
            <a:ext cx="5017476" cy="4764381"/>
          </a:xfrm>
          <a:prstGeom prst="rect">
            <a:avLst/>
          </a:prstGeom>
          <a:solidFill>
            <a:srgbClr val="203864"/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pt-BR" sz="2800" b="1" dirty="0" smtClean="0">
                <a:solidFill>
                  <a:schemeClr val="bg1"/>
                </a:solidFill>
                <a:latin typeface="Swis721 Lt BT" panose="020B0403020202020204" pitchFamily="34" charset="0"/>
              </a:rPr>
              <a:t>UC de Uso Sustentável</a:t>
            </a:r>
          </a:p>
          <a:p>
            <a:pPr>
              <a:lnSpc>
                <a:spcPct val="115000"/>
              </a:lnSpc>
            </a:pPr>
            <a:r>
              <a:rPr lang="pt-BR" sz="2800" b="1" dirty="0">
                <a:solidFill>
                  <a:schemeClr val="bg1"/>
                </a:solidFill>
                <a:latin typeface="Swis721 Lt BT" panose="020B0403020202020204" pitchFamily="34" charset="0"/>
              </a:rPr>
              <a:t>Lei </a:t>
            </a:r>
            <a:r>
              <a:rPr lang="pt-BR" sz="2800" b="1" dirty="0" smtClean="0">
                <a:solidFill>
                  <a:schemeClr val="bg1"/>
                </a:solidFill>
                <a:latin typeface="Swis721 Lt BT" panose="020B0403020202020204" pitchFamily="34" charset="0"/>
              </a:rPr>
              <a:t>Estadual. </a:t>
            </a:r>
            <a:r>
              <a:rPr lang="pt-BR" sz="2800" b="1" dirty="0">
                <a:solidFill>
                  <a:schemeClr val="bg1"/>
                </a:solidFill>
                <a:latin typeface="Swis721 Lt BT" panose="020B0403020202020204" pitchFamily="34" charset="0"/>
              </a:rPr>
              <a:t>nº </a:t>
            </a:r>
            <a:r>
              <a:rPr lang="pt-BR" sz="2800" b="1" dirty="0" smtClean="0">
                <a:solidFill>
                  <a:schemeClr val="bg1"/>
                </a:solidFill>
                <a:latin typeface="Swis721 Lt BT" panose="020B0403020202020204" pitchFamily="34" charset="0"/>
              </a:rPr>
              <a:t>10.111/1998 </a:t>
            </a:r>
          </a:p>
          <a:p>
            <a:pPr>
              <a:lnSpc>
                <a:spcPct val="115000"/>
              </a:lnSpc>
            </a:pPr>
            <a:endParaRPr lang="pt-BR" sz="2800" b="1" dirty="0">
              <a:solidFill>
                <a:schemeClr val="bg1"/>
              </a:solidFill>
              <a:latin typeface="Swis721 Lt BT" panose="020B0403020202020204" pitchFamily="34" charset="0"/>
            </a:endParaRPr>
          </a:p>
          <a:p>
            <a:pPr>
              <a:lnSpc>
                <a:spcPct val="115000"/>
              </a:lnSpc>
            </a:pPr>
            <a:r>
              <a:rPr lang="pt-BR" sz="2800" b="1" dirty="0" smtClean="0">
                <a:solidFill>
                  <a:schemeClr val="bg1"/>
                </a:solidFill>
                <a:latin typeface="Swis721 Lt BT" panose="020B0403020202020204" pitchFamily="34" charset="0"/>
              </a:rPr>
              <a:t>Área</a:t>
            </a:r>
            <a:r>
              <a:rPr lang="pt-BR" sz="2800" b="1" dirty="0">
                <a:solidFill>
                  <a:schemeClr val="bg1"/>
                </a:solidFill>
                <a:latin typeface="Swis721 Lt BT" panose="020B0403020202020204" pitchFamily="34" charset="0"/>
              </a:rPr>
              <a:t>: 254.027,50 ha</a:t>
            </a:r>
          </a:p>
          <a:p>
            <a:pPr>
              <a:lnSpc>
                <a:spcPct val="115000"/>
              </a:lnSpc>
            </a:pPr>
            <a:endParaRPr lang="pt-BR" sz="2800" b="1" dirty="0" smtClean="0">
              <a:solidFill>
                <a:schemeClr val="bg1"/>
              </a:solidFill>
              <a:latin typeface="Swis721 Lt BT" panose="020B0403020202020204" pitchFamily="34" charset="0"/>
            </a:endParaRPr>
          </a:p>
          <a:p>
            <a:pPr>
              <a:lnSpc>
                <a:spcPct val="115000"/>
              </a:lnSpc>
            </a:pPr>
            <a:r>
              <a:rPr lang="pt-BR" sz="2800" b="1" dirty="0" smtClean="0">
                <a:solidFill>
                  <a:schemeClr val="bg1"/>
                </a:solidFill>
                <a:latin typeface="Swis721 Lt BT" panose="020B0403020202020204" pitchFamily="34" charset="0"/>
              </a:rPr>
              <a:t>Bioma </a:t>
            </a:r>
            <a:r>
              <a:rPr lang="pt-BR" sz="2800" b="1" dirty="0">
                <a:solidFill>
                  <a:schemeClr val="bg1"/>
                </a:solidFill>
                <a:latin typeface="Swis721 Lt BT" panose="020B0403020202020204" pitchFamily="34" charset="0"/>
              </a:rPr>
              <a:t>Mata Atlântica</a:t>
            </a:r>
          </a:p>
          <a:p>
            <a:pPr>
              <a:lnSpc>
                <a:spcPct val="115000"/>
              </a:lnSpc>
            </a:pPr>
            <a:endParaRPr lang="pt-BR" sz="2800" b="1" dirty="0" smtClean="0">
              <a:solidFill>
                <a:schemeClr val="bg1"/>
              </a:solidFill>
              <a:latin typeface="Swis721 Lt BT" panose="020B0403020202020204" pitchFamily="34" charset="0"/>
            </a:endParaRPr>
          </a:p>
          <a:p>
            <a:pPr>
              <a:lnSpc>
                <a:spcPct val="115000"/>
              </a:lnSpc>
            </a:pPr>
            <a:r>
              <a:rPr lang="pt-BR" sz="2800" b="1" dirty="0" smtClean="0">
                <a:solidFill>
                  <a:schemeClr val="bg1"/>
                </a:solidFill>
                <a:latin typeface="Swis721 Lt BT" panose="020B0403020202020204" pitchFamily="34" charset="0"/>
              </a:rPr>
              <a:t>Objetivo </a:t>
            </a:r>
            <a:r>
              <a:rPr lang="pt-BR" sz="2800" b="1" dirty="0">
                <a:solidFill>
                  <a:schemeClr val="bg1"/>
                </a:solidFill>
                <a:latin typeface="Swis721 Lt BT" panose="020B0403020202020204" pitchFamily="34" charset="0"/>
              </a:rPr>
              <a:t>da </a:t>
            </a:r>
            <a:r>
              <a:rPr lang="pt-BR" sz="2800" b="1" dirty="0" smtClean="0">
                <a:solidFill>
                  <a:schemeClr val="bg1"/>
                </a:solidFill>
                <a:latin typeface="Swis721 Lt BT" panose="020B0403020202020204" pitchFamily="34" charset="0"/>
              </a:rPr>
              <a:t>UC</a:t>
            </a:r>
          </a:p>
          <a:p>
            <a:pPr>
              <a:lnSpc>
                <a:spcPct val="115000"/>
              </a:lnSpc>
            </a:pPr>
            <a:r>
              <a:rPr lang="pt-BR" sz="2000" b="1" dirty="0" smtClean="0">
                <a:solidFill>
                  <a:schemeClr val="bg1"/>
                </a:solidFill>
                <a:latin typeface="Swis721 Lt BT" panose="020B0403020202020204" pitchFamily="34" charset="0"/>
              </a:rPr>
              <a:t>Proteger </a:t>
            </a:r>
            <a:r>
              <a:rPr lang="pt-BR" sz="2000" b="1" dirty="0">
                <a:solidFill>
                  <a:schemeClr val="bg1"/>
                </a:solidFill>
                <a:latin typeface="Swis721 Lt BT" panose="020B0403020202020204" pitchFamily="34" charset="0"/>
              </a:rPr>
              <a:t>os recursos hídricos e </a:t>
            </a:r>
            <a:r>
              <a:rPr lang="pt-BR" sz="2000" b="1" dirty="0" smtClean="0">
                <a:solidFill>
                  <a:schemeClr val="bg1"/>
                </a:solidFill>
                <a:latin typeface="Swis721 Lt BT" panose="020B0403020202020204" pitchFamily="34" charset="0"/>
              </a:rPr>
              <a:t>os reservatórios </a:t>
            </a:r>
            <a:r>
              <a:rPr lang="pt-BR" sz="2000" b="1" dirty="0">
                <a:solidFill>
                  <a:schemeClr val="bg1"/>
                </a:solidFill>
                <a:latin typeface="Swis721 Lt BT" panose="020B0403020202020204" pitchFamily="34" charset="0"/>
              </a:rPr>
              <a:t>do Sistema Cantareira</a:t>
            </a:r>
            <a:endParaRPr lang="pt-BR" sz="2000" b="1" dirty="0">
              <a:solidFill>
                <a:schemeClr val="bg1"/>
              </a:solidFill>
              <a:latin typeface="Swis721 Lt BT" panose="020B04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A0CA8DC6-4069-4D55-BABD-AD5DE8D04FEE}"/>
              </a:ext>
            </a:extLst>
          </p:cNvPr>
          <p:cNvSpPr txBox="1"/>
          <p:nvPr/>
        </p:nvSpPr>
        <p:spPr>
          <a:xfrm>
            <a:off x="6829063" y="0"/>
            <a:ext cx="536293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latin typeface="Swis721 LtEx BT" panose="020B0505020202020204" pitchFamily="34" charset="0"/>
              </a:rPr>
              <a:t>INFORMAÇÕES </a:t>
            </a:r>
            <a:r>
              <a:rPr lang="en-US" sz="3200" b="1" dirty="0" smtClean="0">
                <a:latin typeface="Swis721 LtEx BT" panose="020B0505020202020204" pitchFamily="34" charset="0"/>
              </a:rPr>
              <a:t>GERAIS</a:t>
            </a:r>
            <a:endParaRPr lang="en-US" sz="3200" b="1" dirty="0">
              <a:latin typeface="Swis721 LtEx BT" panose="020B0505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5071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Agrupar 10">
            <a:extLst>
              <a:ext uri="{FF2B5EF4-FFF2-40B4-BE49-F238E27FC236}">
                <a16:creationId xmlns:a16="http://schemas.microsoft.com/office/drawing/2014/main" xmlns="" id="{0587E412-1B71-481F-B632-4A95E073CB1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3" name="Imagem 12">
              <a:extLst>
                <a:ext uri="{FF2B5EF4-FFF2-40B4-BE49-F238E27FC236}">
                  <a16:creationId xmlns:a16="http://schemas.microsoft.com/office/drawing/2014/main" xmlns="" id="{8FE016EE-BC1F-4375-AB08-982F27E559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22" r="31730"/>
            <a:stretch/>
          </p:blipFill>
          <p:spPr>
            <a:xfrm>
              <a:off x="8139346" y="0"/>
              <a:ext cx="4052654" cy="6858000"/>
            </a:xfrm>
            <a:prstGeom prst="rect">
              <a:avLst/>
            </a:prstGeom>
          </p:spPr>
        </p:pic>
        <p:pic>
          <p:nvPicPr>
            <p:cNvPr id="14" name="Imagem 13">
              <a:extLst>
                <a:ext uri="{FF2B5EF4-FFF2-40B4-BE49-F238E27FC236}">
                  <a16:creationId xmlns:a16="http://schemas.microsoft.com/office/drawing/2014/main" xmlns="" id="{836F020F-3977-4FB5-9631-16D9462D03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366" r="27528"/>
            <a:stretch/>
          </p:blipFill>
          <p:spPr>
            <a:xfrm>
              <a:off x="3811765" y="0"/>
              <a:ext cx="4568470" cy="6858000"/>
            </a:xfrm>
            <a:prstGeom prst="rect">
              <a:avLst/>
            </a:prstGeom>
          </p:spPr>
        </p:pic>
        <p:pic>
          <p:nvPicPr>
            <p:cNvPr id="15" name="Imagem 14">
              <a:extLst>
                <a:ext uri="{FF2B5EF4-FFF2-40B4-BE49-F238E27FC236}">
                  <a16:creationId xmlns:a16="http://schemas.microsoft.com/office/drawing/2014/main" xmlns="" id="{7A73510E-303B-48CB-A443-13855D5B82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529" r="-111"/>
            <a:stretch/>
          </p:blipFill>
          <p:spPr>
            <a:xfrm>
              <a:off x="0" y="0"/>
              <a:ext cx="4581928" cy="6858000"/>
            </a:xfrm>
            <a:prstGeom prst="rect">
              <a:avLst/>
            </a:prstGeom>
          </p:spPr>
        </p:pic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xmlns="" id="{53BA1052-BB7A-4EFF-A23E-35F5788350B1}"/>
                </a:ext>
              </a:extLst>
            </p:cNvPr>
            <p:cNvSpPr txBox="1"/>
            <p:nvPr/>
          </p:nvSpPr>
          <p:spPr>
            <a:xfrm>
              <a:off x="477019" y="2686713"/>
              <a:ext cx="491413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b="1" dirty="0" smtClean="0">
                  <a:solidFill>
                    <a:srgbClr val="FFFF00"/>
                  </a:solidFill>
                  <a:latin typeface="Swis721 Ex BT" panose="020B0605020202020204" pitchFamily="34" charset="0"/>
                </a:rPr>
                <a:t>PRINCIPAIS CARACTERISTICAS</a:t>
              </a:r>
              <a:endParaRPr lang="en-US" sz="3200" b="1" dirty="0">
                <a:solidFill>
                  <a:srgbClr val="FFFF00"/>
                </a:solidFill>
                <a:latin typeface="Swis721 Ex BT" panose="020B0605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1682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0"/>
          <a:stretch/>
        </p:blipFill>
        <p:spPr>
          <a:xfrm>
            <a:off x="0" y="600076"/>
            <a:ext cx="12192000" cy="6257924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A0CA8DC6-4069-4D55-BABD-AD5DE8D04FEE}"/>
              </a:ext>
            </a:extLst>
          </p:cNvPr>
          <p:cNvSpPr txBox="1"/>
          <p:nvPr/>
        </p:nvSpPr>
        <p:spPr>
          <a:xfrm>
            <a:off x="0" y="0"/>
            <a:ext cx="12192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i="1" dirty="0" smtClean="0">
                <a:latin typeface="Swis721 LtEx BT" panose="020B0505020202020204" pitchFamily="34" charset="0"/>
              </a:rPr>
              <a:t>“mar de morros” </a:t>
            </a:r>
            <a:r>
              <a:rPr lang="en-US" sz="2400" b="1" i="1" dirty="0" smtClean="0">
                <a:latin typeface="Swis721 LtEx BT" panose="020B0505020202020204" pitchFamily="34" charset="0"/>
              </a:rPr>
              <a:t>_</a:t>
            </a:r>
            <a:r>
              <a:rPr lang="en-US" dirty="0" smtClean="0">
                <a:latin typeface="Swis721 LtEx BT" panose="020B0505020202020204" pitchFamily="34" charset="0"/>
              </a:rPr>
              <a:t>Aziz </a:t>
            </a:r>
            <a:r>
              <a:rPr lang="en-US" dirty="0" err="1" smtClean="0">
                <a:latin typeface="Swis721 LtEx BT" panose="020B0505020202020204" pitchFamily="34" charset="0"/>
              </a:rPr>
              <a:t>ab’Saber</a:t>
            </a:r>
            <a:r>
              <a:rPr lang="en-US" dirty="0" smtClean="0">
                <a:latin typeface="Swis721 LtEx BT" panose="020B0505020202020204" pitchFamily="34" charset="0"/>
              </a:rPr>
              <a:t> (</a:t>
            </a:r>
            <a:r>
              <a:rPr lang="en-US" dirty="0" err="1" smtClean="0">
                <a:latin typeface="Swis721 LtEx BT" panose="020B0505020202020204" pitchFamily="34" charset="0"/>
              </a:rPr>
              <a:t>Foto</a:t>
            </a:r>
            <a:r>
              <a:rPr lang="en-US" smtClean="0">
                <a:latin typeface="Swis721 LtEx BT" panose="020B0505020202020204" pitchFamily="34" charset="0"/>
              </a:rPr>
              <a:t> </a:t>
            </a:r>
            <a:r>
              <a:rPr lang="en-US" smtClean="0">
                <a:latin typeface="Swis721 LtEx BT" panose="020B0505020202020204" pitchFamily="34" charset="0"/>
              </a:rPr>
              <a:t>aérea-2014)</a:t>
            </a:r>
            <a:endParaRPr lang="en-US" dirty="0">
              <a:latin typeface="Swis721 LtEx BT" panose="020B0505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482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4351</TotalTime>
  <Words>404</Words>
  <Application>Microsoft Office PowerPoint</Application>
  <PresentationFormat>Personalizar</PresentationFormat>
  <Paragraphs>116</Paragraphs>
  <Slides>23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23</vt:i4>
      </vt:variant>
    </vt:vector>
  </HeadingPairs>
  <TitlesOfParts>
    <vt:vector size="24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RESERVATÓRIO ATIBAINHA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VIDEO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tatiana ashino</dc:creator>
  <cp:lastModifiedBy>User</cp:lastModifiedBy>
  <cp:revision>399</cp:revision>
  <dcterms:created xsi:type="dcterms:W3CDTF">2020-05-27T18:09:56Z</dcterms:created>
  <dcterms:modified xsi:type="dcterms:W3CDTF">2020-09-23T11:07:41Z</dcterms:modified>
</cp:coreProperties>
</file>