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34" r:id="rId2"/>
    <p:sldId id="339" r:id="rId3"/>
    <p:sldId id="307" r:id="rId4"/>
    <p:sldId id="338" r:id="rId5"/>
    <p:sldId id="326" r:id="rId6"/>
    <p:sldId id="346" r:id="rId7"/>
    <p:sldId id="347" r:id="rId8"/>
    <p:sldId id="340" r:id="rId9"/>
    <p:sldId id="345" r:id="rId10"/>
    <p:sldId id="341" r:id="rId11"/>
    <p:sldId id="311" r:id="rId12"/>
    <p:sldId id="342" r:id="rId13"/>
    <p:sldId id="343" r:id="rId14"/>
    <p:sldId id="344" r:id="rId15"/>
    <p:sldId id="348" r:id="rId16"/>
    <p:sldId id="267" r:id="rId1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6600"/>
    <a:srgbClr val="00B050"/>
    <a:srgbClr val="000000"/>
    <a:srgbClr val="D60093"/>
    <a:srgbClr val="FFFF00"/>
    <a:srgbClr val="00FF00"/>
    <a:srgbClr val="203864"/>
    <a:srgbClr val="F2F2F2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Estilo Escuro 1 - Ênfase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897" autoAdjust="0"/>
    <p:restoredTop sz="94660"/>
  </p:normalViewPr>
  <p:slideViewPr>
    <p:cSldViewPr snapToGrid="0">
      <p:cViewPr>
        <p:scale>
          <a:sx n="125" d="100"/>
          <a:sy n="125" d="100"/>
        </p:scale>
        <p:origin x="1050" y="9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141271-9357-4565-BBB3-F4145AA6B345}" type="datetimeFigureOut">
              <a:rPr lang="pt-BR" smtClean="0"/>
              <a:t>22/09/2020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8D418-7E2A-41F5-8BD6-27D69BB9EA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8239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B2DBEF4-85D2-4830-82D9-00F3AD6532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B15FEA15-5F81-4358-A3EF-9B1C6E8335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419DE198-B803-4CEC-9E8D-DF524BF1D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4122-EBA6-429D-A29D-F7A6D63442D0}" type="datetimeFigureOut">
              <a:rPr lang="pt-BR" smtClean="0"/>
              <a:t>22/09/2020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097405D4-9E14-4884-A94D-3C6A43F1C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E4E668E8-0BAB-48F6-A522-99DA66416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BF1B9-21B1-42EB-9921-6520CA306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7177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BD0B11E-59C2-49C3-8C98-3BC02C909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368D3846-470D-4D08-BA89-1B6A61AA4D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03B133A2-E17C-4584-8885-97905CBFA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4122-EBA6-429D-A29D-F7A6D63442D0}" type="datetimeFigureOut">
              <a:rPr lang="pt-BR" smtClean="0"/>
              <a:t>22/09/2020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22E833F7-62D6-4234-9FEF-CA4376B07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28DF5312-1F07-44CB-975B-6750E91A2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BF1B9-21B1-42EB-9921-6520CA306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5866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E61C45CB-4CA3-4C2A-822F-09E195D56E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BDEBADC1-DFFA-4D0D-99D2-3BD4D60083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3B4C8BA4-7778-44DF-9FDE-DC2AEF2BF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4122-EBA6-429D-A29D-F7A6D63442D0}" type="datetimeFigureOut">
              <a:rPr lang="pt-BR" smtClean="0"/>
              <a:t>22/09/2020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668778B3-FD6D-43BD-B423-705AFFBF3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6B0CF48D-A540-4678-B62F-9922B21EC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BF1B9-21B1-42EB-9921-6520CA306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083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69996D1-B748-486B-BC1E-DF0CF2950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9B17015-5EBC-4FC3-94D1-ED5D6B74C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0CDA3A2B-5874-428E-9749-92415A49C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4122-EBA6-429D-A29D-F7A6D63442D0}" type="datetimeFigureOut">
              <a:rPr lang="pt-BR" smtClean="0"/>
              <a:t>22/09/2020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328269F8-7076-4CAC-8A7D-AD26C6766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771C639C-CAA7-4144-A309-96C47CC79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BF1B9-21B1-42EB-9921-6520CA306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4965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7093ED8-C6C0-4D42-984A-2F37A8A6F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3F4C5C9B-8606-4B93-8AE6-92CAEEA5E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EEB05AA2-3B54-4908-A1CE-E043F0B93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4122-EBA6-429D-A29D-F7A6D63442D0}" type="datetimeFigureOut">
              <a:rPr lang="pt-BR" smtClean="0"/>
              <a:t>22/09/2020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5E0C2486-63A3-4F56-B446-83D99D8FD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E9EC2459-1AD6-47DF-90BB-2D8ECC4C3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BF1B9-21B1-42EB-9921-6520CA306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4608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174A9E9-39E6-48F1-806E-9B0BCF0BE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252AC80-D52F-490C-8433-E190FA8C4F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E11FFDBD-6FF9-4DE2-AC3C-D83D75B386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62228B50-F9EF-4AC7-B829-76B1AF207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4122-EBA6-429D-A29D-F7A6D63442D0}" type="datetimeFigureOut">
              <a:rPr lang="pt-BR" smtClean="0"/>
              <a:t>22/09/2020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0FDA2B56-4A8E-43B0-86A0-3DFAA0993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13E545D2-92BA-4198-AC23-20B34DC25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BF1B9-21B1-42EB-9921-6520CA306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1139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3358D6C-163D-4882-A355-8B1B44A2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D382611B-6855-43E3-B470-AC8808B8F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7E048380-0CF8-479B-B2F2-B48EA418AC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C969FE32-BF31-4D3F-95B7-F51B26D7C3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C940A7B3-58DB-4BCA-A9F2-146C1F8B1C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DC1E87AA-285D-4A0C-B27D-38BAE8FCB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4122-EBA6-429D-A29D-F7A6D63442D0}" type="datetimeFigureOut">
              <a:rPr lang="pt-BR" smtClean="0"/>
              <a:t>22/09/2020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6EC0DE24-11BA-483A-A5C8-E9BA6035F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254DE473-1EBE-4A66-BC8C-CD36E7B31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BF1B9-21B1-42EB-9921-6520CA306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4369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EBC3D18-E81E-418D-84E1-C413DF168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2BD81301-37AE-4073-B442-D9104B050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4122-EBA6-429D-A29D-F7A6D63442D0}" type="datetimeFigureOut">
              <a:rPr lang="pt-BR" smtClean="0"/>
              <a:t>22/09/2020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8E0DB42C-C4EF-47E1-8C3B-E2BBBFC44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0A69DC36-B5CD-4903-B25F-0C58CA954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BF1B9-21B1-42EB-9921-6520CA306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7434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C50623A6-E34F-4615-8611-A82B57F31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4122-EBA6-429D-A29D-F7A6D63442D0}" type="datetimeFigureOut">
              <a:rPr lang="pt-BR" smtClean="0"/>
              <a:t>22/09/2020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314B9B27-064E-4416-8272-3FAAE88A2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99B9FD82-A534-4492-BB0D-802EDE213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BF1B9-21B1-42EB-9921-6520CA306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6099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239C6B5-C000-47F2-8C18-38B7297D3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A07918C-681F-4CDA-918C-278868D59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72AF6BC3-658F-4EEA-ADFD-4441741928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42AFCD0F-4321-4155-AF2E-1434E8023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4122-EBA6-429D-A29D-F7A6D63442D0}" type="datetimeFigureOut">
              <a:rPr lang="pt-BR" smtClean="0"/>
              <a:t>22/09/2020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87D823A3-E70B-4685-BD57-A991E7C1C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44C5713C-ECDB-40CB-B683-0198B0113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BF1B9-21B1-42EB-9921-6520CA306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652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906ABCB-8F64-47A7-A2B3-C92644087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AFE0CDB9-505A-4228-8B56-C9CB0074C3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E783CEA6-9F92-485F-ABE9-91D902F8E8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028290A8-6D31-4603-8651-32930649B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4122-EBA6-429D-A29D-F7A6D63442D0}" type="datetimeFigureOut">
              <a:rPr lang="pt-BR" smtClean="0"/>
              <a:t>22/09/2020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9026E47B-6B3D-44C6-895D-1B5BC3741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8EC731F2-1480-4EDB-9D52-D3A9E1D1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BF1B9-21B1-42EB-9921-6520CA306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5622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CD2253B4-4C90-48E6-93C0-C7AFC9D54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E3EE11BD-707D-4B8A-A9B2-CA6F188D3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E2D9CF7D-E7F9-4B38-8622-CD222CB2D7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C4122-EBA6-429D-A29D-F7A6D63442D0}" type="datetimeFigureOut">
              <a:rPr lang="pt-BR" smtClean="0"/>
              <a:t>22/09/2020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D29638D0-F764-4751-B012-4C9D604BFA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F01C25D4-0270-4CE7-A3A9-A22662EBC0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BF1B9-21B1-42EB-9921-6520CA306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220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6">
            <a:extLst>
              <a:ext uri="{FF2B5EF4-FFF2-40B4-BE49-F238E27FC236}">
                <a16:creationId xmlns:a16="http://schemas.microsoft.com/office/drawing/2014/main" xmlns="" id="{1185F594-B349-49ED-8249-0B2EF9B614A3}"/>
              </a:ext>
            </a:extLst>
          </p:cNvPr>
          <p:cNvGrpSpPr/>
          <p:nvPr/>
        </p:nvGrpSpPr>
        <p:grpSpPr>
          <a:xfrm>
            <a:off x="3736362" y="4996486"/>
            <a:ext cx="4719276" cy="870178"/>
            <a:chOff x="3676873" y="5130570"/>
            <a:chExt cx="4719276" cy="870178"/>
          </a:xfrm>
        </p:grpSpPr>
        <p:pic>
          <p:nvPicPr>
            <p:cNvPr id="11" name="Imagem 18">
              <a:extLst>
                <a:ext uri="{FF2B5EF4-FFF2-40B4-BE49-F238E27FC236}">
                  <a16:creationId xmlns:a16="http://schemas.microsoft.com/office/drawing/2014/main" xmlns="" id="{DD599E0C-F53F-42D0-848B-7FBC7DB7B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 t="20403" b="20532"/>
            <a:stretch>
              <a:fillRect/>
            </a:stretch>
          </p:blipFill>
          <p:spPr bwMode="auto">
            <a:xfrm>
              <a:off x="5284527" y="5254267"/>
              <a:ext cx="1060368" cy="622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Imagem 23">
              <a:extLst>
                <a:ext uri="{FF2B5EF4-FFF2-40B4-BE49-F238E27FC236}">
                  <a16:creationId xmlns:a16="http://schemas.microsoft.com/office/drawing/2014/main" xmlns="" id="{B16EB337-D372-4877-896D-13062951F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 l="49617"/>
            <a:stretch>
              <a:fillRect/>
            </a:stretch>
          </p:blipFill>
          <p:spPr bwMode="auto">
            <a:xfrm>
              <a:off x="6627421" y="5130570"/>
              <a:ext cx="1768728" cy="870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Imagem 22" descr="LOGO - REPRESA DA USINA.png">
              <a:extLst>
                <a:ext uri="{FF2B5EF4-FFF2-40B4-BE49-F238E27FC236}">
                  <a16:creationId xmlns:a16="http://schemas.microsoft.com/office/drawing/2014/main" xmlns="" id="{67234C7E-6431-46EB-84A2-A46408DCC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6873" y="5219667"/>
              <a:ext cx="1195650" cy="691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upo 20">
            <a:extLst>
              <a:ext uri="{FF2B5EF4-FFF2-40B4-BE49-F238E27FC236}">
                <a16:creationId xmlns:a16="http://schemas.microsoft.com/office/drawing/2014/main" xmlns="" id="{BD0A019E-8A52-478B-AB8D-C30A8022EAB7}"/>
              </a:ext>
            </a:extLst>
          </p:cNvPr>
          <p:cNvGrpSpPr>
            <a:grpSpLocks/>
          </p:cNvGrpSpPr>
          <p:nvPr/>
        </p:nvGrpSpPr>
        <p:grpSpPr bwMode="auto">
          <a:xfrm>
            <a:off x="1646849" y="6186717"/>
            <a:ext cx="8770188" cy="507831"/>
            <a:chOff x="647700" y="6121056"/>
            <a:chExt cx="7972898" cy="507830"/>
          </a:xfrm>
        </p:grpSpPr>
        <p:pic>
          <p:nvPicPr>
            <p:cNvPr id="23" name="Imagem 19">
              <a:extLst>
                <a:ext uri="{FF2B5EF4-FFF2-40B4-BE49-F238E27FC236}">
                  <a16:creationId xmlns:a16="http://schemas.microsoft.com/office/drawing/2014/main" xmlns="" id="{19AC20D3-C8A7-4F3D-940B-60D5DFA35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7700" y="6235347"/>
              <a:ext cx="458718" cy="362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Imagem 20">
              <a:extLst>
                <a:ext uri="{FF2B5EF4-FFF2-40B4-BE49-F238E27FC236}">
                  <a16:creationId xmlns:a16="http://schemas.microsoft.com/office/drawing/2014/main" xmlns="" id="{91107399-C77D-4145-A862-FD30C3F24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rcRect l="7539" t="26151" r="8054" b="25980"/>
            <a:stretch>
              <a:fillRect/>
            </a:stretch>
          </p:blipFill>
          <p:spPr bwMode="auto">
            <a:xfrm>
              <a:off x="1435795" y="6235347"/>
              <a:ext cx="641007" cy="362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Imagem 21">
              <a:extLst>
                <a:ext uri="{FF2B5EF4-FFF2-40B4-BE49-F238E27FC236}">
                  <a16:creationId xmlns:a16="http://schemas.microsoft.com/office/drawing/2014/main" xmlns="" id="{A843E255-5F55-440D-BD21-78348320C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rcRect l="1476" t="7056" r="2702" b="8984"/>
            <a:stretch>
              <a:fillRect/>
            </a:stretch>
          </p:blipFill>
          <p:spPr bwMode="auto">
            <a:xfrm>
              <a:off x="2463731" y="6235346"/>
              <a:ext cx="710828" cy="3620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Imagem 22">
              <a:extLst>
                <a:ext uri="{FF2B5EF4-FFF2-40B4-BE49-F238E27FC236}">
                  <a16:creationId xmlns:a16="http://schemas.microsoft.com/office/drawing/2014/main" xmlns="" id="{34A491A4-D833-4A1E-8CAD-656F9BF3E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rcRect l="19725" t="21066" r="19814" b="20798"/>
            <a:stretch>
              <a:fillRect/>
            </a:stretch>
          </p:blipFill>
          <p:spPr bwMode="auto">
            <a:xfrm>
              <a:off x="3583530" y="6235347"/>
              <a:ext cx="378076" cy="362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Retângulo 21">
              <a:extLst>
                <a:ext uri="{FF2B5EF4-FFF2-40B4-BE49-F238E27FC236}">
                  <a16:creationId xmlns:a16="http://schemas.microsoft.com/office/drawing/2014/main" xmlns="" id="{564F701F-483F-4C12-B029-E969EE0A7A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0075" y="6121056"/>
              <a:ext cx="1329210" cy="507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900" b="1" dirty="0">
                  <a:latin typeface="Verdana" pitchFamily="34" charset="0"/>
                </a:rPr>
                <a:t>Coordenadoria de</a:t>
              </a:r>
            </a:p>
            <a:p>
              <a:r>
                <a:rPr lang="pt-BR" sz="900" b="1" dirty="0">
                  <a:latin typeface="Verdana" pitchFamily="34" charset="0"/>
                </a:rPr>
                <a:t>Fiscalização e</a:t>
              </a:r>
            </a:p>
            <a:p>
              <a:r>
                <a:rPr lang="pt-BR" sz="900" b="1" dirty="0">
                  <a:latin typeface="Verdana" pitchFamily="34" charset="0"/>
                </a:rPr>
                <a:t>Biodiversidade</a:t>
              </a:r>
            </a:p>
          </p:txBody>
        </p:sp>
        <p:sp>
          <p:nvSpPr>
            <p:cNvPr id="28" name="Retângulo 22">
              <a:extLst>
                <a:ext uri="{FF2B5EF4-FFF2-40B4-BE49-F238E27FC236}">
                  <a16:creationId xmlns:a16="http://schemas.microsoft.com/office/drawing/2014/main" xmlns="" id="{5F76D625-51D7-4E66-B0D3-25936775CD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1525" y="6121056"/>
              <a:ext cx="1329210" cy="507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900" b="1" dirty="0">
                  <a:latin typeface="Verdana" pitchFamily="34" charset="0"/>
                </a:rPr>
                <a:t>Coordenadoria de</a:t>
              </a:r>
            </a:p>
            <a:p>
              <a:r>
                <a:rPr lang="pt-BR" sz="900" b="1" dirty="0">
                  <a:latin typeface="Verdana" pitchFamily="34" charset="0"/>
                </a:rPr>
                <a:t>Planejamento</a:t>
              </a:r>
            </a:p>
            <a:p>
              <a:r>
                <a:rPr lang="pt-BR" sz="900" b="1" dirty="0">
                  <a:latin typeface="Verdana" pitchFamily="34" charset="0"/>
                </a:rPr>
                <a:t>Ambiental</a:t>
              </a:r>
            </a:p>
          </p:txBody>
        </p:sp>
        <p:sp>
          <p:nvSpPr>
            <p:cNvPr id="29" name="Retângulo 23">
              <a:extLst>
                <a:ext uri="{FF2B5EF4-FFF2-40B4-BE49-F238E27FC236}">
                  <a16:creationId xmlns:a16="http://schemas.microsoft.com/office/drawing/2014/main" xmlns="" id="{0BD82D22-1855-48F8-8B69-DD669280E0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1388" y="6121056"/>
              <a:ext cx="1329210" cy="507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900" b="1" dirty="0">
                  <a:latin typeface="Verdana" pitchFamily="34" charset="0"/>
                </a:rPr>
                <a:t>Coordenadoria de</a:t>
              </a:r>
            </a:p>
            <a:p>
              <a:r>
                <a:rPr lang="pt-BR" sz="900" b="1" dirty="0">
                  <a:latin typeface="Verdana" pitchFamily="34" charset="0"/>
                </a:rPr>
                <a:t>Educação</a:t>
              </a:r>
            </a:p>
            <a:p>
              <a:r>
                <a:rPr lang="pt-BR" sz="900" b="1" dirty="0">
                  <a:latin typeface="Verdana" pitchFamily="34" charset="0"/>
                </a:rPr>
                <a:t>Ambiental</a:t>
              </a:r>
            </a:p>
          </p:txBody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xmlns="" id="{4D7BF82D-E75E-42DF-9A4C-8A2431E5CC5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2" r="31730" b="30139"/>
          <a:stretch/>
        </p:blipFill>
        <p:spPr>
          <a:xfrm>
            <a:off x="8139346" y="0"/>
            <a:ext cx="4052654" cy="4791075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xmlns="" id="{AF179434-3C02-4343-8D30-B1EE2BCDE83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6" r="27528" b="30139"/>
          <a:stretch/>
        </p:blipFill>
        <p:spPr>
          <a:xfrm>
            <a:off x="3811765" y="0"/>
            <a:ext cx="4568470" cy="4791075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xmlns="" id="{CEC8C129-D77F-4E02-9E09-1F68AA6C7FD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29" r="-111" b="30139"/>
          <a:stretch/>
        </p:blipFill>
        <p:spPr>
          <a:xfrm>
            <a:off x="0" y="0"/>
            <a:ext cx="4581928" cy="4791075"/>
          </a:xfrm>
          <a:prstGeom prst="rect">
            <a:avLst/>
          </a:prstGeom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xmlns="" id="{C0B04636-262F-467B-A5A3-DDAA92F38F24}"/>
              </a:ext>
            </a:extLst>
          </p:cNvPr>
          <p:cNvSpPr txBox="1"/>
          <p:nvPr/>
        </p:nvSpPr>
        <p:spPr>
          <a:xfrm>
            <a:off x="1540128" y="1426040"/>
            <a:ext cx="52797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rgbClr val="FFFF00"/>
                </a:solidFill>
                <a:latin typeface="Swis721 Ex BT" panose="020B0605020202020204" pitchFamily="34" charset="0"/>
              </a:rPr>
              <a:t>APA REPRESA DO BAIRRO DA USINA</a:t>
            </a:r>
            <a:endParaRPr lang="pt-BR" sz="4000" b="1" dirty="0">
              <a:solidFill>
                <a:schemeClr val="bg1"/>
              </a:solidFill>
              <a:latin typeface="Swis721 Ex BT" panose="020B0605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35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1" r="6377"/>
          <a:stretch/>
        </p:blipFill>
        <p:spPr>
          <a:xfrm>
            <a:off x="1957908" y="23469"/>
            <a:ext cx="10234091" cy="686605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2" r="32450"/>
          <a:stretch/>
        </p:blipFill>
        <p:spPr>
          <a:xfrm>
            <a:off x="0" y="4896826"/>
            <a:ext cx="1957909" cy="199270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ECAB7129-4384-4135-AFFD-A11319FA39BB}"/>
              </a:ext>
            </a:extLst>
          </p:cNvPr>
          <p:cNvSpPr txBox="1"/>
          <p:nvPr/>
        </p:nvSpPr>
        <p:spPr>
          <a:xfrm>
            <a:off x="3210463" y="2199735"/>
            <a:ext cx="2947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Swis721 LtEx BT" panose="020B0505020202020204" pitchFamily="34" charset="0"/>
              </a:rPr>
              <a:t>1</a:t>
            </a:r>
            <a:endParaRPr lang="en-US" sz="1400" b="1" dirty="0">
              <a:latin typeface="Swis721 LtEx BT" panose="020B0505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ECAB7129-4384-4135-AFFD-A11319FA39BB}"/>
              </a:ext>
            </a:extLst>
          </p:cNvPr>
          <p:cNvSpPr txBox="1"/>
          <p:nvPr/>
        </p:nvSpPr>
        <p:spPr>
          <a:xfrm>
            <a:off x="1663172" y="6326042"/>
            <a:ext cx="2947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Swis721 LtEx BT" panose="020B0505020202020204" pitchFamily="34" charset="0"/>
              </a:rPr>
              <a:t>1</a:t>
            </a:r>
            <a:endParaRPr lang="en-US" sz="1400" b="1" dirty="0">
              <a:latin typeface="Swis721 LtEx BT" panose="020B0505020202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ECAB7129-4384-4135-AFFD-A11319FA39BB}"/>
              </a:ext>
            </a:extLst>
          </p:cNvPr>
          <p:cNvSpPr txBox="1"/>
          <p:nvPr/>
        </p:nvSpPr>
        <p:spPr>
          <a:xfrm>
            <a:off x="10604844" y="877019"/>
            <a:ext cx="2947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Swis721 LtEx BT" panose="020B0505020202020204" pitchFamily="34" charset="0"/>
              </a:rPr>
              <a:t>2</a:t>
            </a:r>
            <a:endParaRPr lang="en-US" sz="1400" b="1" dirty="0">
              <a:latin typeface="Swis721 LtEx BT" panose="020B0505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ECAB7129-4384-4135-AFFD-A11319FA39BB}"/>
              </a:ext>
            </a:extLst>
          </p:cNvPr>
          <p:cNvSpPr txBox="1"/>
          <p:nvPr/>
        </p:nvSpPr>
        <p:spPr>
          <a:xfrm>
            <a:off x="259547" y="4844907"/>
            <a:ext cx="2947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Swis721 LtEx BT" panose="020B0505020202020204" pitchFamily="34" charset="0"/>
              </a:rPr>
              <a:t>2</a:t>
            </a:r>
            <a:endParaRPr lang="en-US" sz="1400" b="1" dirty="0">
              <a:latin typeface="Swis721 LtEx BT" panose="020B0505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ECAB7129-4384-4135-AFFD-A11319FA39BB}"/>
              </a:ext>
            </a:extLst>
          </p:cNvPr>
          <p:cNvSpPr txBox="1"/>
          <p:nvPr/>
        </p:nvSpPr>
        <p:spPr>
          <a:xfrm>
            <a:off x="9747953" y="4669766"/>
            <a:ext cx="2947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Swis721 LtEx BT" panose="020B0505020202020204" pitchFamily="34" charset="0"/>
              </a:rPr>
              <a:t>3</a:t>
            </a:r>
            <a:endParaRPr lang="en-US" sz="1400" b="1" dirty="0">
              <a:latin typeface="Swis721 LtEx BT" panose="020B0505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ECAB7129-4384-4135-AFFD-A11319FA39BB}"/>
              </a:ext>
            </a:extLst>
          </p:cNvPr>
          <p:cNvSpPr txBox="1"/>
          <p:nvPr/>
        </p:nvSpPr>
        <p:spPr>
          <a:xfrm>
            <a:off x="1666310" y="5861649"/>
            <a:ext cx="2947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latin typeface="Swis721 LtEx BT" panose="020B0505020202020204" pitchFamily="34" charset="0"/>
              </a:rPr>
              <a:t>3</a:t>
            </a:r>
          </a:p>
        </p:txBody>
      </p:sp>
      <p:cxnSp>
        <p:nvCxnSpPr>
          <p:cNvPr id="12" name="Conector de seta reta 11"/>
          <p:cNvCxnSpPr>
            <a:stCxn id="9" idx="2"/>
          </p:cNvCxnSpPr>
          <p:nvPr/>
        </p:nvCxnSpPr>
        <p:spPr>
          <a:xfrm>
            <a:off x="406915" y="5152684"/>
            <a:ext cx="0" cy="6100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>
            <a:stCxn id="7" idx="1"/>
          </p:cNvCxnSpPr>
          <p:nvPr/>
        </p:nvCxnSpPr>
        <p:spPr>
          <a:xfrm flipH="1">
            <a:off x="733425" y="6479931"/>
            <a:ext cx="929747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>
            <a:stCxn id="11" idx="1"/>
          </p:cNvCxnSpPr>
          <p:nvPr/>
        </p:nvCxnSpPr>
        <p:spPr>
          <a:xfrm flipH="1">
            <a:off x="1198298" y="6015538"/>
            <a:ext cx="468012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650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17"/>
          <a:stretch/>
        </p:blipFill>
        <p:spPr>
          <a:xfrm>
            <a:off x="1955470" y="-57150"/>
            <a:ext cx="10236530" cy="695555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2" r="32450"/>
          <a:stretch/>
        </p:blipFill>
        <p:spPr>
          <a:xfrm>
            <a:off x="0" y="4905707"/>
            <a:ext cx="1957909" cy="199270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ECAB7129-4384-4135-AFFD-A11319FA39BB}"/>
              </a:ext>
            </a:extLst>
          </p:cNvPr>
          <p:cNvSpPr txBox="1"/>
          <p:nvPr/>
        </p:nvSpPr>
        <p:spPr>
          <a:xfrm>
            <a:off x="1660734" y="5861649"/>
            <a:ext cx="2947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Swis721 LtEx BT" panose="020B0505020202020204" pitchFamily="34" charset="0"/>
              </a:rPr>
              <a:t>1</a:t>
            </a:r>
            <a:endParaRPr lang="en-US" sz="1400" b="1" dirty="0">
              <a:latin typeface="Swis721 LtEx BT" panose="020B0505020202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ECAB7129-4384-4135-AFFD-A11319FA39BB}"/>
              </a:ext>
            </a:extLst>
          </p:cNvPr>
          <p:cNvSpPr txBox="1"/>
          <p:nvPr/>
        </p:nvSpPr>
        <p:spPr>
          <a:xfrm>
            <a:off x="10683196" y="5110239"/>
            <a:ext cx="2947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Swis721 LtEx BT" panose="020B0505020202020204" pitchFamily="34" charset="0"/>
              </a:rPr>
              <a:t>1</a:t>
            </a:r>
            <a:endParaRPr lang="en-US" sz="1400" b="1" dirty="0">
              <a:latin typeface="Swis721 LtEx BT" panose="020B0505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ECAB7129-4384-4135-AFFD-A11319FA39BB}"/>
              </a:ext>
            </a:extLst>
          </p:cNvPr>
          <p:cNvSpPr txBox="1"/>
          <p:nvPr/>
        </p:nvSpPr>
        <p:spPr>
          <a:xfrm>
            <a:off x="-9525" y="5537579"/>
            <a:ext cx="2947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Swis721 LtEx BT" panose="020B0505020202020204" pitchFamily="34" charset="0"/>
              </a:rPr>
              <a:t>2</a:t>
            </a:r>
            <a:endParaRPr lang="en-US" sz="1400" b="1" dirty="0">
              <a:latin typeface="Swis721 LtEx BT" panose="020B0505020202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ECAB7129-4384-4135-AFFD-A11319FA39BB}"/>
              </a:ext>
            </a:extLst>
          </p:cNvPr>
          <p:cNvSpPr txBox="1"/>
          <p:nvPr/>
        </p:nvSpPr>
        <p:spPr>
          <a:xfrm>
            <a:off x="3250618" y="1446399"/>
            <a:ext cx="2947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Swis721 LtEx BT" panose="020B0505020202020204" pitchFamily="34" charset="0"/>
              </a:rPr>
              <a:t>2</a:t>
            </a:r>
            <a:endParaRPr lang="en-US" sz="1400" b="1" dirty="0">
              <a:latin typeface="Swis721 LtEx BT" panose="020B0505020202020204" pitchFamily="34" charset="0"/>
            </a:endParaRPr>
          </a:p>
        </p:txBody>
      </p:sp>
      <p:cxnSp>
        <p:nvCxnSpPr>
          <p:cNvPr id="13" name="Conector de seta reta 12"/>
          <p:cNvCxnSpPr/>
          <p:nvPr/>
        </p:nvCxnSpPr>
        <p:spPr>
          <a:xfrm flipH="1">
            <a:off x="1198298" y="6015538"/>
            <a:ext cx="468012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>
            <a:stCxn id="10" idx="2"/>
          </p:cNvCxnSpPr>
          <p:nvPr/>
        </p:nvCxnSpPr>
        <p:spPr>
          <a:xfrm>
            <a:off x="137843" y="5845356"/>
            <a:ext cx="433657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85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"/>
          <a:stretch/>
        </p:blipFill>
        <p:spPr>
          <a:xfrm>
            <a:off x="1957909" y="0"/>
            <a:ext cx="10234091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2" r="32450"/>
          <a:stretch/>
        </p:blipFill>
        <p:spPr>
          <a:xfrm>
            <a:off x="0" y="4865298"/>
            <a:ext cx="1957909" cy="199270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ECAB7129-4384-4135-AFFD-A11319FA39BB}"/>
              </a:ext>
            </a:extLst>
          </p:cNvPr>
          <p:cNvSpPr txBox="1"/>
          <p:nvPr/>
        </p:nvSpPr>
        <p:spPr>
          <a:xfrm>
            <a:off x="0" y="5090124"/>
            <a:ext cx="2947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Swis721 LtEx BT" panose="020B0505020202020204" pitchFamily="34" charset="0"/>
              </a:rPr>
              <a:t>1</a:t>
            </a:r>
            <a:endParaRPr lang="en-US" sz="1400" b="1" dirty="0">
              <a:latin typeface="Swis721 LtEx BT" panose="020B0505020202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ECAB7129-4384-4135-AFFD-A11319FA39BB}"/>
              </a:ext>
            </a:extLst>
          </p:cNvPr>
          <p:cNvSpPr txBox="1"/>
          <p:nvPr/>
        </p:nvSpPr>
        <p:spPr>
          <a:xfrm>
            <a:off x="7857945" y="1391728"/>
            <a:ext cx="2947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Swis721 LtEx BT" panose="020B0505020202020204" pitchFamily="34" charset="0"/>
              </a:rPr>
              <a:t>1</a:t>
            </a:r>
            <a:endParaRPr lang="en-US" sz="1400" b="1" dirty="0">
              <a:latin typeface="Swis721 LtEx BT" panose="020B0505020202020204" pitchFamily="34" charset="0"/>
            </a:endParaRPr>
          </a:p>
        </p:txBody>
      </p:sp>
      <p:cxnSp>
        <p:nvCxnSpPr>
          <p:cNvPr id="7" name="Conector de seta reta 6"/>
          <p:cNvCxnSpPr/>
          <p:nvPr/>
        </p:nvCxnSpPr>
        <p:spPr>
          <a:xfrm flipH="1">
            <a:off x="294736" y="5244013"/>
            <a:ext cx="580999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336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2"/>
          <a:stretch/>
        </p:blipFill>
        <p:spPr>
          <a:xfrm>
            <a:off x="1957909" y="0"/>
            <a:ext cx="10234092" cy="688699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2" r="32450"/>
          <a:stretch/>
        </p:blipFill>
        <p:spPr>
          <a:xfrm>
            <a:off x="0" y="4894289"/>
            <a:ext cx="1957909" cy="199270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ECAB7129-4384-4135-AFFD-A11319FA39BB}"/>
              </a:ext>
            </a:extLst>
          </p:cNvPr>
          <p:cNvSpPr txBox="1"/>
          <p:nvPr/>
        </p:nvSpPr>
        <p:spPr>
          <a:xfrm>
            <a:off x="0" y="5491127"/>
            <a:ext cx="2947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Swis721 LtEx BT" panose="020B0505020202020204" pitchFamily="34" charset="0"/>
              </a:rPr>
              <a:t>1</a:t>
            </a:r>
            <a:endParaRPr lang="en-US" sz="1400" b="1" dirty="0">
              <a:latin typeface="Swis721 LtEx BT" panose="020B0505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ECAB7129-4384-4135-AFFD-A11319FA39BB}"/>
              </a:ext>
            </a:extLst>
          </p:cNvPr>
          <p:cNvSpPr txBox="1"/>
          <p:nvPr/>
        </p:nvSpPr>
        <p:spPr>
          <a:xfrm>
            <a:off x="4346995" y="1590136"/>
            <a:ext cx="2947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Swis721 LtEx BT" panose="020B0505020202020204" pitchFamily="34" charset="0"/>
              </a:rPr>
              <a:t>1</a:t>
            </a:r>
            <a:endParaRPr lang="en-US" sz="1400" b="1" dirty="0">
              <a:latin typeface="Swis721 LtEx BT" panose="020B0505020202020204" pitchFamily="34" charset="0"/>
            </a:endParaRPr>
          </a:p>
        </p:txBody>
      </p:sp>
      <p:cxnSp>
        <p:nvCxnSpPr>
          <p:cNvPr id="6" name="Conector de seta reta 5"/>
          <p:cNvCxnSpPr/>
          <p:nvPr/>
        </p:nvCxnSpPr>
        <p:spPr>
          <a:xfrm flipH="1">
            <a:off x="280364" y="5587642"/>
            <a:ext cx="580999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548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909" y="49273"/>
            <a:ext cx="10234091" cy="682272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2" r="32450"/>
          <a:stretch/>
        </p:blipFill>
        <p:spPr>
          <a:xfrm>
            <a:off x="0" y="4879298"/>
            <a:ext cx="1957909" cy="199270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ECAB7129-4384-4135-AFFD-A11319FA39BB}"/>
              </a:ext>
            </a:extLst>
          </p:cNvPr>
          <p:cNvSpPr txBox="1"/>
          <p:nvPr/>
        </p:nvSpPr>
        <p:spPr>
          <a:xfrm>
            <a:off x="9188546" y="1027546"/>
            <a:ext cx="2947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Swis721 LtEx BT" panose="020B0505020202020204" pitchFamily="34" charset="0"/>
              </a:rPr>
              <a:t>1</a:t>
            </a:r>
            <a:endParaRPr lang="en-US" sz="1400" b="1" dirty="0">
              <a:latin typeface="Swis721 LtEx BT" panose="020B0505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ECAB7129-4384-4135-AFFD-A11319FA39BB}"/>
              </a:ext>
            </a:extLst>
          </p:cNvPr>
          <p:cNvSpPr txBox="1"/>
          <p:nvPr/>
        </p:nvSpPr>
        <p:spPr>
          <a:xfrm>
            <a:off x="0" y="5721759"/>
            <a:ext cx="2947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Swis721 LtEx BT" panose="020B0505020202020204" pitchFamily="34" charset="0"/>
              </a:rPr>
              <a:t>1</a:t>
            </a:r>
            <a:endParaRPr lang="en-US" sz="1400" b="1" dirty="0">
              <a:latin typeface="Swis721 LtEx BT" panose="020B0505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ECAB7129-4384-4135-AFFD-A11319FA39BB}"/>
              </a:ext>
            </a:extLst>
          </p:cNvPr>
          <p:cNvSpPr txBox="1"/>
          <p:nvPr/>
        </p:nvSpPr>
        <p:spPr>
          <a:xfrm>
            <a:off x="8893810" y="3982100"/>
            <a:ext cx="2947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Swis721 LtEx BT" panose="020B0505020202020204" pitchFamily="34" charset="0"/>
              </a:rPr>
              <a:t>2</a:t>
            </a:r>
            <a:endParaRPr lang="en-US" sz="1400" b="1" dirty="0">
              <a:latin typeface="Swis721 LtEx BT" panose="020B0505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ECAB7129-4384-4135-AFFD-A11319FA39BB}"/>
              </a:ext>
            </a:extLst>
          </p:cNvPr>
          <p:cNvSpPr txBox="1"/>
          <p:nvPr/>
        </p:nvSpPr>
        <p:spPr>
          <a:xfrm>
            <a:off x="978954" y="6550223"/>
            <a:ext cx="2947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Swis721 LtEx BT" panose="020B0505020202020204" pitchFamily="34" charset="0"/>
              </a:rPr>
              <a:t>2</a:t>
            </a:r>
            <a:endParaRPr lang="en-US" sz="1400" b="1" dirty="0">
              <a:latin typeface="Swis721 LtEx BT" panose="020B0505020202020204" pitchFamily="34" charset="0"/>
            </a:endParaRPr>
          </a:p>
        </p:txBody>
      </p:sp>
      <p:cxnSp>
        <p:nvCxnSpPr>
          <p:cNvPr id="10" name="Conector de seta reta 9"/>
          <p:cNvCxnSpPr/>
          <p:nvPr/>
        </p:nvCxnSpPr>
        <p:spPr>
          <a:xfrm>
            <a:off x="1126322" y="6029536"/>
            <a:ext cx="0" cy="52068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>
            <a:stCxn id="5" idx="3"/>
          </p:cNvCxnSpPr>
          <p:nvPr/>
        </p:nvCxnSpPr>
        <p:spPr>
          <a:xfrm>
            <a:off x="294736" y="5875648"/>
            <a:ext cx="289880" cy="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82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4885316" y="2540158"/>
            <a:ext cx="2421368" cy="17776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pt-BR" sz="1800" b="1" dirty="0" smtClean="0">
                <a:latin typeface="Swis721 LtEx BT"/>
              </a:rPr>
              <a:t>VIDEO</a:t>
            </a:r>
            <a:endParaRPr lang="pt-BR" sz="1800" b="1" dirty="0"/>
          </a:p>
        </p:txBody>
      </p:sp>
    </p:spTree>
    <p:extLst>
      <p:ext uri="{BB962C8B-B14F-4D97-AF65-F5344CB8AC3E}">
        <p14:creationId xmlns:p14="http://schemas.microsoft.com/office/powerpoint/2010/main" val="1957878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6E1B0F87-2F23-4A66-A822-CAE281F676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6" r="27528"/>
          <a:stretch/>
        </p:blipFill>
        <p:spPr>
          <a:xfrm>
            <a:off x="0" y="0"/>
            <a:ext cx="4568470" cy="68580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995A220C-8B59-4746-8014-C5CCFC561614}"/>
              </a:ext>
            </a:extLst>
          </p:cNvPr>
          <p:cNvSpPr txBox="1"/>
          <p:nvPr/>
        </p:nvSpPr>
        <p:spPr>
          <a:xfrm>
            <a:off x="5005087" y="816943"/>
            <a:ext cx="6719104" cy="1762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FUNDAÇÃO FLORESTAL</a:t>
            </a:r>
          </a:p>
          <a:p>
            <a:pPr>
              <a:lnSpc>
                <a:spcPct val="150000"/>
              </a:lnSpc>
            </a:pPr>
            <a:endParaRPr lang="pt-BR" sz="1600" dirty="0">
              <a:effectLst/>
              <a:latin typeface="Swis721 Lt BT" panose="020B0403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400" i="1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PRESIDENTE</a:t>
            </a:r>
            <a:r>
              <a:rPr lang="pt-BR" sz="1400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-  Gerd </a:t>
            </a:r>
            <a:r>
              <a:rPr lang="pt-BR" sz="1400" dirty="0" err="1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Sparovek</a:t>
            </a:r>
            <a:r>
              <a:rPr lang="pt-BR" sz="1400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400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pt-BR" sz="1400" i="1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DIRETORIA EXECUTIVA </a:t>
            </a:r>
            <a:r>
              <a:rPr lang="pt-BR" sz="1400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Rodrigo </a:t>
            </a:r>
            <a:r>
              <a:rPr lang="pt-BR" sz="1400" dirty="0" err="1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Levkovicz</a:t>
            </a:r>
            <a:r>
              <a:rPr lang="pt-BR" sz="1400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400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pt-BR" sz="1400" i="1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DIRETORIA METROPOLITANA INTERIOR </a:t>
            </a:r>
            <a:r>
              <a:rPr lang="pt-BR" sz="1400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Lucila </a:t>
            </a:r>
            <a:r>
              <a:rPr lang="pt-BR" sz="1400" dirty="0" err="1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Manzatti</a:t>
            </a:r>
            <a:endParaRPr lang="pt-BR" sz="1400" dirty="0">
              <a:effectLst/>
              <a:latin typeface="Swis721 Lt BT" panose="020B0403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E035F056-05AB-4A54-94E5-458A46BD0A73}"/>
              </a:ext>
            </a:extLst>
          </p:cNvPr>
          <p:cNvSpPr txBox="1"/>
          <p:nvPr/>
        </p:nvSpPr>
        <p:spPr>
          <a:xfrm>
            <a:off x="5005087" y="2880747"/>
            <a:ext cx="671910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 i="1" dirty="0" smtClean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APA </a:t>
            </a:r>
            <a:r>
              <a:rPr lang="pt-BR" sz="1400" i="1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REPRESA DO BAIRRO DA USINA </a:t>
            </a:r>
            <a:r>
              <a:rPr lang="pt-BR" sz="1400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1400" dirty="0" err="1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Josenei</a:t>
            </a:r>
            <a:r>
              <a:rPr lang="pt-BR" sz="1400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Gabriel Cará</a:t>
            </a:r>
          </a:p>
          <a:p>
            <a:pPr>
              <a:lnSpc>
                <a:spcPct val="150000"/>
              </a:lnSpc>
            </a:pPr>
            <a:r>
              <a:rPr lang="pt-BR" sz="1400" i="1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NÚCLEO PLANOS DE MANEJO </a:t>
            </a:r>
            <a:r>
              <a:rPr lang="pt-BR" sz="1400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Fernanda Lemes de Santana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5BDE47EF-5B5B-4590-8346-A2005AF75D31}"/>
              </a:ext>
            </a:extLst>
          </p:cNvPr>
          <p:cNvSpPr txBox="1"/>
          <p:nvPr/>
        </p:nvSpPr>
        <p:spPr>
          <a:xfrm>
            <a:off x="5005087" y="2544420"/>
            <a:ext cx="6094070" cy="377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sz="1400" i="1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GERÊNCIA METROPOLITANA </a:t>
            </a:r>
            <a:r>
              <a:rPr lang="pt-BR" sz="1400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1400" dirty="0" err="1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Josenei</a:t>
            </a:r>
            <a:r>
              <a:rPr lang="pt-BR" sz="1400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Gabriel Cará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xmlns="" id="{CEC4E1EA-CCCB-4E1C-AD30-33A0998643B2}"/>
              </a:ext>
            </a:extLst>
          </p:cNvPr>
          <p:cNvGrpSpPr/>
          <p:nvPr/>
        </p:nvGrpSpPr>
        <p:grpSpPr>
          <a:xfrm>
            <a:off x="5333488" y="5605968"/>
            <a:ext cx="6062301" cy="870178"/>
            <a:chOff x="2333848" y="5130570"/>
            <a:chExt cx="6062301" cy="870178"/>
          </a:xfrm>
        </p:grpSpPr>
        <p:pic>
          <p:nvPicPr>
            <p:cNvPr id="14" name="Imagem 18">
              <a:extLst>
                <a:ext uri="{FF2B5EF4-FFF2-40B4-BE49-F238E27FC236}">
                  <a16:creationId xmlns:a16="http://schemas.microsoft.com/office/drawing/2014/main" xmlns="" id="{5A2E5B39-A66B-4883-BD16-0361371C1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 t="20403" b="20532"/>
            <a:stretch>
              <a:fillRect/>
            </a:stretch>
          </p:blipFill>
          <p:spPr bwMode="auto">
            <a:xfrm>
              <a:off x="5284527" y="5254267"/>
              <a:ext cx="1060368" cy="622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Imagem 23">
              <a:extLst>
                <a:ext uri="{FF2B5EF4-FFF2-40B4-BE49-F238E27FC236}">
                  <a16:creationId xmlns:a16="http://schemas.microsoft.com/office/drawing/2014/main" xmlns="" id="{508D5305-789B-4780-B318-C64A7291E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 l="49617"/>
            <a:stretch>
              <a:fillRect/>
            </a:stretch>
          </p:blipFill>
          <p:spPr bwMode="auto">
            <a:xfrm>
              <a:off x="6627421" y="5130570"/>
              <a:ext cx="1768728" cy="870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Imagem 24" descr="LOGO - SISTEMA CANTAREIRA.png">
              <a:extLst>
                <a:ext uri="{FF2B5EF4-FFF2-40B4-BE49-F238E27FC236}">
                  <a16:creationId xmlns:a16="http://schemas.microsoft.com/office/drawing/2014/main" xmlns="" id="{A1E297D2-5373-4B61-88D5-96A0DC1A2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95852" y="5219667"/>
              <a:ext cx="1227467" cy="691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Imagem 22" descr="LOGO - REPRESA DA USINA.png">
              <a:extLst>
                <a:ext uri="{FF2B5EF4-FFF2-40B4-BE49-F238E27FC236}">
                  <a16:creationId xmlns:a16="http://schemas.microsoft.com/office/drawing/2014/main" xmlns="" id="{DFEB4336-CE89-43B2-A418-5584FA0A1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3848" y="5219667"/>
              <a:ext cx="1195650" cy="691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7217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0B459D5-EC17-4B21-A992-EC3CDEBC01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" r="9091"/>
          <a:stretch/>
        </p:blipFill>
        <p:spPr>
          <a:xfrm>
            <a:off x="0" y="33338"/>
            <a:ext cx="8810625" cy="6791325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ECAB7129-4384-4135-AFFD-A11319FA39BB}"/>
              </a:ext>
            </a:extLst>
          </p:cNvPr>
          <p:cNvSpPr txBox="1"/>
          <p:nvPr/>
        </p:nvSpPr>
        <p:spPr>
          <a:xfrm>
            <a:off x="8636977" y="0"/>
            <a:ext cx="355502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latin typeface="Swis721 LtEx BT" panose="020B0505020202020204" pitchFamily="34" charset="0"/>
              </a:rPr>
              <a:t>LOCALIZAÇÃO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49BD932B-5A98-44BA-B78B-4975A17388E2}"/>
              </a:ext>
            </a:extLst>
          </p:cNvPr>
          <p:cNvSpPr txBox="1"/>
          <p:nvPr/>
        </p:nvSpPr>
        <p:spPr>
          <a:xfrm>
            <a:off x="9066823" y="6157744"/>
            <a:ext cx="3125177" cy="7002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sz="1400" b="1" dirty="0">
                <a:solidFill>
                  <a:srgbClr val="FF0000"/>
                </a:solidFill>
                <a:latin typeface="Swis721 Lt BT" panose="020B0403020202020204" pitchFamily="34" charset="0"/>
              </a:rPr>
              <a:t>1</a:t>
            </a:r>
            <a:r>
              <a:rPr lang="pt-BR" sz="1400" b="1" dirty="0">
                <a:latin typeface="Swis721 Lt BT" panose="020B0403020202020204" pitchFamily="34" charset="0"/>
              </a:rPr>
              <a:t> - APA Sistema Cantareira </a:t>
            </a:r>
          </a:p>
          <a:p>
            <a:pPr algn="r">
              <a:lnSpc>
                <a:spcPct val="150000"/>
              </a:lnSpc>
            </a:pPr>
            <a:r>
              <a:rPr lang="pt-BR" sz="1400" b="1" dirty="0">
                <a:solidFill>
                  <a:srgbClr val="FF0000"/>
                </a:solidFill>
                <a:latin typeface="Swis721 Lt BT" panose="020B0403020202020204" pitchFamily="34" charset="0"/>
              </a:rPr>
              <a:t>2 </a:t>
            </a:r>
            <a:r>
              <a:rPr lang="pt-BR" sz="1400" b="1" dirty="0">
                <a:latin typeface="Swis721 Lt BT" panose="020B0403020202020204" pitchFamily="34" charset="0"/>
              </a:rPr>
              <a:t>- APA Represa do Bairro da Usina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C236AE37-035A-4527-93FB-94422567217C}"/>
              </a:ext>
            </a:extLst>
          </p:cNvPr>
          <p:cNvSpPr txBox="1"/>
          <p:nvPr/>
        </p:nvSpPr>
        <p:spPr>
          <a:xfrm>
            <a:off x="3687392" y="2565835"/>
            <a:ext cx="12621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rgbClr val="FF0000"/>
                </a:solidFill>
                <a:latin typeface="Swis721 Lt BT" panose="020B0403020202020204" pitchFamily="34" charset="0"/>
              </a:rPr>
              <a:t>1</a:t>
            </a:r>
            <a:endParaRPr lang="pt-BR" sz="40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2C6EE5FD-EE8A-480A-8D40-C4E70E8C0456}"/>
              </a:ext>
            </a:extLst>
          </p:cNvPr>
          <p:cNvSpPr txBox="1"/>
          <p:nvPr/>
        </p:nvSpPr>
        <p:spPr>
          <a:xfrm>
            <a:off x="1000603" y="2733676"/>
            <a:ext cx="12621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rgbClr val="FF0000"/>
                </a:solidFill>
                <a:latin typeface="Swis721 Lt BT" panose="020B0403020202020204" pitchFamily="34" charset="0"/>
              </a:rPr>
              <a:t>2</a:t>
            </a:r>
            <a:endParaRPr lang="pt-BR" sz="4000" dirty="0"/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xmlns="" id="{EF09F766-FF21-4A75-A3DC-E79184E88421}"/>
              </a:ext>
            </a:extLst>
          </p:cNvPr>
          <p:cNvCxnSpPr>
            <a:cxnSpLocks/>
          </p:cNvCxnSpPr>
          <p:nvPr/>
        </p:nvCxnSpPr>
        <p:spPr>
          <a:xfrm flipV="1">
            <a:off x="1631700" y="3365500"/>
            <a:ext cx="833077" cy="12562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EB1B5C62-2C39-4117-B5FA-15F77C113145}"/>
              </a:ext>
            </a:extLst>
          </p:cNvPr>
          <p:cNvSpPr txBox="1"/>
          <p:nvPr/>
        </p:nvSpPr>
        <p:spPr>
          <a:xfrm>
            <a:off x="9972674" y="2919778"/>
            <a:ext cx="20097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800" b="1" dirty="0">
                <a:latin typeface="Swis721 Lt BT" panose="020B0403020202020204" pitchFamily="34" charset="0"/>
              </a:rPr>
              <a:t>APA Represa do Bairro da Usina</a:t>
            </a:r>
            <a:endParaRPr lang="pt-BR" dirty="0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xmlns="" id="{8A45DA23-DB57-411A-B24D-441B6350E803}"/>
              </a:ext>
            </a:extLst>
          </p:cNvPr>
          <p:cNvSpPr txBox="1"/>
          <p:nvPr/>
        </p:nvSpPr>
        <p:spPr>
          <a:xfrm>
            <a:off x="9753600" y="3544618"/>
            <a:ext cx="22288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Swis721 Lt BT" panose="020B0403020202020204" pitchFamily="34" charset="0"/>
              </a:rPr>
              <a:t>inserida no </a:t>
            </a:r>
            <a:r>
              <a:rPr lang="pt-BR" dirty="0">
                <a:latin typeface="Swis721 Lt BT" panose="020B0403020202020204" pitchFamily="34" charset="0"/>
              </a:rPr>
              <a:t>município de </a:t>
            </a:r>
            <a:r>
              <a:rPr lang="pt-BR" b="1" dirty="0">
                <a:latin typeface="Swis721 Lt BT" panose="020B0403020202020204" pitchFamily="34" charset="0"/>
              </a:rPr>
              <a:t>Atibaia</a:t>
            </a:r>
          </a:p>
        </p:txBody>
      </p:sp>
    </p:spTree>
    <p:extLst>
      <p:ext uri="{BB962C8B-B14F-4D97-AF65-F5344CB8AC3E}">
        <p14:creationId xmlns:p14="http://schemas.microsoft.com/office/powerpoint/2010/main" val="206005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972AB485-1784-4149-A0FB-9AEA4536C37A}"/>
              </a:ext>
            </a:extLst>
          </p:cNvPr>
          <p:cNvSpPr txBox="1"/>
          <p:nvPr/>
        </p:nvSpPr>
        <p:spPr>
          <a:xfrm>
            <a:off x="6738257" y="0"/>
            <a:ext cx="545374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latin typeface="Swis721 LtEx BT" panose="020B0505020202020204" pitchFamily="34" charset="0"/>
              </a:rPr>
              <a:t>INFORMAÇÕES GERAIS</a:t>
            </a:r>
          </a:p>
          <a:p>
            <a:pPr algn="r"/>
            <a:endParaRPr lang="en-US" sz="1600" b="1" dirty="0">
              <a:latin typeface="Swis721 LtEx BT" panose="020B0505020202020204" pitchFamily="34" charset="0"/>
            </a:endParaRPr>
          </a:p>
          <a:p>
            <a:pPr algn="r"/>
            <a:r>
              <a:rPr lang="en-US" sz="1600" b="1" dirty="0">
                <a:latin typeface="Swis721 LtEx BT" panose="020B0505020202020204" pitchFamily="34" charset="0"/>
              </a:rPr>
              <a:t>APA REPRESA DO BAIRRO DA USINA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485ED5F6-565D-48F8-91FA-97253F9539D2}"/>
              </a:ext>
            </a:extLst>
          </p:cNvPr>
          <p:cNvSpPr txBox="1"/>
          <p:nvPr/>
        </p:nvSpPr>
        <p:spPr>
          <a:xfrm>
            <a:off x="6870463" y="2296447"/>
            <a:ext cx="4930472" cy="4127284"/>
          </a:xfrm>
          <a:prstGeom prst="rect">
            <a:avLst/>
          </a:prstGeom>
          <a:solidFill>
            <a:srgbClr val="203864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pt-BR" sz="2800" b="1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UC de Uso Sustentável</a:t>
            </a:r>
          </a:p>
          <a:p>
            <a:pPr>
              <a:lnSpc>
                <a:spcPct val="115000"/>
              </a:lnSpc>
            </a:pPr>
            <a:r>
              <a:rPr lang="pt-BR" sz="2800" b="1" dirty="0">
                <a:solidFill>
                  <a:schemeClr val="bg1"/>
                </a:solidFill>
                <a:latin typeface="Swis721 Lt BT" panose="020B0403020202020204" pitchFamily="34" charset="0"/>
              </a:rPr>
              <a:t>Lei Estadual  nº 5280/1986 </a:t>
            </a:r>
          </a:p>
          <a:p>
            <a:pPr>
              <a:lnSpc>
                <a:spcPct val="115000"/>
              </a:lnSpc>
            </a:pPr>
            <a:endParaRPr lang="pt-BR" sz="2800" b="1" dirty="0" smtClean="0">
              <a:solidFill>
                <a:schemeClr val="bg1"/>
              </a:solidFill>
              <a:latin typeface="Swis721 Lt BT" panose="020B0403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pt-BR" sz="2800" b="1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Bioma </a:t>
            </a:r>
            <a:r>
              <a:rPr lang="pt-BR" sz="2800" b="1" dirty="0">
                <a:solidFill>
                  <a:schemeClr val="bg1"/>
                </a:solidFill>
                <a:latin typeface="Swis721 Lt BT" panose="020B0403020202020204" pitchFamily="34" charset="0"/>
              </a:rPr>
              <a:t>Mata Atlântica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2800" b="1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Área</a:t>
            </a:r>
            <a:r>
              <a:rPr lang="pt-BR" sz="2800" b="1" dirty="0">
                <a:solidFill>
                  <a:schemeClr val="bg1"/>
                </a:solidFill>
                <a:latin typeface="Swis721 Lt BT" panose="020B0403020202020204" pitchFamily="34" charset="0"/>
              </a:rPr>
              <a:t>: 997,36 ha.</a:t>
            </a:r>
          </a:p>
          <a:p>
            <a:pPr algn="r">
              <a:lnSpc>
                <a:spcPct val="115000"/>
              </a:lnSpc>
            </a:pPr>
            <a:endParaRPr lang="pt-BR" sz="2800" b="1" dirty="0" smtClean="0">
              <a:solidFill>
                <a:schemeClr val="bg1"/>
              </a:solidFill>
              <a:latin typeface="Swis721 Lt BT" panose="020B0403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pt-BR" sz="2800" b="1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Objetivos </a:t>
            </a:r>
            <a:r>
              <a:rPr lang="pt-BR" sz="2800" b="1" dirty="0">
                <a:solidFill>
                  <a:schemeClr val="bg1"/>
                </a:solidFill>
                <a:latin typeface="Swis721 Lt BT" panose="020B0403020202020204" pitchFamily="34" charset="0"/>
              </a:rPr>
              <a:t>da UC</a:t>
            </a:r>
          </a:p>
          <a:p>
            <a:pPr>
              <a:lnSpc>
                <a:spcPct val="115000"/>
              </a:lnSpc>
            </a:pPr>
            <a:r>
              <a:rPr lang="pt-BR" sz="1600" dirty="0">
                <a:solidFill>
                  <a:schemeClr val="bg1"/>
                </a:solidFill>
                <a:latin typeface="Swis721 Lt BT" panose="020B0403020202020204" pitchFamily="34" charset="0"/>
              </a:rPr>
              <a:t>Proteger os mananciais que a Barragem do Rio Atibaia representa, bem como a paisagem dela resultante</a:t>
            </a:r>
            <a:endParaRPr lang="pt-BR" sz="1400" b="1" dirty="0">
              <a:solidFill>
                <a:schemeClr val="bg1"/>
              </a:solidFill>
              <a:latin typeface="Swis721 Lt BT" panose="020B04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40"/>
          <a:stretch/>
        </p:blipFill>
        <p:spPr>
          <a:xfrm>
            <a:off x="35736" y="0"/>
            <a:ext cx="6537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5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>
            <a:extLst>
              <a:ext uri="{FF2B5EF4-FFF2-40B4-BE49-F238E27FC236}">
                <a16:creationId xmlns:a16="http://schemas.microsoft.com/office/drawing/2014/main" xmlns="" id="{D4A34815-226D-4842-9555-C24EB720D16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xmlns="" id="{4D7BF82D-E75E-42DF-9A4C-8A2431E5C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22" r="31730"/>
            <a:stretch/>
          </p:blipFill>
          <p:spPr>
            <a:xfrm>
              <a:off x="8139346" y="0"/>
              <a:ext cx="4052654" cy="6858000"/>
            </a:xfrm>
            <a:prstGeom prst="rect">
              <a:avLst/>
            </a:prstGeom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xmlns="" id="{AF179434-3C02-4343-8D30-B1EE2BCDE8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66" r="27528"/>
            <a:stretch/>
          </p:blipFill>
          <p:spPr>
            <a:xfrm>
              <a:off x="3811765" y="0"/>
              <a:ext cx="4568470" cy="6858000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xmlns="" id="{CEC8C129-D77F-4E02-9E09-1F68AA6C7F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29" r="-111"/>
            <a:stretch/>
          </p:blipFill>
          <p:spPr>
            <a:xfrm>
              <a:off x="0" y="0"/>
              <a:ext cx="4581928" cy="6858000"/>
            </a:xfrm>
            <a:prstGeom prst="rect">
              <a:avLst/>
            </a:prstGeom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xmlns="" id="{C0B04636-262F-467B-A5A3-DDAA92F38F24}"/>
                </a:ext>
              </a:extLst>
            </p:cNvPr>
            <p:cNvSpPr txBox="1"/>
            <p:nvPr/>
          </p:nvSpPr>
          <p:spPr>
            <a:xfrm>
              <a:off x="1410228" y="1948964"/>
              <a:ext cx="611071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b="1" dirty="0" smtClean="0">
                  <a:solidFill>
                    <a:srgbClr val="FFFF00"/>
                  </a:solidFill>
                  <a:latin typeface="Swis721 Ex BT" panose="020B0605020202020204" pitchFamily="34" charset="0"/>
                </a:rPr>
                <a:t>PRINCIPAIS CARACTERÍSTICAS</a:t>
              </a:r>
              <a:endParaRPr lang="pt-BR" sz="4000" b="1" dirty="0">
                <a:solidFill>
                  <a:schemeClr val="bg1"/>
                </a:solidFill>
                <a:latin typeface="Swis721 Ex BT" panose="020B0605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855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EFD6149B-6BC8-4DCD-8415-3105913B4005}"/>
              </a:ext>
            </a:extLst>
          </p:cNvPr>
          <p:cNvSpPr txBox="1"/>
          <p:nvPr/>
        </p:nvSpPr>
        <p:spPr>
          <a:xfrm>
            <a:off x="93785" y="0"/>
            <a:ext cx="120982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Swis721 LtEx BT" panose="020B0505020202020204" pitchFamily="34" charset="0"/>
              </a:rPr>
              <a:t>MEIO BIÓTICO _ </a:t>
            </a:r>
            <a:r>
              <a:rPr lang="en-US" sz="3600" b="1" dirty="0">
                <a:solidFill>
                  <a:srgbClr val="006600"/>
                </a:solidFill>
                <a:latin typeface="Swis721 Lt BT" panose="020B0403020202020204" pitchFamily="34" charset="0"/>
              </a:rPr>
              <a:t>VEGETAÇÃO</a:t>
            </a:r>
            <a:endParaRPr lang="en-US" sz="3200" b="1" dirty="0">
              <a:solidFill>
                <a:srgbClr val="006600"/>
              </a:solidFill>
              <a:latin typeface="Swis721 LtEx BT" panose="020B0505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xmlns="" id="{9A512692-DCE7-431F-9BA0-994225F020B9}"/>
              </a:ext>
            </a:extLst>
          </p:cNvPr>
          <p:cNvCxnSpPr>
            <a:cxnSpLocks/>
            <a:stCxn id="15" idx="3"/>
            <a:endCxn id="17" idx="1"/>
          </p:cNvCxnSpPr>
          <p:nvPr/>
        </p:nvCxnSpPr>
        <p:spPr>
          <a:xfrm>
            <a:off x="7064716" y="2388583"/>
            <a:ext cx="743160" cy="0"/>
          </a:xfrm>
          <a:prstGeom prst="line">
            <a:avLst/>
          </a:prstGeom>
          <a:ln w="38100">
            <a:solidFill>
              <a:srgbClr val="00B0F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586976E1-D7DC-40B5-9D56-472FF9B82A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" t="7906" r="1819" b="76533"/>
          <a:stretch/>
        </p:blipFill>
        <p:spPr>
          <a:xfrm>
            <a:off x="424569" y="4454914"/>
            <a:ext cx="6806809" cy="1602057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F706B06F-B1FD-409B-91CD-D87F65B1C21A}"/>
              </a:ext>
            </a:extLst>
          </p:cNvPr>
          <p:cNvSpPr txBox="1"/>
          <p:nvPr/>
        </p:nvSpPr>
        <p:spPr>
          <a:xfrm>
            <a:off x="7807876" y="4655777"/>
            <a:ext cx="36290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effectLst/>
                <a:latin typeface="Swis721 Lt BT" panose="020B0403020202020204" pitchFamily="34" charset="0"/>
                <a:ea typeface="Times New Roman" panose="02020603050405020304" pitchFamily="18" charset="0"/>
              </a:rPr>
              <a:t>16,4%</a:t>
            </a:r>
          </a:p>
          <a:p>
            <a:r>
              <a:rPr lang="en-US" i="1" dirty="0">
                <a:effectLst/>
                <a:latin typeface="Swis721 Lt BT" panose="020B0403020202020204" pitchFamily="34" charset="0"/>
                <a:ea typeface="Times New Roman" panose="02020603050405020304" pitchFamily="18" charset="0"/>
              </a:rPr>
              <a:t>Floresta Ombrófila Densa</a:t>
            </a:r>
          </a:p>
          <a:p>
            <a:r>
              <a:rPr lang="en-US" sz="1400" i="1" dirty="0">
                <a:effectLst/>
                <a:latin typeface="Swis721 Lt BT" panose="020B0403020202020204" pitchFamily="34" charset="0"/>
                <a:ea typeface="Times New Roman" panose="02020603050405020304" pitchFamily="18" charset="0"/>
              </a:rPr>
              <a:t>do total da </a:t>
            </a:r>
            <a:r>
              <a:rPr lang="en-US" sz="1400" i="1" dirty="0" err="1">
                <a:effectLst/>
                <a:latin typeface="Swis721 Lt BT" panose="020B0403020202020204" pitchFamily="34" charset="0"/>
                <a:ea typeface="Times New Roman" panose="02020603050405020304" pitchFamily="18" charset="0"/>
              </a:rPr>
              <a:t>área</a:t>
            </a:r>
            <a:r>
              <a:rPr lang="en-US" sz="1400" i="1" dirty="0">
                <a:effectLst/>
                <a:latin typeface="Swis721 Lt BT" panose="020B0403020202020204" pitchFamily="34" charset="0"/>
                <a:ea typeface="Times New Roman" panose="02020603050405020304" pitchFamily="18" charset="0"/>
              </a:rPr>
              <a:t> total da UC</a:t>
            </a:r>
            <a:endParaRPr lang="en-US" sz="1400" i="1" dirty="0">
              <a:latin typeface="Swis721 Lt BT" panose="020B0403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9A0DA681-14D1-461B-982C-19E1800C56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40" t="-1527" b="96585"/>
          <a:stretch/>
        </p:blipFill>
        <p:spPr>
          <a:xfrm>
            <a:off x="11724000" y="6566364"/>
            <a:ext cx="468000" cy="291636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7E20BB48-B12D-45BC-8DD0-A5EF7FE50D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" t="7386"/>
          <a:stretch/>
        </p:blipFill>
        <p:spPr>
          <a:xfrm>
            <a:off x="257907" y="1891437"/>
            <a:ext cx="6806809" cy="994292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100190B5-4331-4196-9F3D-0ACE7984BC0F}"/>
              </a:ext>
            </a:extLst>
          </p:cNvPr>
          <p:cNvSpPr txBox="1"/>
          <p:nvPr/>
        </p:nvSpPr>
        <p:spPr>
          <a:xfrm>
            <a:off x="7807876" y="1788418"/>
            <a:ext cx="43129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effectLst/>
                <a:latin typeface="Swis721 Lt BT" panose="020B0403020202020204" pitchFamily="34" charset="0"/>
                <a:ea typeface="Times New Roman" panose="02020603050405020304" pitchFamily="18" charset="0"/>
              </a:rPr>
              <a:t>4%</a:t>
            </a:r>
          </a:p>
          <a:p>
            <a:r>
              <a:rPr lang="pt-BR" i="1" dirty="0">
                <a:effectLst/>
                <a:latin typeface="Swis721 Lt BT" panose="020B0403020202020204" pitchFamily="34" charset="0"/>
                <a:ea typeface="Times New Roman" panose="02020603050405020304" pitchFamily="18" charset="0"/>
              </a:rPr>
              <a:t>Formação Pioneira com Influência Fluvial </a:t>
            </a:r>
            <a:r>
              <a:rPr lang="en-US" sz="1400" i="1" dirty="0">
                <a:effectLst/>
                <a:latin typeface="Swis721 Lt BT" panose="020B0403020202020204" pitchFamily="34" charset="0"/>
                <a:ea typeface="Times New Roman" panose="02020603050405020304" pitchFamily="18" charset="0"/>
              </a:rPr>
              <a:t>do total da </a:t>
            </a:r>
            <a:r>
              <a:rPr lang="en-US" sz="1400" i="1" dirty="0" err="1">
                <a:effectLst/>
                <a:latin typeface="Swis721 Lt BT" panose="020B0403020202020204" pitchFamily="34" charset="0"/>
                <a:ea typeface="Times New Roman" panose="02020603050405020304" pitchFamily="18" charset="0"/>
              </a:rPr>
              <a:t>área</a:t>
            </a:r>
            <a:r>
              <a:rPr lang="en-US" sz="1400" i="1" dirty="0">
                <a:effectLst/>
                <a:latin typeface="Swis721 Lt BT" panose="020B0403020202020204" pitchFamily="34" charset="0"/>
                <a:ea typeface="Times New Roman" panose="02020603050405020304" pitchFamily="18" charset="0"/>
              </a:rPr>
              <a:t> total da UC </a:t>
            </a:r>
            <a:endParaRPr lang="pt-BR" sz="1600" i="1" dirty="0">
              <a:latin typeface="Swis721 Lt BT" panose="020B0403020202020204" pitchFamily="34" charset="0"/>
            </a:endParaRPr>
          </a:p>
        </p:txBody>
      </p: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xmlns="" id="{861FEA0D-757C-438C-89CB-1B1B196B8059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 flipV="1">
            <a:off x="7231378" y="5255942"/>
            <a:ext cx="576498" cy="1"/>
          </a:xfrm>
          <a:prstGeom prst="line">
            <a:avLst/>
          </a:prstGeom>
          <a:ln w="38100">
            <a:solidFill>
              <a:srgbClr val="00B0F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90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lc="http://schemas.openxmlformats.org/drawingml/2006/lockedCanvas" xmlns:a16="http://schemas.microsoft.com/office/drawing/2014/main" xmlns="" id="{E47174F9-CBC2-4D5F-A892-4D1B227D0F3A}"/>
              </a:ext>
            </a:extLst>
          </p:cNvPr>
          <p:cNvSpPr/>
          <p:nvPr/>
        </p:nvSpPr>
        <p:spPr>
          <a:xfrm>
            <a:off x="0" y="2796533"/>
            <a:ext cx="12178507" cy="40614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lc="http://schemas.openxmlformats.org/drawingml/2006/lockedCanvas" xmlns:a16="http://schemas.microsoft.com/office/drawing/2014/main" xmlns="" id="{370DB665-741B-4035-BDE4-CF670A721C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224" y="3374869"/>
            <a:ext cx="2793729" cy="157147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lc="http://schemas.openxmlformats.org/drawingml/2006/lockedCanvas" xmlns:a16="http://schemas.microsoft.com/office/drawing/2014/main" xmlns="" id="{6AE31935-1FF3-4E86-8E08-3B16A8D98F4E}"/>
              </a:ext>
            </a:extLst>
          </p:cNvPr>
          <p:cNvSpPr txBox="1"/>
          <p:nvPr/>
        </p:nvSpPr>
        <p:spPr>
          <a:xfrm>
            <a:off x="5975350" y="1"/>
            <a:ext cx="62166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200" b="1" dirty="0">
                <a:latin typeface="Swis721 LtEx BT" panose="020B0505020202020204" pitchFamily="34" charset="0"/>
              </a:rPr>
              <a:t>MEIO BIÓTICO _ </a:t>
            </a:r>
            <a:r>
              <a:rPr lang="en-US" sz="3200" b="1" dirty="0">
                <a:solidFill>
                  <a:srgbClr val="006600"/>
                </a:solidFill>
                <a:latin typeface="Swis721 Lt BT" panose="020B0403020202020204" pitchFamily="34" charset="0"/>
              </a:rPr>
              <a:t>FAUNA</a:t>
            </a:r>
            <a:endParaRPr lang="en-US" sz="3200" b="1" dirty="0">
              <a:solidFill>
                <a:srgbClr val="006600"/>
              </a:solidFill>
              <a:latin typeface="Swis721 LtEx BT" panose="020B0505020202020204" pitchFamily="34" charset="0"/>
            </a:endParaRPr>
          </a:p>
        </p:txBody>
      </p:sp>
      <p:sp>
        <p:nvSpPr>
          <p:cNvPr id="7" name="CaixaDeTexto 15">
            <a:extLst>
              <a:ext uri="{FF2B5EF4-FFF2-40B4-BE49-F238E27FC236}">
                <a16:creationId xmlns:lc="http://schemas.openxmlformats.org/drawingml/2006/lockedCanvas" xmlns:a16="http://schemas.microsoft.com/office/drawing/2014/main" xmlns="" id="{6596CE54-81D5-4F41-BD87-AD6FACD1E9CC}"/>
              </a:ext>
            </a:extLst>
          </p:cNvPr>
          <p:cNvSpPr txBox="1"/>
          <p:nvPr/>
        </p:nvSpPr>
        <p:spPr>
          <a:xfrm>
            <a:off x="8963001" y="1675668"/>
            <a:ext cx="186542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6600" b="1" dirty="0">
                <a:solidFill>
                  <a:srgbClr val="00B050"/>
                </a:solidFill>
                <a:latin typeface="Swis721 Lt BT" panose="020B0403020202020204" pitchFamily="34" charset="0"/>
              </a:rPr>
              <a:t>232</a:t>
            </a:r>
          </a:p>
        </p:txBody>
      </p:sp>
      <p:sp>
        <p:nvSpPr>
          <p:cNvPr id="8" name="CaixaDeTexto 13">
            <a:extLst>
              <a:ext uri="{FF2B5EF4-FFF2-40B4-BE49-F238E27FC236}">
                <a16:creationId xmlns:lc="http://schemas.openxmlformats.org/drawingml/2006/lockedCanvas" xmlns:a16="http://schemas.microsoft.com/office/drawing/2014/main" xmlns="" id="{0D8ECC21-AAC8-4827-AF96-34CD77B56F94}"/>
              </a:ext>
            </a:extLst>
          </p:cNvPr>
          <p:cNvSpPr txBox="1"/>
          <p:nvPr/>
        </p:nvSpPr>
        <p:spPr>
          <a:xfrm>
            <a:off x="8470159" y="2794251"/>
            <a:ext cx="2851113" cy="686574"/>
          </a:xfrm>
          <a:prstGeom prst="roundRect">
            <a:avLst>
              <a:gd name="adj" fmla="val 26511"/>
            </a:avLst>
          </a:prstGeom>
          <a:solidFill>
            <a:srgbClr val="00B050"/>
          </a:solidFill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 b="1" i="1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é </a:t>
            </a:r>
            <a:r>
              <a:rPr lang="pt-BR" sz="1600" b="1" i="1" dirty="0">
                <a:solidFill>
                  <a:schemeClr val="bg1"/>
                </a:solidFill>
                <a:latin typeface="Swis721 Lt BT" panose="020B0403020202020204" pitchFamily="34" charset="0"/>
              </a:rPr>
              <a:t>a estimativa de espécies de vertebrados na APA</a:t>
            </a:r>
            <a:endParaRPr lang="pt-BR" sz="1600" i="1" dirty="0">
              <a:solidFill>
                <a:schemeClr val="bg1"/>
              </a:solidFill>
            </a:endParaRPr>
          </a:p>
        </p:txBody>
      </p:sp>
      <p:sp>
        <p:nvSpPr>
          <p:cNvPr id="9" name="CaixaDeTexto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AD5D5111-F9FE-4537-A282-9AF0FBDAB4E6}"/>
              </a:ext>
            </a:extLst>
          </p:cNvPr>
          <p:cNvSpPr txBox="1"/>
          <p:nvPr/>
        </p:nvSpPr>
        <p:spPr>
          <a:xfrm>
            <a:off x="8572311" y="3893288"/>
            <a:ext cx="31102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3200" b="1" dirty="0">
                <a:solidFill>
                  <a:srgbClr val="00B050"/>
                </a:solidFill>
                <a:latin typeface="Swis721 Lt BT" panose="020B0403020202020204" pitchFamily="34" charset="0"/>
              </a:rPr>
              <a:t>06</a:t>
            </a:r>
            <a:r>
              <a:rPr lang="pt-BR" sz="2800" b="1" dirty="0">
                <a:solidFill>
                  <a:srgbClr val="00B0F0"/>
                </a:solidFill>
                <a:latin typeface="Swis721 Lt BT" panose="020B0403020202020204" pitchFamily="34" charset="0"/>
              </a:rPr>
              <a:t> de Peixes</a:t>
            </a:r>
          </a:p>
          <a:p>
            <a:pPr algn="r"/>
            <a:r>
              <a:rPr lang="pt-BR" sz="3200" b="1" dirty="0">
                <a:solidFill>
                  <a:srgbClr val="00B050"/>
                </a:solidFill>
                <a:latin typeface="Swis721 Lt BT" panose="020B0403020202020204" pitchFamily="34" charset="0"/>
              </a:rPr>
              <a:t>15</a:t>
            </a:r>
            <a:r>
              <a:rPr lang="pt-BR" sz="2800" b="1" dirty="0">
                <a:solidFill>
                  <a:srgbClr val="00B0F0"/>
                </a:solidFill>
                <a:latin typeface="Swis721 Lt BT" panose="020B0403020202020204" pitchFamily="34" charset="0"/>
              </a:rPr>
              <a:t> de Anfíbios</a:t>
            </a:r>
          </a:p>
          <a:p>
            <a:pPr algn="r"/>
            <a:r>
              <a:rPr lang="pt-BR" sz="3200" b="1" dirty="0">
                <a:solidFill>
                  <a:srgbClr val="00B050"/>
                </a:solidFill>
                <a:latin typeface="Swis721 Lt BT" panose="020B0403020202020204" pitchFamily="34" charset="0"/>
              </a:rPr>
              <a:t>07 </a:t>
            </a:r>
            <a:r>
              <a:rPr lang="pt-BR" sz="2800" b="1" dirty="0">
                <a:solidFill>
                  <a:srgbClr val="00B0F0"/>
                </a:solidFill>
                <a:latin typeface="Swis721 Lt BT" panose="020B0403020202020204" pitchFamily="34" charset="0"/>
              </a:rPr>
              <a:t>de Répteis</a:t>
            </a:r>
          </a:p>
          <a:p>
            <a:pPr algn="r"/>
            <a:r>
              <a:rPr lang="pt-BR" sz="3200" b="1" dirty="0">
                <a:solidFill>
                  <a:srgbClr val="00B050"/>
                </a:solidFill>
                <a:latin typeface="Swis721 Lt BT" panose="020B0403020202020204" pitchFamily="34" charset="0"/>
              </a:rPr>
              <a:t>21</a:t>
            </a:r>
            <a:r>
              <a:rPr lang="pt-BR" sz="2800" b="1" dirty="0">
                <a:solidFill>
                  <a:srgbClr val="00B0F0"/>
                </a:solidFill>
                <a:latin typeface="Swis721 Lt BT" panose="020B0403020202020204" pitchFamily="34" charset="0"/>
              </a:rPr>
              <a:t> de Mamíferos</a:t>
            </a:r>
            <a:endParaRPr lang="pt-BR" sz="2800" dirty="0">
              <a:solidFill>
                <a:srgbClr val="00B0F0"/>
              </a:solidFill>
              <a:latin typeface="Swis721 Lt BT" panose="020B0403020202020204" pitchFamily="34" charset="0"/>
            </a:endParaRPr>
          </a:p>
          <a:p>
            <a:pPr algn="r"/>
            <a:r>
              <a:rPr lang="pt-BR" sz="3200" b="1" dirty="0">
                <a:solidFill>
                  <a:srgbClr val="00B050"/>
                </a:solidFill>
                <a:latin typeface="Swis721 Lt BT" panose="020B0403020202020204" pitchFamily="34" charset="0"/>
              </a:rPr>
              <a:t>183</a:t>
            </a:r>
            <a:r>
              <a:rPr lang="pt-BR" sz="2800" b="1" dirty="0">
                <a:solidFill>
                  <a:srgbClr val="00B0F0"/>
                </a:solidFill>
                <a:latin typeface="Swis721 Lt BT" panose="020B0403020202020204" pitchFamily="34" charset="0"/>
              </a:rPr>
              <a:t> de Aves</a:t>
            </a:r>
            <a:endParaRPr lang="pt-BR" sz="2800" dirty="0">
              <a:solidFill>
                <a:srgbClr val="00B0F0"/>
              </a:solidFill>
              <a:latin typeface="Swis721 Lt BT" panose="020B0403020202020204" pitchFamily="34" charset="0"/>
            </a:endParaRPr>
          </a:p>
        </p:txBody>
      </p:sp>
      <p:sp>
        <p:nvSpPr>
          <p:cNvPr id="11" name="CaixaDeTexto 2">
            <a:extLst>
              <a:ext uri="{FF2B5EF4-FFF2-40B4-BE49-F238E27FC236}">
                <a16:creationId xmlns:lc="http://schemas.openxmlformats.org/drawingml/2006/lockedCanvas" xmlns:a16="http://schemas.microsoft.com/office/drawing/2014/main" xmlns="" id="{8A0227CE-712F-4FB6-8957-6B18DD863213}"/>
              </a:ext>
            </a:extLst>
          </p:cNvPr>
          <p:cNvSpPr txBox="1"/>
          <p:nvPr/>
        </p:nvSpPr>
        <p:spPr>
          <a:xfrm>
            <a:off x="1556786" y="391502"/>
            <a:ext cx="38407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000" b="1" dirty="0"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ESPÉCIES SINANTROPÍCAS</a:t>
            </a:r>
            <a:endParaRPr lang="pt-BR" sz="2000" b="1" dirty="0">
              <a:latin typeface="Swis721 Lt BT" panose="020B0403020202020204" pitchFamily="3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lc="http://schemas.openxmlformats.org/drawingml/2006/lockedCanvas" xmlns:a16="http://schemas.microsoft.com/office/drawing/2014/main" xmlns="" id="{3A830404-D4C0-4DB7-8476-87BE5811D4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159" y="996534"/>
            <a:ext cx="2048000" cy="18000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lc="http://schemas.openxmlformats.org/drawingml/2006/lockedCanvas" xmlns:a16="http://schemas.microsoft.com/office/drawing/2014/main" xmlns="" id="{9D263224-F042-4DF5-B836-26C1C3672C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534" y="4916266"/>
            <a:ext cx="2702703" cy="18000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lc="http://schemas.openxmlformats.org/drawingml/2006/lockedCanvas" xmlns:a16="http://schemas.microsoft.com/office/drawing/2014/main" xmlns="" id="{EB24D1F2-F2D4-4C5A-9779-76B772C7A2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4" r="3453" b="16755"/>
          <a:stretch/>
        </p:blipFill>
        <p:spPr>
          <a:xfrm>
            <a:off x="0" y="5358759"/>
            <a:ext cx="2478564" cy="1498407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lc="http://schemas.openxmlformats.org/drawingml/2006/lockedCanvas" xmlns:a16="http://schemas.microsoft.com/office/drawing/2014/main" xmlns="" id="{B32B42FA-4A4E-4C90-984A-364E2776E8E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" t="3681"/>
          <a:stretch/>
        </p:blipFill>
        <p:spPr>
          <a:xfrm>
            <a:off x="0" y="0"/>
            <a:ext cx="1679559" cy="1733744"/>
          </a:xfrm>
          <a:prstGeom prst="rect">
            <a:avLst/>
          </a:prstGeom>
        </p:spPr>
      </p:pic>
      <p:sp>
        <p:nvSpPr>
          <p:cNvPr id="16" name="Chave Direita 22">
            <a:extLst>
              <a:ext uri="{FF2B5EF4-FFF2-40B4-BE49-F238E27FC236}">
                <a16:creationId xmlns:lc="http://schemas.openxmlformats.org/drawingml/2006/lockedCanvas" xmlns:a16="http://schemas.microsoft.com/office/drawing/2014/main" xmlns="" id="{AA2F2D28-5B97-40F1-A63E-886506D5C11C}"/>
              </a:ext>
            </a:extLst>
          </p:cNvPr>
          <p:cNvSpPr/>
          <p:nvPr/>
        </p:nvSpPr>
        <p:spPr>
          <a:xfrm rot="16200000">
            <a:off x="9849254" y="2224886"/>
            <a:ext cx="329769" cy="3336803"/>
          </a:xfrm>
          <a:prstGeom prst="rightBrace">
            <a:avLst>
              <a:gd name="adj1" fmla="val 19887"/>
              <a:gd name="adj2" fmla="val 49026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dirty="0"/>
          </a:p>
        </p:txBody>
      </p:sp>
      <p:sp>
        <p:nvSpPr>
          <p:cNvPr id="18" name="CaixaDeTexto 36">
            <a:extLst>
              <a:ext uri="{FF2B5EF4-FFF2-40B4-BE49-F238E27FC236}">
                <a16:creationId xmlns:lc="http://schemas.openxmlformats.org/drawingml/2006/lockedCanvas" xmlns:a16="http://schemas.microsoft.com/office/drawing/2014/main" xmlns="" id="{E1D72AD2-9C5B-4A8D-B4BE-774379EC5039}"/>
              </a:ext>
            </a:extLst>
          </p:cNvPr>
          <p:cNvSpPr txBox="1"/>
          <p:nvPr/>
        </p:nvSpPr>
        <p:spPr>
          <a:xfrm>
            <a:off x="385115" y="1637743"/>
            <a:ext cx="1435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b="1" dirty="0">
                <a:latin typeface="Swis721 Lt BT" panose="020B0403020202020204" pitchFamily="34" charset="0"/>
              </a:rPr>
              <a:t>Camundongo</a:t>
            </a:r>
          </a:p>
          <a:p>
            <a:pPr algn="ctr"/>
            <a:r>
              <a:rPr lang="pt-BR" sz="1400" dirty="0">
                <a:latin typeface="Swis721 Lt BT" panose="020B0403020202020204" pitchFamily="34" charset="0"/>
              </a:rPr>
              <a:t>mus-</a:t>
            </a:r>
            <a:r>
              <a:rPr lang="pt-BR" sz="1400" dirty="0" err="1">
                <a:latin typeface="Swis721 Lt BT" panose="020B0403020202020204" pitchFamily="34" charset="0"/>
              </a:rPr>
              <a:t>musculus</a:t>
            </a:r>
            <a:endParaRPr lang="pt-BR" sz="1400" dirty="0">
              <a:latin typeface="Swis721 Lt BT" panose="020B0403020202020204" pitchFamily="34" charset="0"/>
            </a:endParaRPr>
          </a:p>
        </p:txBody>
      </p:sp>
      <p:sp>
        <p:nvSpPr>
          <p:cNvPr id="19" name="CaixaDeTexto 38">
            <a:extLst>
              <a:ext uri="{FF2B5EF4-FFF2-40B4-BE49-F238E27FC236}">
                <a16:creationId xmlns:lc="http://schemas.openxmlformats.org/drawingml/2006/lockedCanvas" xmlns:a16="http://schemas.microsoft.com/office/drawing/2014/main" xmlns="" id="{8C975A64-C9E0-4E76-B627-76B9260F3BB2}"/>
              </a:ext>
            </a:extLst>
          </p:cNvPr>
          <p:cNvSpPr txBox="1"/>
          <p:nvPr/>
        </p:nvSpPr>
        <p:spPr>
          <a:xfrm>
            <a:off x="3779264" y="3944196"/>
            <a:ext cx="19840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b="1" dirty="0">
                <a:latin typeface="Swis721 Lt BT" panose="020B0403020202020204" pitchFamily="34" charset="0"/>
              </a:rPr>
              <a:t>Carão</a:t>
            </a:r>
            <a:endParaRPr lang="pt-BR" sz="1400" b="1" i="1" dirty="0">
              <a:latin typeface="Swis721 Lt BT" panose="020B0403020202020204" pitchFamily="34" charset="0"/>
            </a:endParaRPr>
          </a:p>
          <a:p>
            <a:pPr algn="ctr"/>
            <a:r>
              <a:rPr lang="pt-BR" sz="1400" i="1" dirty="0" err="1">
                <a:latin typeface="Swis721 Lt BT" panose="020B0403020202020204" pitchFamily="34" charset="0"/>
              </a:rPr>
              <a:t>Aramus</a:t>
            </a:r>
            <a:r>
              <a:rPr lang="pt-BR" sz="1400" i="1" dirty="0">
                <a:latin typeface="Swis721 Lt BT" panose="020B0403020202020204" pitchFamily="34" charset="0"/>
              </a:rPr>
              <a:t> </a:t>
            </a:r>
            <a:r>
              <a:rPr lang="pt-BR" sz="1400" i="1" dirty="0" err="1">
                <a:latin typeface="Swis721 Lt BT" panose="020B0403020202020204" pitchFamily="34" charset="0"/>
              </a:rPr>
              <a:t>guarauna</a:t>
            </a:r>
            <a:endParaRPr lang="pt-BR" sz="1400" i="1" dirty="0">
              <a:latin typeface="Swis721 Lt BT" panose="020B0403020202020204" pitchFamily="34" charset="0"/>
            </a:endParaRPr>
          </a:p>
        </p:txBody>
      </p:sp>
      <p:sp>
        <p:nvSpPr>
          <p:cNvPr id="20" name="CaixaDeTexto 40">
            <a:extLst>
              <a:ext uri="{FF2B5EF4-FFF2-40B4-BE49-F238E27FC236}">
                <a16:creationId xmlns:lc="http://schemas.openxmlformats.org/drawingml/2006/lockedCanvas" xmlns:a16="http://schemas.microsoft.com/office/drawing/2014/main" xmlns="" id="{77A71B1E-0009-4BE0-BA38-9BCA2CDFA0C6}"/>
              </a:ext>
            </a:extLst>
          </p:cNvPr>
          <p:cNvSpPr txBox="1"/>
          <p:nvPr/>
        </p:nvSpPr>
        <p:spPr>
          <a:xfrm>
            <a:off x="2584888" y="6208418"/>
            <a:ext cx="24491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b="1" dirty="0">
                <a:latin typeface="Swis721 Lt BT" panose="020B0403020202020204" pitchFamily="34" charset="0"/>
              </a:rPr>
              <a:t>Tatu peba</a:t>
            </a:r>
          </a:p>
          <a:p>
            <a:pPr algn="ctr"/>
            <a:r>
              <a:rPr lang="pt-BR" sz="1400" dirty="0" err="1">
                <a:latin typeface="Swis721 Lt BT" panose="020B0403020202020204" pitchFamily="34" charset="0"/>
              </a:rPr>
              <a:t>Euphractus</a:t>
            </a:r>
            <a:r>
              <a:rPr lang="pt-BR" sz="1400" dirty="0">
                <a:latin typeface="Swis721 Lt BT" panose="020B0403020202020204" pitchFamily="34" charset="0"/>
              </a:rPr>
              <a:t> </a:t>
            </a:r>
            <a:r>
              <a:rPr lang="pt-BR" sz="1400" dirty="0" err="1">
                <a:latin typeface="Swis721 Lt BT" panose="020B0403020202020204" pitchFamily="34" charset="0"/>
              </a:rPr>
              <a:t>sexcinctus</a:t>
            </a:r>
            <a:endParaRPr lang="pt-BR" sz="1400" dirty="0">
              <a:latin typeface="Swis721 Lt BT" panose="020B0403020202020204" pitchFamily="34" charset="0"/>
            </a:endParaRPr>
          </a:p>
        </p:txBody>
      </p:sp>
      <p:sp>
        <p:nvSpPr>
          <p:cNvPr id="21" name="CaixaDeTexto 42">
            <a:extLst>
              <a:ext uri="{FF2B5EF4-FFF2-40B4-BE49-F238E27FC236}">
                <a16:creationId xmlns:lc="http://schemas.openxmlformats.org/drawingml/2006/lockedCanvas" xmlns:a16="http://schemas.microsoft.com/office/drawing/2014/main" xmlns="" id="{A93283D9-D70A-4337-995D-F81ABD5AD475}"/>
              </a:ext>
            </a:extLst>
          </p:cNvPr>
          <p:cNvSpPr txBox="1"/>
          <p:nvPr/>
        </p:nvSpPr>
        <p:spPr>
          <a:xfrm>
            <a:off x="25080" y="4647341"/>
            <a:ext cx="21411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b="1" dirty="0">
                <a:latin typeface="Swis721 Lt BT" panose="020B0403020202020204" pitchFamily="34" charset="0"/>
              </a:rPr>
              <a:t>Lontra</a:t>
            </a:r>
          </a:p>
          <a:p>
            <a:pPr algn="ctr"/>
            <a:r>
              <a:rPr lang="pt-BR" sz="1400" i="1" dirty="0">
                <a:solidFill>
                  <a:srgbClr val="000000"/>
                </a:solidFill>
                <a:effectLst/>
                <a:latin typeface="Swis721 Lt BT" panose="020B04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Lontra longicaudis</a:t>
            </a:r>
            <a:r>
              <a:rPr lang="pt-BR" sz="1400" dirty="0">
                <a:solidFill>
                  <a:srgbClr val="000000"/>
                </a:solidFill>
                <a:effectLst/>
                <a:latin typeface="Swis721 Lt BT" panose="020B04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pt-BR" sz="1400" dirty="0">
              <a:latin typeface="Swis721 Lt BT" panose="020B0403020202020204" pitchFamily="34" charset="0"/>
            </a:endParaRPr>
          </a:p>
        </p:txBody>
      </p:sp>
      <p:sp>
        <p:nvSpPr>
          <p:cNvPr id="22" name="CaixaDeTexto 44">
            <a:extLst>
              <a:ext uri="{FF2B5EF4-FFF2-40B4-BE49-F238E27FC236}">
                <a16:creationId xmlns:lc="http://schemas.openxmlformats.org/drawingml/2006/lockedCanvas" xmlns:a16="http://schemas.microsoft.com/office/drawing/2014/main" xmlns="" id="{6177E7D0-519E-405C-B4B2-C68B00234A3E}"/>
              </a:ext>
            </a:extLst>
          </p:cNvPr>
          <p:cNvSpPr txBox="1"/>
          <p:nvPr/>
        </p:nvSpPr>
        <p:spPr>
          <a:xfrm>
            <a:off x="4006930" y="1637743"/>
            <a:ext cx="16759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b="1" dirty="0">
                <a:latin typeface="Swis721 Lt BT" panose="020B0403020202020204" pitchFamily="34" charset="0"/>
              </a:rPr>
              <a:t>Bico de lacre</a:t>
            </a:r>
          </a:p>
          <a:p>
            <a:pPr algn="ctr"/>
            <a:r>
              <a:rPr lang="pt-BR" sz="1400" i="1" dirty="0" err="1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Estrilda</a:t>
            </a:r>
            <a:r>
              <a:rPr lang="pt-BR" sz="1400" i="1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i="1" dirty="0" err="1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astrild</a:t>
            </a:r>
            <a:endParaRPr lang="pt-BR" sz="1400" dirty="0">
              <a:latin typeface="Swis721 Lt BT" panose="020B0403020202020204" pitchFamily="34" charset="0"/>
            </a:endParaRPr>
          </a:p>
        </p:txBody>
      </p:sp>
      <p:sp>
        <p:nvSpPr>
          <p:cNvPr id="24" name="CaixaDeTexto 3">
            <a:extLst>
              <a:ext uri="{FF2B5EF4-FFF2-40B4-BE49-F238E27FC236}">
                <a16:creationId xmlns:lc="http://schemas.openxmlformats.org/drawingml/2006/lockedCanvas" xmlns:a16="http://schemas.microsoft.com/office/drawing/2014/main" xmlns="" id="{9243FCAD-896A-49F5-9EA4-D9EFF6DD6657}"/>
              </a:ext>
            </a:extLst>
          </p:cNvPr>
          <p:cNvSpPr txBox="1"/>
          <p:nvPr/>
        </p:nvSpPr>
        <p:spPr>
          <a:xfrm>
            <a:off x="2237876" y="3080715"/>
            <a:ext cx="24785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dirty="0"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RIQUEZA de FAUNA</a:t>
            </a:r>
            <a:endParaRPr lang="pt-BR" sz="2000" b="1" dirty="0">
              <a:latin typeface="Swis721 Lt B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125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ta: para Baixo 8">
            <a:extLst>
              <a:ext uri="{FF2B5EF4-FFF2-40B4-BE49-F238E27FC236}">
                <a16:creationId xmlns:lc="http://schemas.openxmlformats.org/drawingml/2006/lockedCanvas" xmlns:a16="http://schemas.microsoft.com/office/drawing/2014/main" xmlns="" id="{5FCBA122-3FB5-4C1E-BDAE-2C7143AAA02E}"/>
              </a:ext>
            </a:extLst>
          </p:cNvPr>
          <p:cNvSpPr/>
          <p:nvPr/>
        </p:nvSpPr>
        <p:spPr>
          <a:xfrm>
            <a:off x="9750984" y="1122317"/>
            <a:ext cx="2646338" cy="5657348"/>
          </a:xfrm>
          <a:prstGeom prst="downArrow">
            <a:avLst/>
          </a:prstGeom>
          <a:gradFill flip="none" rotWithShape="1">
            <a:gsLst>
              <a:gs pos="52400">
                <a:srgbClr val="86D9AC"/>
              </a:gs>
              <a:gs pos="0">
                <a:srgbClr val="00B050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lc="http://schemas.openxmlformats.org/drawingml/2006/lockedCanvas" xmlns:a16="http://schemas.microsoft.com/office/drawing/2014/main" xmlns="" id="{03FE5120-1030-46F2-B542-44BA25771B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t="2002" r="29366" b="3396"/>
          <a:stretch/>
        </p:blipFill>
        <p:spPr bwMode="auto">
          <a:xfrm>
            <a:off x="0" y="0"/>
            <a:ext cx="704484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lc="http://schemas.openxmlformats.org/drawingml/2006/lockedCanvas" xmlns:a16="http://schemas.microsoft.com/office/drawing/2014/main" xmlns="" id="{9727D237-D0C2-492C-8867-32E8E3D468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4" t="48729" r="7579" b="17415"/>
          <a:stretch/>
        </p:blipFill>
        <p:spPr bwMode="auto">
          <a:xfrm>
            <a:off x="5067179" y="4950634"/>
            <a:ext cx="1533821" cy="170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7">
            <a:extLst>
              <a:ext uri="{FF2B5EF4-FFF2-40B4-BE49-F238E27FC236}">
                <a16:creationId xmlns:lc="http://schemas.openxmlformats.org/drawingml/2006/lockedCanvas" xmlns:a16="http://schemas.microsoft.com/office/drawing/2014/main" xmlns="" id="{9955FD71-46E8-4B89-BE7C-63CAC6BDD870}"/>
              </a:ext>
            </a:extLst>
          </p:cNvPr>
          <p:cNvSpPr txBox="1"/>
          <p:nvPr/>
        </p:nvSpPr>
        <p:spPr>
          <a:xfrm>
            <a:off x="7283499" y="-14858"/>
            <a:ext cx="47031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200" b="1" dirty="0" smtClean="0">
                <a:latin typeface="Swis721 LtEx BT" panose="020B0505020202020204" pitchFamily="34" charset="0"/>
              </a:rPr>
              <a:t>USO DO SOLO</a:t>
            </a:r>
            <a:endParaRPr lang="en-US" sz="3200" b="1" dirty="0">
              <a:solidFill>
                <a:srgbClr val="C00000"/>
              </a:solidFill>
              <a:latin typeface="Swis721 LtEx BT" panose="020B0505020202020204" pitchFamily="34" charset="0"/>
            </a:endParaRPr>
          </a:p>
        </p:txBody>
      </p:sp>
      <p:sp>
        <p:nvSpPr>
          <p:cNvPr id="8" name="CaixaDeTexto 17">
            <a:extLst>
              <a:ext uri="{FF2B5EF4-FFF2-40B4-BE49-F238E27FC236}">
                <a16:creationId xmlns:lc="http://schemas.openxmlformats.org/drawingml/2006/lockedCanvas" xmlns:a16="http://schemas.microsoft.com/office/drawing/2014/main" xmlns="" id="{061EBBD3-A74A-4808-AB52-C7A1A5E55FD2}"/>
              </a:ext>
            </a:extLst>
          </p:cNvPr>
          <p:cNvSpPr txBox="1"/>
          <p:nvPr/>
        </p:nvSpPr>
        <p:spPr>
          <a:xfrm>
            <a:off x="9814153" y="1023858"/>
            <a:ext cx="2520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200" b="1" dirty="0">
                <a:latin typeface="Swis721 Lt BT" panose="020B0403020202020204" pitchFamily="34" charset="0"/>
              </a:rPr>
              <a:t>36,8%</a:t>
            </a:r>
            <a:endParaRPr lang="pt-BR" sz="3200" b="1" dirty="0"/>
          </a:p>
        </p:txBody>
      </p:sp>
      <p:cxnSp>
        <p:nvCxnSpPr>
          <p:cNvPr id="9" name="Conector de Seta Reta 18">
            <a:extLst>
              <a:ext uri="{FF2B5EF4-FFF2-40B4-BE49-F238E27FC236}">
                <a16:creationId xmlns:lc="http://schemas.openxmlformats.org/drawingml/2006/lockedCanvas" xmlns:a16="http://schemas.microsoft.com/office/drawing/2014/main" xmlns="" id="{FD644FCD-F4B6-436E-B448-B729567F06B5}"/>
              </a:ext>
            </a:extLst>
          </p:cNvPr>
          <p:cNvCxnSpPr>
            <a:cxnSpLocks/>
          </p:cNvCxnSpPr>
          <p:nvPr/>
        </p:nvCxnSpPr>
        <p:spPr>
          <a:xfrm>
            <a:off x="9434305" y="1571642"/>
            <a:ext cx="1980000" cy="0"/>
          </a:xfrm>
          <a:prstGeom prst="straightConnector1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22">
            <a:extLst>
              <a:ext uri="{FF2B5EF4-FFF2-40B4-BE49-F238E27FC236}">
                <a16:creationId xmlns:lc="http://schemas.openxmlformats.org/drawingml/2006/lockedCanvas" xmlns:a16="http://schemas.microsoft.com/office/drawing/2014/main" xmlns="" id="{AA6CD1ED-C6E3-4A4A-AB84-41F718116256}"/>
              </a:ext>
            </a:extLst>
          </p:cNvPr>
          <p:cNvSpPr txBox="1"/>
          <p:nvPr/>
        </p:nvSpPr>
        <p:spPr>
          <a:xfrm>
            <a:off x="9814153" y="2267758"/>
            <a:ext cx="2520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800" b="1" dirty="0">
                <a:latin typeface="Swis721 Lt BT" panose="020B0403020202020204" pitchFamily="34" charset="0"/>
              </a:rPr>
              <a:t>28,1%</a:t>
            </a:r>
            <a:endParaRPr lang="pt-BR" sz="2800" b="1" dirty="0"/>
          </a:p>
        </p:txBody>
      </p:sp>
      <p:cxnSp>
        <p:nvCxnSpPr>
          <p:cNvPr id="11" name="Conector de Seta Reta 23">
            <a:extLst>
              <a:ext uri="{FF2B5EF4-FFF2-40B4-BE49-F238E27FC236}">
                <a16:creationId xmlns:lc="http://schemas.openxmlformats.org/drawingml/2006/lockedCanvas" xmlns:a16="http://schemas.microsoft.com/office/drawing/2014/main" xmlns="" id="{945346BA-A217-4184-8720-2E3427C77C4E}"/>
              </a:ext>
            </a:extLst>
          </p:cNvPr>
          <p:cNvCxnSpPr>
            <a:cxnSpLocks/>
          </p:cNvCxnSpPr>
          <p:nvPr/>
        </p:nvCxnSpPr>
        <p:spPr>
          <a:xfrm>
            <a:off x="9434305" y="2772873"/>
            <a:ext cx="1980000" cy="0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27">
            <a:extLst>
              <a:ext uri="{FF2B5EF4-FFF2-40B4-BE49-F238E27FC236}">
                <a16:creationId xmlns:lc="http://schemas.openxmlformats.org/drawingml/2006/lockedCanvas" xmlns:a16="http://schemas.microsoft.com/office/drawing/2014/main" xmlns="" id="{4409CD5F-0463-4C8D-BD37-D7463A5FBA5C}"/>
              </a:ext>
            </a:extLst>
          </p:cNvPr>
          <p:cNvSpPr txBox="1"/>
          <p:nvPr/>
        </p:nvSpPr>
        <p:spPr>
          <a:xfrm>
            <a:off x="10191548" y="3636427"/>
            <a:ext cx="17652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pt-BR" sz="2400" b="1" dirty="0">
                <a:latin typeface="Swis721 Lt BT" panose="020B0403020202020204" pitchFamily="34" charset="0"/>
              </a:rPr>
              <a:t>20,9%</a:t>
            </a:r>
          </a:p>
        </p:txBody>
      </p:sp>
      <p:cxnSp>
        <p:nvCxnSpPr>
          <p:cNvPr id="13" name="Conector de Seta Reta 28">
            <a:extLst>
              <a:ext uri="{FF2B5EF4-FFF2-40B4-BE49-F238E27FC236}">
                <a16:creationId xmlns:lc="http://schemas.openxmlformats.org/drawingml/2006/lockedCanvas" xmlns:a16="http://schemas.microsoft.com/office/drawing/2014/main" xmlns="" id="{2581E08F-3ACC-464F-BE42-846CD0298B17}"/>
              </a:ext>
            </a:extLst>
          </p:cNvPr>
          <p:cNvCxnSpPr>
            <a:cxnSpLocks/>
          </p:cNvCxnSpPr>
          <p:nvPr/>
        </p:nvCxnSpPr>
        <p:spPr>
          <a:xfrm flipV="1">
            <a:off x="9434305" y="4088228"/>
            <a:ext cx="1872000" cy="2370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32">
            <a:extLst>
              <a:ext uri="{FF2B5EF4-FFF2-40B4-BE49-F238E27FC236}">
                <a16:creationId xmlns:lc="http://schemas.openxmlformats.org/drawingml/2006/lockedCanvas" xmlns:a16="http://schemas.microsoft.com/office/drawing/2014/main" xmlns="" id="{BD267996-DD5C-46B8-B8D4-4A8FD2AF856A}"/>
              </a:ext>
            </a:extLst>
          </p:cNvPr>
          <p:cNvSpPr txBox="1"/>
          <p:nvPr/>
        </p:nvSpPr>
        <p:spPr>
          <a:xfrm>
            <a:off x="10262589" y="5659219"/>
            <a:ext cx="16231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000" b="1" dirty="0">
                <a:latin typeface="Swis721 Lt BT" panose="020B0403020202020204" pitchFamily="34" charset="0"/>
              </a:rPr>
              <a:t>2,9%</a:t>
            </a:r>
            <a:endParaRPr lang="pt-BR" sz="2000" b="1" dirty="0"/>
          </a:p>
        </p:txBody>
      </p:sp>
      <p:cxnSp>
        <p:nvCxnSpPr>
          <p:cNvPr id="15" name="Conector de Seta Reta 33">
            <a:extLst>
              <a:ext uri="{FF2B5EF4-FFF2-40B4-BE49-F238E27FC236}">
                <a16:creationId xmlns:lc="http://schemas.openxmlformats.org/drawingml/2006/lockedCanvas" xmlns:a16="http://schemas.microsoft.com/office/drawing/2014/main" xmlns="" id="{EA33101B-FA7B-4DEB-8A43-C602CB5A73AA}"/>
              </a:ext>
            </a:extLst>
          </p:cNvPr>
          <p:cNvCxnSpPr>
            <a:cxnSpLocks/>
          </p:cNvCxnSpPr>
          <p:nvPr/>
        </p:nvCxnSpPr>
        <p:spPr>
          <a:xfrm flipV="1">
            <a:off x="9409883" y="6020165"/>
            <a:ext cx="1801880" cy="20408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6">
            <a:extLst>
              <a:ext uri="{FF2B5EF4-FFF2-40B4-BE49-F238E27FC236}">
                <a16:creationId xmlns:lc="http://schemas.openxmlformats.org/drawingml/2006/lockedCanvas" xmlns:a16="http://schemas.microsoft.com/office/drawing/2014/main" xmlns="" id="{C6943813-BB17-4A7A-8C4B-3D5479238B97}"/>
              </a:ext>
            </a:extLst>
          </p:cNvPr>
          <p:cNvSpPr txBox="1"/>
          <p:nvPr/>
        </p:nvSpPr>
        <p:spPr>
          <a:xfrm>
            <a:off x="6657398" y="1156143"/>
            <a:ext cx="28016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600" b="1" dirty="0">
                <a:solidFill>
                  <a:srgbClr val="0070C0"/>
                </a:solidFill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as atividades agrícolas, pastagens, culturas e reflorestamento</a:t>
            </a:r>
            <a:endParaRPr lang="pt-BR" sz="1600" b="1" dirty="0">
              <a:solidFill>
                <a:srgbClr val="0070C0"/>
              </a:solidFill>
              <a:latin typeface="Swis721 Lt BT" panose="020B0403020202020204" pitchFamily="34" charset="0"/>
            </a:endParaRPr>
          </a:p>
        </p:txBody>
      </p:sp>
      <p:sp>
        <p:nvSpPr>
          <p:cNvPr id="17" name="CaixaDeTexto 19">
            <a:extLst>
              <a:ext uri="{FF2B5EF4-FFF2-40B4-BE49-F238E27FC236}">
                <a16:creationId xmlns:lc="http://schemas.openxmlformats.org/drawingml/2006/lockedCanvas" xmlns:a16="http://schemas.microsoft.com/office/drawing/2014/main" xmlns="" id="{B2A301BA-5488-4A9B-8D39-3A32D6633A94}"/>
              </a:ext>
            </a:extLst>
          </p:cNvPr>
          <p:cNvSpPr txBox="1"/>
          <p:nvPr/>
        </p:nvSpPr>
        <p:spPr>
          <a:xfrm>
            <a:off x="7295824" y="3762231"/>
            <a:ext cx="2163194" cy="6717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5000"/>
              </a:lnSpc>
            </a:pPr>
            <a:r>
              <a:rPr lang="pt-BR" b="1" dirty="0">
                <a:solidFill>
                  <a:srgbClr val="0070C0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“S</a:t>
            </a:r>
            <a:r>
              <a:rPr lang="pt-BR" sz="1600" b="1" dirty="0">
                <a:solidFill>
                  <a:srgbClr val="0070C0"/>
                </a:solidFill>
                <a:latin typeface="Swis721 Lt BT" panose="020B0403020202020204" pitchFamily="34" charset="0"/>
                <a:cs typeface="Arial" panose="020B0604020202020204" pitchFamily="34" charset="0"/>
              </a:rPr>
              <a:t>uperfícies Artificiais</a:t>
            </a:r>
          </a:p>
          <a:p>
            <a:pPr algn="r">
              <a:lnSpc>
                <a:spcPct val="115000"/>
              </a:lnSpc>
            </a:pPr>
            <a:r>
              <a:rPr lang="pt-BR" sz="1600" b="1" dirty="0">
                <a:solidFill>
                  <a:srgbClr val="0070C0"/>
                </a:solidFill>
                <a:latin typeface="Swis721 Lt BT" panose="020B0403020202020204" pitchFamily="34" charset="0"/>
                <a:cs typeface="Arial" panose="020B0604020202020204" pitchFamily="34" charset="0"/>
              </a:rPr>
              <a:t>(áreas edificadas)</a:t>
            </a:r>
          </a:p>
        </p:txBody>
      </p:sp>
      <p:sp>
        <p:nvSpPr>
          <p:cNvPr id="18" name="CaixaDeTexto 20">
            <a:extLst>
              <a:ext uri="{FF2B5EF4-FFF2-40B4-BE49-F238E27FC236}">
                <a16:creationId xmlns:lc="http://schemas.openxmlformats.org/drawingml/2006/lockedCanvas" xmlns:a16="http://schemas.microsoft.com/office/drawing/2014/main" xmlns="" id="{252E290D-345B-4233-962C-06D846D75FFD}"/>
              </a:ext>
            </a:extLst>
          </p:cNvPr>
          <p:cNvSpPr txBox="1"/>
          <p:nvPr/>
        </p:nvSpPr>
        <p:spPr>
          <a:xfrm>
            <a:off x="7253019" y="2445745"/>
            <a:ext cx="2205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800" b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“Superfícies Naturais”</a:t>
            </a:r>
          </a:p>
          <a:p>
            <a:pPr algn="r"/>
            <a:r>
              <a:rPr lang="pt-BR" sz="1800" b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(áreas de Mata )</a:t>
            </a:r>
            <a:endParaRPr lang="pt-BR" b="1" dirty="0">
              <a:solidFill>
                <a:srgbClr val="0070C0"/>
              </a:solidFill>
            </a:endParaRPr>
          </a:p>
        </p:txBody>
      </p:sp>
      <p:sp>
        <p:nvSpPr>
          <p:cNvPr id="19" name="CaixaDeTexto 24">
            <a:extLst>
              <a:ext uri="{FF2B5EF4-FFF2-40B4-BE49-F238E27FC236}">
                <a16:creationId xmlns:lc="http://schemas.openxmlformats.org/drawingml/2006/lockedCanvas" xmlns:a16="http://schemas.microsoft.com/office/drawing/2014/main" xmlns="" id="{372A3E6D-CBDB-405D-8D53-81FFB3D45275}"/>
              </a:ext>
            </a:extLst>
          </p:cNvPr>
          <p:cNvSpPr txBox="1"/>
          <p:nvPr/>
        </p:nvSpPr>
        <p:spPr>
          <a:xfrm>
            <a:off x="7603393" y="5361425"/>
            <a:ext cx="1798040" cy="131657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5000"/>
              </a:lnSpc>
            </a:pPr>
            <a:r>
              <a:rPr lang="pt-BR" sz="1400" b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“Espaços Abertos com Pouca ou Nenhuma Cobertura Vegetal (solo exposto neste mapeamento)</a:t>
            </a:r>
          </a:p>
        </p:txBody>
      </p:sp>
    </p:spTree>
    <p:extLst>
      <p:ext uri="{BB962C8B-B14F-4D97-AF65-F5344CB8AC3E}">
        <p14:creationId xmlns:p14="http://schemas.microsoft.com/office/powerpoint/2010/main" val="1274135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97" b="8518"/>
          <a:stretch/>
        </p:blipFill>
        <p:spPr>
          <a:xfrm>
            <a:off x="1957908" y="0"/>
            <a:ext cx="10234091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2" r="32450"/>
          <a:stretch/>
        </p:blipFill>
        <p:spPr>
          <a:xfrm>
            <a:off x="0" y="4865298"/>
            <a:ext cx="1957909" cy="199270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ECAB7129-4384-4135-AFFD-A11319FA39BB}"/>
              </a:ext>
            </a:extLst>
          </p:cNvPr>
          <p:cNvSpPr txBox="1"/>
          <p:nvPr/>
        </p:nvSpPr>
        <p:spPr>
          <a:xfrm>
            <a:off x="1663173" y="5707760"/>
            <a:ext cx="2947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Swis721 LtEx BT" panose="020B0505020202020204" pitchFamily="34" charset="0"/>
              </a:rPr>
              <a:t>1</a:t>
            </a:r>
            <a:endParaRPr lang="en-US" sz="1400" b="1" dirty="0">
              <a:latin typeface="Swis721 LtEx BT" panose="020B0505020202020204" pitchFamily="34" charset="0"/>
            </a:endParaRPr>
          </a:p>
        </p:txBody>
      </p:sp>
      <p:cxnSp>
        <p:nvCxnSpPr>
          <p:cNvPr id="6" name="Conector de seta reta 5"/>
          <p:cNvCxnSpPr>
            <a:endCxn id="5" idx="1"/>
          </p:cNvCxnSpPr>
          <p:nvPr/>
        </p:nvCxnSpPr>
        <p:spPr>
          <a:xfrm>
            <a:off x="1076325" y="5861649"/>
            <a:ext cx="586848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ECAB7129-4384-4135-AFFD-A11319FA39BB}"/>
              </a:ext>
            </a:extLst>
          </p:cNvPr>
          <p:cNvSpPr txBox="1"/>
          <p:nvPr/>
        </p:nvSpPr>
        <p:spPr>
          <a:xfrm>
            <a:off x="9168873" y="3859910"/>
            <a:ext cx="2947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Swis721 LtEx BT" panose="020B0505020202020204" pitchFamily="34" charset="0"/>
              </a:rPr>
              <a:t>1</a:t>
            </a:r>
            <a:endParaRPr lang="en-US" sz="1400" b="1" dirty="0">
              <a:latin typeface="Swis721 LtEx BT" panose="020B0505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31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"/>
          <a:stretch/>
        </p:blipFill>
        <p:spPr>
          <a:xfrm>
            <a:off x="1957909" y="-16853"/>
            <a:ext cx="10234091" cy="689170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ECAB7129-4384-4135-AFFD-A11319FA39BB}"/>
              </a:ext>
            </a:extLst>
          </p:cNvPr>
          <p:cNvSpPr txBox="1"/>
          <p:nvPr/>
        </p:nvSpPr>
        <p:spPr>
          <a:xfrm>
            <a:off x="10151513" y="832990"/>
            <a:ext cx="2947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Swis721 LtEx BT" panose="020B0505020202020204" pitchFamily="34" charset="0"/>
              </a:rPr>
              <a:t>1</a:t>
            </a:r>
            <a:endParaRPr lang="en-US" sz="1400" b="1" dirty="0">
              <a:latin typeface="Swis721 LtEx BT" panose="020B0505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2" r="32450"/>
          <a:stretch/>
        </p:blipFill>
        <p:spPr>
          <a:xfrm>
            <a:off x="0" y="4882151"/>
            <a:ext cx="1957909" cy="199270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ECAB7129-4384-4135-AFFD-A11319FA39BB}"/>
              </a:ext>
            </a:extLst>
          </p:cNvPr>
          <p:cNvSpPr txBox="1"/>
          <p:nvPr/>
        </p:nvSpPr>
        <p:spPr>
          <a:xfrm>
            <a:off x="1663173" y="5707760"/>
            <a:ext cx="2947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Swis721 LtEx BT" panose="020B0505020202020204" pitchFamily="34" charset="0"/>
              </a:rPr>
              <a:t>1</a:t>
            </a:r>
            <a:endParaRPr lang="en-US" sz="1400" b="1" dirty="0">
              <a:latin typeface="Swis721 LtEx BT" panose="020B0505020202020204" pitchFamily="34" charset="0"/>
            </a:endParaRPr>
          </a:p>
        </p:txBody>
      </p:sp>
      <p:cxnSp>
        <p:nvCxnSpPr>
          <p:cNvPr id="9" name="Conector de seta reta 8"/>
          <p:cNvCxnSpPr>
            <a:endCxn id="8" idx="1"/>
          </p:cNvCxnSpPr>
          <p:nvPr/>
        </p:nvCxnSpPr>
        <p:spPr>
          <a:xfrm>
            <a:off x="1076325" y="5861649"/>
            <a:ext cx="586848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36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4373</TotalTime>
  <Words>278</Words>
  <Application>Microsoft Office PowerPoint</Application>
  <PresentationFormat>Personalizar</PresentationFormat>
  <Paragraphs>95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17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tatiana ashino</dc:creator>
  <cp:lastModifiedBy>User</cp:lastModifiedBy>
  <cp:revision>394</cp:revision>
  <dcterms:created xsi:type="dcterms:W3CDTF">2020-05-27T18:09:56Z</dcterms:created>
  <dcterms:modified xsi:type="dcterms:W3CDTF">2020-09-22T20:23:37Z</dcterms:modified>
</cp:coreProperties>
</file>