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2"/>
  </p:notesMasterIdLst>
  <p:sldIdLst>
    <p:sldId id="398" r:id="rId2"/>
    <p:sldId id="544" r:id="rId3"/>
    <p:sldId id="545" r:id="rId4"/>
    <p:sldId id="529" r:id="rId5"/>
    <p:sldId id="530" r:id="rId6"/>
    <p:sldId id="537" r:id="rId7"/>
    <p:sldId id="543" r:id="rId8"/>
    <p:sldId id="527" r:id="rId9"/>
    <p:sldId id="528" r:id="rId10"/>
    <p:sldId id="517" r:id="rId11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que Correa goncalves" initials="MC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8000"/>
    <a:srgbClr val="00CC00"/>
    <a:srgbClr val="6699FF"/>
    <a:srgbClr val="00CC66"/>
    <a:srgbClr val="FFCC00"/>
    <a:srgbClr val="FF9933"/>
    <a:srgbClr val="FFCC66"/>
    <a:srgbClr val="FFCC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12" autoAdjust="0"/>
    <p:restoredTop sz="86449" autoAdjust="0"/>
  </p:normalViewPr>
  <p:slideViewPr>
    <p:cSldViewPr showGuides="1">
      <p:cViewPr varScale="1">
        <p:scale>
          <a:sx n="67" d="100"/>
          <a:sy n="67" d="100"/>
        </p:scale>
        <p:origin x="19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100716082051492E-2"/>
          <c:y val="2.9653220760056411E-2"/>
          <c:w val="0.95189928391794854"/>
          <c:h val="0.97034677923994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2"/>
                <c:pt idx="0">
                  <c:v>Categoria 1</c:v>
                </c:pt>
                <c:pt idx="1">
                  <c:v>Categoria 2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449</c:v>
                </c:pt>
                <c:pt idx="1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98-45C2-9FA0-E9C46EDCCF75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2"/>
                <c:pt idx="0">
                  <c:v>Categoria 1</c:v>
                </c:pt>
                <c:pt idx="1">
                  <c:v>Categoria 2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298-45C2-9FA0-E9C46EDCCF75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2"/>
                <c:pt idx="0">
                  <c:v>Categoria 1</c:v>
                </c:pt>
                <c:pt idx="1">
                  <c:v>Categoria 2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298-45C2-9FA0-E9C46EDCC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98432"/>
        <c:axId val="6899968"/>
      </c:barChart>
      <c:catAx>
        <c:axId val="68984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899968"/>
        <c:crosses val="autoZero"/>
        <c:auto val="1"/>
        <c:lblAlgn val="ctr"/>
        <c:lblOffset val="100"/>
        <c:noMultiLvlLbl val="0"/>
      </c:catAx>
      <c:valAx>
        <c:axId val="689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89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8427" cy="513507"/>
          </a:xfrm>
          <a:prstGeom prst="rect">
            <a:avLst/>
          </a:prstGeom>
        </p:spPr>
        <p:txBody>
          <a:bodyPr vert="horz" lIns="95461" tIns="47731" rIns="95461" bIns="47731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4"/>
            <a:ext cx="3078427" cy="513507"/>
          </a:xfrm>
          <a:prstGeom prst="rect">
            <a:avLst/>
          </a:prstGeom>
        </p:spPr>
        <p:txBody>
          <a:bodyPr vert="horz" lIns="95461" tIns="47731" rIns="95461" bIns="47731" rtlCol="0"/>
          <a:lstStyle>
            <a:lvl1pPr algn="r">
              <a:defRPr sz="1200"/>
            </a:lvl1pPr>
          </a:lstStyle>
          <a:p>
            <a:fld id="{23F2E188-525C-404F-A771-AD08BC0202AB}" type="datetimeFigureOut">
              <a:rPr lang="pt-BR" smtClean="0"/>
              <a:t>22/09/2020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1" tIns="47731" rIns="95461" bIns="47731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4029879"/>
          </a:xfrm>
          <a:prstGeom prst="rect">
            <a:avLst/>
          </a:prstGeom>
        </p:spPr>
        <p:txBody>
          <a:bodyPr vert="horz" lIns="95461" tIns="47731" rIns="95461" bIns="47731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3506"/>
          </a:xfrm>
          <a:prstGeom prst="rect">
            <a:avLst/>
          </a:prstGeom>
        </p:spPr>
        <p:txBody>
          <a:bodyPr vert="horz" lIns="95461" tIns="47731" rIns="95461" bIns="47731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6"/>
          </a:xfrm>
          <a:prstGeom prst="rect">
            <a:avLst/>
          </a:prstGeom>
        </p:spPr>
        <p:txBody>
          <a:bodyPr vert="horz" lIns="95461" tIns="47731" rIns="95461" bIns="47731" rtlCol="0" anchor="b"/>
          <a:lstStyle>
            <a:lvl1pPr algn="r">
              <a:defRPr sz="1200"/>
            </a:lvl1pPr>
          </a:lstStyle>
          <a:p>
            <a:fld id="{1603218E-3E36-4E4D-8FEF-8A2C0F45615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810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3218E-3E36-4E4D-8FEF-8A2C0F45615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01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3218E-3E36-4E4D-8FEF-8A2C0F456153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130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2948C-5226-C34C-BBA0-037CD4E48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48461" r="12265" b="23190"/>
          <a:stretch/>
        </p:blipFill>
        <p:spPr>
          <a:xfrm>
            <a:off x="2783632" y="980728"/>
            <a:ext cx="6265950" cy="32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276B3C63-2086-400E-80B4-A03BD73C1F04}"/>
              </a:ext>
            </a:extLst>
          </p:cNvPr>
          <p:cNvSpPr/>
          <p:nvPr userDrawn="1"/>
        </p:nvSpPr>
        <p:spPr>
          <a:xfrm>
            <a:off x="0" y="6425952"/>
            <a:ext cx="12192000" cy="432048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solidFill>
                <a:srgbClr val="2857A5"/>
              </a:solidFill>
            </a:endParaRPr>
          </a:p>
        </p:txBody>
      </p:sp>
      <p:cxnSp>
        <p:nvCxnSpPr>
          <p:cNvPr id="7" name="Conector reto 8">
            <a:extLst>
              <a:ext uri="{FF2B5EF4-FFF2-40B4-BE49-F238E27FC236}">
                <a16:creationId xmlns:a16="http://schemas.microsoft.com/office/drawing/2014/main" id="{0AC27F71-8849-4910-903C-F5482466A142}"/>
              </a:ext>
            </a:extLst>
          </p:cNvPr>
          <p:cNvCxnSpPr>
            <a:cxnSpLocks/>
          </p:cNvCxnSpPr>
          <p:nvPr userDrawn="1"/>
        </p:nvCxnSpPr>
        <p:spPr>
          <a:xfrm>
            <a:off x="191344" y="747448"/>
            <a:ext cx="117867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A7FA6D19-DAC7-064A-A8B8-E2829B90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1715" y="6479658"/>
            <a:ext cx="2520315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1E49510-BA26-4250-B572-609D8B6E31CF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08" y="-201346"/>
            <a:ext cx="7538292" cy="10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63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PRESENTACAO\APRESENTACAO RIO PINHEIROS TELA CAPA.jpg">
            <a:extLst>
              <a:ext uri="{FF2B5EF4-FFF2-40B4-BE49-F238E27FC236}">
                <a16:creationId xmlns:a16="http://schemas.microsoft.com/office/drawing/2014/main" id="{B3431EDE-BF8C-4044-AC91-33D453F7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4717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F4B7948-75EB-45C1-9495-84600026037A}"/>
              </a:ext>
            </a:extLst>
          </p:cNvPr>
          <p:cNvSpPr/>
          <p:nvPr/>
        </p:nvSpPr>
        <p:spPr>
          <a:xfrm>
            <a:off x="21956" y="8626"/>
            <a:ext cx="2117696" cy="684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4B7948-75EB-45C1-9495-84600026037A}"/>
              </a:ext>
            </a:extLst>
          </p:cNvPr>
          <p:cNvSpPr/>
          <p:nvPr/>
        </p:nvSpPr>
        <p:spPr>
          <a:xfrm>
            <a:off x="10074304" y="0"/>
            <a:ext cx="2117696" cy="684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F4B7948-75EB-45C1-9495-84600026037A}"/>
              </a:ext>
            </a:extLst>
          </p:cNvPr>
          <p:cNvSpPr/>
          <p:nvPr/>
        </p:nvSpPr>
        <p:spPr>
          <a:xfrm rot="5400000">
            <a:off x="4759725" y="9798"/>
            <a:ext cx="2117696" cy="530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pic>
        <p:nvPicPr>
          <p:cNvPr id="10" name="Picture 2" descr="http://www.comunicacao.sp.gov.br/wp-content/uploads/2019/03/logo-gesp-slogan-horizontal-cor-texto-bran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412776"/>
            <a:ext cx="4608512" cy="22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F44C5F-8FE4-407D-A672-12806C36F45D}"/>
              </a:ext>
            </a:extLst>
          </p:cNvPr>
          <p:cNvSpPr txBox="1"/>
          <p:nvPr/>
        </p:nvSpPr>
        <p:spPr>
          <a:xfrm>
            <a:off x="2639616" y="494116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Operação Corta-Fogo</a:t>
            </a:r>
          </a:p>
        </p:txBody>
      </p:sp>
    </p:spTree>
    <p:extLst>
      <p:ext uri="{BB962C8B-B14F-4D97-AF65-F5344CB8AC3E}">
        <p14:creationId xmlns:p14="http://schemas.microsoft.com/office/powerpoint/2010/main" val="116443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C93388D-EBDB-4603-8D4B-A616AE04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1" y="-2667001"/>
            <a:ext cx="6858004" cy="121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D875CA7-91CB-436C-B9A1-1A9D5E6A7D81}"/>
              </a:ext>
            </a:extLst>
          </p:cNvPr>
          <p:cNvSpPr txBox="1">
            <a:spLocks noChangeArrowheads="1"/>
          </p:cNvSpPr>
          <p:nvPr/>
        </p:nvSpPr>
        <p:spPr>
          <a:xfrm>
            <a:off x="2558092" y="3356992"/>
            <a:ext cx="7075819" cy="3240360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tabLst>
                <a:tab pos="3230563" algn="l"/>
              </a:tabLst>
            </a:pPr>
            <a:endParaRPr lang="pt-BR" sz="2000" b="0" dirty="0">
              <a:cs typeface="Arial" pitchFamily="34" charset="0"/>
              <a:sym typeface="+mn-lt"/>
            </a:endParaRPr>
          </a:p>
          <a:p>
            <a:pPr algn="ctr" eaLnBrk="1" hangingPunct="1">
              <a:tabLst>
                <a:tab pos="3230563" algn="l"/>
              </a:tabLst>
            </a:pPr>
            <a:endParaRPr lang="pt-BR" sz="2000" b="0" dirty="0">
              <a:cs typeface="Arial" pitchFamily="34" charset="0"/>
              <a:sym typeface="+mn-lt"/>
            </a:endParaRPr>
          </a:p>
          <a:p>
            <a:pPr algn="ctr" eaLnBrk="1" hangingPunct="1">
              <a:tabLst>
                <a:tab pos="3230563" algn="l"/>
              </a:tabLst>
            </a:pPr>
            <a:endParaRPr lang="pt-BR" sz="2000" b="0" dirty="0">
              <a:cs typeface="Arial" pitchFamily="34" charset="0"/>
              <a:sym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D875CA7-91CB-436C-B9A1-1A9D5E6A7D81}"/>
              </a:ext>
            </a:extLst>
          </p:cNvPr>
          <p:cNvSpPr txBox="1">
            <a:spLocks noChangeArrowheads="1"/>
          </p:cNvSpPr>
          <p:nvPr/>
        </p:nvSpPr>
        <p:spPr>
          <a:xfrm>
            <a:off x="3" y="3284984"/>
            <a:ext cx="12191996" cy="3240360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tabLst>
                <a:tab pos="3230563" algn="l"/>
              </a:tabLs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JOÃO DORIA </a:t>
            </a:r>
          </a:p>
          <a:p>
            <a:pPr algn="ctr" eaLnBrk="1" hangingPunct="1">
              <a:tabLst>
                <a:tab pos="3230563" algn="l"/>
              </a:tabLst>
            </a:pPr>
            <a:r>
              <a:rPr lang="pt-BR" b="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Governador do Estado de São Paulo</a:t>
            </a:r>
          </a:p>
          <a:p>
            <a:pPr algn="ctr" eaLnBrk="1" hangingPunct="1">
              <a:tabLst>
                <a:tab pos="3230563" algn="l"/>
              </a:tabLst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  <a:sym typeface="+mn-lt"/>
            </a:endParaRPr>
          </a:p>
          <a:p>
            <a:pPr algn="ctr" eaLnBrk="1" hangingPunct="1">
              <a:tabLst>
                <a:tab pos="3230563" algn="l"/>
              </a:tabLs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RODRIGO GARCIA </a:t>
            </a:r>
          </a:p>
          <a:p>
            <a:pPr algn="ctr" eaLnBrk="1" hangingPunct="1">
              <a:tabLst>
                <a:tab pos="3230563" algn="l"/>
              </a:tabLst>
            </a:pPr>
            <a:r>
              <a:rPr lang="pt-BR" b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Vice-governador </a:t>
            </a:r>
            <a:endParaRPr lang="pt-BR" b="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  <a:sym typeface="+mn-lt"/>
            </a:endParaRPr>
          </a:p>
          <a:p>
            <a:pPr algn="ctr" eaLnBrk="1" hangingPunct="1">
              <a:tabLst>
                <a:tab pos="3230563" algn="l"/>
              </a:tabLst>
            </a:pPr>
            <a:r>
              <a:rPr lang="pt-BR" b="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Secretário de Governo </a:t>
            </a:r>
          </a:p>
          <a:p>
            <a:pPr algn="ctr" eaLnBrk="1" hangingPunct="1">
              <a:tabLst>
                <a:tab pos="3230563" algn="l"/>
              </a:tabLst>
            </a:pPr>
            <a:endParaRPr lang="pt-BR" b="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  <a:sym typeface="+mn-lt"/>
            </a:endParaRPr>
          </a:p>
          <a:p>
            <a:pPr algn="ctr" eaLnBrk="1" hangingPunct="1">
              <a:tabLst>
                <a:tab pos="3230563" algn="l"/>
              </a:tabLst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MARCOS RODRIGUES PENIDO</a:t>
            </a:r>
          </a:p>
          <a:p>
            <a:pPr algn="ctr" eaLnBrk="1" hangingPunct="1">
              <a:tabLst>
                <a:tab pos="3230563" algn="l"/>
              </a:tabLst>
            </a:pPr>
            <a:r>
              <a:rPr lang="pt-BR" b="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Secretário de</a:t>
            </a:r>
          </a:p>
          <a:p>
            <a:pPr algn="ctr" eaLnBrk="1" hangingPunct="1">
              <a:tabLst>
                <a:tab pos="3230563" algn="l"/>
              </a:tabLst>
            </a:pPr>
            <a:r>
              <a:rPr lang="pt-BR" b="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+mn-lt"/>
              </a:rPr>
              <a:t> Infraestrutura e Meio Ambiente</a:t>
            </a:r>
          </a:p>
          <a:p>
            <a:pPr algn="ctr" eaLnBrk="1" hangingPunct="1">
              <a:tabLst>
                <a:tab pos="3230563" algn="l"/>
              </a:tabLst>
            </a:pPr>
            <a:endParaRPr lang="pt-BR" b="0" dirty="0">
              <a:cs typeface="Arial" pitchFamily="34" charset="0"/>
              <a:sym typeface="+mn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93388D-EBDB-4603-8D4B-A616AE04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43464" y="-1368877"/>
            <a:ext cx="360039" cy="8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4D875CA7-91CB-436C-B9A1-1A9D5E6A7D81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4732271"/>
            <a:ext cx="11856639" cy="2160240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tabLst>
                <a:tab pos="3230563" algn="l"/>
              </a:tabLst>
            </a:pPr>
            <a:endParaRPr lang="pt-BR" b="0" dirty="0">
              <a:cs typeface="Arial" pitchFamily="34" charset="0"/>
              <a:sym typeface="+mn-l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D875CA7-91CB-436C-B9A1-1A9D5E6A7D81}"/>
              </a:ext>
            </a:extLst>
          </p:cNvPr>
          <p:cNvSpPr txBox="1">
            <a:spLocks noChangeArrowheads="1"/>
          </p:cNvSpPr>
          <p:nvPr/>
        </p:nvSpPr>
        <p:spPr>
          <a:xfrm>
            <a:off x="6158492" y="4705709"/>
            <a:ext cx="4402004" cy="2160240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tabLst>
                <a:tab pos="3230563" algn="l"/>
              </a:tabLst>
            </a:pPr>
            <a:endParaRPr lang="pt-BR" sz="2000" b="0" dirty="0">
              <a:cs typeface="Arial" pitchFamily="34" charset="0"/>
              <a:sym typeface="+mn-lt"/>
            </a:endParaRPr>
          </a:p>
        </p:txBody>
      </p:sp>
      <p:pic>
        <p:nvPicPr>
          <p:cNvPr id="17" name="Picture 2" descr="http://www.comunicacao.sp.gov.br/wp-content/uploads/2019/03/logo-gesp-slogan-horizontal-cor-texto-bran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508419"/>
            <a:ext cx="4608512" cy="22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67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172EB2B-EECB-45BA-A8CD-721E60AD0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99" y="1340768"/>
            <a:ext cx="5544616" cy="453900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F997765-5EEE-436D-B079-3A5088E7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340768"/>
            <a:ext cx="5555521" cy="453900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6D3F645-AED1-4D95-95D0-9CF33009C2FC}"/>
              </a:ext>
            </a:extLst>
          </p:cNvPr>
          <p:cNvSpPr txBox="1"/>
          <p:nvPr/>
        </p:nvSpPr>
        <p:spPr>
          <a:xfrm>
            <a:off x="8193785" y="591533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*Autorização emitida pela CETESB</a:t>
            </a:r>
          </a:p>
        </p:txBody>
      </p:sp>
    </p:spTree>
    <p:extLst>
      <p:ext uri="{BB962C8B-B14F-4D97-AF65-F5344CB8AC3E}">
        <p14:creationId xmlns:p14="http://schemas.microsoft.com/office/powerpoint/2010/main" val="360863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22F5DCE-E4E3-4B19-8FC4-7ECB6C5A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340768"/>
            <a:ext cx="5705861" cy="45669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93BCF83-56AB-4BFF-8CC6-88435FE6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340767"/>
            <a:ext cx="5941013" cy="45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0" y="908720"/>
            <a:ext cx="12192000" cy="63094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SITUAÇÃO ATUAL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479376" y="1539662"/>
            <a:ext cx="4464496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Fase atual: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VERMELHA </a:t>
            </a:r>
          </a:p>
        </p:txBody>
      </p:sp>
      <p:sp>
        <p:nvSpPr>
          <p:cNvPr id="5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636326" y="2063460"/>
            <a:ext cx="3886307" cy="4036525"/>
          </a:xfrm>
          <a:prstGeom prst="donut">
            <a:avLst>
              <a:gd name="adj" fmla="val 10645"/>
            </a:avLst>
          </a:prstGeom>
          <a:gradFill flip="none" rotWithShape="1">
            <a:gsLst>
              <a:gs pos="92000">
                <a:srgbClr val="FF5050"/>
              </a:gs>
              <a:gs pos="31000">
                <a:srgbClr val="C00000">
                  <a:lumMod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1391347" y="2919865"/>
            <a:ext cx="2376264" cy="23237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Período marcado por:</a:t>
            </a:r>
          </a:p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Falta de chuvas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Baixa umidade relativa do 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Altas temperaturas</a:t>
            </a:r>
          </a:p>
        </p:txBody>
      </p:sp>
      <p:sp>
        <p:nvSpPr>
          <p:cNvPr id="8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4284601" y="1559404"/>
            <a:ext cx="3886307" cy="4036525"/>
          </a:xfrm>
          <a:prstGeom prst="donut">
            <a:avLst>
              <a:gd name="adj" fmla="val 10645"/>
            </a:avLst>
          </a:prstGeom>
          <a:gradFill flip="none" rotWithShape="1">
            <a:gsLst>
              <a:gs pos="33000">
                <a:srgbClr val="FF5050"/>
              </a:gs>
              <a:gs pos="70000">
                <a:srgbClr val="C00000">
                  <a:lumMod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5015881" y="2148599"/>
            <a:ext cx="2376264" cy="260071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Ações prioritárias:</a:t>
            </a:r>
          </a:p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Resposta a incêndios florestais 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Fiscalização contra o uso irregular do fogo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8472264" y="2988528"/>
            <a:ext cx="2232248" cy="260071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Ações em </a:t>
            </a:r>
          </a:p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todo o Estado</a:t>
            </a:r>
          </a:p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Prevenção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Monitoramento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Controle e combate aos incêndios florestais </a:t>
            </a:r>
          </a:p>
        </p:txBody>
      </p:sp>
      <p:sp>
        <p:nvSpPr>
          <p:cNvPr id="12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7804233" y="2390085"/>
            <a:ext cx="3686789" cy="3829295"/>
          </a:xfrm>
          <a:prstGeom prst="donut">
            <a:avLst>
              <a:gd name="adj" fmla="val 10645"/>
            </a:avLst>
          </a:prstGeom>
          <a:gradFill flip="none" rotWithShape="1">
            <a:gsLst>
              <a:gs pos="92000">
                <a:srgbClr val="FF5050"/>
              </a:gs>
              <a:gs pos="31000">
                <a:srgbClr val="C00000">
                  <a:lumMod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47328" y="1167438"/>
            <a:ext cx="3194434" cy="23237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Balanço das </a:t>
            </a:r>
          </a:p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ações em SP</a:t>
            </a:r>
          </a:p>
          <a:p>
            <a:pPr algn="ctr"/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1,4 mil focos de incêndio extintos em 15 dias </a:t>
            </a: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93" y="1441656"/>
            <a:ext cx="3326909" cy="22179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" y="3933058"/>
            <a:ext cx="3742771" cy="24951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43" y="1262027"/>
            <a:ext cx="3566494" cy="23767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50" y="4028828"/>
            <a:ext cx="3516483" cy="234340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0BE80FD-2D63-46E3-87ED-61F89087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274" y="3933058"/>
            <a:ext cx="3326909" cy="24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/>
          <a:stretch/>
        </p:blipFill>
        <p:spPr>
          <a:xfrm>
            <a:off x="4007769" y="1858050"/>
            <a:ext cx="2592288" cy="168319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407368" y="1729839"/>
            <a:ext cx="3194434" cy="313932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EFETIVO DIÁRIO</a:t>
            </a:r>
          </a:p>
          <a:p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</a:rPr>
              <a:t> 1,6 mil bombeiros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</a:rPr>
              <a:t> 50 policiais rodoviários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</a:rPr>
              <a:t> 30 policiais ambientais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</a:rPr>
              <a:t> 1 mil voluntários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</a:rPr>
              <a:t> 400 viaturas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62" y="1849054"/>
            <a:ext cx="2256250" cy="16921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00" y="1844824"/>
            <a:ext cx="2279525" cy="17096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9" y="3626729"/>
            <a:ext cx="2592288" cy="19442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3"/>
          <a:stretch/>
        </p:blipFill>
        <p:spPr>
          <a:xfrm>
            <a:off x="6648062" y="3626729"/>
            <a:ext cx="2256250" cy="19442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5"/>
          <a:stretch/>
        </p:blipFill>
        <p:spPr>
          <a:xfrm>
            <a:off x="8964000" y="3626730"/>
            <a:ext cx="2279525" cy="1944214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F0D7E37-9EFB-412A-8E1F-97F3453BD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36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007770" y="1817817"/>
            <a:ext cx="2592288" cy="172819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407368" y="1617762"/>
            <a:ext cx="3194434" cy="40472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EFETIVO DIÁRIO</a:t>
            </a:r>
          </a:p>
          <a:p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13 helicópteros Águia da PM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4 aviões de combate às chamas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3,4 milhões de litros de água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5 mil lançamentos por   helicópteros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700 lançamentos por aviões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Aviões agrícolas viabilizados pela SIMA</a:t>
            </a:r>
            <a:endParaRPr lang="pt-BR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8"/>
          <a:stretch/>
        </p:blipFill>
        <p:spPr>
          <a:xfrm>
            <a:off x="6648978" y="1817816"/>
            <a:ext cx="2327342" cy="17281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33" y="1808820"/>
            <a:ext cx="2316251" cy="17371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301"/>
          <a:stretch/>
        </p:blipFill>
        <p:spPr>
          <a:xfrm>
            <a:off x="4007770" y="3573017"/>
            <a:ext cx="2592288" cy="19442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0"/>
          <a:stretch/>
        </p:blipFill>
        <p:spPr>
          <a:xfrm>
            <a:off x="6648978" y="3573016"/>
            <a:ext cx="2327342" cy="19442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8"/>
          <a:stretch/>
        </p:blipFill>
        <p:spPr>
          <a:xfrm>
            <a:off x="9035818" y="3563632"/>
            <a:ext cx="2316766" cy="19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-296423" y="908720"/>
            <a:ext cx="3898225" cy="340093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MULTAS 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</a:rPr>
              <a:t>por queimadas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fontAlgn="base"/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000" b="1" dirty="0">
                <a:latin typeface="Verdana" panose="020B0604030504040204" pitchFamily="34" charset="0"/>
                <a:ea typeface="Verdana" panose="020B0604030504040204" pitchFamily="34" charset="0"/>
              </a:rPr>
              <a:t>JAN a SET | 2019</a:t>
            </a:r>
          </a:p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449</a:t>
            </a:r>
          </a:p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pt-BR" sz="1000" b="1" dirty="0">
                <a:latin typeface="Verdana" panose="020B0604030504040204" pitchFamily="34" charset="0"/>
                <a:ea typeface="Verdana" panose="020B0604030504040204" pitchFamily="34" charset="0"/>
              </a:rPr>
              <a:t>JAN a SET | 2020</a:t>
            </a:r>
          </a:p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514</a:t>
            </a:r>
            <a:r>
              <a:rPr lang="pt-BR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pt-BR" sz="10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endParaRPr lang="pt-BR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t-BR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Aumento de </a:t>
            </a:r>
          </a:p>
          <a:p>
            <a:pPr algn="ctr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14,5 % </a:t>
            </a:r>
            <a:endParaRPr lang="pt-BR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917082916"/>
              </p:ext>
            </p:extLst>
          </p:nvPr>
        </p:nvGraphicFramePr>
        <p:xfrm>
          <a:off x="695401" y="4555832"/>
          <a:ext cx="3384375" cy="1730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2999656" y="6093296"/>
            <a:ext cx="3898225" cy="1846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Fonte: Coordenadoria de Fiscalização e Biodiversidade (CFB).</a:t>
            </a: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 r="931" b="12452"/>
          <a:stretch/>
        </p:blipFill>
        <p:spPr>
          <a:xfrm>
            <a:off x="3061199" y="1017916"/>
            <a:ext cx="9058914" cy="49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751394" y="1036721"/>
            <a:ext cx="4402334" cy="4402334"/>
          </a:xfrm>
          <a:prstGeom prst="donut">
            <a:avLst>
              <a:gd name="adj" fmla="val 10645"/>
            </a:avLst>
          </a:prstGeom>
          <a:gradFill flip="none" rotWithShape="1">
            <a:gsLst>
              <a:gs pos="92000">
                <a:srgbClr val="9772FF">
                  <a:lumMod val="52000"/>
                </a:srgbClr>
              </a:gs>
              <a:gs pos="31000">
                <a:srgbClr val="7B95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1407514" y="2348880"/>
            <a:ext cx="3085998" cy="186204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Desde 2019</a:t>
            </a: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Quase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300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tablets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+ de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150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 viaturas* </a:t>
            </a:r>
          </a:p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drones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1407514" y="5733256"/>
            <a:ext cx="3085998" cy="35394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1000" i="1" dirty="0">
                <a:latin typeface="Verdana" panose="020B0604030504040204" pitchFamily="34" charset="0"/>
                <a:ea typeface="Verdana" panose="020B0604030504040204" pitchFamily="34" charset="0"/>
              </a:rPr>
              <a:t>*Materiais destinados às equipes de fiscalização e da Polícia Ambiental. </a:t>
            </a:r>
            <a:endParaRPr lang="pt-BR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6635294" y="1036722"/>
            <a:ext cx="4402334" cy="4402334"/>
          </a:xfrm>
          <a:prstGeom prst="donut">
            <a:avLst>
              <a:gd name="adj" fmla="val 10645"/>
            </a:avLst>
          </a:prstGeom>
          <a:gradFill flip="none" rotWithShape="1">
            <a:gsLst>
              <a:gs pos="29000">
                <a:srgbClr val="9772FF">
                  <a:lumMod val="52000"/>
                </a:srgbClr>
              </a:gs>
              <a:gs pos="93000">
                <a:srgbClr val="7B95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7314218" y="2297484"/>
            <a:ext cx="3085998" cy="192360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  <a:p>
            <a:pPr algn="ctr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R$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 milhões**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em atividades preventivas da Operação Corta Fogo</a:t>
            </a: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0" y="908720"/>
            <a:ext cx="12192000" cy="63094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INVESTIMENTOS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D320388-86AC-7D49-9FD4-0FBB4DF323A1}"/>
              </a:ext>
            </a:extLst>
          </p:cNvPr>
          <p:cNvSpPr txBox="1"/>
          <p:nvPr/>
        </p:nvSpPr>
        <p:spPr>
          <a:xfrm>
            <a:off x="7536160" y="5733256"/>
            <a:ext cx="3085998" cy="35394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pt-BR" sz="1000" i="1" dirty="0">
                <a:latin typeface="Verdana" panose="020B0604030504040204" pitchFamily="34" charset="0"/>
                <a:ea typeface="Verdana" panose="020B0604030504040204" pitchFamily="34" charset="0"/>
              </a:rPr>
              <a:t>**Valor proveniente da Câmara de Compensação. </a:t>
            </a:r>
            <a:endParaRPr lang="pt-BR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25">
            <a:extLst>
              <a:ext uri="{FF2B5EF4-FFF2-40B4-BE49-F238E27FC236}">
                <a16:creationId xmlns:a16="http://schemas.microsoft.com/office/drawing/2014/main" id="{47F594E7-9A64-654C-9FD1-A27BC1B1049C}"/>
              </a:ext>
            </a:extLst>
          </p:cNvPr>
          <p:cNvGrpSpPr/>
          <p:nvPr/>
        </p:nvGrpSpPr>
        <p:grpSpPr>
          <a:xfrm rot="19714718">
            <a:off x="3832869" y="3600560"/>
            <a:ext cx="1756978" cy="1756978"/>
            <a:chOff x="6902677" y="2156525"/>
            <a:chExt cx="1756978" cy="1756978"/>
          </a:xfrm>
        </p:grpSpPr>
        <p:sp>
          <p:nvSpPr>
            <p:cNvPr id="17" name="Donut 26">
              <a:extLst>
                <a:ext uri="{FF2B5EF4-FFF2-40B4-BE49-F238E27FC236}">
                  <a16:creationId xmlns:a16="http://schemas.microsoft.com/office/drawing/2014/main" id="{F0A0591C-02F3-0547-9F76-D092CA3A27DB}"/>
                </a:ext>
              </a:extLst>
            </p:cNvPr>
            <p:cNvSpPr/>
            <p:nvPr/>
          </p:nvSpPr>
          <p:spPr>
            <a:xfrm rot="3894547">
              <a:off x="6902677" y="2156525"/>
              <a:ext cx="1756978" cy="1756978"/>
            </a:xfrm>
            <a:prstGeom prst="donut">
              <a:avLst>
                <a:gd name="adj" fmla="val 16481"/>
              </a:avLst>
            </a:prstGeom>
            <a:gradFill flip="none" rotWithShape="1">
              <a:gsLst>
                <a:gs pos="52000">
                  <a:srgbClr val="8290FE"/>
                </a:gs>
                <a:gs pos="16000">
                  <a:srgbClr val="6D9EFB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37">
              <a:extLst>
                <a:ext uri="{FF2B5EF4-FFF2-40B4-BE49-F238E27FC236}">
                  <a16:creationId xmlns:a16="http://schemas.microsoft.com/office/drawing/2014/main" id="{831937D7-BF14-8641-B1E4-3A5EB5980B4D}"/>
                </a:ext>
              </a:extLst>
            </p:cNvPr>
            <p:cNvSpPr/>
            <p:nvPr/>
          </p:nvSpPr>
          <p:spPr>
            <a:xfrm>
              <a:off x="7190966" y="2444814"/>
              <a:ext cx="1180399" cy="1180399"/>
            </a:xfrm>
            <a:prstGeom prst="ellipse">
              <a:avLst/>
            </a:prstGeom>
            <a:solidFill>
              <a:srgbClr val="324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3830976"/>
            <a:ext cx="1277471" cy="12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{CE704FAB-E5F4-A547-A052-80C349E1EC29}tf10001063</Template>
  <TotalTime>20650</TotalTime>
  <Words>237</Words>
  <Application>Microsoft Office PowerPoint</Application>
  <PresentationFormat>Widescreen</PresentationFormat>
  <Paragraphs>89</Paragraphs>
  <Slides>10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Verdana</vt:lpstr>
      <vt:lpstr>Wingdings</vt:lpstr>
      <vt:lpstr>Mesh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RUDNEI FERREIRA DE SOUZA</dc:creator>
  <cp:lastModifiedBy>Monique Correa goncalves</cp:lastModifiedBy>
  <cp:revision>2180</cp:revision>
  <cp:lastPrinted>2020-09-03T23:27:06Z</cp:lastPrinted>
  <dcterms:created xsi:type="dcterms:W3CDTF">2014-07-01T15:16:56Z</dcterms:created>
  <dcterms:modified xsi:type="dcterms:W3CDTF">2020-09-23T01:15:02Z</dcterms:modified>
</cp:coreProperties>
</file>