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92" r:id="rId2"/>
    <p:sldId id="277" r:id="rId3"/>
    <p:sldId id="373" r:id="rId4"/>
    <p:sldId id="276" r:id="rId5"/>
    <p:sldId id="375" r:id="rId6"/>
    <p:sldId id="362" r:id="rId7"/>
    <p:sldId id="376" r:id="rId8"/>
    <p:sldId id="349" r:id="rId9"/>
    <p:sldId id="370" r:id="rId10"/>
    <p:sldId id="367" r:id="rId11"/>
    <p:sldId id="372" r:id="rId12"/>
    <p:sldId id="382" r:id="rId13"/>
    <p:sldId id="385" r:id="rId14"/>
    <p:sldId id="352" r:id="rId15"/>
    <p:sldId id="353" r:id="rId16"/>
    <p:sldId id="381" r:id="rId17"/>
    <p:sldId id="374" r:id="rId18"/>
    <p:sldId id="356" r:id="rId19"/>
    <p:sldId id="354" r:id="rId20"/>
    <p:sldId id="357" r:id="rId21"/>
    <p:sldId id="371" r:id="rId22"/>
    <p:sldId id="369" r:id="rId23"/>
    <p:sldId id="363" r:id="rId24"/>
    <p:sldId id="377" r:id="rId25"/>
    <p:sldId id="278" r:id="rId26"/>
    <p:sldId id="304" r:id="rId27"/>
    <p:sldId id="306" r:id="rId28"/>
    <p:sldId id="303" r:id="rId29"/>
    <p:sldId id="309" r:id="rId30"/>
    <p:sldId id="279" r:id="rId31"/>
    <p:sldId id="286" r:id="rId32"/>
    <p:sldId id="297" r:id="rId33"/>
    <p:sldId id="293" r:id="rId34"/>
    <p:sldId id="295" r:id="rId35"/>
    <p:sldId id="281" r:id="rId36"/>
    <p:sldId id="280" r:id="rId37"/>
    <p:sldId id="378" r:id="rId38"/>
    <p:sldId id="366" r:id="rId39"/>
    <p:sldId id="386" r:id="rId40"/>
    <p:sldId id="379" r:id="rId41"/>
    <p:sldId id="307" r:id="rId42"/>
    <p:sldId id="285" r:id="rId43"/>
    <p:sldId id="308" r:id="rId44"/>
    <p:sldId id="289" r:id="rId45"/>
    <p:sldId id="384" r:id="rId46"/>
    <p:sldId id="380" r:id="rId47"/>
    <p:sldId id="291" r:id="rId48"/>
  </p:sldIdLst>
  <p:sldSz cx="9144000" cy="6858000" type="screen4x3"/>
  <p:notesSz cx="6735763" cy="98663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7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12" autoAdjust="0"/>
    <p:restoredTop sz="94660"/>
  </p:normalViewPr>
  <p:slideViewPr>
    <p:cSldViewPr showGuides="1">
      <p:cViewPr>
        <p:scale>
          <a:sx n="90" d="100"/>
          <a:sy n="90" d="100"/>
        </p:scale>
        <p:origin x="-2244" y="-546"/>
      </p:cViewPr>
      <p:guideLst>
        <p:guide orient="horz" pos="2160"/>
        <p:guide orient="horz" pos="379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5D004-9389-4E87-8957-990B1A24DA5D}" type="doc">
      <dgm:prSet loTypeId="urn:microsoft.com/office/officeart/2005/8/layout/default#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pt-BR"/>
        </a:p>
      </dgm:t>
    </dgm:pt>
    <dgm:pt modelId="{84ACC30B-BDF6-424C-958B-7BD09CDF807C}">
      <dgm:prSet phldrT="[Texto]"/>
      <dgm:spPr/>
      <dgm:t>
        <a:bodyPr/>
        <a:lstStyle/>
        <a:p>
          <a:r>
            <a:rPr lang="pt-BR" dirty="0"/>
            <a:t>Fiscalização em unidades de conservação</a:t>
          </a:r>
        </a:p>
      </dgm:t>
    </dgm:pt>
    <dgm:pt modelId="{CF205DA3-349E-42DA-A491-6B522C68DFFA}" type="parTrans" cxnId="{FEB030D8-69E7-4B7E-8679-21AF17FE6A9D}">
      <dgm:prSet/>
      <dgm:spPr/>
      <dgm:t>
        <a:bodyPr/>
        <a:lstStyle/>
        <a:p>
          <a:endParaRPr lang="pt-BR"/>
        </a:p>
      </dgm:t>
    </dgm:pt>
    <dgm:pt modelId="{B6F41E06-E017-432A-A999-A438C184AEE5}" type="sibTrans" cxnId="{FEB030D8-69E7-4B7E-8679-21AF17FE6A9D}">
      <dgm:prSet/>
      <dgm:spPr/>
      <dgm:t>
        <a:bodyPr/>
        <a:lstStyle/>
        <a:p>
          <a:endParaRPr lang="pt-BR"/>
        </a:p>
      </dgm:t>
    </dgm:pt>
    <dgm:pt modelId="{3FB72B7C-9D27-43D3-BC97-53709D461C26}">
      <dgm:prSet phldrT="[Texto]"/>
      <dgm:spPr/>
      <dgm:t>
        <a:bodyPr/>
        <a:lstStyle/>
        <a:p>
          <a:r>
            <a:rPr lang="pt-BR" dirty="0"/>
            <a:t>Fiscalização da pesca marítima</a:t>
          </a:r>
        </a:p>
      </dgm:t>
    </dgm:pt>
    <dgm:pt modelId="{968FFF29-00B8-4874-8739-35E21E1872F1}" type="parTrans" cxnId="{D2EC467C-259D-402E-B048-14A1931D97B3}">
      <dgm:prSet/>
      <dgm:spPr/>
      <dgm:t>
        <a:bodyPr/>
        <a:lstStyle/>
        <a:p>
          <a:endParaRPr lang="pt-BR"/>
        </a:p>
      </dgm:t>
    </dgm:pt>
    <dgm:pt modelId="{3213625A-B978-46B3-9CD2-8D22C0C0CBE5}" type="sibTrans" cxnId="{D2EC467C-259D-402E-B048-14A1931D97B3}">
      <dgm:prSet/>
      <dgm:spPr/>
      <dgm:t>
        <a:bodyPr/>
        <a:lstStyle/>
        <a:p>
          <a:endParaRPr lang="pt-BR"/>
        </a:p>
      </dgm:t>
    </dgm:pt>
    <dgm:pt modelId="{AEE73994-01BC-4FFB-91BC-65E5881C59CC}">
      <dgm:prSet phldrT="[Texto]"/>
      <dgm:spPr/>
      <dgm:t>
        <a:bodyPr/>
        <a:lstStyle/>
        <a:p>
          <a:r>
            <a:rPr lang="pt-BR" dirty="0"/>
            <a:t>Fiscalização por </a:t>
          </a:r>
          <a:r>
            <a:rPr lang="pt-BR"/>
            <a:t>Imagem de Satélite</a:t>
          </a:r>
          <a:endParaRPr lang="pt-BR" dirty="0"/>
        </a:p>
      </dgm:t>
    </dgm:pt>
    <dgm:pt modelId="{595AF04E-F992-4126-A2D1-2A4D8E746EB2}" type="parTrans" cxnId="{6A0573EA-6082-433B-95CD-B7A1EE44B6E6}">
      <dgm:prSet/>
      <dgm:spPr/>
      <dgm:t>
        <a:bodyPr/>
        <a:lstStyle/>
        <a:p>
          <a:endParaRPr lang="pt-BR"/>
        </a:p>
      </dgm:t>
    </dgm:pt>
    <dgm:pt modelId="{B51990FA-589C-45A5-8B77-F121313F86A4}" type="sibTrans" cxnId="{6A0573EA-6082-433B-95CD-B7A1EE44B6E6}">
      <dgm:prSet/>
      <dgm:spPr/>
      <dgm:t>
        <a:bodyPr/>
        <a:lstStyle/>
        <a:p>
          <a:endParaRPr lang="pt-BR"/>
        </a:p>
      </dgm:t>
    </dgm:pt>
    <dgm:pt modelId="{D0BD9123-2863-4A65-8A19-CF6BC0F88371}">
      <dgm:prSet/>
      <dgm:spPr/>
      <dgm:t>
        <a:bodyPr/>
        <a:lstStyle/>
        <a:p>
          <a:r>
            <a:rPr lang="pt-BR" dirty="0"/>
            <a:t>Incêndios florestais e queimadas</a:t>
          </a:r>
        </a:p>
      </dgm:t>
    </dgm:pt>
    <dgm:pt modelId="{2BEE0D10-C3A5-4708-81A9-F12975B2C166}" type="parTrans" cxnId="{92548482-F1EF-4650-BB95-12269849F314}">
      <dgm:prSet/>
      <dgm:spPr/>
      <dgm:t>
        <a:bodyPr/>
        <a:lstStyle/>
        <a:p>
          <a:endParaRPr lang="pt-BR"/>
        </a:p>
      </dgm:t>
    </dgm:pt>
    <dgm:pt modelId="{2D1F5A43-112F-4EC1-8C02-3D78CC8C3BD4}" type="sibTrans" cxnId="{92548482-F1EF-4650-BB95-12269849F314}">
      <dgm:prSet/>
      <dgm:spPr/>
      <dgm:t>
        <a:bodyPr/>
        <a:lstStyle/>
        <a:p>
          <a:endParaRPr lang="pt-BR"/>
        </a:p>
      </dgm:t>
    </dgm:pt>
    <dgm:pt modelId="{00429058-0FA2-4046-B054-F9E95DFF9A56}" type="pres">
      <dgm:prSet presAssocID="{C675D004-9389-4E87-8957-990B1A24DA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D739382-2FE1-46ED-87FD-15F6D00D18B7}" type="pres">
      <dgm:prSet presAssocID="{D0BD9123-2863-4A65-8A19-CF6BC0F8837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A48234-C1F7-4F22-B128-D6365518BE20}" type="pres">
      <dgm:prSet presAssocID="{2D1F5A43-112F-4EC1-8C02-3D78CC8C3BD4}" presName="sibTrans" presStyleCnt="0"/>
      <dgm:spPr/>
    </dgm:pt>
    <dgm:pt modelId="{5F292076-F9A2-43A6-94EE-BF894B370474}" type="pres">
      <dgm:prSet presAssocID="{84ACC30B-BDF6-424C-958B-7BD09CDF807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18F439-93D7-4E79-8951-807E6BA1D1D1}" type="pres">
      <dgm:prSet presAssocID="{B6F41E06-E017-432A-A999-A438C184AEE5}" presName="sibTrans" presStyleCnt="0"/>
      <dgm:spPr/>
    </dgm:pt>
    <dgm:pt modelId="{507F2605-28C3-4850-A2A9-8C0D0818E581}" type="pres">
      <dgm:prSet presAssocID="{3FB72B7C-9D27-43D3-BC97-53709D461C2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CF82C6A-4003-4EFE-893B-C37D08C6BD27}" type="pres">
      <dgm:prSet presAssocID="{3213625A-B978-46B3-9CD2-8D22C0C0CBE5}" presName="sibTrans" presStyleCnt="0"/>
      <dgm:spPr/>
    </dgm:pt>
    <dgm:pt modelId="{0754A5FB-8014-459B-988A-C87E5D632659}" type="pres">
      <dgm:prSet presAssocID="{AEE73994-01BC-4FFB-91BC-65E5881C59C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EB030D8-69E7-4B7E-8679-21AF17FE6A9D}" srcId="{C675D004-9389-4E87-8957-990B1A24DA5D}" destId="{84ACC30B-BDF6-424C-958B-7BD09CDF807C}" srcOrd="1" destOrd="0" parTransId="{CF205DA3-349E-42DA-A491-6B522C68DFFA}" sibTransId="{B6F41E06-E017-432A-A999-A438C184AEE5}"/>
    <dgm:cxn modelId="{681F6D10-A6ED-4CE4-A4D7-908474C36E9B}" type="presOf" srcId="{3FB72B7C-9D27-43D3-BC97-53709D461C26}" destId="{507F2605-28C3-4850-A2A9-8C0D0818E581}" srcOrd="0" destOrd="0" presId="urn:microsoft.com/office/officeart/2005/8/layout/default#1"/>
    <dgm:cxn modelId="{AED56933-0DEC-46E7-9003-671D349718BA}" type="presOf" srcId="{84ACC30B-BDF6-424C-958B-7BD09CDF807C}" destId="{5F292076-F9A2-43A6-94EE-BF894B370474}" srcOrd="0" destOrd="0" presId="urn:microsoft.com/office/officeart/2005/8/layout/default#1"/>
    <dgm:cxn modelId="{387119F9-D35D-426D-91CE-836EAB54C8E3}" type="presOf" srcId="{D0BD9123-2863-4A65-8A19-CF6BC0F88371}" destId="{5D739382-2FE1-46ED-87FD-15F6D00D18B7}" srcOrd="0" destOrd="0" presId="urn:microsoft.com/office/officeart/2005/8/layout/default#1"/>
    <dgm:cxn modelId="{6D05255D-B362-4F78-BC24-71DAA84A4547}" type="presOf" srcId="{AEE73994-01BC-4FFB-91BC-65E5881C59CC}" destId="{0754A5FB-8014-459B-988A-C87E5D632659}" srcOrd="0" destOrd="0" presId="urn:microsoft.com/office/officeart/2005/8/layout/default#1"/>
    <dgm:cxn modelId="{D2EC467C-259D-402E-B048-14A1931D97B3}" srcId="{C675D004-9389-4E87-8957-990B1A24DA5D}" destId="{3FB72B7C-9D27-43D3-BC97-53709D461C26}" srcOrd="2" destOrd="0" parTransId="{968FFF29-00B8-4874-8739-35E21E1872F1}" sibTransId="{3213625A-B978-46B3-9CD2-8D22C0C0CBE5}"/>
    <dgm:cxn modelId="{386D9D75-DB3E-4346-B717-0A2D3566E2A2}" type="presOf" srcId="{C675D004-9389-4E87-8957-990B1A24DA5D}" destId="{00429058-0FA2-4046-B054-F9E95DFF9A56}" srcOrd="0" destOrd="0" presId="urn:microsoft.com/office/officeart/2005/8/layout/default#1"/>
    <dgm:cxn modelId="{6A0573EA-6082-433B-95CD-B7A1EE44B6E6}" srcId="{C675D004-9389-4E87-8957-990B1A24DA5D}" destId="{AEE73994-01BC-4FFB-91BC-65E5881C59CC}" srcOrd="3" destOrd="0" parTransId="{595AF04E-F992-4126-A2D1-2A4D8E746EB2}" sibTransId="{B51990FA-589C-45A5-8B77-F121313F86A4}"/>
    <dgm:cxn modelId="{92548482-F1EF-4650-BB95-12269849F314}" srcId="{C675D004-9389-4E87-8957-990B1A24DA5D}" destId="{D0BD9123-2863-4A65-8A19-CF6BC0F88371}" srcOrd="0" destOrd="0" parTransId="{2BEE0D10-C3A5-4708-81A9-F12975B2C166}" sibTransId="{2D1F5A43-112F-4EC1-8C02-3D78CC8C3BD4}"/>
    <dgm:cxn modelId="{733C5565-9757-4BF4-B944-8F3DAD3718D2}" type="presParOf" srcId="{00429058-0FA2-4046-B054-F9E95DFF9A56}" destId="{5D739382-2FE1-46ED-87FD-15F6D00D18B7}" srcOrd="0" destOrd="0" presId="urn:microsoft.com/office/officeart/2005/8/layout/default#1"/>
    <dgm:cxn modelId="{862C9370-BE5B-4BBC-9C0A-A05C7A602012}" type="presParOf" srcId="{00429058-0FA2-4046-B054-F9E95DFF9A56}" destId="{21A48234-C1F7-4F22-B128-D6365518BE20}" srcOrd="1" destOrd="0" presId="urn:microsoft.com/office/officeart/2005/8/layout/default#1"/>
    <dgm:cxn modelId="{07CB4466-B6E5-4AAA-9FC4-0F501431CABC}" type="presParOf" srcId="{00429058-0FA2-4046-B054-F9E95DFF9A56}" destId="{5F292076-F9A2-43A6-94EE-BF894B370474}" srcOrd="2" destOrd="0" presId="urn:microsoft.com/office/officeart/2005/8/layout/default#1"/>
    <dgm:cxn modelId="{974DDDAF-9D21-4E0D-B9DA-C991D5A823D8}" type="presParOf" srcId="{00429058-0FA2-4046-B054-F9E95DFF9A56}" destId="{E918F439-93D7-4E79-8951-807E6BA1D1D1}" srcOrd="3" destOrd="0" presId="urn:microsoft.com/office/officeart/2005/8/layout/default#1"/>
    <dgm:cxn modelId="{873B194F-6E3B-4670-951B-6579B955E34E}" type="presParOf" srcId="{00429058-0FA2-4046-B054-F9E95DFF9A56}" destId="{507F2605-28C3-4850-A2A9-8C0D0818E581}" srcOrd="4" destOrd="0" presId="urn:microsoft.com/office/officeart/2005/8/layout/default#1"/>
    <dgm:cxn modelId="{32FAF510-95E1-4709-9F5F-2D16C6DB4D24}" type="presParOf" srcId="{00429058-0FA2-4046-B054-F9E95DFF9A56}" destId="{ACF82C6A-4003-4EFE-893B-C37D08C6BD27}" srcOrd="5" destOrd="0" presId="urn:microsoft.com/office/officeart/2005/8/layout/default#1"/>
    <dgm:cxn modelId="{599FE071-A997-4921-B00B-027DE95775B3}" type="presParOf" srcId="{00429058-0FA2-4046-B054-F9E95DFF9A56}" destId="{0754A5FB-8014-459B-988A-C87E5D632659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14764" y="0"/>
            <a:ext cx="2919412" cy="4953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907A2E4-851F-417C-9BC1-F765D2533DE7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14764" y="9371013"/>
            <a:ext cx="2919412" cy="4953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83506C1E-299F-4672-B527-368B0E8F56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28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06C1E-299F-4672-B527-368B0E8F56D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354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06C1E-299F-4672-B527-368B0E8F56D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47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06C1E-299F-4672-B527-368B0E8F56D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790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09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6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174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932733-DE66-A844-89AA-0043C6E3F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0"/>
          <a:stretch/>
        </p:blipFill>
        <p:spPr>
          <a:xfrm>
            <a:off x="1475656" y="1700808"/>
            <a:ext cx="6192688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16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932733-DE66-A844-89AA-0043C6E3F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0"/>
          <a:stretch/>
        </p:blipFill>
        <p:spPr>
          <a:xfrm>
            <a:off x="1475656" y="1700808"/>
            <a:ext cx="6192688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16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766EB2D-566E-4FD4-9225-329A9C6B6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6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EFA5926-E58D-4A52-AC99-C340ECF54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8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135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32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87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577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80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1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DD701-20BD-4195-A0E0-55F3A1493069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30FE4-DC8B-46C8-A867-E500D9846D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4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Renovacao_Usinas_2015.xlsx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diagramData" Target="../diagrams/data1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diagramDrawing" Target="../diagrams/drawing1.xml"/><Relationship Id="rId5" Type="http://schemas.openxmlformats.org/officeDocument/2006/relationships/image" Target="../media/image23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2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0">
            <a:extLst>
              <a:ext uri="{FF2B5EF4-FFF2-40B4-BE49-F238E27FC236}">
                <a16:creationId xmlns:a16="http://schemas.microsoft.com/office/drawing/2014/main" xmlns="" id="{3B783656-A190-C340-9646-82E62A60B711}"/>
              </a:ext>
            </a:extLst>
          </p:cNvPr>
          <p:cNvSpPr txBox="1"/>
          <p:nvPr/>
        </p:nvSpPr>
        <p:spPr>
          <a:xfrm>
            <a:off x="251520" y="4275093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Gotham Book" pitchFamily="2" charset="0"/>
                <a:ea typeface="Verdana" panose="020B0604030504040204" pitchFamily="34" charset="0"/>
                <a:cs typeface="Arial" panose="020B0604020202020204" pitchFamily="34" charset="0"/>
              </a:rPr>
              <a:t>Secretaria de Infraestrutura e Meio </a:t>
            </a:r>
            <a:r>
              <a:rPr lang="pt-BR" sz="2800" b="1" dirty="0" smtClean="0">
                <a:latin typeface="Gotham Book" pitchFamily="2" charset="0"/>
                <a:ea typeface="Verdana" panose="020B0604030504040204" pitchFamily="34" charset="0"/>
                <a:cs typeface="Arial" panose="020B0604020202020204" pitchFamily="34" charset="0"/>
              </a:rPr>
              <a:t>Ambiente</a:t>
            </a:r>
          </a:p>
          <a:p>
            <a:pPr algn="ctr"/>
            <a:r>
              <a:rPr lang="pt-BR" sz="2800" b="1" dirty="0" smtClean="0">
                <a:latin typeface="Gotham Book" pitchFamily="2" charset="0"/>
                <a:ea typeface="Verdana" panose="020B0604030504040204" pitchFamily="34" charset="0"/>
                <a:cs typeface="Arial" panose="020B0604020202020204" pitchFamily="34" charset="0"/>
              </a:rPr>
              <a:t>SIMA</a:t>
            </a:r>
            <a:endParaRPr lang="pt-BR" sz="2800" b="1" dirty="0">
              <a:latin typeface="Gotham Book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19672" y="5559623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Diretrizes Estratégicas 2019/2022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1.Beckup_Bruna_set_2015\Pictures\Pictures\Ubatuba - PEIA\DSC008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196752"/>
            <a:ext cx="3579283" cy="2369006"/>
          </a:xfrm>
          <a:prstGeom prst="rect">
            <a:avLst/>
          </a:prstGeom>
          <a:noFill/>
          <a:extLst/>
        </p:spPr>
      </p:pic>
      <p:pic>
        <p:nvPicPr>
          <p:cNvPr id="4" name="Imagem 3"/>
          <p:cNvPicPr/>
          <p:nvPr/>
        </p:nvPicPr>
        <p:blipFill>
          <a:blip r:embed="rId4"/>
          <a:stretch>
            <a:fillRect/>
          </a:stretch>
        </p:blipFill>
        <p:spPr>
          <a:xfrm>
            <a:off x="-15395" y="1196752"/>
            <a:ext cx="3219243" cy="19442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36512" y="1196752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 Intervales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491880" y="3411870"/>
            <a:ext cx="3300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 Ilha Anchieta</a:t>
            </a:r>
          </a:p>
        </p:txBody>
      </p:sp>
      <p:pic>
        <p:nvPicPr>
          <p:cNvPr id="9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5" b="15187"/>
          <a:stretch/>
        </p:blipFill>
        <p:spPr>
          <a:xfrm>
            <a:off x="-3509" y="3140968"/>
            <a:ext cx="3207357" cy="115212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-50274" y="3140968"/>
            <a:ext cx="354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 Ilha do Cardoso</a:t>
            </a:r>
          </a:p>
        </p:txBody>
      </p:sp>
      <p:pic>
        <p:nvPicPr>
          <p:cNvPr id="11" name="Picture 7" descr="Resultado de imagem para morro do diabo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20928" r="2183" b="26345"/>
          <a:stretch/>
        </p:blipFill>
        <p:spPr bwMode="auto">
          <a:xfrm>
            <a:off x="3108381" y="3201370"/>
            <a:ext cx="3723299" cy="1163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131840" y="3265239"/>
            <a:ext cx="3341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 Morro do Diabo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339FC619-5D51-4D09-9324-974AC012CE9F}"/>
              </a:ext>
            </a:extLst>
          </p:cNvPr>
          <p:cNvSpPr txBox="1">
            <a:spLocks/>
          </p:cNvSpPr>
          <p:nvPr/>
        </p:nvSpPr>
        <p:spPr>
          <a:xfrm>
            <a:off x="457200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Revitalização em UC</a:t>
            </a:r>
            <a:endParaRPr lang="pt-BR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xmlns="" id="{35EFB3E3-86B0-43E0-95F8-846EEDCAB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96" y="4847688"/>
            <a:ext cx="8229600" cy="792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Investimentos em revitalização de estruturas e equipamentos de uso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público, sedes e trilhas</a:t>
            </a:r>
          </a:p>
          <a:p>
            <a:pPr marL="0" indent="0">
              <a:buNone/>
            </a:pP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96752"/>
            <a:ext cx="237626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203847" y="2779201"/>
            <a:ext cx="3341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 </a:t>
            </a:r>
            <a:r>
              <a:rPr lang="pt-BR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Ilha Anchieta</a:t>
            </a:r>
            <a:endParaRPr lang="pt-BR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804248" y="1268760"/>
            <a:ext cx="1855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 Juréia </a:t>
            </a:r>
            <a:r>
              <a:rPr lang="pt-BR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Itatins</a:t>
            </a:r>
            <a:endParaRPr lang="pt-BR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4834880" cy="4525963"/>
          </a:xfrm>
        </p:spPr>
        <p:txBody>
          <a:bodyPr>
            <a:normAutofit lnSpcReduction="10000"/>
          </a:bodyPr>
          <a:lstStyle/>
          <a:p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Comitê de 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Integração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conclusão dos Planos de Manejo até 2022 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Proteção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Conservação da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Biodiversidade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Maior integração entre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atores sociais: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comunidades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produtores, poder público local,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gestores das unidades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agentes de fiscalização e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licenciamento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Planos de Manejo</a:t>
            </a:r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820" y="1124744"/>
            <a:ext cx="3151644" cy="44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/>
          <a:stretch/>
        </p:blipFill>
        <p:spPr bwMode="auto">
          <a:xfrm>
            <a:off x="4355976" y="3172743"/>
            <a:ext cx="4658101" cy="31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95736" y="5229200"/>
            <a:ext cx="2097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Atualização do Inventário Florestal após 10 anos</a:t>
            </a:r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 txBox="1">
            <a:spLocks/>
          </p:cNvSpPr>
          <p:nvPr/>
        </p:nvSpPr>
        <p:spPr>
          <a:xfrm>
            <a:off x="457200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Pesquisas Ambientais </a:t>
            </a:r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872208"/>
          </a:xfrm>
        </p:spPr>
        <p:txBody>
          <a:bodyPr>
            <a:normAutofit/>
          </a:bodyPr>
          <a:lstStyle/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Apoio aos Planos de Manejo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Parceria com Fapesp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Constituição dos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NITs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– Núcleos de Inovação Tecnológica nos Institutos e Fundação Zoo</a:t>
            </a:r>
          </a:p>
          <a:p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 txBox="1">
            <a:spLocks noGrp="1"/>
          </p:cNvSpPr>
          <p:nvPr>
            <p:ph idx="1"/>
          </p:nvPr>
        </p:nvSpPr>
        <p:spPr>
          <a:xfrm>
            <a:off x="457200" y="1260975"/>
            <a:ext cx="82296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Avaliação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Mapeamento de Risco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Região Metropolitana de São Paulo e Baixada Santista</a:t>
            </a:r>
          </a:p>
          <a:p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Planos Preventivos de Defesa Civil em parceria com municípios – Operação Verão</a:t>
            </a:r>
          </a:p>
          <a:p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 Estadual de Prevenção de Desastres naturais e de Redução de Riscos Geológicos</a:t>
            </a:r>
            <a:endParaRPr lang="pt-BR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 txBox="1">
            <a:spLocks/>
          </p:cNvSpPr>
          <p:nvPr/>
        </p:nvSpPr>
        <p:spPr>
          <a:xfrm>
            <a:off x="35496" y="144016"/>
            <a:ext cx="794156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Redução de Riscos Geológicos</a:t>
            </a:r>
            <a:endParaRPr lang="pt-BR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22963" r="50990" b="29445"/>
          <a:stretch/>
        </p:blipFill>
        <p:spPr bwMode="auto">
          <a:xfrm>
            <a:off x="18080" y="3933502"/>
            <a:ext cx="9101832" cy="252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979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Restauração Ecológica</a:t>
            </a:r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Programa Nascentes</a:t>
            </a:r>
          </a:p>
          <a:p>
            <a:pPr lvl="1"/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Conservação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de recursos hídricos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aliada à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proteção da biodiversidade</a:t>
            </a:r>
          </a:p>
          <a:p>
            <a:pPr lvl="1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301 municípios com projetos em andamento</a:t>
            </a:r>
          </a:p>
        </p:txBody>
      </p:sp>
      <p:sp>
        <p:nvSpPr>
          <p:cNvPr id="4" name="AutoShape 2" descr="https://smastr16.blob.core.windows.net/programanascentes/2019/02/nascentesbolas-080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25589" r="59290" b="52773"/>
          <a:stretch/>
        </p:blipFill>
        <p:spPr bwMode="auto">
          <a:xfrm>
            <a:off x="609600" y="3404810"/>
            <a:ext cx="7924800" cy="222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5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4744"/>
            <a:ext cx="8507288" cy="5256584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Conversão de Multas</a:t>
            </a:r>
          </a:p>
          <a:p>
            <a:pPr lvl="1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Resolve o passivo das multas ambientais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processos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recursos administrativos, fortalece a restauração ecológica e contribui para a melhoria dos serviços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ecossistêmicos</a:t>
            </a:r>
          </a:p>
          <a:p>
            <a:pPr marL="457200" lvl="1" indent="0">
              <a:buNone/>
            </a:pPr>
            <a:endParaRPr lang="pt-BR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13,01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</a:t>
            </a:r>
          </a:p>
          <a:p>
            <a:pPr lvl="1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2018: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847,6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</a:t>
            </a:r>
          </a:p>
          <a:p>
            <a:pPr lvl="1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2019: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21,4 ha</a:t>
            </a:r>
          </a:p>
          <a:p>
            <a:pPr lvl="1"/>
            <a:endParaRPr lang="pt-BR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pt-BR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Restaura/SP  novo</a:t>
            </a:r>
          </a:p>
          <a:p>
            <a:pPr marL="0" lvl="1" indent="0">
              <a:buNone/>
            </a:pP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Programa SIMA/SAA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 txBox="1">
            <a:spLocks/>
          </p:cNvSpPr>
          <p:nvPr/>
        </p:nvSpPr>
        <p:spPr>
          <a:xfrm>
            <a:off x="457200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Restauração Ecológica</a:t>
            </a:r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2F6A170-2714-4D3F-93BD-46CBBD665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12976"/>
            <a:ext cx="3456384" cy="259228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194421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6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5575" y="1124744"/>
            <a:ext cx="8880921" cy="5001419"/>
          </a:xfrm>
        </p:spPr>
        <p:txBody>
          <a:bodyPr>
            <a:normAutofit/>
          </a:bodyPr>
          <a:lstStyle/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Apoiar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conservação e restauração de vegetação nativa e a conversão de atividades produtivas para sistemas mais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sustentáveis;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Apoio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técnico e incentivos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econômicos;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Visa a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manutenção e ampliação da produção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serviços ecossistêmicos (conservação da biodiversidade, do solo e da água e sequestro de carbono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);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Mecanismos de atuação:</a:t>
            </a:r>
            <a:endParaRPr lang="pt-BR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 txBox="1">
            <a:spLocks/>
          </p:cNvSpPr>
          <p:nvPr/>
        </p:nvSpPr>
        <p:spPr>
          <a:xfrm>
            <a:off x="457200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Conexão Mata Atlântica</a:t>
            </a:r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utoShape 2" descr="Image result for logo conexÃ£o mata atlÃnt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Image result for logo conexÃ£o mata atlÃntic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Image result for logo conexÃ£o mata atlÃntic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85" y="3802471"/>
            <a:ext cx="2683396" cy="260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55576" y="3933057"/>
            <a:ext cx="607561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Pagamento por Serviços Ambientais (PSA) de Proteção;</a:t>
            </a:r>
          </a:p>
          <a:p>
            <a:pPr lvl="1"/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Pagamento por Serviços Ambientais (PSA) de </a:t>
            </a:r>
            <a:r>
              <a:rPr lang="pt-BR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Uso Múltiplo;</a:t>
            </a:r>
          </a:p>
          <a:p>
            <a:pPr lvl="1"/>
            <a:r>
              <a:rPr lang="pt-BR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Cadeiras de Valor Sustentável;</a:t>
            </a:r>
          </a:p>
          <a:p>
            <a:pPr lvl="1"/>
            <a:r>
              <a:rPr lang="pt-BR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Certificação para Transição Agroecológica e para Orgânico.</a:t>
            </a:r>
            <a:endParaRPr lang="pt-BR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pt-BR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pt-BR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8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15" y="1620715"/>
            <a:ext cx="3802852" cy="4400573"/>
          </a:xfrm>
          <a:prstGeom prst="rect">
            <a:avLst/>
          </a:prstGeom>
        </p:spPr>
      </p:pic>
      <p:sp>
        <p:nvSpPr>
          <p:cNvPr id="5" name="Rectangle 2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92316" y="1124745"/>
            <a:ext cx="8872172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lvl="1" algn="ctr" eaLnBrk="0" hangingPunct="0">
              <a:lnSpc>
                <a:spcPct val="130000"/>
              </a:lnSpc>
              <a:spcBef>
                <a:spcPct val="0"/>
              </a:spcBef>
              <a:buClr>
                <a:srgbClr val="008000"/>
              </a:buClr>
            </a:pPr>
            <a:endParaRPr lang="en-US" sz="1000" b="1" dirty="0" smtClean="0">
              <a:solidFill>
                <a:srgbClr val="008000"/>
              </a:solidFill>
            </a:endParaRPr>
          </a:p>
          <a:p>
            <a:pPr lvl="1" algn="ctr" eaLnBrk="0" hangingPunct="0">
              <a:lnSpc>
                <a:spcPct val="130000"/>
              </a:lnSpc>
              <a:spcBef>
                <a:spcPct val="0"/>
              </a:spcBef>
              <a:buClr>
                <a:srgbClr val="008000"/>
              </a:buClr>
            </a:pP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Firmado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junho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2017 entre a SMA, SAA, CETESB, UNICA e ORPLANA para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superar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desafios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trazidos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pela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mecanização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colheita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consolidar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desenvolvimento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sustentável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setor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sucroenergético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paulista</a:t>
            </a:r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9470" y="2160314"/>
            <a:ext cx="8885018" cy="3670499"/>
            <a:chOff x="165204" y="2959462"/>
            <a:chExt cx="8625020" cy="3670499"/>
          </a:xfrm>
        </p:grpSpPr>
        <p:sp>
          <p:nvSpPr>
            <p:cNvPr id="7" name="CaixaDeTexto 5"/>
            <p:cNvSpPr txBox="1">
              <a:spLocks noChangeArrowheads="1"/>
            </p:cNvSpPr>
            <p:nvPr/>
          </p:nvSpPr>
          <p:spPr bwMode="auto">
            <a:xfrm>
              <a:off x="6594729" y="2959462"/>
              <a:ext cx="2195495" cy="523220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Proteção e restauração das áreas ciliares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CaixaDeTexto 6"/>
            <p:cNvSpPr txBox="1">
              <a:spLocks noChangeArrowheads="1"/>
            </p:cNvSpPr>
            <p:nvPr/>
          </p:nvSpPr>
          <p:spPr bwMode="auto">
            <a:xfrm>
              <a:off x="178050" y="5649421"/>
              <a:ext cx="1738436" cy="523220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Conservação do solo</a:t>
              </a:r>
              <a:endParaRPr lang="pt-BR" sz="1400" b="1" dirty="0"/>
            </a:p>
          </p:txBody>
        </p:sp>
        <p:sp>
          <p:nvSpPr>
            <p:cNvPr id="9" name="CaixaDeTexto 7"/>
            <p:cNvSpPr txBox="1">
              <a:spLocks noChangeArrowheads="1"/>
            </p:cNvSpPr>
            <p:nvPr/>
          </p:nvSpPr>
          <p:spPr bwMode="auto">
            <a:xfrm>
              <a:off x="6790154" y="5358876"/>
              <a:ext cx="1975797" cy="523220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Boas práticas no uso de agrotóxicos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CaixaDeTexto 8"/>
            <p:cNvSpPr txBox="1">
              <a:spLocks noChangeArrowheads="1"/>
            </p:cNvSpPr>
            <p:nvPr/>
          </p:nvSpPr>
          <p:spPr bwMode="auto">
            <a:xfrm>
              <a:off x="178050" y="6322184"/>
              <a:ext cx="2769559" cy="307777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Conservação e reuso da água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CaixaDeTexto 9"/>
            <p:cNvSpPr txBox="1">
              <a:spLocks noChangeArrowheads="1"/>
            </p:cNvSpPr>
            <p:nvPr/>
          </p:nvSpPr>
          <p:spPr bwMode="auto">
            <a:xfrm>
              <a:off x="178050" y="4951573"/>
              <a:ext cx="2266325" cy="523220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Prevenção e combate aos incêndios florestais</a:t>
              </a:r>
              <a:endParaRPr lang="pt-BR" sz="1400" b="1" dirty="0"/>
            </a:p>
          </p:txBody>
        </p:sp>
        <p:sp>
          <p:nvSpPr>
            <p:cNvPr id="12" name="CaixaDeTexto 10"/>
            <p:cNvSpPr txBox="1">
              <a:spLocks noChangeArrowheads="1"/>
            </p:cNvSpPr>
            <p:nvPr/>
          </p:nvSpPr>
          <p:spPr bwMode="auto">
            <a:xfrm>
              <a:off x="6475011" y="6106741"/>
              <a:ext cx="2306611" cy="523220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Aproveitamento dos subprodutos da cana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CaixaDeTexto 11"/>
            <p:cNvSpPr txBox="1">
              <a:spLocks noChangeArrowheads="1"/>
            </p:cNvSpPr>
            <p:nvPr/>
          </p:nvSpPr>
          <p:spPr bwMode="auto">
            <a:xfrm>
              <a:off x="165204" y="4019071"/>
              <a:ext cx="1613892" cy="738664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/>
                <a:t>Adequação à Lei Federal nº 12.651/2012</a:t>
              </a:r>
              <a:endParaRPr lang="pt-BR" sz="1400" b="1" dirty="0"/>
            </a:p>
          </p:txBody>
        </p:sp>
        <p:sp>
          <p:nvSpPr>
            <p:cNvPr id="14" name="CaixaDeTexto 12"/>
            <p:cNvSpPr txBox="1">
              <a:spLocks noChangeArrowheads="1"/>
            </p:cNvSpPr>
            <p:nvPr/>
          </p:nvSpPr>
          <p:spPr bwMode="auto">
            <a:xfrm>
              <a:off x="6805825" y="4356741"/>
              <a:ext cx="1975797" cy="738664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Responsabilidade socioambiental e certificações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CaixaDeTexto 13"/>
            <p:cNvSpPr txBox="1">
              <a:spLocks noChangeArrowheads="1"/>
            </p:cNvSpPr>
            <p:nvPr/>
          </p:nvSpPr>
          <p:spPr bwMode="auto">
            <a:xfrm>
              <a:off x="165204" y="3073219"/>
              <a:ext cx="1976503" cy="738664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Eliminação da queima na colheita dos canaviais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CaixaDeTexto 14"/>
            <p:cNvSpPr txBox="1">
              <a:spLocks noChangeArrowheads="1"/>
            </p:cNvSpPr>
            <p:nvPr/>
          </p:nvSpPr>
          <p:spPr bwMode="auto">
            <a:xfrm>
              <a:off x="6640418" y="3641572"/>
              <a:ext cx="2125533" cy="523220"/>
            </a:xfrm>
            <a:prstGeom prst="rect">
              <a:avLst/>
            </a:prstGeom>
            <a:solidFill>
              <a:srgbClr val="92D050">
                <a:alpha val="70195"/>
              </a:srgbClr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/>
                <a:t>Adoção de medidas de proteção à fauna</a:t>
              </a:r>
              <a:endParaRPr lang="pt-BR" sz="1400" b="1" dirty="0"/>
            </a:p>
          </p:txBody>
        </p: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 txBox="1">
            <a:spLocks/>
          </p:cNvSpPr>
          <p:nvPr/>
        </p:nvSpPr>
        <p:spPr>
          <a:xfrm>
            <a:off x="457200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Etanol Verde</a:t>
            </a:r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23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florestal.sp.gov.br/files/2013/03/Logo-da-Opera%C3%A7%C3%A3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241425"/>
            <a:ext cx="2181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9" descr="SIMM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6" y="1155700"/>
            <a:ext cx="13684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logo_SI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87" y="1003324"/>
            <a:ext cx="12160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ambiente.sp.gov.br/cfa/files/2014/12/LogoMa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75" y="1027137"/>
            <a:ext cx="168433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130525231"/>
              </p:ext>
            </p:extLst>
          </p:nvPr>
        </p:nvGraphicFramePr>
        <p:xfrm>
          <a:off x="187337" y="1963057"/>
          <a:ext cx="8713439" cy="195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9" name="Grupo 14"/>
          <p:cNvGrpSpPr>
            <a:grpSpLocks/>
          </p:cNvGrpSpPr>
          <p:nvPr/>
        </p:nvGrpSpPr>
        <p:grpSpPr bwMode="auto">
          <a:xfrm>
            <a:off x="1924370" y="4710137"/>
            <a:ext cx="2025650" cy="1239813"/>
            <a:chOff x="2552" y="372269"/>
            <a:chExt cx="2025193" cy="1215116"/>
          </a:xfrm>
        </p:grpSpPr>
        <p:sp>
          <p:nvSpPr>
            <p:cNvPr id="10" name="Retângulo 9"/>
            <p:cNvSpPr/>
            <p:nvPr/>
          </p:nvSpPr>
          <p:spPr>
            <a:xfrm>
              <a:off x="2552" y="372269"/>
              <a:ext cx="1894699" cy="1215116"/>
            </a:xfrm>
            <a:prstGeom prst="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2552" y="372269"/>
              <a:ext cx="2025193" cy="1215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7630" tIns="87630" rIns="87630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300" dirty="0"/>
                <a:t>Apoio à fiscalização em RPPN</a:t>
              </a:r>
            </a:p>
          </p:txBody>
        </p:sp>
      </p:grpSp>
      <p:grpSp>
        <p:nvGrpSpPr>
          <p:cNvPr id="12" name="Grupo 17"/>
          <p:cNvGrpSpPr>
            <a:grpSpLocks/>
          </p:cNvGrpSpPr>
          <p:nvPr/>
        </p:nvGrpSpPr>
        <p:grpSpPr bwMode="auto">
          <a:xfrm>
            <a:off x="3891504" y="4686300"/>
            <a:ext cx="2552704" cy="1263650"/>
            <a:chOff x="2084344" y="372269"/>
            <a:chExt cx="2025194" cy="1215116"/>
          </a:xfrm>
        </p:grpSpPr>
        <p:sp>
          <p:nvSpPr>
            <p:cNvPr id="13" name="Retângulo 12"/>
            <p:cNvSpPr/>
            <p:nvPr/>
          </p:nvSpPr>
          <p:spPr>
            <a:xfrm>
              <a:off x="2084344" y="372269"/>
              <a:ext cx="2025193" cy="1215116"/>
            </a:xfrm>
            <a:prstGeom prst="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2084345" y="372269"/>
              <a:ext cx="2025193" cy="1215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7630" tIns="87630" rIns="87630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300" dirty="0"/>
                <a:t>Desenvolvimento Sustentável do Litoral Paulista</a:t>
              </a:r>
            </a:p>
          </p:txBody>
        </p:sp>
      </p:grpSp>
      <p:pic>
        <p:nvPicPr>
          <p:cNvPr id="18" name="Picture 3" descr="G:\A DESENV SUSTENTÁVEL DO LITORAL PAULISTA\MÍDIA\LOGOS\Logo Litoral Sustentável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53" y="3672607"/>
            <a:ext cx="1584176" cy="98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0"/>
          <p:cNvGrpSpPr/>
          <p:nvPr/>
        </p:nvGrpSpPr>
        <p:grpSpPr>
          <a:xfrm>
            <a:off x="2379337" y="3717032"/>
            <a:ext cx="965051" cy="826362"/>
            <a:chOff x="7594994" y="4152262"/>
            <a:chExt cx="946787" cy="938896"/>
          </a:xfrm>
        </p:grpSpPr>
        <p:pic>
          <p:nvPicPr>
            <p:cNvPr id="21" name="Imagem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32459">
              <a:off x="7939218" y="4152262"/>
              <a:ext cx="602563" cy="612952"/>
            </a:xfrm>
            <a:prstGeom prst="rect">
              <a:avLst/>
            </a:prstGeom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7594994" y="4613340"/>
              <a:ext cx="673847" cy="477818"/>
            </a:xfrm>
            <a:prstGeom prst="rect">
              <a:avLst/>
            </a:prstGeom>
            <a:noFill/>
          </p:spPr>
        </p:pic>
      </p:grpSp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Fiscalização Ambiental</a:t>
            </a:r>
          </a:p>
        </p:txBody>
      </p:sp>
    </p:spTree>
    <p:extLst>
      <p:ext uri="{BB962C8B-B14F-4D97-AF65-F5344CB8AC3E}">
        <p14:creationId xmlns:p14="http://schemas.microsoft.com/office/powerpoint/2010/main" val="18564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Fiscalização Ambiental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dirty="0"/>
          </a:p>
        </p:txBody>
      </p:sp>
      <p:sp>
        <p:nvSpPr>
          <p:cNvPr id="4" name="Retângulo de cantos arredondados 1">
            <a:extLst>
              <a:ext uri="{FF2B5EF4-FFF2-40B4-BE49-F238E27FC236}">
                <a16:creationId xmlns:a16="http://schemas.microsoft.com/office/drawing/2014/main" xmlns="" id="{B0C3FE9B-EB5A-48FF-B133-B510B3CAA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1074" y="2989843"/>
            <a:ext cx="2362762" cy="1800200"/>
          </a:xfrm>
          <a:prstGeom prst="roundRect">
            <a:avLst>
              <a:gd name="adj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 w="25400">
            <a:noFill/>
            <a:round/>
            <a:headEnd/>
            <a:tailEnd/>
          </a:ln>
        </p:spPr>
        <p:txBody>
          <a:bodyPr/>
          <a:lstStyle/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5B6109DB-2E5F-4E77-B102-4D19AC19D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975" y="2986712"/>
            <a:ext cx="2592288" cy="1803331"/>
          </a:xfrm>
          <a:prstGeom prst="roundRect">
            <a:avLst>
              <a:gd name="adj" fmla="val 0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5400">
            <a:noFill/>
            <a:round/>
            <a:headEnd/>
            <a:tailEnd/>
          </a:ln>
        </p:spPr>
        <p:txBody>
          <a:bodyPr/>
          <a:lstStyle/>
          <a:p>
            <a:endParaRPr lang="pt-BR" altLang="pt-BR">
              <a:solidFill>
                <a:prstClr val="black"/>
              </a:solidFill>
            </a:endParaRPr>
          </a:p>
        </p:txBody>
      </p:sp>
      <p:pic>
        <p:nvPicPr>
          <p:cNvPr id="6" name="Imagem 7" descr="helicoptero.jpg">
            <a:extLst>
              <a:ext uri="{FF2B5EF4-FFF2-40B4-BE49-F238E27FC236}">
                <a16:creationId xmlns:a16="http://schemas.microsoft.com/office/drawing/2014/main" xmlns="" id="{ACC3AE6F-4CFC-4B15-81A5-98A0C57C0F7C}"/>
              </a:ext>
            </a:extLst>
          </p:cNvPr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996952"/>
            <a:ext cx="261104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5" descr="1343252239-DSCN7138.jpg">
            <a:extLst>
              <a:ext uri="{FF2B5EF4-FFF2-40B4-BE49-F238E27FC236}">
                <a16:creationId xmlns:a16="http://schemas.microsoft.com/office/drawing/2014/main" xmlns="" id="{DB4AEAE2-769B-4E9C-B53C-1343E04BF2C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71079" y="4850673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5" descr="1343252239-DSCN7138.jpg">
            <a:extLst>
              <a:ext uri="{FF2B5EF4-FFF2-40B4-BE49-F238E27FC236}">
                <a16:creationId xmlns:a16="http://schemas.microsoft.com/office/drawing/2014/main" xmlns="" id="{56816019-B0F9-4F7F-B3BD-2E1E925DD38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786" r="6207"/>
          <a:stretch>
            <a:fillRect/>
          </a:stretch>
        </p:blipFill>
        <p:spPr bwMode="auto">
          <a:xfrm>
            <a:off x="3266712" y="4862051"/>
            <a:ext cx="2088232" cy="130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5" descr="1343252239-DSCN7138.jpg">
            <a:extLst>
              <a:ext uri="{FF2B5EF4-FFF2-40B4-BE49-F238E27FC236}">
                <a16:creationId xmlns:a16="http://schemas.microsoft.com/office/drawing/2014/main" xmlns="" id="{675FF59B-4E0A-41BF-B70D-A99B35129D5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13271" t="5898" b="17422"/>
          <a:stretch>
            <a:fillRect/>
          </a:stretch>
        </p:blipFill>
        <p:spPr bwMode="auto">
          <a:xfrm>
            <a:off x="5407338" y="4862051"/>
            <a:ext cx="195468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5" descr="1343252239-DSCN7138.jpg">
            <a:extLst>
              <a:ext uri="{FF2B5EF4-FFF2-40B4-BE49-F238E27FC236}">
                <a16:creationId xmlns:a16="http://schemas.microsoft.com/office/drawing/2014/main" xmlns="" id="{B6DCADD6-B177-498F-A068-333820AF15E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399071" y="4862051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" y="4077072"/>
            <a:ext cx="1418986" cy="205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" y="3068960"/>
            <a:ext cx="1416383" cy="94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45EF40D2-6A14-4561-B663-07EE9851172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219" y="1421920"/>
            <a:ext cx="2590398" cy="1512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4B09281D-8BAA-4F06-93B4-1D461D9C4AE6}"/>
              </a:ext>
            </a:extLst>
          </p:cNvPr>
          <p:cNvSpPr txBox="1"/>
          <p:nvPr/>
        </p:nvSpPr>
        <p:spPr>
          <a:xfrm>
            <a:off x="119516" y="1421920"/>
            <a:ext cx="3702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Inovação e ampliação em </a:t>
            </a:r>
            <a:r>
              <a:rPr lang="pt-B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UCs</a:t>
            </a:r>
            <a:endParaRPr lang="pt-B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DEJEM – 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olícia Ambiental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Brigadistas</a:t>
            </a:r>
          </a:p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Municípios e setor privado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94" y="1430799"/>
            <a:ext cx="2672042" cy="150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5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Estrutura da SIMA </a:t>
            </a:r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(Dec. 64.132/19)</a:t>
            </a:r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Subsecretarias </a:t>
            </a:r>
            <a:r>
              <a:rPr lang="pt-BR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Temáticas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Meio Ambiente - SMA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Infraestrutura - SI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Institutos 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 Pesquisa</a:t>
            </a:r>
          </a:p>
          <a:p>
            <a:pPr marL="457200" lvl="1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Instituto de Botânica - </a:t>
            </a:r>
            <a:r>
              <a:rPr lang="pt-BR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Ibt</a:t>
            </a: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Instituto Florestal - IF</a:t>
            </a:r>
          </a:p>
          <a:p>
            <a:pPr marL="457200" lvl="1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Instituto Geológico - IG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Empresas, Autarquias 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e Fundações</a:t>
            </a:r>
          </a:p>
          <a:p>
            <a:pPr marL="457200" lvl="1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Cetesb - Companhia Ambiental Paulista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Sabesp – Companhia de Saneamento Básico do ESP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pt-BR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Emae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– Empresa Metropolitana de Águas e Energia </a:t>
            </a:r>
          </a:p>
          <a:p>
            <a:pPr marL="457200" lvl="1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DAEE – Departamento de Águas e Energia Elétrica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FF - Fundação Florestal</a:t>
            </a:r>
          </a:p>
          <a:p>
            <a:pPr marL="457200" lvl="1" indent="0">
              <a:buNone/>
            </a:pPr>
            <a:r>
              <a:rPr lang="pt-BR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FZoo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- Fundação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arque Zoológico de São Paulo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8CDEF91-A9C4-44DF-82BC-58C1976D79CB}"/>
              </a:ext>
            </a:extLst>
          </p:cNvPr>
          <p:cNvSpPr/>
          <p:nvPr/>
        </p:nvSpPr>
        <p:spPr>
          <a:xfrm>
            <a:off x="6084168" y="5056455"/>
            <a:ext cx="2952328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Garantir e assegurar os direitos dos autuados a um atendimento conciliatório para o cumprimento dos deveres e resolução dos processos, com a recuperação dos danos causados ao ambiente</a:t>
            </a: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Próxima etapa: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66D9EEC-9260-41AF-9CE0-85040338DD00}"/>
              </a:ext>
            </a:extLst>
          </p:cNvPr>
          <p:cNvSpPr txBox="1">
            <a:spLocks/>
          </p:cNvSpPr>
          <p:nvPr/>
        </p:nvSpPr>
        <p:spPr>
          <a:xfrm>
            <a:off x="457200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Conciliação Ambiental</a:t>
            </a:r>
          </a:p>
        </p:txBody>
      </p:sp>
      <p:graphicFrame>
        <p:nvGraphicFramePr>
          <p:cNvPr id="5" name="Gráfico 13">
            <a:extLst>
              <a:ext uri="{FF2B5EF4-FFF2-40B4-BE49-F238E27FC236}">
                <a16:creationId xmlns:a16="http://schemas.microsoft.com/office/drawing/2014/main" xmlns="" id="{BA5BA75D-FF1A-4B9E-98B4-BDF444AFC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137661"/>
              </p:ext>
            </p:extLst>
          </p:nvPr>
        </p:nvGraphicFramePr>
        <p:xfrm>
          <a:off x="3527000" y="3429000"/>
          <a:ext cx="5617000" cy="3175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" name="Gráfico" r:id="rId4" imgW="7791363" imgH="5182049" progId="Excel.Chart.8">
                  <p:embed/>
                </p:oleObj>
              </mc:Choice>
              <mc:Fallback>
                <p:oleObj name="Gráfico" r:id="rId4" imgW="7791363" imgH="518204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000" y="3429000"/>
                        <a:ext cx="5617000" cy="31756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5AE7E4FF-69A7-4CEE-BCA2-82533836BD9E}"/>
              </a:ext>
            </a:extLst>
          </p:cNvPr>
          <p:cNvSpPr txBox="1">
            <a:spLocks/>
          </p:cNvSpPr>
          <p:nvPr/>
        </p:nvSpPr>
        <p:spPr>
          <a:xfrm>
            <a:off x="467544" y="3501008"/>
            <a:ext cx="3059456" cy="2262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 agentes envolvidos</a:t>
            </a: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 pontos de atendimento</a:t>
            </a:r>
          </a:p>
          <a:p>
            <a:endParaRPr lang="pt-BR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6228184" y="4365104"/>
            <a:ext cx="432048" cy="432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4716015" y="4118883"/>
            <a:ext cx="266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Início do Programa de Conciliação</a:t>
            </a:r>
            <a:endParaRPr lang="pt-BR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017-01-06 Parques administrados pela CPU legenda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00192" y="946069"/>
            <a:ext cx="2783186" cy="4232047"/>
          </a:xfrm>
          <a:prstGeom prst="rect">
            <a:avLst/>
          </a:prstGeom>
        </p:spPr>
      </p:pic>
      <p:pic>
        <p:nvPicPr>
          <p:cNvPr id="5" name="Imagem 4" descr="2017-01-06 Parques administrados pela CPU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1123" y="980728"/>
            <a:ext cx="5902576" cy="530329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CC430B79-6821-4039-8519-1283AE93ACE6}"/>
              </a:ext>
            </a:extLst>
          </p:cNvPr>
          <p:cNvSpPr txBox="1">
            <a:spLocks/>
          </p:cNvSpPr>
          <p:nvPr/>
        </p:nvSpPr>
        <p:spPr>
          <a:xfrm>
            <a:off x="457200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Parques Urbanos</a:t>
            </a:r>
            <a:endParaRPr lang="pt-BR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407696" y="5308081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18,7 milhões de visitantes em 2018</a:t>
            </a:r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5240491" cy="323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27" y="2852936"/>
            <a:ext cx="4902174" cy="367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6024" y="4653136"/>
            <a:ext cx="4067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Inauguração</a:t>
            </a:r>
          </a:p>
          <a:p>
            <a:endParaRPr lang="pt-B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Abertura 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do Platô 4 </a:t>
            </a:r>
            <a:endParaRPr lang="pt-B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Investimentos para término do Platô 3 e Acesso 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ao Platô 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CC430B79-6821-4039-8519-1283AE93ACE6}"/>
              </a:ext>
            </a:extLst>
          </p:cNvPr>
          <p:cNvSpPr txBox="1">
            <a:spLocks/>
          </p:cNvSpPr>
          <p:nvPr/>
        </p:nvSpPr>
        <p:spPr>
          <a:xfrm>
            <a:off x="374848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>
                <a:latin typeface="Verdana" panose="020B0604030504040204" pitchFamily="34" charset="0"/>
                <a:ea typeface="Verdana" panose="020B0604030504040204" pitchFamily="34" charset="0"/>
              </a:rPr>
              <a:t>Parque </a:t>
            </a:r>
            <a:r>
              <a:rPr lang="pt-BR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Jequitibá</a:t>
            </a:r>
            <a:endParaRPr lang="pt-BR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200" b="1" dirty="0">
                <a:latin typeface="Verdana" panose="020B0604030504040204" pitchFamily="34" charset="0"/>
                <a:ea typeface="Verdana" panose="020B0604030504040204" pitchFamily="34" charset="0"/>
              </a:rPr>
              <a:t>Educação Ambiental</a:t>
            </a:r>
          </a:p>
        </p:txBody>
      </p:sp>
      <p:sp>
        <p:nvSpPr>
          <p:cNvPr id="4" name="AutoShape 2" descr="https://smastr16.blob.core.windows.net/home/2019/01/blu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https://smastr16.blob.core.windows.net/home/2019/01/blue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https://smastr16.blob.core.windows.net/home/2019/01/blue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https://smastr16.blob.core.windows.net/home/2019/01/blue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https://smastr16.blob.core.windows.net/home/2019/01/blue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5"/>
          <a:stretch/>
        </p:blipFill>
        <p:spPr bwMode="auto">
          <a:xfrm>
            <a:off x="4994747" y="1133622"/>
            <a:ext cx="2889621" cy="201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598" y="1124744"/>
            <a:ext cx="3029271" cy="201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2" descr="Image result for verÃ£o no clim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35496" y="5445224"/>
            <a:ext cx="3388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Alfabetização Ambiental com Secretaria de Educação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92" y="1124744"/>
            <a:ext cx="1872208" cy="385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9" r="75245" b="38840"/>
          <a:stretch/>
        </p:blipFill>
        <p:spPr bwMode="auto">
          <a:xfrm>
            <a:off x="3392679" y="3933056"/>
            <a:ext cx="5643817" cy="249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4" descr="Image result for verÃ£o no cl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44" y="1052736"/>
            <a:ext cx="1454006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3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032" y="116632"/>
            <a:ext cx="6660232" cy="720080"/>
          </a:xfrm>
        </p:spPr>
        <p:txBody>
          <a:bodyPr>
            <a:noAutofit/>
          </a:bodyPr>
          <a:lstStyle/>
          <a:p>
            <a:pPr algn="l"/>
            <a: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3. Gestão </a:t>
            </a:r>
            <a:r>
              <a:rPr lang="pt-BR" sz="2200" b="1" dirty="0">
                <a:latin typeface="Verdana" panose="020B0604030504040204" pitchFamily="34" charset="0"/>
                <a:ea typeface="Verdana" panose="020B0604030504040204" pitchFamily="34" charset="0"/>
              </a:rPr>
              <a:t>integrada dos Recursos Hídricos, Saneamento e Meio </a:t>
            </a:r>
            <a: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Ambiente</a:t>
            </a:r>
            <a:endParaRPr lang="pt-BR" sz="2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164445"/>
          </a:xfrm>
        </p:spPr>
        <p:txBody>
          <a:bodyPr>
            <a:normAutofit fontScale="92500" lnSpcReduction="20000"/>
          </a:bodyPr>
          <a:lstStyle/>
          <a:p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Ampliação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dos serviços de saneamento, água e esgoto com apoio da Sabesp e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DAEE</a:t>
            </a:r>
          </a:p>
          <a:p>
            <a:pPr marL="0" indent="0">
              <a:buNone/>
            </a:pPr>
            <a:endParaRPr lang="pt-BR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Uso eficaz dos recursos do </a:t>
            </a:r>
            <a:r>
              <a:rPr lang="pt-BR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Fehidro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 nas prioridades dos Planos de Bacia e programas de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governo</a:t>
            </a:r>
          </a:p>
          <a:p>
            <a:pPr marL="0" indent="0">
              <a:buNone/>
            </a:pPr>
            <a:endParaRPr lang="pt-BR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Integração com municípios no controle de cheias e limpeza de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córregos</a:t>
            </a:r>
          </a:p>
          <a:p>
            <a:pPr marL="0" indent="0">
              <a:buNone/>
            </a:pPr>
            <a:endParaRPr lang="pt-BR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Ação prioritária na despoluição do rio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Pinheiros</a:t>
            </a:r>
          </a:p>
          <a:p>
            <a:endParaRPr lang="pt-BR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Programa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Várzeas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do Rio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Tietê</a:t>
            </a:r>
          </a:p>
          <a:p>
            <a:endParaRPr lang="pt-BR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Programa Mananciais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Metropolitanos</a:t>
            </a:r>
          </a:p>
          <a:p>
            <a:endParaRPr lang="pt-BR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Programa Integrado de Resíduos Sólidos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7266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Saneamento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Promoção da qualidade de vida, de saúde e proteção ambiental</a:t>
            </a: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Sabesp: responsável pelo fornecimento de água, coleta e tratamento de esgotos de 371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municípios</a:t>
            </a:r>
          </a:p>
          <a:p>
            <a:pPr lvl="1"/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Meta de ampliar o número de municípios atendidos</a:t>
            </a:r>
          </a:p>
          <a:p>
            <a:pPr lvl="1"/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Diversificar programas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de atuação</a:t>
            </a: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DAEE: investimentos em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municípios que operam diretamente o serviço de saneamento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 descr="http://site.sabesp.com.br/site/uploads/secao/291120121520_final_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09" y="4392243"/>
            <a:ext cx="5888182" cy="198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Investimentos Sabesp</a:t>
            </a:r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835850"/>
              </p:ext>
            </p:extLst>
          </p:nvPr>
        </p:nvGraphicFramePr>
        <p:xfrm>
          <a:off x="107505" y="1052734"/>
          <a:ext cx="8856984" cy="4789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2224"/>
                <a:gridCol w="2099787"/>
                <a:gridCol w="2810443"/>
                <a:gridCol w="1954530"/>
              </a:tblGrid>
              <a:tr h="845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Programa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Investimento Previsto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2019 a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Resultados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População Beneficiada</a:t>
                      </a:r>
                    </a:p>
                  </a:txBody>
                  <a:tcPr marL="68580" marR="68580" marT="0" marB="0" anchor="ctr"/>
                </a:tc>
              </a:tr>
              <a:tr h="774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Água no Litoral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R$ 250 milhões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Melhoria da segurança hídrica e do abastecimento de água na Baixada Santista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3,6 milhões de pessoas </a:t>
                      </a:r>
                      <a:r>
                        <a:rPr lang="pt-BR" sz="14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(população fixa e flutuante)</a:t>
                      </a:r>
                    </a:p>
                  </a:txBody>
                  <a:tcPr marL="68580" marR="68580" marT="0" marB="0" anchor="ctr"/>
                </a:tc>
              </a:tr>
              <a:tr h="1298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Onda Limpa da Baixada Santista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R$ 900 milhões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Melhoria da: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Saúde pública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Balneabilidade das praias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Incremento do Turismo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Melhoria Operacional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3,6 milhões de pessoas </a:t>
                      </a:r>
                      <a:r>
                        <a:rPr lang="pt-BR" sz="14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(população fixa e flutuante)</a:t>
                      </a:r>
                    </a:p>
                  </a:txBody>
                  <a:tcPr marL="68580" marR="68580" marT="0" marB="0" anchor="ctr"/>
                </a:tc>
              </a:tr>
              <a:tr h="15607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Tietê III e </a:t>
                      </a:r>
                      <a:r>
                        <a:rPr lang="pt-BR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R$ 3 bilhões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+ 8 m</a:t>
                      </a:r>
                      <a:r>
                        <a:rPr lang="pt-BR" sz="14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/s de esgotos tratados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 milhões de pessoas com esgoto tratado, beneficiando a RMSP e o Interior na parte banhada pelo rio Tietê</a:t>
                      </a:r>
                    </a:p>
                  </a:txBody>
                  <a:tcPr marL="68580" marR="68580" marT="0" marB="0" anchor="ctr"/>
                </a:tc>
              </a:tr>
              <a:tr h="273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R$ 4,1 bilhões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8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ee.sp.gov.br/images/stories/noticias/2012/Setembro/ete%20norte%20guaracai.jpg">
            <a:extLst>
              <a:ext uri="{FF2B5EF4-FFF2-40B4-BE49-F238E27FC236}">
                <a16:creationId xmlns:a16="http://schemas.microsoft.com/office/drawing/2014/main" xmlns="" id="{AA043333-147B-4BB6-9AB5-42E08FDF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53136"/>
            <a:ext cx="2736304" cy="18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Água Limpa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64" y="1124745"/>
            <a:ext cx="8229600" cy="3888432"/>
          </a:xfrm>
        </p:spPr>
        <p:txBody>
          <a:bodyPr>
            <a:normAutofit lnSpcReduction="10000"/>
          </a:bodyPr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Atua em municípios pequenos,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sendo estratégico para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recuperação de rios no interior paulista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Afastamento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e tratamento de esgoto sanitário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em municípios (até 50 mil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hab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) que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prestam diretamente os serviços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de saneamento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De 2005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até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jan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/2019:</a:t>
            </a:r>
          </a:p>
          <a:p>
            <a:pPr lvl="1"/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115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 municípios em 120 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localidades, atendendo 1,9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milhão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hab.,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com investimentos de R$ 425,8 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milhões;</a:t>
            </a:r>
          </a:p>
          <a:p>
            <a:pPr lvl="1"/>
            <a:r>
              <a:rPr lang="pt-BR" sz="2100" dirty="0" smtClean="0">
                <a:latin typeface="Verdana" panose="020B0604030504040204" pitchFamily="34" charset="0"/>
                <a:ea typeface="Verdana" panose="020B0604030504040204" pitchFamily="34" charset="0"/>
              </a:rPr>
              <a:t>evitam </a:t>
            </a:r>
            <a:r>
              <a:rPr lang="pt-BR" sz="2100" dirty="0">
                <a:latin typeface="Verdana" panose="020B0604030504040204" pitchFamily="34" charset="0"/>
                <a:ea typeface="Verdana" panose="020B0604030504040204" pitchFamily="34" charset="0"/>
              </a:rPr>
              <a:t>o lançamento de 3,4 </a:t>
            </a:r>
            <a:r>
              <a:rPr lang="pt-BR" sz="2100" dirty="0" smtClean="0">
                <a:latin typeface="Verdana" panose="020B0604030504040204" pitchFamily="34" charset="0"/>
                <a:ea typeface="Verdana" panose="020B0604030504040204" pitchFamily="34" charset="0"/>
              </a:rPr>
              <a:t>mil toneladas/mês </a:t>
            </a:r>
            <a:r>
              <a:rPr lang="pt-BR" sz="2100" dirty="0">
                <a:latin typeface="Verdana" panose="020B0604030504040204" pitchFamily="34" charset="0"/>
                <a:ea typeface="Verdana" panose="020B0604030504040204" pitchFamily="34" charset="0"/>
              </a:rPr>
              <a:t>de carga orgânica nos cursos d’agua</a:t>
            </a:r>
            <a:r>
              <a:rPr lang="pt-BR" sz="21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pt-BR" sz="2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15616" y="5229200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Atualmente com 8 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obras concluídas, em início de operação, e 3 obras em 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andamento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Córrego Limpo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Resultados atuais Sabesp e PMSP:</a:t>
            </a:r>
          </a:p>
          <a:p>
            <a:pPr lvl="1"/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Despoluídos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152 córregos;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Retirados mais de 1.900 L/s de esgotos encaminhados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para tratamento;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Beneficia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mais 2,7 milhões de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pessoas;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Investimentos totais superiores a R$ 270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milhões.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4788474-F837-48CB-8C80-6D9710ECF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79" y="3565114"/>
            <a:ext cx="4025957" cy="27189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C770C8E-4BDF-4FF0-82B8-C0BBFACA6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44" y="3557293"/>
            <a:ext cx="3635696" cy="272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5DF81B4-A341-46CD-BB05-825F2F92D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968552"/>
          </a:xfrm>
        </p:spPr>
        <p:txBody>
          <a:bodyPr>
            <a:normAutofit/>
          </a:bodyPr>
          <a:lstStyle/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SIGRH: focar na agilidade e eficiência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Fundo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Estadual de Recursos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Hídricos -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Fehidro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Gestão tripartite</a:t>
            </a:r>
          </a:p>
          <a:p>
            <a:pPr lvl="1"/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Em 2018: R$ 155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milhões</a:t>
            </a:r>
          </a:p>
          <a:p>
            <a:pPr lvl="2"/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$ 31 milhões da Compensação Financeira </a:t>
            </a: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$ 125 milhões pela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Cobrança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dos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Recursos Hídricos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Em 2018: 415 empreendimentos indicados para financiamento pelos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CBH's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(284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contratos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assinados)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Investimento em programas de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combate às perdas de água pela Sabesp, com financiamento JICA.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8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C88AC9DE-C211-4A30-8808-DC5C030FC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Recursos Hídricos</a:t>
            </a:r>
          </a:p>
        </p:txBody>
      </p:sp>
    </p:spTree>
    <p:extLst>
      <p:ext uri="{BB962C8B-B14F-4D97-AF65-F5344CB8AC3E}">
        <p14:creationId xmlns:p14="http://schemas.microsoft.com/office/powerpoint/2010/main" val="414343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0" t="17392" r="6575" b="7793"/>
          <a:stretch/>
        </p:blipFill>
        <p:spPr bwMode="auto">
          <a:xfrm>
            <a:off x="-1" y="836713"/>
            <a:ext cx="9183583" cy="57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Organograma</a:t>
            </a:r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3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Controle de Enchentes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81" y="1628800"/>
            <a:ext cx="4258816" cy="4525963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Ações integradas na RMSP</a:t>
            </a:r>
          </a:p>
          <a:p>
            <a:pPr lvl="1"/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Canalização do Ribeirão Vermelho em Osasco</a:t>
            </a:r>
          </a:p>
          <a:p>
            <a:pPr lvl="1"/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Desassoreamento do Rio Tietê</a:t>
            </a:r>
          </a:p>
          <a:p>
            <a:pPr lvl="1"/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Polder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 da Vila Itaim</a:t>
            </a:r>
          </a:p>
          <a:p>
            <a:pPr lvl="1"/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Piscinão em Franco da Rocha</a:t>
            </a:r>
          </a:p>
          <a:p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65376"/>
            <a:ext cx="4169664" cy="312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6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Barragens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1309"/>
            <a:ext cx="4180327" cy="4525963"/>
          </a:xfrm>
        </p:spPr>
        <p:txBody>
          <a:bodyPr>
            <a:normAutofit/>
          </a:bodyPr>
          <a:lstStyle/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GT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em parceria com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Defesa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Civil</a:t>
            </a:r>
          </a:p>
          <a:p>
            <a:pPr lvl="1"/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90 dias para diagnóstico</a:t>
            </a:r>
          </a:p>
          <a:p>
            <a:pPr lvl="1"/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Complementação do estudo das barragens de mineração, incluindo de abastecimento de água e de geração de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energia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2" descr="MineraÃ§Ã£o de areia em canas">
            <a:extLst>
              <a:ext uri="{FF2B5EF4-FFF2-40B4-BE49-F238E27FC236}">
                <a16:creationId xmlns:a16="http://schemas.microsoft.com/office/drawing/2014/main" xmlns="" id="{0312D433-567C-40E4-B483-0EC998A6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39341"/>
            <a:ext cx="4180327" cy="279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870FBC12-362F-446C-902C-5BFF252BB082}"/>
              </a:ext>
            </a:extLst>
          </p:cNvPr>
          <p:cNvSpPr txBox="1">
            <a:spLocks/>
          </p:cNvSpPr>
          <p:nvPr/>
        </p:nvSpPr>
        <p:spPr>
          <a:xfrm>
            <a:off x="457200" y="473568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Novas Barragens na Bacia do PCJ para abastecimento público (Pedreira e Duas Pontes / Amparo)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349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" y="116632"/>
            <a:ext cx="8229600" cy="792088"/>
          </a:xfrm>
        </p:spPr>
        <p:txBody>
          <a:bodyPr>
            <a:noAutofit/>
          </a:bodyPr>
          <a:lstStyle/>
          <a:p>
            <a:pPr algn="l"/>
            <a:r>
              <a:rPr lang="pt-BR" sz="3100" b="1" dirty="0">
                <a:latin typeface="Verdana" panose="020B0604030504040204" pitchFamily="34" charset="0"/>
                <a:ea typeface="Verdana" panose="020B0604030504040204" pitchFamily="34" charset="0"/>
              </a:rPr>
              <a:t>Despoluição do Rio Pinheiros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4474839" cy="4525963"/>
          </a:xfrm>
        </p:spPr>
        <p:txBody>
          <a:bodyPr>
            <a:noAutofit/>
          </a:bodyPr>
          <a:lstStyle/>
          <a:p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Res. SIMA 014/2019 – Comissão Multidisciplinar de Estudos</a:t>
            </a:r>
          </a:p>
          <a:p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PPP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em fase de modelagem jurídica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institucional</a:t>
            </a:r>
            <a:endParaRPr lang="pt-BR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Bacia do Rio Pinheiros:</a:t>
            </a:r>
          </a:p>
          <a:p>
            <a:pPr lvl="1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25 bacias de esgotamento</a:t>
            </a:r>
          </a:p>
          <a:p>
            <a:pPr lvl="1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23 afluentes</a:t>
            </a:r>
          </a:p>
          <a:p>
            <a:pPr lvl="1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271 km²</a:t>
            </a:r>
          </a:p>
          <a:p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Canal Pinheiros integrado com a área urbana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0" t="25564" r="5958" b="18411"/>
          <a:stretch/>
        </p:blipFill>
        <p:spPr>
          <a:xfrm>
            <a:off x="5471467" y="908720"/>
            <a:ext cx="3500249" cy="29523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C3D5AC3-7E08-450E-B0F0-1B4C33CC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30" y="3861048"/>
            <a:ext cx="3505352" cy="26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Visa contribuir para a recuperação sustentável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da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área de várzeas da bacia do Alto Tietê, conservando as suas funções ecológicas e reduzindo enchentes</a:t>
            </a: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Em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execução a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1ª etapa: 25 km, em São Paulo e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Guarulhos – US$ 201 milhões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Previsto: Renasce Tietê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3460B39-2721-4E03-B87D-FDBC9A1B5F49}"/>
              </a:ext>
            </a:extLst>
          </p:cNvPr>
          <p:cNvSpPr txBox="1"/>
          <p:nvPr/>
        </p:nvSpPr>
        <p:spPr>
          <a:xfrm>
            <a:off x="35496" y="6104329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Drenagem e Canalização do Rio </a:t>
            </a:r>
            <a:r>
              <a:rPr lang="pt-B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Baquirivu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-Guaçu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138B5F62-A89A-408A-976E-4D5CB9B0E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066039"/>
            <a:ext cx="1647146" cy="202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Elissa\Desktop\FOTOS_MARTA\IMG_5463.JPG">
            <a:extLst>
              <a:ext uri="{FF2B5EF4-FFF2-40B4-BE49-F238E27FC236}">
                <a16:creationId xmlns:a16="http://schemas.microsoft.com/office/drawing/2014/main" xmlns="" id="{44BCC638-262E-4984-AF42-2814A7C9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5103" y="4077072"/>
            <a:ext cx="1632070" cy="200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275A07B-4A60-44B1-950A-C80F73BD4BA5}"/>
              </a:ext>
            </a:extLst>
          </p:cNvPr>
          <p:cNvSpPr txBox="1"/>
          <p:nvPr/>
        </p:nvSpPr>
        <p:spPr>
          <a:xfrm>
            <a:off x="4211960" y="6104329"/>
            <a:ext cx="3475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Recomposição de áreas ciliares</a:t>
            </a:r>
          </a:p>
        </p:txBody>
      </p:sp>
      <p:pic>
        <p:nvPicPr>
          <p:cNvPr id="11" name="Picture 2" descr="Y:\ETAPA GERAL\3. FOTOS E IMAGENS\FOTOS\B7. CANALIZAÇÃO BAQUIRIVU\2018-05-09_Vistoria Obras\IMG_20180509_113714085.jpg">
            <a:extLst>
              <a:ext uri="{FF2B5EF4-FFF2-40B4-BE49-F238E27FC236}">
                <a16:creationId xmlns:a16="http://schemas.microsoft.com/office/drawing/2014/main" xmlns="" id="{625FB70F-ADCF-4B16-BABE-7CA9C04BD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6955"/>
          <a:stretch>
            <a:fillRect/>
          </a:stretch>
        </p:blipFill>
        <p:spPr bwMode="auto">
          <a:xfrm>
            <a:off x="110619" y="4050305"/>
            <a:ext cx="3924556" cy="2054024"/>
          </a:xfrm>
          <a:prstGeom prst="rect">
            <a:avLst/>
          </a:prstGeom>
          <a:noFill/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B774CA5C-C787-41C7-83BD-35B669842CD2}"/>
              </a:ext>
            </a:extLst>
          </p:cNvPr>
          <p:cNvSpPr/>
          <p:nvPr/>
        </p:nvSpPr>
        <p:spPr>
          <a:xfrm>
            <a:off x="7740352" y="5893564"/>
            <a:ext cx="1368152" cy="556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4" descr="C:\Documents and Settings\gmaguiar\Desktop\Campanha VARZEAS\LOGO\Logo Tietê_25x11.jpg">
            <a:extLst>
              <a:ext uri="{FF2B5EF4-FFF2-40B4-BE49-F238E27FC236}">
                <a16:creationId xmlns:a16="http://schemas.microsoft.com/office/drawing/2014/main" xmlns="" id="{02E5250A-4223-4201-BC7E-5A414C845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4683" y="5719044"/>
            <a:ext cx="1869317" cy="73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 txBox="1">
            <a:spLocks/>
          </p:cNvSpPr>
          <p:nvPr/>
        </p:nvSpPr>
        <p:spPr>
          <a:xfrm>
            <a:off x="230832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smtClean="0">
                <a:latin typeface="Verdana" panose="020B0604030504040204" pitchFamily="34" charset="0"/>
                <a:ea typeface="Verdana" panose="020B0604030504040204" pitchFamily="34" charset="0"/>
              </a:rPr>
              <a:t>Parque Várzeas do Tietê</a:t>
            </a:r>
            <a:endParaRPr lang="pt-BR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32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Parque </a:t>
            </a:r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Várzeas </a:t>
            </a:r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do Tietê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96752"/>
            <a:ext cx="9094108" cy="483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395536" y="6171645"/>
            <a:ext cx="62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Construção Participativa do Plano de Gestão de Espaços Públicos</a:t>
            </a: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Mananciais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980728"/>
            <a:ext cx="8136904" cy="2160239"/>
          </a:xfrm>
        </p:spPr>
        <p:txBody>
          <a:bodyPr>
            <a:normAutofit/>
          </a:bodyPr>
          <a:lstStyle/>
          <a:p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Governança para a segurança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hídrica e </a:t>
            </a: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 das áreas de risco e ocupações irregulares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Imagem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53136"/>
            <a:ext cx="2664296" cy="14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792" y="2492896"/>
            <a:ext cx="2736304" cy="205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xmlns="" id="{B11A3A79-9588-4834-863E-536D17E2454A}"/>
              </a:ext>
            </a:extLst>
          </p:cNvPr>
          <p:cNvSpPr txBox="1">
            <a:spLocks/>
          </p:cNvSpPr>
          <p:nvPr/>
        </p:nvSpPr>
        <p:spPr>
          <a:xfrm>
            <a:off x="227396" y="1772816"/>
            <a:ext cx="597109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Ações em escala local: Educação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Ambiental com </a:t>
            </a: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moradores, municípios e rede estadual de educação: ex. córrego limpo, parques lineares, programa Nascentes, Alfabetização Ambiental.</a:t>
            </a:r>
          </a:p>
          <a:p>
            <a:endParaRPr lang="pt-BR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Fiscalização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integrada</a:t>
            </a:r>
          </a:p>
          <a:p>
            <a:pPr lvl="1"/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Grupo de Avaliação de Áreas prioritárias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Fortalecimento da ação do estado</a:t>
            </a:r>
          </a:p>
          <a:p>
            <a:pPr lvl="1"/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Operações de fiscalização integrada com municípios</a:t>
            </a:r>
          </a:p>
          <a:p>
            <a:pPr lvl="1"/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Compatibilização dos Planos Diretores e das Leis </a:t>
            </a: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Específicas e Regularização Fundiária</a:t>
            </a: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Saneamento Sustentável e Inclusivo com Banco Mundial (US$ 350 milhões)</a:t>
            </a:r>
            <a:endParaRPr lang="pt-BR" sz="1600" dirty="0"/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7429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Resíduos Sólidos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124744"/>
            <a:ext cx="6408712" cy="5436936"/>
          </a:xfrm>
        </p:spPr>
        <p:txBody>
          <a:bodyPr>
            <a:noAutofit/>
          </a:bodyPr>
          <a:lstStyle/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Implementar o Comit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ê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 Integração </a:t>
            </a:r>
          </a:p>
          <a:p>
            <a:pPr marL="0" indent="0">
              <a:buNone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(Res. SIMA 012/2019)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Revisão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do Plano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Estadual (2014/2018)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Promoção de arranjos a Planos Regionais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Fomento:</a:t>
            </a:r>
          </a:p>
          <a:p>
            <a:pPr marL="742950" lvl="2" indent="-342900"/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Consórcios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Municipais</a:t>
            </a:r>
          </a:p>
          <a:p>
            <a:pPr marL="742950" lvl="2" indent="-342900"/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Controle de Aterros</a:t>
            </a:r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2" indent="-342900"/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Reciclagem e Compostagem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, com PMVA</a:t>
            </a:r>
          </a:p>
          <a:p>
            <a:pPr marL="742950" lvl="2" indent="-342900"/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Logística R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eversa</a:t>
            </a:r>
          </a:p>
          <a:p>
            <a:pPr marL="742950" lvl="2" indent="-342900"/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Novas Tecnologias</a:t>
            </a:r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Educação Ambiental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Captação de novas fontes de recursos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incentivos</a:t>
            </a:r>
          </a:p>
          <a:p>
            <a:pPr marL="0" indent="0">
              <a:buNone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2EC0311-D1EA-43D1-935E-CF20D173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27" y="1772816"/>
            <a:ext cx="3151673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96C563E0-8C60-43C9-8508-6E58BE878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27" y="3789040"/>
            <a:ext cx="3151673" cy="177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6480720" cy="792088"/>
          </a:xfrm>
        </p:spPr>
        <p:txBody>
          <a:bodyPr>
            <a:noAutofit/>
          </a:bodyPr>
          <a:lstStyle/>
          <a:p>
            <a:pPr algn="l"/>
            <a:r>
              <a:rPr lang="pt-BR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4. Controle </a:t>
            </a: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</a:rPr>
              <a:t>e Fiscalização da Qualidade Ambiental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525963"/>
          </a:xfrm>
        </p:spPr>
        <p:txBody>
          <a:bodyPr>
            <a:noAutofit/>
          </a:bodyPr>
          <a:lstStyle/>
          <a:p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Eficiência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do Licenciamento Ambiental: </a:t>
            </a:r>
            <a:endParaRPr lang="pt-BR" sz="19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Licenciamento Ordinário</a:t>
            </a:r>
          </a:p>
          <a:p>
            <a:pPr lvl="1"/>
            <a:r>
              <a:rPr lang="pt-BR" sz="19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EIAs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/RIMA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(sala de cenários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  <a:p>
            <a:pPr lvl="1"/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VRE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Via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Rápida Empresarial </a:t>
            </a:r>
            <a:endParaRPr lang="pt-BR" sz="19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VRA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– Via Rápida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Ambiental</a:t>
            </a:r>
          </a:p>
          <a:p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Controle da Qualidade das águas subterrâneas e superficiais, da balneabilidade das praias, do ar e das áreas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contaminadas</a:t>
            </a:r>
          </a:p>
          <a:p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Ação expedita nos casos de emergências químicas e de risco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industrial</a:t>
            </a:r>
          </a:p>
          <a:p>
            <a:pPr marL="0" indent="0">
              <a:buNone/>
            </a:pPr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Fiscalização das atividades licenciadas: qualidade da água, ar e solo, supressão de vegetação e uso do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solo</a:t>
            </a:r>
          </a:p>
          <a:p>
            <a:endParaRPr lang="pt-BR" sz="19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Interface com Sociedade (Boas Práticas e Cetesb de Portas Abertas) </a:t>
            </a:r>
            <a:endParaRPr lang="pt-BR" sz="19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11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25">
            <a:extLst>
              <a:ext uri="{FF2B5EF4-FFF2-40B4-BE49-F238E27FC236}">
                <a16:creationId xmlns:a16="http://schemas.microsoft.com/office/drawing/2014/main" xmlns="" id="{9F1D685D-5EBE-4E45-9861-971465392F64}"/>
              </a:ext>
            </a:extLst>
          </p:cNvPr>
          <p:cNvGrpSpPr/>
          <p:nvPr/>
        </p:nvGrpSpPr>
        <p:grpSpPr>
          <a:xfrm>
            <a:off x="3779912" y="980728"/>
            <a:ext cx="2448272" cy="2160240"/>
            <a:chOff x="9382094" y="2896437"/>
            <a:chExt cx="2448272" cy="2160240"/>
          </a:xfrm>
        </p:grpSpPr>
        <p:sp>
          <p:nvSpPr>
            <p:cNvPr id="5" name="Caixa de texto 21">
              <a:extLst>
                <a:ext uri="{FF2B5EF4-FFF2-40B4-BE49-F238E27FC236}">
                  <a16:creationId xmlns:a16="http://schemas.microsoft.com/office/drawing/2014/main" xmlns="" id="{0EC7067F-4B7F-4DDF-B0F2-08169A830E02}"/>
                </a:ext>
              </a:extLst>
            </p:cNvPr>
            <p:cNvSpPr txBox="1"/>
            <p:nvPr/>
          </p:nvSpPr>
          <p:spPr>
            <a:xfrm>
              <a:off x="9382094" y="4576617"/>
              <a:ext cx="2331720" cy="4800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Fiscalização do Sistema de Esgotamento Sanitário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05B79997-2AE5-45F9-8372-AC1D5E120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9991" y="2896437"/>
              <a:ext cx="2410375" cy="16081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Agrupar 24">
            <a:extLst>
              <a:ext uri="{FF2B5EF4-FFF2-40B4-BE49-F238E27FC236}">
                <a16:creationId xmlns:a16="http://schemas.microsoft.com/office/drawing/2014/main" xmlns="" id="{FF9B2B6F-6E7D-4C55-9EEE-886F1FAEF571}"/>
              </a:ext>
            </a:extLst>
          </p:cNvPr>
          <p:cNvGrpSpPr/>
          <p:nvPr/>
        </p:nvGrpSpPr>
        <p:grpSpPr>
          <a:xfrm>
            <a:off x="6136789" y="984700"/>
            <a:ext cx="3099893" cy="2148653"/>
            <a:chOff x="9126361" y="566106"/>
            <a:chExt cx="3099893" cy="2148653"/>
          </a:xfrm>
        </p:grpSpPr>
        <p:sp>
          <p:nvSpPr>
            <p:cNvPr id="8" name="Caixa de texto 10">
              <a:extLst>
                <a:ext uri="{FF2B5EF4-FFF2-40B4-BE49-F238E27FC236}">
                  <a16:creationId xmlns:a16="http://schemas.microsoft.com/office/drawing/2014/main" xmlns="" id="{A139D722-57C0-4E66-B6D4-A4657C89BF4A}"/>
                </a:ext>
              </a:extLst>
            </p:cNvPr>
            <p:cNvSpPr txBox="1"/>
            <p:nvPr/>
          </p:nvSpPr>
          <p:spPr>
            <a:xfrm>
              <a:off x="9126361" y="2234699"/>
              <a:ext cx="3099893" cy="48006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Inspeção em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Aterros 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Interdição </a:t>
              </a: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 Aterros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Sanitários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0307CC2E-B45A-43D5-9E08-DEAFB7D5F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0163" y="566106"/>
              <a:ext cx="2412331" cy="1604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1" name="Agrupar 44">
            <a:extLst>
              <a:ext uri="{FF2B5EF4-FFF2-40B4-BE49-F238E27FC236}">
                <a16:creationId xmlns:a16="http://schemas.microsoft.com/office/drawing/2014/main" xmlns="" id="{678E8F79-F79D-45C9-9A25-4B037069E1DE}"/>
              </a:ext>
            </a:extLst>
          </p:cNvPr>
          <p:cNvGrpSpPr/>
          <p:nvPr/>
        </p:nvGrpSpPr>
        <p:grpSpPr>
          <a:xfrm>
            <a:off x="5945491" y="4070224"/>
            <a:ext cx="3091005" cy="2109544"/>
            <a:chOff x="6347241" y="4779764"/>
            <a:chExt cx="3347864" cy="2109544"/>
          </a:xfrm>
        </p:grpSpPr>
        <p:sp>
          <p:nvSpPr>
            <p:cNvPr id="12" name="Caixa de texto 18">
              <a:extLst>
                <a:ext uri="{FF2B5EF4-FFF2-40B4-BE49-F238E27FC236}">
                  <a16:creationId xmlns:a16="http://schemas.microsoft.com/office/drawing/2014/main" xmlns="" id="{59A85A1E-93C3-4195-B7B1-1BEBDB0C5046}"/>
                </a:ext>
              </a:extLst>
            </p:cNvPr>
            <p:cNvSpPr txBox="1"/>
            <p:nvPr/>
          </p:nvSpPr>
          <p:spPr>
            <a:xfrm>
              <a:off x="6347241" y="6514804"/>
              <a:ext cx="3347864" cy="37450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Balneabilidade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167 </a:t>
              </a: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pontos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monitorados em 150 praias</a:t>
              </a:r>
              <a:endParaRPr lang="pt-BR" sz="120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xmlns="" id="{571E6976-EBE1-4535-990E-60376BA44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35" r="29418"/>
            <a:stretch/>
          </p:blipFill>
          <p:spPr>
            <a:xfrm>
              <a:off x="6618491" y="4779764"/>
              <a:ext cx="2764647" cy="17210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Agrupar 26">
            <a:extLst>
              <a:ext uri="{FF2B5EF4-FFF2-40B4-BE49-F238E27FC236}">
                <a16:creationId xmlns:a16="http://schemas.microsoft.com/office/drawing/2014/main" xmlns="" id="{7BC7948B-B1ED-4AC0-AF00-048EF46AD77F}"/>
              </a:ext>
            </a:extLst>
          </p:cNvPr>
          <p:cNvGrpSpPr/>
          <p:nvPr/>
        </p:nvGrpSpPr>
        <p:grpSpPr>
          <a:xfrm>
            <a:off x="190904" y="980728"/>
            <a:ext cx="3300976" cy="2214227"/>
            <a:chOff x="1551462" y="118912"/>
            <a:chExt cx="3300976" cy="2214227"/>
          </a:xfrm>
        </p:grpSpPr>
        <p:sp>
          <p:nvSpPr>
            <p:cNvPr id="15" name="Caixa de texto 8">
              <a:extLst>
                <a:ext uri="{FF2B5EF4-FFF2-40B4-BE49-F238E27FC236}">
                  <a16:creationId xmlns:a16="http://schemas.microsoft.com/office/drawing/2014/main" xmlns="" id="{66FA6BBB-6A38-49A0-9041-C3ADCBEDCE0D}"/>
                </a:ext>
              </a:extLst>
            </p:cNvPr>
            <p:cNvSpPr txBox="1"/>
            <p:nvPr/>
          </p:nvSpPr>
          <p:spPr>
            <a:xfrm>
              <a:off x="2406201" y="1674743"/>
              <a:ext cx="2446237" cy="65839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Via </a:t>
              </a: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Rápida Empresa (VRE) </a:t>
              </a:r>
              <a:endParaRPr lang="pt-BR" sz="1200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Via Rápida Ambiental (VRA)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Avaliação de Impacto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b="1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xmlns="" id="{4A5ADD99-676B-4A52-A1A3-9CAF06BD2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462" y="118912"/>
              <a:ext cx="1803825" cy="1556077"/>
            </a:xfrm>
            <a:prstGeom prst="rect">
              <a:avLst/>
            </a:prstGeom>
          </p:spPr>
        </p:pic>
      </p:grpSp>
      <p:grpSp>
        <p:nvGrpSpPr>
          <p:cNvPr id="21" name="Agrupar 43">
            <a:extLst>
              <a:ext uri="{FF2B5EF4-FFF2-40B4-BE49-F238E27FC236}">
                <a16:creationId xmlns:a16="http://schemas.microsoft.com/office/drawing/2014/main" xmlns="" id="{CD6EEFE6-408F-42BC-B386-E9E3B9E49AFD}"/>
              </a:ext>
            </a:extLst>
          </p:cNvPr>
          <p:cNvGrpSpPr/>
          <p:nvPr/>
        </p:nvGrpSpPr>
        <p:grpSpPr>
          <a:xfrm>
            <a:off x="395536" y="4109634"/>
            <a:ext cx="2686276" cy="2487718"/>
            <a:chOff x="145703" y="2246970"/>
            <a:chExt cx="2686276" cy="2487718"/>
          </a:xfrm>
        </p:grpSpPr>
        <p:sp>
          <p:nvSpPr>
            <p:cNvPr id="22" name="Caixa de texto 15">
              <a:extLst>
                <a:ext uri="{FF2B5EF4-FFF2-40B4-BE49-F238E27FC236}">
                  <a16:creationId xmlns:a16="http://schemas.microsoft.com/office/drawing/2014/main" xmlns="" id="{CB1CFCAC-676A-4424-B64A-2D3630B02387}"/>
                </a:ext>
              </a:extLst>
            </p:cNvPr>
            <p:cNvSpPr txBox="1"/>
            <p:nvPr/>
          </p:nvSpPr>
          <p:spPr>
            <a:xfrm>
              <a:off x="145703" y="3866008"/>
              <a:ext cx="2686276" cy="86868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Rede manual: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27 estações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Rede automática: 61 estações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xmlns="" id="{87D91D49-7010-4E7C-97EC-3D7ED3C24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03" y="2246970"/>
              <a:ext cx="2065072" cy="15470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4" name="Agrupar 52">
            <a:extLst>
              <a:ext uri="{FF2B5EF4-FFF2-40B4-BE49-F238E27FC236}">
                <a16:creationId xmlns:a16="http://schemas.microsoft.com/office/drawing/2014/main" xmlns="" id="{ED45A552-65D7-40B2-9BD0-FBAF280BAA5C}"/>
              </a:ext>
            </a:extLst>
          </p:cNvPr>
          <p:cNvGrpSpPr/>
          <p:nvPr/>
        </p:nvGrpSpPr>
        <p:grpSpPr>
          <a:xfrm>
            <a:off x="2771800" y="3507854"/>
            <a:ext cx="3533775" cy="3017490"/>
            <a:chOff x="671090" y="3908074"/>
            <a:chExt cx="3533775" cy="3017490"/>
          </a:xfrm>
        </p:grpSpPr>
        <p:sp>
          <p:nvSpPr>
            <p:cNvPr id="25" name="Caixa de texto 20">
              <a:extLst>
                <a:ext uri="{FF2B5EF4-FFF2-40B4-BE49-F238E27FC236}">
                  <a16:creationId xmlns:a16="http://schemas.microsoft.com/office/drawing/2014/main" xmlns="" id="{F49BA2C8-8EF0-41DA-8760-24D8A063D9EE}"/>
                </a:ext>
              </a:extLst>
            </p:cNvPr>
            <p:cNvSpPr txBox="1"/>
            <p:nvPr/>
          </p:nvSpPr>
          <p:spPr>
            <a:xfrm>
              <a:off x="1197187" y="3908074"/>
              <a:ext cx="2628342" cy="607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Águas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Subterrâneas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Rede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Qualidade: </a:t>
              </a: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313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pontos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Rede </a:t>
              </a:r>
              <a:r>
                <a:rPr lang="pt-BR" sz="1200" dirty="0" err="1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Quali</a:t>
              </a: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Quanti: 64 pontos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Caixa de texto 22">
              <a:extLst>
                <a:ext uri="{FF2B5EF4-FFF2-40B4-BE49-F238E27FC236}">
                  <a16:creationId xmlns:a16="http://schemas.microsoft.com/office/drawing/2014/main" xmlns="" id="{3A97E95F-EA5C-4C10-86B4-F2F0A96A9B75}"/>
                </a:ext>
              </a:extLst>
            </p:cNvPr>
            <p:cNvSpPr txBox="1"/>
            <p:nvPr/>
          </p:nvSpPr>
          <p:spPr>
            <a:xfrm>
              <a:off x="671090" y="6072124"/>
              <a:ext cx="3533775" cy="85344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Águas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Superficiais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Rede manual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 471 estações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Rede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automática: 15 estações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Águas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Costeiras: </a:t>
              </a: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66 pontos de </a:t>
              </a:r>
              <a:r>
                <a:rPr lang="pt-BR" sz="12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coleta</a:t>
              </a:r>
              <a:r>
                <a:rPr lang="pt-BR" sz="1200" dirty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pt-BR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xmlns="" id="{B0C261D1-C36F-4A8A-A1DC-131A867FB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083" y="4595133"/>
              <a:ext cx="2145003" cy="1456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 txBox="1">
            <a:spLocks/>
          </p:cNvSpPr>
          <p:nvPr/>
        </p:nvSpPr>
        <p:spPr>
          <a:xfrm>
            <a:off x="457200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1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Licenciamento e Qualidade</a:t>
            </a:r>
            <a:endParaRPr lang="pt-BR" sz="31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08" y="197768"/>
            <a:ext cx="8229600" cy="638944"/>
          </a:xfrm>
        </p:spPr>
        <p:txBody>
          <a:bodyPr>
            <a:normAutofit/>
          </a:bodyPr>
          <a:lstStyle/>
          <a:p>
            <a:pPr algn="l"/>
            <a:r>
              <a:rPr lang="pt-BR" sz="27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Prevenção de Acidentes Químicos</a:t>
            </a:r>
            <a:endParaRPr lang="pt-BR" sz="27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475438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68760"/>
            <a:ext cx="5673124" cy="378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5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09326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DIRETRIZES ESTRATÉGICAS - SIMA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5489"/>
            <a:ext cx="9144000" cy="621548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1. Planejamento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ambiental 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 território ZEE/SP, </a:t>
            </a:r>
            <a:r>
              <a:rPr lang="pt-BR" sz="2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com objetivo de:</a:t>
            </a:r>
          </a:p>
          <a:p>
            <a:pPr marL="0" indent="0">
              <a:buNone/>
            </a:pP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Resiliência às Mudanças Climáticas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/ Segurança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Hídrica / Salvaguarda da Biodiversidade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R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edução das Desigualdades Regionais / Economia Competitiva e Sustentável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2. Preservação e Conservação da Biodiversidade, </a:t>
            </a:r>
            <a:r>
              <a:rPr lang="pt-BR" sz="2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em harmonia com o Desenvolvimento Rural Sustentável</a:t>
            </a:r>
          </a:p>
          <a:p>
            <a:pPr marL="0" indent="0">
              <a:buNone/>
            </a:pP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Novas Áreas Protegidas, inclusive em parceria com setor privado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Concessões de áreas de Uso Público em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Ucs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lorestas com incremento do ecoturismo 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R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evitalização das estruturas das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UCs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para gestão, pesquisa e uso sustentável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Conclusão dos Planos de Manejo das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UCs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paulistas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Pesquisa e projetos de fomento à biodiversidade e uso sustentável das florestas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Restauração Ecológica e Florestal</a:t>
            </a:r>
          </a:p>
          <a:p>
            <a:pPr marL="0" indent="0">
              <a:buNone/>
            </a:pP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Fiscalização e Conciliação Ambiental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Incremento de atividades e serviços nos Parques Urbanos</a:t>
            </a:r>
          </a:p>
          <a:p>
            <a:pPr marL="0" indent="0">
              <a:buNone/>
            </a:pP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Educação Ambiental em parceria com municípios e ação do Programa Município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VerdeAzul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3. Gestão integrada dos Recursos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ídricos, Saneamento e Meio Ambiente, </a:t>
            </a:r>
            <a:r>
              <a:rPr lang="pt-BR" sz="2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com respeito ao uso múltiplo das águas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Ampliação dos serviços de saneamento, água e esgoto com apoio da Sabesp e DAEE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Uso eficaz dos recursos do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Fehidro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nas prioridades dos Planos de Bacia e programas de governo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Integração com municípios no controle de cheias e limpeza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córregos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Ação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prioritária na despoluição do rio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Pinheiros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Programa Várzea do Rio Tietê</a:t>
            </a:r>
          </a:p>
          <a:p>
            <a:pPr marL="0" indent="0">
              <a:buNone/>
            </a:pP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Programa Mananciais Metropolitanos</a:t>
            </a:r>
          </a:p>
          <a:p>
            <a:pPr marL="0" indent="0">
              <a:buNone/>
            </a:pP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Programa Integrado de Resíduos Sólidos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0" indent="0">
              <a:buNone/>
            </a:pP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4. 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Controle e Fiscalização da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Q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ualidade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mbiental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pt-BR" sz="2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com ênfase na interface do meio urbano e rural</a:t>
            </a:r>
          </a:p>
          <a:p>
            <a:pPr marL="0" indent="0">
              <a:buNone/>
            </a:pP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Eficiência do Licenciamento Ambiental: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EIAs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/RIMA (sala de cenários), VRE/Via Rápida Empresarial e VRA/Via Rápida 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Amb</a:t>
            </a:r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Controle da Qualidade das águas subterrâneas e superficiais, da balneabilidade das praias, do ar e das áreas contaminadas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Ação expedita nos casos de emergências químicas e de risco industrial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Fiscalização das atividades licenciadas: qualidade da água, ar e solo, supressão de vegetação e uso do solo  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5. 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Fomento ao uso dos Recursos Minerais e à Geração de Energia, </a:t>
            </a:r>
            <a:r>
              <a:rPr lang="pt-BR" sz="2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em sintonia </a:t>
            </a:r>
            <a:r>
              <a:rPr lang="pt-BR" sz="2400" i="1" dirty="0">
                <a:latin typeface="Verdana" panose="020B0604030504040204" pitchFamily="34" charset="0"/>
                <a:ea typeface="Verdana" panose="020B0604030504040204" pitchFamily="34" charset="0"/>
              </a:rPr>
              <a:t>com D</a:t>
            </a:r>
            <a:r>
              <a:rPr lang="pt-BR" sz="2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esenvolvimento </a:t>
            </a:r>
            <a:r>
              <a:rPr lang="pt-BR" sz="2400" i="1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pt-BR" sz="2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conômico Sustentável </a:t>
            </a:r>
          </a:p>
          <a:p>
            <a:pPr marL="0" indent="0">
              <a:buNone/>
            </a:pPr>
            <a:r>
              <a:rPr lang="pt-BR" sz="2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Eficiência Energética nas políticas públicas</a:t>
            </a:r>
          </a:p>
          <a:p>
            <a:pPr marL="0" indent="0">
              <a:buNone/>
            </a:pPr>
            <a:r>
              <a:rPr lang="pt-BR" sz="2400" i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Fomento aos projetos de Energia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enovável: gás, biomassa, solar, eólica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Inovação tecnológica em Petróleo e Gás</a:t>
            </a: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Integração e Melhoria do Sistema </a:t>
            </a:r>
            <a:r>
              <a:rPr lang="pt-B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pt-BR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idroenergético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Planejamento Territorial do uso dos Recursos Minerais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pt-BR" sz="2400" dirty="0"/>
          </a:p>
        </p:txBody>
      </p:sp>
      <p:sp>
        <p:nvSpPr>
          <p:cNvPr id="4" name="Seta para a direita 3"/>
          <p:cNvSpPr/>
          <p:nvPr/>
        </p:nvSpPr>
        <p:spPr>
          <a:xfrm flipV="1">
            <a:off x="481085" y="1181288"/>
            <a:ext cx="270209" cy="11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 flipV="1">
            <a:off x="467544" y="2293238"/>
            <a:ext cx="270209" cy="11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 flipV="1">
            <a:off x="466715" y="3823229"/>
            <a:ext cx="270209" cy="11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 flipV="1">
            <a:off x="462546" y="4920622"/>
            <a:ext cx="270209" cy="11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 flipV="1">
            <a:off x="462545" y="5925796"/>
            <a:ext cx="270209" cy="11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5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96722"/>
            <a:ext cx="7149480" cy="884006"/>
          </a:xfrm>
        </p:spPr>
        <p:txBody>
          <a:bodyPr>
            <a:normAutofit/>
          </a:bodyPr>
          <a:lstStyle/>
          <a:p>
            <a:pPr algn="l"/>
            <a: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5. Fomento </a:t>
            </a:r>
            <a:r>
              <a:rPr lang="pt-BR" sz="2200" b="1" dirty="0">
                <a:latin typeface="Verdana" panose="020B0604030504040204" pitchFamily="34" charset="0"/>
                <a:ea typeface="Verdana" panose="020B0604030504040204" pitchFamily="34" charset="0"/>
              </a:rPr>
              <a:t>ao uso dos Recursos </a:t>
            </a:r>
            <a: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Minerários e </a:t>
            </a:r>
            <a:r>
              <a:rPr lang="pt-BR" sz="2200" b="1" dirty="0">
                <a:latin typeface="Verdana" panose="020B0604030504040204" pitchFamily="34" charset="0"/>
                <a:ea typeface="Verdana" panose="020B0604030504040204" pitchFamily="34" charset="0"/>
              </a:rPr>
              <a:t>à Geração de </a:t>
            </a:r>
            <a: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Energia</a:t>
            </a:r>
            <a:endParaRPr lang="pt-BR" sz="2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4525963"/>
          </a:xfrm>
        </p:spPr>
        <p:txBody>
          <a:bodyPr>
            <a:normAutofit/>
          </a:bodyPr>
          <a:lstStyle/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Eficiência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Energética nas políticas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públicas</a:t>
            </a: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Fomento aos projetos de Energia Renovável: gás, biomassa, solar,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eólica</a:t>
            </a: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Inovação tecnológica em Petróleo e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Gás</a:t>
            </a:r>
          </a:p>
          <a:p>
            <a:pPr marL="0" indent="0">
              <a:buNone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Integração e Melhoria do Sistema 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Hidroenergético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Planejamento Territorial do uso dos Recursos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Minerais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646021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>
            <a:extLst>
              <a:ext uri="{FF2B5EF4-FFF2-40B4-BE49-F238E27FC236}">
                <a16:creationId xmlns:a16="http://schemas.microsoft.com/office/drawing/2014/main" xmlns="" id="{B91FB7BD-8E1A-43D2-B52A-019C48FC8E68}"/>
              </a:ext>
            </a:extLst>
          </p:cNvPr>
          <p:cNvSpPr>
            <a:spLocks noGrp="1"/>
          </p:cNvSpPr>
          <p:nvPr/>
        </p:nvSpPr>
        <p:spPr>
          <a:xfrm>
            <a:off x="440585" y="197449"/>
            <a:ext cx="6291251" cy="639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Matriz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Energética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ixaDeTexto 9">
            <a:extLst>
              <a:ext uri="{FF2B5EF4-FFF2-40B4-BE49-F238E27FC236}">
                <a16:creationId xmlns:a16="http://schemas.microsoft.com/office/drawing/2014/main" xmlns="" id="{75661511-120F-48C3-ACF0-A0965BECD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69" y="6517459"/>
            <a:ext cx="29523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sz="1000" i="1" dirty="0">
                <a:solidFill>
                  <a:prstClr val="black"/>
                </a:solidFill>
                <a:latin typeface="+mj-lt"/>
              </a:rPr>
              <a:t>Fonte: BEN, BEESP, OCDE – Jan/2018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803C7A8D-F5F3-4071-A510-E5B5C5CC2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r="25558" b="3039"/>
          <a:stretch/>
        </p:blipFill>
        <p:spPr bwMode="auto">
          <a:xfrm>
            <a:off x="3032873" y="1030425"/>
            <a:ext cx="3387499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67A1DD2A-09B7-43A7-A528-B94A3000F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r="26959"/>
          <a:stretch/>
        </p:blipFill>
        <p:spPr bwMode="auto">
          <a:xfrm>
            <a:off x="6239674" y="1093860"/>
            <a:ext cx="2985887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57163EB5-664C-43D3-945A-E972527D2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r="19141"/>
          <a:stretch/>
        </p:blipFill>
        <p:spPr bwMode="auto">
          <a:xfrm>
            <a:off x="-81561" y="1030425"/>
            <a:ext cx="3518461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table">
            <a:extLst>
              <a:ext uri="{FF2B5EF4-FFF2-40B4-BE49-F238E27FC236}">
                <a16:creationId xmlns:a16="http://schemas.microsoft.com/office/drawing/2014/main" xmlns="" id="{62307BC1-CDF0-435D-AA94-D35EC01FF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649" y="5206889"/>
            <a:ext cx="7272809" cy="731684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723C3667-5193-4228-91DC-F19D2B360F07}"/>
              </a:ext>
            </a:extLst>
          </p:cNvPr>
          <p:cNvSpPr/>
          <p:nvPr/>
        </p:nvSpPr>
        <p:spPr>
          <a:xfrm>
            <a:off x="2339752" y="5877272"/>
            <a:ext cx="594015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 dirty="0">
                <a:solidFill>
                  <a:prstClr val="black"/>
                </a:solidFill>
              </a:rPr>
              <a:t>Produtos da Cana</a:t>
            </a:r>
            <a:r>
              <a:rPr lang="pt-BR" sz="1200" dirty="0">
                <a:solidFill>
                  <a:prstClr val="black"/>
                </a:solidFill>
              </a:rPr>
              <a:t>: Bioeletricidade e Etanol</a:t>
            </a:r>
          </a:p>
          <a:p>
            <a:r>
              <a:rPr lang="pt-BR" sz="1200" b="1" dirty="0">
                <a:solidFill>
                  <a:prstClr val="black"/>
                </a:solidFill>
              </a:rPr>
              <a:t>Outras Renováveis</a:t>
            </a:r>
            <a:r>
              <a:rPr lang="pt-BR" sz="1200" dirty="0">
                <a:solidFill>
                  <a:prstClr val="black"/>
                </a:solidFill>
              </a:rPr>
              <a:t>: Biodiesel, Solar, Eólica e Lixívia (resíduos do processamento da celulose.)</a:t>
            </a:r>
          </a:p>
          <a:p>
            <a:r>
              <a:rPr lang="pt-BR" sz="1200" b="1" dirty="0">
                <a:solidFill>
                  <a:prstClr val="black"/>
                </a:solidFill>
              </a:rPr>
              <a:t>Eletricidade</a:t>
            </a:r>
            <a:r>
              <a:rPr lang="pt-BR" sz="1200" dirty="0">
                <a:solidFill>
                  <a:prstClr val="black"/>
                </a:solidFill>
              </a:rPr>
              <a:t>: Fontes Hidráulicas</a:t>
            </a:r>
          </a:p>
        </p:txBody>
      </p:sp>
      <p:sp>
        <p:nvSpPr>
          <p:cNvPr id="11" name="CaixaDeTexto 9">
            <a:extLst>
              <a:ext uri="{FF2B5EF4-FFF2-40B4-BE49-F238E27FC236}">
                <a16:creationId xmlns:a16="http://schemas.microsoft.com/office/drawing/2014/main" xmlns="" id="{A809E94E-6E82-4967-8FBE-B32782CCC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135107"/>
            <a:ext cx="29523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000" i="1" dirty="0">
                <a:solidFill>
                  <a:prstClr val="black"/>
                </a:solidFill>
                <a:latin typeface="+mj-lt"/>
              </a:rPr>
              <a:t>Fonte: BEN, BEESP, OCDE – Jan/2018 </a:t>
            </a:r>
          </a:p>
        </p:txBody>
      </p:sp>
    </p:spTree>
    <p:extLst>
      <p:ext uri="{BB962C8B-B14F-4D97-AF65-F5344CB8AC3E}">
        <p14:creationId xmlns:p14="http://schemas.microsoft.com/office/powerpoint/2010/main" val="4968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3" y="3789040"/>
            <a:ext cx="3967609" cy="2588267"/>
          </a:xfrm>
          <a:prstGeom prst="rect">
            <a:avLst/>
          </a:prstGeom>
        </p:spPr>
      </p:pic>
      <p:pic>
        <p:nvPicPr>
          <p:cNvPr id="9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b="8117"/>
          <a:stretch/>
        </p:blipFill>
        <p:spPr bwMode="auto">
          <a:xfrm>
            <a:off x="4572000" y="3759837"/>
            <a:ext cx="4457700" cy="26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Energia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Eficiência Energética em Prédios Públicos</a:t>
            </a:r>
          </a:p>
          <a:p>
            <a:pPr lvl="1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Verificação mensal dos contratos de fornecimento de energia elétrica dos próprios do Estado</a:t>
            </a:r>
          </a:p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Articulação com concessionárias para investimento na rede e em eficiência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energética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Fomento a novas energias renováveis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8527433-ADA4-4379-9D5F-0DE58E1ED4B7}"/>
              </a:ext>
            </a:extLst>
          </p:cNvPr>
          <p:cNvSpPr txBox="1"/>
          <p:nvPr/>
        </p:nvSpPr>
        <p:spPr>
          <a:xfrm>
            <a:off x="611560" y="378904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Biogás e </a:t>
            </a:r>
            <a:r>
              <a:rPr lang="pt-BR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Biometano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308304" y="378904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Fotovoltaica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AutoShape 2" descr="Image result for termoverde caieir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4" descr="Image result for termoverde caieir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6" descr="ComeÃ§a a funcionar em SP a maior termelÃ©trica do Brasil que produz energia com lix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8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Petróleo e Gás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Estímulo à inovação tecnológica e interação entre universidades e empresas </a:t>
            </a:r>
          </a:p>
          <a:p>
            <a:pPr lvl="1"/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USP/Shell, Unicamp/</a:t>
            </a:r>
            <a:r>
              <a:rPr lang="pt-BR" sz="19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Equinor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CTBS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endParaRPr lang="pt-BR" sz="22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60356470-982B-4E2C-BBD7-13E8E1CB4985}"/>
              </a:ext>
            </a:extLst>
          </p:cNvPr>
          <p:cNvSpPr txBox="1">
            <a:spLocks/>
          </p:cNvSpPr>
          <p:nvPr/>
        </p:nvSpPr>
        <p:spPr>
          <a:xfrm>
            <a:off x="457200" y="2204865"/>
            <a:ext cx="411480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Investimentos em expansão da rede de </a:t>
            </a:r>
            <a:r>
              <a:rPr lang="pt-BR" sz="2300" dirty="0" smtClean="0">
                <a:latin typeface="Verdana" panose="020B0604030504040204" pitchFamily="34" charset="0"/>
                <a:ea typeface="Verdana" panose="020B0604030504040204" pitchFamily="34" charset="0"/>
              </a:rPr>
              <a:t>gasodutos </a:t>
            </a:r>
          </a:p>
          <a:p>
            <a:pPr lvl="1"/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Plano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de Metas de Expansão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Gás</a:t>
            </a:r>
          </a:p>
          <a:p>
            <a:r>
              <a:rPr 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Fomento a ganhos     de competitividade econômica, com diversificação de produtores para ampliação da oferta</a:t>
            </a:r>
            <a:endParaRPr lang="pt-BR" sz="23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64088" y="60212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Sapinhoá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Lapa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186" y="3068960"/>
            <a:ext cx="473541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8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200" b="1" dirty="0">
                <a:latin typeface="Verdana" panose="020B0604030504040204" pitchFamily="34" charset="0"/>
                <a:ea typeface="Verdana" panose="020B0604030504040204" pitchFamily="34" charset="0"/>
              </a:rPr>
              <a:t>Sistema </a:t>
            </a:r>
            <a:r>
              <a:rPr lang="pt-BR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Hidroenergético</a:t>
            </a:r>
            <a:endParaRPr lang="pt-BR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lvl="1"/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22AC373-F646-43E5-BB88-7A1B7CF9C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2975502"/>
            <a:ext cx="5033773" cy="25417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B4BB7C26-CD46-4C59-904B-C473E3B77177}"/>
              </a:ext>
            </a:extLst>
          </p:cNvPr>
          <p:cNvSpPr txBox="1"/>
          <p:nvPr/>
        </p:nvSpPr>
        <p:spPr>
          <a:xfrm>
            <a:off x="247489" y="1124744"/>
            <a:ext cx="86490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Controle de Cheias: drenagem das vazões do rio Tietê e do Pinheiros em até 395 m³/s de água em épocas de chuvas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Geração de </a:t>
            </a:r>
            <a:r>
              <a:rPr lang="pt-BR" sz="2300" dirty="0" smtClean="0">
                <a:latin typeface="Verdana" panose="020B0604030504040204" pitchFamily="34" charset="0"/>
                <a:ea typeface="Verdana" panose="020B0604030504040204" pitchFamily="34" charset="0"/>
              </a:rPr>
              <a:t>Energia: capacidade total instalada de 960,8 MW</a:t>
            </a:r>
            <a:endParaRPr lang="pt-BR" sz="23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4BB7C26-CD46-4C59-904B-C473E3B77177}"/>
              </a:ext>
            </a:extLst>
          </p:cNvPr>
          <p:cNvSpPr txBox="1"/>
          <p:nvPr/>
        </p:nvSpPr>
        <p:spPr>
          <a:xfrm>
            <a:off x="247882" y="2996952"/>
            <a:ext cx="41801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Retirada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de lixo e vegetação </a:t>
            </a: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aquática   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em 2018: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Canal Pinheiros: 9307,06 m³ 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- 2.978 </a:t>
            </a:r>
            <a:r>
              <a:rPr lang="pt-B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ton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Rio Tietê, junto às usinas de Pirapora Energia S.A., Usina Rasgão e Usina Porto Góes: 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4.655 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m³ 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</a:rPr>
              <a:t>- 1.862 </a:t>
            </a:r>
            <a:r>
              <a:rPr lang="pt-B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4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67715"/>
            <a:ext cx="8435280" cy="4493534"/>
          </a:xfrm>
        </p:spPr>
        <p:txBody>
          <a:bodyPr>
            <a:normAutofit/>
          </a:bodyPr>
          <a:lstStyle/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Chefia de Gabinete / Novas Coordenadorias</a:t>
            </a:r>
          </a:p>
          <a:p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Eficiência nos processos Licitatórios</a:t>
            </a:r>
          </a:p>
          <a:p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Execução Orçamentária Programática</a:t>
            </a:r>
          </a:p>
          <a:p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Informatização dos Processos e Procedimentos</a:t>
            </a:r>
          </a:p>
          <a:p>
            <a:endParaRPr lang="pt-BR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Regionalização das Sedes e do Atendimento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95536" y="-27384"/>
            <a:ext cx="70054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Modernização Administrativa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1237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192688" cy="648072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Participação e Controle Social</a:t>
            </a:r>
            <a:endParaRPr lang="pt-B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4968552"/>
          </a:xfrm>
        </p:spPr>
        <p:txBody>
          <a:bodyPr>
            <a:noAutofit/>
          </a:bodyPr>
          <a:lstStyle/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CONSEMA – Conselho Estadual de Meio Ambiente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CRH – Conselho Estadual de Recursos Hídricos</a:t>
            </a:r>
          </a:p>
          <a:p>
            <a:pPr lvl="3"/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 Comitês de Bacia Hidrográfica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CONESAN – Conselho Estadual de Saneamento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CEPE – Conselho Estadual de Política Energética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SIGAP – Conselho de Gestão de Áreas Protegidas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SNUC/SIEFLOR – Conselhos Gestores das Unidades de Conservação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GERCO – Gerenciamento Costeiro / Grupos Setoriais</a:t>
            </a:r>
          </a:p>
          <a:p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Câmaras Ambientais da Cetesb</a:t>
            </a:r>
          </a:p>
          <a:p>
            <a:pPr marL="1371600" lvl="3" indent="0">
              <a:buNone/>
            </a:pPr>
            <a:endParaRPr lang="pt-BR" sz="16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72100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4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9252520" cy="1143000"/>
          </a:xfrm>
        </p:spPr>
        <p:txBody>
          <a:bodyPr>
            <a:normAutofit/>
          </a:bodyPr>
          <a:lstStyle/>
          <a:p>
            <a:pPr algn="l"/>
            <a: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1. Planejamento Ambiental</a:t>
            </a:r>
            <a:b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ZEE – Zoneamento Ecológico-Econômico</a:t>
            </a:r>
            <a:endParaRPr lang="pt-BR" sz="2200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915" y="2132856"/>
            <a:ext cx="5058678" cy="4525963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pt-BR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Os 5 Objetivos do ZEE/SP</a:t>
            </a:r>
          </a:p>
          <a:p>
            <a:pPr marL="400050" lvl="1" indent="0">
              <a:buNone/>
            </a:pPr>
            <a:endParaRPr lang="pt-BR" sz="18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5725" indent="361950"/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Resiliência 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às Mudanças </a:t>
            </a:r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Climáticas</a:t>
            </a:r>
          </a:p>
          <a:p>
            <a:pPr marL="85725" indent="361950"/>
            <a:endParaRPr lang="pt-BR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5725" indent="361950"/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Segurança Hídrica</a:t>
            </a:r>
          </a:p>
          <a:p>
            <a:pPr marL="85725" indent="361950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5725" indent="361950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Salvaguarda 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da </a:t>
            </a:r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Biodiversidade</a:t>
            </a:r>
          </a:p>
          <a:p>
            <a:pPr marL="85725" indent="361950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5725" indent="361950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Redução de Desigualdades Regionais</a:t>
            </a:r>
          </a:p>
          <a:p>
            <a:pPr marL="85725" indent="361950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5725" indent="361950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Economia 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Competitiva e </a:t>
            </a:r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Sustentável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046428" y="1988840"/>
            <a:ext cx="42119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t-BR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Agendas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19050"/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Mudanças Climáticas (PEMC)</a:t>
            </a:r>
          </a:p>
          <a:p>
            <a:pPr indent="19050"/>
            <a:endParaRPr lang="pt-BR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19050"/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Água e Saúde</a:t>
            </a:r>
          </a:p>
          <a:p>
            <a:pPr indent="19050"/>
            <a:endParaRPr lang="pt-BR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19050"/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Biodiversidade</a:t>
            </a:r>
          </a:p>
          <a:p>
            <a:pPr indent="19050"/>
            <a:endParaRPr lang="pt-BR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19050"/>
            <a:r>
              <a:rPr lang="pt-BR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Objetivos de Desenvolvimento Sustentável (ODS)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1792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 txBox="1">
            <a:spLocks/>
          </p:cNvSpPr>
          <p:nvPr/>
        </p:nvSpPr>
        <p:spPr>
          <a:xfrm>
            <a:off x="467544" y="253373"/>
            <a:ext cx="8229600" cy="58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Zoneamento 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Ecológico-Econômico</a:t>
            </a: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eta para baixo 2">
            <a:extLst>
              <a:ext uri="{FF2B5EF4-FFF2-40B4-BE49-F238E27FC236}">
                <a16:creationId xmlns:a16="http://schemas.microsoft.com/office/drawing/2014/main" xmlns="" id="{DC8BB069-0F5C-446D-890C-A87B4423A157}"/>
              </a:ext>
            </a:extLst>
          </p:cNvPr>
          <p:cNvSpPr/>
          <p:nvPr/>
        </p:nvSpPr>
        <p:spPr>
          <a:xfrm>
            <a:off x="1882555" y="3448046"/>
            <a:ext cx="288032" cy="432048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CD9A72A-0428-4FEE-95EA-8F9FA5E6BA6E}"/>
              </a:ext>
            </a:extLst>
          </p:cNvPr>
          <p:cNvSpPr txBox="1"/>
          <p:nvPr/>
        </p:nvSpPr>
        <p:spPr>
          <a:xfrm>
            <a:off x="72136" y="4000294"/>
            <a:ext cx="4248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Calibri" panose="020F0502020204030204" pitchFamily="34" charset="0"/>
              </a:rPr>
              <a:t>ZONEAMENTO</a:t>
            </a:r>
            <a:r>
              <a:rPr lang="pt-BR" sz="2000" dirty="0">
                <a:latin typeface="Calibri" panose="020F0502020204030204" pitchFamily="34" charset="0"/>
              </a:rPr>
              <a:t>: </a:t>
            </a:r>
          </a:p>
          <a:p>
            <a:endParaRPr lang="pt-BR" sz="1000" dirty="0">
              <a:latin typeface="Calibri" panose="020F0502020204030204" pitchFamily="34" charset="0"/>
            </a:endParaRPr>
          </a:p>
          <a:p>
            <a:r>
              <a:rPr lang="pt-BR" sz="2000" dirty="0">
                <a:latin typeface="Calibri" panose="020F0502020204030204" pitchFamily="34" charset="0"/>
              </a:rPr>
              <a:t>Visão pactuada dos desafios para o desenvolvimento sustentável de base territorial paulista: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</a:rPr>
              <a:t>Vulnerabilidades;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</a:rPr>
              <a:t>Potencialidades;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</a:rPr>
              <a:t>Objetivos / Futuro.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605638E-AE60-4480-916C-E84F47D3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509" y="1158456"/>
            <a:ext cx="3586939" cy="208350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3EDC510-9D26-495C-9300-433A46244A11}"/>
              </a:ext>
            </a:extLst>
          </p:cNvPr>
          <p:cNvSpPr txBox="1"/>
          <p:nvPr/>
        </p:nvSpPr>
        <p:spPr>
          <a:xfrm>
            <a:off x="4292694" y="3950687"/>
            <a:ext cx="49645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latin typeface="Calibri" panose="020F0502020204030204" pitchFamily="34" charset="0"/>
              </a:rPr>
              <a:t>DataGEO</a:t>
            </a:r>
            <a:r>
              <a:rPr lang="pt-BR" sz="2000" b="1" dirty="0">
                <a:latin typeface="Calibri" panose="020F0502020204030204" pitchFamily="34" charset="0"/>
              </a:rPr>
              <a:t> – ZEE: </a:t>
            </a:r>
            <a:r>
              <a:rPr lang="pt-BR" sz="2000" dirty="0">
                <a:latin typeface="Calibri" panose="020F0502020204030204" pitchFamily="34" charset="0"/>
              </a:rPr>
              <a:t>Plataforma de informações territoriais:</a:t>
            </a:r>
          </a:p>
          <a:p>
            <a:endParaRPr lang="pt-BR" sz="1000" dirty="0">
              <a:latin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</a:rPr>
              <a:t>Informações estratégicas para a tomada de </a:t>
            </a:r>
            <a:r>
              <a:rPr lang="pt-BR" sz="2000" dirty="0" smtClean="0">
                <a:latin typeface="Calibri" panose="020F0502020204030204" pitchFamily="34" charset="0"/>
              </a:rPr>
              <a:t>decisão e licenciamento</a:t>
            </a:r>
            <a:endParaRPr lang="pt-BR" sz="2000" dirty="0">
              <a:latin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</a:rPr>
              <a:t>Leis e normas de rebatimento territorial (</a:t>
            </a:r>
            <a:r>
              <a:rPr lang="pt-BR" sz="2000" dirty="0" err="1">
                <a:latin typeface="Calibri" panose="020F0502020204030204" pitchFamily="34" charset="0"/>
              </a:rPr>
              <a:t>multiescalar</a:t>
            </a:r>
            <a:r>
              <a:rPr lang="pt-BR" sz="2000" dirty="0">
                <a:latin typeface="Calibri" panose="020F0502020204030204" pitchFamily="34" charset="0"/>
              </a:rPr>
              <a:t> e coexistente);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</a:rPr>
              <a:t>Monitoramento.</a:t>
            </a:r>
          </a:p>
        </p:txBody>
      </p:sp>
      <p:sp>
        <p:nvSpPr>
          <p:cNvPr id="10" name="Seta para baixo 14">
            <a:extLst>
              <a:ext uri="{FF2B5EF4-FFF2-40B4-BE49-F238E27FC236}">
                <a16:creationId xmlns:a16="http://schemas.microsoft.com/office/drawing/2014/main" xmlns="" id="{F279A55C-76E3-45B8-B7DD-AFFAC0B637F5}"/>
              </a:ext>
            </a:extLst>
          </p:cNvPr>
          <p:cNvSpPr/>
          <p:nvPr/>
        </p:nvSpPr>
        <p:spPr>
          <a:xfrm>
            <a:off x="6630958" y="3501008"/>
            <a:ext cx="288032" cy="432048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Mais 15">
            <a:extLst>
              <a:ext uri="{FF2B5EF4-FFF2-40B4-BE49-F238E27FC236}">
                <a16:creationId xmlns:a16="http://schemas.microsoft.com/office/drawing/2014/main" xmlns="" id="{9DE55694-CC47-40FC-9A9F-FDC68B8D88E5}"/>
              </a:ext>
            </a:extLst>
          </p:cNvPr>
          <p:cNvSpPr/>
          <p:nvPr/>
        </p:nvSpPr>
        <p:spPr>
          <a:xfrm>
            <a:off x="4065796" y="1553918"/>
            <a:ext cx="1050910" cy="979595"/>
          </a:xfrm>
          <a:prstGeom prst="mathPlus">
            <a:avLst/>
          </a:prstGeom>
          <a:solidFill>
            <a:srgbClr val="33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460B6D73-67D9-4362-ABB6-2BAED3CA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64" y="1187670"/>
            <a:ext cx="3580614" cy="20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192688" cy="720080"/>
          </a:xfrm>
        </p:spPr>
        <p:txBody>
          <a:bodyPr>
            <a:noAutofit/>
          </a:bodyPr>
          <a:lstStyle/>
          <a:p>
            <a:pPr algn="l"/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2. Preservação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 Conservação da  </a:t>
            </a:r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Biodiversidade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688632"/>
          </a:xfrm>
        </p:spPr>
        <p:txBody>
          <a:bodyPr>
            <a:normAutofit/>
          </a:bodyPr>
          <a:lstStyle/>
          <a:p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Novas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Áreas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Protegidas, inclusive em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parceria com setor privado</a:t>
            </a:r>
          </a:p>
          <a:p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Concessões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de áreas de Uso Público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e Florestas,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com incremento do ecoturismo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paulista</a:t>
            </a:r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Revitalização das estruturas das </a:t>
            </a:r>
            <a:r>
              <a:rPr lang="pt-BR" sz="1900" dirty="0" err="1">
                <a:latin typeface="Verdana" panose="020B0604030504040204" pitchFamily="34" charset="0"/>
                <a:ea typeface="Verdana" panose="020B0604030504040204" pitchFamily="34" charset="0"/>
              </a:rPr>
              <a:t>UCs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 para gestão, pesquisa e uso sustentável</a:t>
            </a:r>
          </a:p>
          <a:p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Conclusão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dos Planos de Manejo das </a:t>
            </a:r>
            <a:r>
              <a:rPr lang="pt-BR" sz="1900" dirty="0" err="1">
                <a:latin typeface="Verdana" panose="020B0604030504040204" pitchFamily="34" charset="0"/>
                <a:ea typeface="Verdana" panose="020B0604030504040204" pitchFamily="34" charset="0"/>
              </a:rPr>
              <a:t>UCs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 paulistas</a:t>
            </a:r>
          </a:p>
          <a:p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Pesquisa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e projetos de fomento à </a:t>
            </a:r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biodiversidade – fauna e flora -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e uso sustentável das florestas</a:t>
            </a:r>
          </a:p>
          <a:p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Restauração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Ecológica e Florestal</a:t>
            </a:r>
          </a:p>
          <a:p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Fiscalização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e Conciliação Ambiental</a:t>
            </a:r>
          </a:p>
          <a:p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Incremento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de atividades e serviços nos Parques Urbanos</a:t>
            </a:r>
          </a:p>
          <a:p>
            <a:r>
              <a:rPr lang="pt-B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Educação </a:t>
            </a:r>
            <a:r>
              <a:rPr lang="pt-BR" sz="1900" dirty="0">
                <a:latin typeface="Verdana" panose="020B0604030504040204" pitchFamily="34" charset="0"/>
                <a:ea typeface="Verdana" panose="020B0604030504040204" pitchFamily="34" charset="0"/>
              </a:rPr>
              <a:t>Ambiental em parceria com municípios e ação do Programa Município </a:t>
            </a:r>
            <a:r>
              <a:rPr lang="pt-BR" sz="19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VerdeAzul</a:t>
            </a:r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67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4" y="-27384"/>
            <a:ext cx="9250067" cy="6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092280" y="47251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 </a:t>
            </a:r>
            <a:r>
              <a:rPr lang="pt-BR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UCs</a:t>
            </a:r>
            <a:endParaRPr lang="pt-B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Parque Estadual Campos do jordão">
            <a:extLst>
              <a:ext uri="{FF2B5EF4-FFF2-40B4-BE49-F238E27FC236}">
                <a16:creationId xmlns:a16="http://schemas.microsoft.com/office/drawing/2014/main" xmlns="" id="{3D034AE3-BCBB-4345-ADAE-1208E65CA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2836" r="13371" b="948"/>
          <a:stretch/>
        </p:blipFill>
        <p:spPr bwMode="auto">
          <a:xfrm>
            <a:off x="3707904" y="2852936"/>
            <a:ext cx="5326690" cy="313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44092F-C131-464E-9DA8-6901C78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583339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</a:rPr>
              <a:t>Concessões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A424BA-E1DB-4D78-8CCB-5F8E153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1440160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Parcerias para Uso Público</a:t>
            </a: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Fomento à visitação e ao turismo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geradores de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renda e desenvolvimento local</a:t>
            </a:r>
          </a:p>
          <a:p>
            <a:pPr lvl="1"/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5B15C64B-A520-4649-8688-73D4B1EBA2A3}"/>
              </a:ext>
            </a:extLst>
          </p:cNvPr>
          <p:cNvSpPr txBox="1">
            <a:spLocks/>
          </p:cNvSpPr>
          <p:nvPr/>
        </p:nvSpPr>
        <p:spPr>
          <a:xfrm>
            <a:off x="432048" y="2863477"/>
            <a:ext cx="3635896" cy="3120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 Campos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Jordão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Zoológico e Jardim Botânico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 Cantareira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 Alberto </a:t>
            </a:r>
            <a:r>
              <a:rPr lang="pt-BR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Lofgren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/Horto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Caminhos do Mar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Intervales</a:t>
            </a:r>
          </a:p>
          <a:p>
            <a:pPr lvl="1"/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88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</TotalTime>
  <Words>2112</Words>
  <Application>Microsoft Office PowerPoint</Application>
  <PresentationFormat>Apresentação na tela (4:3)</PresentationFormat>
  <Paragraphs>420</Paragraphs>
  <Slides>47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49" baseType="lpstr">
      <vt:lpstr>Tema do Office</vt:lpstr>
      <vt:lpstr>Gráfico</vt:lpstr>
      <vt:lpstr>Apresentação do PowerPoint</vt:lpstr>
      <vt:lpstr>Estrutura da SIMA (Dec. 64.132/19)</vt:lpstr>
      <vt:lpstr>Organograma</vt:lpstr>
      <vt:lpstr>DIRETRIZES ESTRATÉGICAS - SIMA</vt:lpstr>
      <vt:lpstr>1. Planejamento Ambiental ZEE – Zoneamento Ecológico-Econômico</vt:lpstr>
      <vt:lpstr>Apresentação do PowerPoint</vt:lpstr>
      <vt:lpstr>2. Preservação e Conservação da    Biodiversidade</vt:lpstr>
      <vt:lpstr>Apresentação do PowerPoint</vt:lpstr>
      <vt:lpstr>Concessões</vt:lpstr>
      <vt:lpstr>Apresentação do PowerPoint</vt:lpstr>
      <vt:lpstr>Planos de Manejo</vt:lpstr>
      <vt:lpstr>Apresentação do PowerPoint</vt:lpstr>
      <vt:lpstr>Apresentação do PowerPoint</vt:lpstr>
      <vt:lpstr>Restauração Ecológica</vt:lpstr>
      <vt:lpstr>Apresentação do PowerPoint</vt:lpstr>
      <vt:lpstr>Apresentação do PowerPoint</vt:lpstr>
      <vt:lpstr>Apresentação do PowerPoint</vt:lpstr>
      <vt:lpstr>Fiscalização Ambiental</vt:lpstr>
      <vt:lpstr>Fiscalização Ambiental</vt:lpstr>
      <vt:lpstr>Apresentação do PowerPoint</vt:lpstr>
      <vt:lpstr>Apresentação do PowerPoint</vt:lpstr>
      <vt:lpstr>Apresentação do PowerPoint</vt:lpstr>
      <vt:lpstr>Educação Ambiental</vt:lpstr>
      <vt:lpstr>3. Gestão integrada dos Recursos Hídricos, Saneamento e Meio Ambiente</vt:lpstr>
      <vt:lpstr>Saneamento </vt:lpstr>
      <vt:lpstr>Investimentos Sabesp</vt:lpstr>
      <vt:lpstr>Água Limpa</vt:lpstr>
      <vt:lpstr>Córrego Limpo </vt:lpstr>
      <vt:lpstr>Recursos Hídricos</vt:lpstr>
      <vt:lpstr>Controle de Enchentes</vt:lpstr>
      <vt:lpstr>Barragens</vt:lpstr>
      <vt:lpstr>Despoluição do Rio Pinheiros</vt:lpstr>
      <vt:lpstr>Apresentação do PowerPoint</vt:lpstr>
      <vt:lpstr>Parque Várzeas do Tietê</vt:lpstr>
      <vt:lpstr>Mananciais</vt:lpstr>
      <vt:lpstr>Resíduos Sólidos</vt:lpstr>
      <vt:lpstr>4. Controle e Fiscalização da Qualidade Ambiental</vt:lpstr>
      <vt:lpstr>Apresentação do PowerPoint</vt:lpstr>
      <vt:lpstr>Prevenção de Acidentes Químicos</vt:lpstr>
      <vt:lpstr>5. Fomento ao uso dos Recursos  Minerários e à Geração de Energia</vt:lpstr>
      <vt:lpstr>Apresentação do PowerPoint</vt:lpstr>
      <vt:lpstr>Energia</vt:lpstr>
      <vt:lpstr>Petróleo e Gás</vt:lpstr>
      <vt:lpstr>Sistema Hidroenergético</vt:lpstr>
      <vt:lpstr>Apresentação do PowerPoint</vt:lpstr>
      <vt:lpstr>Participação e Controle Social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Buendia Sabbagh Ahlgrimm</dc:creator>
  <cp:lastModifiedBy>Eduardo Trani</cp:lastModifiedBy>
  <cp:revision>265</cp:revision>
  <cp:lastPrinted>2019-03-25T13:31:56Z</cp:lastPrinted>
  <dcterms:created xsi:type="dcterms:W3CDTF">2018-11-23T11:24:42Z</dcterms:created>
  <dcterms:modified xsi:type="dcterms:W3CDTF">2019-03-26T11:13:27Z</dcterms:modified>
</cp:coreProperties>
</file>