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sldIdLst>
    <p:sldId id="256" r:id="rId2"/>
    <p:sldId id="257" r:id="rId3"/>
    <p:sldId id="259" r:id="rId4"/>
    <p:sldId id="274" r:id="rId5"/>
    <p:sldId id="260" r:id="rId6"/>
    <p:sldId id="261" r:id="rId7"/>
    <p:sldId id="276" r:id="rId8"/>
    <p:sldId id="262" r:id="rId9"/>
    <p:sldId id="275" r:id="rId10"/>
    <p:sldId id="277" r:id="rId11"/>
    <p:sldId id="278" r:id="rId12"/>
    <p:sldId id="280" r:id="rId13"/>
    <p:sldId id="263" r:id="rId14"/>
    <p:sldId id="264" r:id="rId15"/>
    <p:sldId id="279" r:id="rId16"/>
    <p:sldId id="265" r:id="rId17"/>
    <p:sldId id="266" r:id="rId18"/>
    <p:sldId id="258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6327"/>
  </p:normalViewPr>
  <p:slideViewPr>
    <p:cSldViewPr snapToGrid="0">
      <p:cViewPr varScale="1">
        <p:scale>
          <a:sx n="113" d="100"/>
          <a:sy n="113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rício" userId="e4519989-d1ae-44e6-86cc-d6306f44ff14" providerId="ADAL" clId="{4C5D74CC-F0C8-4D8A-8BC4-4230E7999AD9}"/>
    <pc:docChg chg="modSld">
      <pc:chgData name="Maurício" userId="e4519989-d1ae-44e6-86cc-d6306f44ff14" providerId="ADAL" clId="{4C5D74CC-F0C8-4D8A-8BC4-4230E7999AD9}" dt="2024-09-12T11:57:14.017" v="33" actId="20577"/>
      <pc:docMkLst>
        <pc:docMk/>
      </pc:docMkLst>
      <pc:sldChg chg="modSp mod">
        <pc:chgData name="Maurício" userId="e4519989-d1ae-44e6-86cc-d6306f44ff14" providerId="ADAL" clId="{4C5D74CC-F0C8-4D8A-8BC4-4230E7999AD9}" dt="2024-09-12T11:53:42.939" v="0" actId="20577"/>
        <pc:sldMkLst>
          <pc:docMk/>
          <pc:sldMk cId="2386745037" sldId="259"/>
        </pc:sldMkLst>
        <pc:spChg chg="mod">
          <ac:chgData name="Maurício" userId="e4519989-d1ae-44e6-86cc-d6306f44ff14" providerId="ADAL" clId="{4C5D74CC-F0C8-4D8A-8BC4-4230E7999AD9}" dt="2024-09-12T11:53:42.939" v="0" actId="20577"/>
          <ac:spMkLst>
            <pc:docMk/>
            <pc:sldMk cId="2386745037" sldId="259"/>
            <ac:spMk id="4" creationId="{933078CE-1B45-400E-830C-AEE803386B0F}"/>
          </ac:spMkLst>
        </pc:spChg>
      </pc:sldChg>
      <pc:sldChg chg="modSp mod">
        <pc:chgData name="Maurício" userId="e4519989-d1ae-44e6-86cc-d6306f44ff14" providerId="ADAL" clId="{4C5D74CC-F0C8-4D8A-8BC4-4230E7999AD9}" dt="2024-09-12T11:57:14.017" v="33" actId="20577"/>
        <pc:sldMkLst>
          <pc:docMk/>
          <pc:sldMk cId="1097171860" sldId="260"/>
        </pc:sldMkLst>
        <pc:spChg chg="mod">
          <ac:chgData name="Maurício" userId="e4519989-d1ae-44e6-86cc-d6306f44ff14" providerId="ADAL" clId="{4C5D74CC-F0C8-4D8A-8BC4-4230E7999AD9}" dt="2024-09-12T11:57:14.017" v="33" actId="20577"/>
          <ac:spMkLst>
            <pc:docMk/>
            <pc:sldMk cId="1097171860" sldId="260"/>
            <ac:spMk id="4" creationId="{BBD8F1B7-249D-4870-8CC6-B3C28E8C2AA0}"/>
          </ac:spMkLst>
        </pc:spChg>
      </pc:sldChg>
      <pc:sldChg chg="modSp mod">
        <pc:chgData name="Maurício" userId="e4519989-d1ae-44e6-86cc-d6306f44ff14" providerId="ADAL" clId="{4C5D74CC-F0C8-4D8A-8BC4-4230E7999AD9}" dt="2024-09-12T11:55:12.308" v="29" actId="13926"/>
        <pc:sldMkLst>
          <pc:docMk/>
          <pc:sldMk cId="1428734398" sldId="274"/>
        </pc:sldMkLst>
        <pc:spChg chg="mod">
          <ac:chgData name="Maurício" userId="e4519989-d1ae-44e6-86cc-d6306f44ff14" providerId="ADAL" clId="{4C5D74CC-F0C8-4D8A-8BC4-4230E7999AD9}" dt="2024-09-12T11:55:12.308" v="29" actId="13926"/>
          <ac:spMkLst>
            <pc:docMk/>
            <pc:sldMk cId="1428734398" sldId="274"/>
            <ac:spMk id="4" creationId="{933078CE-1B45-400E-830C-AEE803386B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13166C7A-2093-D6C3-1015-7D2F617163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13" name="Imagem 12" descr="Ícone&#10;&#10;Descrição gerada automaticamente">
            <a:extLst>
              <a:ext uri="{FF2B5EF4-FFF2-40B4-BE49-F238E27FC236}">
                <a16:creationId xmlns:a16="http://schemas.microsoft.com/office/drawing/2014/main" id="{A316BF18-71C4-6DFB-3899-55975135C04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70780" y="4186431"/>
            <a:ext cx="6006010" cy="245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60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2BC81048-106F-8A9F-3659-84DE7A503A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609540" y="112734"/>
            <a:ext cx="432148" cy="202979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709CC232-D3EB-DEAC-D4F6-2814567339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710505"/>
            <a:ext cx="12192001" cy="145732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2BA6CA09-CC7F-1786-B476-36C72373C4A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50312" y="112734"/>
            <a:ext cx="1876817" cy="8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1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709CC232-D3EB-DEAC-D4F6-2814567339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710505"/>
            <a:ext cx="12192001" cy="145732"/>
          </a:xfrm>
          <a:prstGeom prst="rect">
            <a:avLst/>
          </a:prstGeom>
        </p:spPr>
      </p:pic>
      <p:pic>
        <p:nvPicPr>
          <p:cNvPr id="4" name="Imagem 3" descr="Ícone&#10;&#10;Descrição gerada automaticamente">
            <a:extLst>
              <a:ext uri="{FF2B5EF4-FFF2-40B4-BE49-F238E27FC236}">
                <a16:creationId xmlns:a16="http://schemas.microsoft.com/office/drawing/2014/main" id="{77005AB1-27D9-0AF0-A364-55A4177135F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92995" y="1924406"/>
            <a:ext cx="6006010" cy="245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82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40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B8D3994E-2F48-AC7A-CB89-89DE77EB8EAA}"/>
              </a:ext>
            </a:extLst>
          </p:cNvPr>
          <p:cNvSpPr txBox="1">
            <a:spLocks/>
          </p:cNvSpPr>
          <p:nvPr/>
        </p:nvSpPr>
        <p:spPr>
          <a:xfrm>
            <a:off x="7728559" y="5019805"/>
            <a:ext cx="3532341" cy="767219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NOVA LEI DE LICITAÇÕES E CONTRATOS</a:t>
            </a:r>
          </a:p>
          <a:p>
            <a:pPr>
              <a:lnSpc>
                <a:spcPct val="150000"/>
              </a:lnSpc>
            </a:pPr>
            <a:r>
              <a:rPr lang="pt-BR" sz="1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LEI FEDERAL 14.133/2021</a:t>
            </a:r>
          </a:p>
          <a:p>
            <a:pPr>
              <a:lnSpc>
                <a:spcPct val="150000"/>
              </a:lnSpc>
            </a:pPr>
            <a:r>
              <a:rPr lang="pt-BR" sz="1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Data: 23/05/2024</a:t>
            </a:r>
          </a:p>
        </p:txBody>
      </p:sp>
    </p:spTree>
    <p:extLst>
      <p:ext uri="{BB962C8B-B14F-4D97-AF65-F5344CB8AC3E}">
        <p14:creationId xmlns:p14="http://schemas.microsoft.com/office/powerpoint/2010/main" val="3541278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F0516BA3-6EB5-4AF0-9305-C4F1C75E2E58}"/>
              </a:ext>
            </a:extLst>
          </p:cNvPr>
          <p:cNvSpPr txBox="1"/>
          <p:nvPr/>
        </p:nvSpPr>
        <p:spPr>
          <a:xfrm>
            <a:off x="1016000" y="1305341"/>
            <a:ext cx="10160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EXEMPLOS DE CÁLCULO DE DIÁRIAS</a:t>
            </a:r>
          </a:p>
          <a:p>
            <a:endParaRPr lang="pt-BR" dirty="0"/>
          </a:p>
          <a:p>
            <a:pPr algn="just"/>
            <a:r>
              <a:rPr lang="pt-BR" b="1" dirty="0"/>
              <a:t>Exemplo 3:</a:t>
            </a:r>
            <a:r>
              <a:rPr lang="pt-BR" dirty="0"/>
              <a:t> Um Especialista Ambiental saindo de São Paulo com destino a Araçatuba, independente do horário de saída, retornando no dia seguinte após às 13:00 e antes das 19:00. </a:t>
            </a:r>
          </a:p>
          <a:p>
            <a:pPr algn="just"/>
            <a:r>
              <a:rPr lang="pt-BR" dirty="0"/>
              <a:t>Obs.: pernoite em trânsito não é paga.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Valor da UFESP para 2024: R$ 35,36.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cargo de Especialista Ambiental enquadra-se nas normas referentes a 9 (nove) </a:t>
            </a:r>
            <a:r>
              <a:rPr lang="pt-BR" dirty="0" err="1"/>
              <a:t>UFESPs</a:t>
            </a:r>
            <a:r>
              <a:rPr lang="pt-BR" dirty="0"/>
              <a:t>, então:</a:t>
            </a:r>
          </a:p>
          <a:p>
            <a:pPr algn="just"/>
            <a:r>
              <a:rPr lang="pt-BR" dirty="0"/>
              <a:t>9 x R$ 35,36 = R$ 318,24 </a:t>
            </a:r>
            <a:r>
              <a:rPr lang="pt-BR" b="1" dirty="0"/>
              <a:t>(valor do pernoite)</a:t>
            </a:r>
            <a:r>
              <a:rPr lang="pt-BR" dirty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Araçatuba, por sua vez, tem menos de 200.000 (duzentos mil) habitantes e mais de 70km de distância, então: </a:t>
            </a:r>
          </a:p>
          <a:p>
            <a:pPr algn="just"/>
            <a:r>
              <a:rPr lang="pt-BR" dirty="0"/>
              <a:t>R$ 318,24 x </a:t>
            </a:r>
            <a:r>
              <a:rPr lang="pt-BR" dirty="0">
                <a:highlight>
                  <a:srgbClr val="FFFF00"/>
                </a:highlight>
              </a:rPr>
              <a:t>20% </a:t>
            </a:r>
            <a:r>
              <a:rPr lang="pt-BR" dirty="0"/>
              <a:t>= R$ 63,65  </a:t>
            </a:r>
            <a:r>
              <a:rPr lang="pt-BR" b="1" dirty="0"/>
              <a:t>(valor do regresso)</a:t>
            </a:r>
            <a:r>
              <a:rPr lang="pt-BR" dirty="0"/>
              <a:t>.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2539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F0516BA3-6EB5-4AF0-9305-C4F1C75E2E58}"/>
              </a:ext>
            </a:extLst>
          </p:cNvPr>
          <p:cNvSpPr txBox="1"/>
          <p:nvPr/>
        </p:nvSpPr>
        <p:spPr>
          <a:xfrm>
            <a:off x="1016000" y="1582340"/>
            <a:ext cx="10160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EXEMPLOS DE CÁLCULO DE DIÁRIAS</a:t>
            </a:r>
          </a:p>
          <a:p>
            <a:endParaRPr lang="pt-BR" dirty="0"/>
          </a:p>
          <a:p>
            <a:pPr algn="just"/>
            <a:r>
              <a:rPr lang="pt-BR" b="1" dirty="0"/>
              <a:t>Exemplo 4:</a:t>
            </a:r>
            <a:r>
              <a:rPr lang="pt-BR" dirty="0"/>
              <a:t> Um Especialista Ambiental saindo de São Paulo com destino a Bauru, retornando no dia seguinte após às 13:00 e antes das 19:00.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Valor da UFESP para 2024: R$ 35,36.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cargo de Especialista Ambiental enquadra-se nas normas referentes a 9 (nove) </a:t>
            </a:r>
            <a:r>
              <a:rPr lang="pt-BR" dirty="0" err="1"/>
              <a:t>UFESPs</a:t>
            </a:r>
            <a:r>
              <a:rPr lang="pt-BR" dirty="0"/>
              <a:t>, então:</a:t>
            </a:r>
          </a:p>
          <a:p>
            <a:pPr algn="just"/>
            <a:r>
              <a:rPr lang="pt-BR" dirty="0"/>
              <a:t>9 x R$ 35,36 = R$ 318,24 </a:t>
            </a:r>
            <a:r>
              <a:rPr lang="pt-BR" b="1" dirty="0"/>
              <a:t>(valor do pernoite)</a:t>
            </a:r>
            <a:r>
              <a:rPr lang="pt-BR" dirty="0"/>
              <a:t>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Bauru, por sua vez, tem mais de 200.000 (duzentos mil) habitantes e mais de 70km de distância, então: </a:t>
            </a:r>
          </a:p>
          <a:p>
            <a:pPr algn="just"/>
            <a:r>
              <a:rPr lang="pt-BR" dirty="0"/>
              <a:t>R$ 318,24 x </a:t>
            </a:r>
            <a:r>
              <a:rPr lang="pt-BR" dirty="0">
                <a:highlight>
                  <a:srgbClr val="FFFF00"/>
                </a:highlight>
              </a:rPr>
              <a:t>50% </a:t>
            </a:r>
            <a:r>
              <a:rPr lang="pt-BR" dirty="0"/>
              <a:t>= R$ 477,36;</a:t>
            </a:r>
          </a:p>
          <a:p>
            <a:pPr algn="just"/>
            <a:r>
              <a:rPr lang="pt-BR" dirty="0"/>
              <a:t>R$ 477,36 x 20% = R$ 95,47 </a:t>
            </a:r>
            <a:r>
              <a:rPr lang="pt-BR" b="1" dirty="0"/>
              <a:t>(valor do regresso)</a:t>
            </a:r>
            <a:r>
              <a:rPr lang="pt-BR" dirty="0"/>
              <a:t>. 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7079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F0516BA3-6EB5-4AF0-9305-C4F1C75E2E58}"/>
              </a:ext>
            </a:extLst>
          </p:cNvPr>
          <p:cNvSpPr txBox="1"/>
          <p:nvPr/>
        </p:nvSpPr>
        <p:spPr>
          <a:xfrm>
            <a:off x="1016000" y="1582340"/>
            <a:ext cx="10160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EXEMPLOS DE CÁLCULO DE DIÁRIAS</a:t>
            </a:r>
          </a:p>
          <a:p>
            <a:endParaRPr lang="pt-BR" dirty="0"/>
          </a:p>
          <a:p>
            <a:pPr algn="just"/>
            <a:r>
              <a:rPr lang="pt-BR" b="1" dirty="0"/>
              <a:t>Exemplo 5:</a:t>
            </a:r>
            <a:r>
              <a:rPr lang="pt-BR" dirty="0"/>
              <a:t> Um Oficial Administrativo saindo de São Paulo com destino a Bauru às 8:00, retornando após às 19:00 dois dias após a saída.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Valor da UFESP para 2024: R$ 35,36.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cargo de Oficial Administrativo enquadra-se nas normas referentes a 7 (sete) </a:t>
            </a:r>
            <a:r>
              <a:rPr lang="pt-BR" dirty="0" err="1"/>
              <a:t>UFESPs</a:t>
            </a:r>
            <a:r>
              <a:rPr lang="pt-BR" dirty="0"/>
              <a:t>, então:</a:t>
            </a:r>
          </a:p>
          <a:p>
            <a:pPr algn="just"/>
            <a:r>
              <a:rPr lang="pt-BR" dirty="0"/>
              <a:t>7 x R$ 35,36 = R$ 247,52.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Bauru, por sua vez, tem mais de 200.000 (duzentos mil) habitantes e mais de 70km de distância, então: </a:t>
            </a:r>
          </a:p>
          <a:p>
            <a:pPr algn="just"/>
            <a:r>
              <a:rPr lang="pt-BR" dirty="0"/>
              <a:t>R$ 247,52 x 50% = R$ 371,28.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deslocamento será de: R$ 371,28 </a:t>
            </a:r>
            <a:r>
              <a:rPr lang="pt-BR" dirty="0">
                <a:highlight>
                  <a:srgbClr val="FFFF00"/>
                </a:highlight>
              </a:rPr>
              <a:t>x 40% </a:t>
            </a:r>
            <a:r>
              <a:rPr lang="pt-BR" dirty="0"/>
              <a:t>= R$ 148,51 (regresso).</a:t>
            </a:r>
            <a:endParaRPr lang="pt-BR" b="1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Assim, o valor será de: R$ 371,28 x 2 pernoites = R$ 742,56 + R$ 148,51 = R$ 891,07.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594646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04DC846-3AD0-431C-80B5-78A3CDF8BFF3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PAGAMENTO DAS DIÁRIAS</a:t>
            </a:r>
          </a:p>
        </p:txBody>
      </p:sp>
    </p:spTree>
    <p:extLst>
      <p:ext uri="{BB962C8B-B14F-4D97-AF65-F5344CB8AC3E}">
        <p14:creationId xmlns:p14="http://schemas.microsoft.com/office/powerpoint/2010/main" val="1771380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E42C0ED-4430-4E06-B30E-AA6C09D5D6DC}"/>
              </a:ext>
            </a:extLst>
          </p:cNvPr>
          <p:cNvSpPr txBox="1"/>
          <p:nvPr/>
        </p:nvSpPr>
        <p:spPr>
          <a:xfrm>
            <a:off x="1092200" y="751344"/>
            <a:ext cx="100076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DIÁRIAS VENCIDAS</a:t>
            </a:r>
          </a:p>
          <a:p>
            <a:endParaRPr lang="pt-BR" dirty="0"/>
          </a:p>
          <a:p>
            <a:pPr algn="just"/>
            <a:r>
              <a:rPr lang="pt-BR" dirty="0"/>
              <a:t>A solicitação de pagamento de diárias deve ser inserida no e-ambiente e enviada ao Departamento de Orçamento e Finanças em até 3 (três) dias úteis após o regresso.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não apresentação do pedido de pagamento de diárias no prazo acima deverá ser justificado, a fim de possibilitar o aceite e posterior pagamento.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No caso do deslocamento ter sido realizado por avião ou ônibus, deverá ser anexada a passagem emitida pela empresa, sendo que o horário que constará no formulário de diárias será aquele constante no bilhete.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Todos os campos do sistema devem ser preenchidos, tomando especial cuidado com a informação referente ao local de destino, dia/hora de partida e retorno à sede, número de diárias.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Também deve ser juntado, aos autos do processo, o controle de tráfego, em formulário próprio para o registro da movimentação de veículo oficial. Devendo contar o nome do condutor, destino, horário de chegada e saída, tanto na viagem de ida como no retorno, bem como, possíveis eventos que possam ter ocorrido com o veículo (falha mecânica, avaria, etc.).</a:t>
            </a:r>
          </a:p>
        </p:txBody>
      </p:sp>
    </p:spTree>
    <p:extLst>
      <p:ext uri="{BB962C8B-B14F-4D97-AF65-F5344CB8AC3E}">
        <p14:creationId xmlns:p14="http://schemas.microsoft.com/office/powerpoint/2010/main" val="693416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E42C0ED-4430-4E06-B30E-AA6C09D5D6DC}"/>
              </a:ext>
            </a:extLst>
          </p:cNvPr>
          <p:cNvSpPr txBox="1"/>
          <p:nvPr/>
        </p:nvSpPr>
        <p:spPr>
          <a:xfrm>
            <a:off x="1092200" y="1028343"/>
            <a:ext cx="100076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DIÁRIAS ANTECIPADAS</a:t>
            </a:r>
          </a:p>
          <a:p>
            <a:endParaRPr lang="pt-BR" dirty="0"/>
          </a:p>
          <a:p>
            <a:pPr algn="just"/>
            <a:r>
              <a:rPr lang="pt-BR" dirty="0"/>
              <a:t>O pagamento da diária poderá ser antecipado, tendo em vista o prazo provável do afastamento, segundo a natureza e a extensão do serviço a ser realizado, podendo ser feito nas próprias unidades de despesa.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solicitação de pagamento de diárias deve ser inserida no e-ambiente e enviada ao Departamento de Orçamento e Finanças com antecedência mínima de 2 (dois) dias úteis em relação à data da viagem, sob pena de perder a caracterização de antecipação.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prestação de contas deve ser realizada nos mesmos moldes da “diária vencida”.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Nenhuma antecipação poderá contemplar quantia superior a 30 (trinta) diárias.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valor adiantado não utilizado deverá ser depositado na Conta “C” da Secretaria de Meio Ambiente, Infraestrutura e Logística. O servidor deverá entrar em contato com o Centro de Despesa para obter dados sobre o número da agência e conta corrente. O depósito deve acompanhar a planilha de diária quando de sua apresentação.</a:t>
            </a:r>
          </a:p>
        </p:txBody>
      </p:sp>
    </p:spTree>
    <p:extLst>
      <p:ext uri="{BB962C8B-B14F-4D97-AF65-F5344CB8AC3E}">
        <p14:creationId xmlns:p14="http://schemas.microsoft.com/office/powerpoint/2010/main" val="3140649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F97DEAD8-BEDE-4331-AEA7-C26CFEFC4936}"/>
              </a:ext>
            </a:extLst>
          </p:cNvPr>
          <p:cNvSpPr txBox="1"/>
          <p:nvPr/>
        </p:nvSpPr>
        <p:spPr>
          <a:xfrm>
            <a:off x="1041400" y="1028343"/>
            <a:ext cx="101092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LIMITE PARA RECEBIMENTO DE DIÁRIAS</a:t>
            </a:r>
          </a:p>
          <a:p>
            <a:pPr algn="ctr"/>
            <a:endParaRPr lang="pt-BR" b="1" dirty="0"/>
          </a:p>
          <a:p>
            <a:pPr algn="just"/>
            <a:r>
              <a:rPr lang="pt-BR" dirty="0"/>
              <a:t>Nenhum servidor ou policial militar poderá perceber, a título de diárias, quantia superior a 50% (cinquenta por cento) de sua retribuição bruta mensal.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Excepcionalmente, a titular da Pasta, atendendo a absoluta necessidade de serviço, poderá autorizar o percebimento de diárias que ultrapassem o limite supracitado, respeitado o valor correspondente a 1 (uma) vez a retribuição mensal. Entretanto, a justificativa deverá ser bem fundamentada e ser publicada no Diário Oficial do Estado.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Tal publicação deverá ser encaminhada juntamente com a solicitação de diárias.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Se no período de 1º de janeiro a 31 de dezembro ocorrer o deslocamento do servidor ou policial militar de sua sede de exercício, por período superior a 120 (cento e vinte) dias, contínuos ou não, excetuados aqueles quando em missão ou estudo, deverá ser processada a transferência ou remoção de seu cargo para a sede de exercício onde tenha permanecido por maior número de dias.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7833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1ABF725A-72D1-41CE-A395-C7E0E9AD400D}"/>
              </a:ext>
            </a:extLst>
          </p:cNvPr>
          <p:cNvSpPr txBox="1"/>
          <p:nvPr/>
        </p:nvSpPr>
        <p:spPr>
          <a:xfrm>
            <a:off x="960966" y="2136338"/>
            <a:ext cx="1027006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PENALIDADES</a:t>
            </a:r>
          </a:p>
          <a:p>
            <a:endParaRPr lang="pt-BR" dirty="0"/>
          </a:p>
          <a:p>
            <a:pPr algn="just"/>
            <a:r>
              <a:rPr lang="pt-BR" dirty="0"/>
              <a:t>O servidor ou policial militar que receber diária indevidamente ou em desacordo com as normas estabelecidas, será obrigado a restituí-la de uma só vez, sujeitando-se, ainda, à punição disciplinar, na forma da lei.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Para restituir o valor recebido indevidamente, o servidor deverá dirigir-se ao Centro de Despesa do Departamento de Orçamento e Finanças para obter os dados necessários para a realização do depósito a ser</a:t>
            </a:r>
          </a:p>
          <a:p>
            <a:pPr algn="just"/>
            <a:r>
              <a:rPr lang="pt-BR" dirty="0"/>
              <a:t>efetuado.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2785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B7F9E381-056B-491C-71C0-B64F1433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710505"/>
            <a:ext cx="12192001" cy="145732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2048CA6E-79FE-BF7D-AF35-0F458ED105B9}"/>
              </a:ext>
            </a:extLst>
          </p:cNvPr>
          <p:cNvSpPr txBox="1">
            <a:spLocks/>
          </p:cNvSpPr>
          <p:nvPr/>
        </p:nvSpPr>
        <p:spPr>
          <a:xfrm>
            <a:off x="3891477" y="3412067"/>
            <a:ext cx="4409046" cy="2802467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pt-BR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OBRIGADO</a:t>
            </a:r>
          </a:p>
        </p:txBody>
      </p:sp>
    </p:spTree>
    <p:extLst>
      <p:ext uri="{BB962C8B-B14F-4D97-AF65-F5344CB8AC3E}">
        <p14:creationId xmlns:p14="http://schemas.microsoft.com/office/powerpoint/2010/main" val="261182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EB2DE8E-5A2B-40FF-B8A0-F6C4A4DC595C}"/>
              </a:ext>
            </a:extLst>
          </p:cNvPr>
          <p:cNvSpPr txBox="1"/>
          <p:nvPr/>
        </p:nvSpPr>
        <p:spPr>
          <a:xfrm>
            <a:off x="3048000" y="800255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 valor da diária será calculado com base no valor da Unidade Fiscal do Estado de São Paulo – UFESP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graphicFrame>
        <p:nvGraphicFramePr>
          <p:cNvPr id="4" name="Tabela 6">
            <a:extLst>
              <a:ext uri="{FF2B5EF4-FFF2-40B4-BE49-F238E27FC236}">
                <a16:creationId xmlns:a16="http://schemas.microsoft.com/office/drawing/2014/main" id="{90EE0A90-20CA-4144-A49B-2AC25EB76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242171"/>
              </p:ext>
            </p:extLst>
          </p:nvPr>
        </p:nvGraphicFramePr>
        <p:xfrm>
          <a:off x="2032000" y="1502264"/>
          <a:ext cx="8128000" cy="3477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73607676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212962348"/>
                    </a:ext>
                  </a:extLst>
                </a:gridCol>
              </a:tblGrid>
              <a:tr h="36887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 (nove) </a:t>
                      </a:r>
                      <a:r>
                        <a:rPr lang="pt-BR" dirty="0" err="1"/>
                        <a:t>UFESPs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7 (sete) </a:t>
                      </a:r>
                      <a:r>
                        <a:rPr lang="pt-BR" dirty="0" err="1"/>
                        <a:t>UFESPs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809105"/>
                  </a:ext>
                </a:extLst>
              </a:tr>
              <a:tr h="1733834"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dirty="0"/>
                        <a:t>Ocupantes de cargos cujo provimento seja exigido diploma de nível universitário ou habilitação profissional correspondente;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endParaRPr lang="pt-BR" dirty="0"/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dirty="0"/>
                        <a:t>Ocupantes de cargos de direção;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endParaRPr lang="pt-BR" dirty="0"/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dirty="0"/>
                        <a:t>Componentes da Polícia Militar do Estado de São Paulo, ocupantes de postos de Coronel PM a Aspirante a Oficial PM.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dirty="0"/>
                        <a:t>Ocupantes de cargos cujo provimento não seja exigido diploma de nível universitário ou habilitação profissional  correspondente;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pt-BR" dirty="0"/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pt-BR" dirty="0"/>
                        <a:t>Componentes da Polícia Militar do Estado de São Paulo, ocupantes de graduações de Subtenente PM a Aluno Oficial.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284096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E3EACEFE-6A6C-4DDB-B0C7-F6B3CEBF97AC}"/>
              </a:ext>
            </a:extLst>
          </p:cNvPr>
          <p:cNvSpPr txBox="1"/>
          <p:nvPr/>
        </p:nvSpPr>
        <p:spPr>
          <a:xfrm>
            <a:off x="3048000" y="5084339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Para o pagamento da diária, o que se leva em conta é o cargo ocupado e não a formação da pessoa. Ou seja: se o servidor é ocupante do cargo de Oficial Administrativo (que exige somente nível médio), mesmo que possua nível universitário, a diária será de 7 </a:t>
            </a:r>
            <a:r>
              <a:rPr lang="pt-BR" dirty="0" err="1"/>
              <a:t>UFESPs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7594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33078CE-1B45-400E-830C-AEE803386B0F}"/>
              </a:ext>
            </a:extLst>
          </p:cNvPr>
          <p:cNvSpPr txBox="1"/>
          <p:nvPr/>
        </p:nvSpPr>
        <p:spPr>
          <a:xfrm>
            <a:off x="1032933" y="751344"/>
            <a:ext cx="1012613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DESLOCAMENTOS</a:t>
            </a:r>
          </a:p>
          <a:p>
            <a:endParaRPr lang="pt-BR" dirty="0"/>
          </a:p>
          <a:p>
            <a:pPr algn="just"/>
            <a:r>
              <a:rPr lang="pt-BR" dirty="0"/>
              <a:t>É considerado como deslocamento a viagem empreendida pelo servidor e/ou policial militar cujo retorno se dá no mesmo dia, ou seja, quando não há pernoite.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valor do deslocamento varia de acordo com o local e a duração da viagem:</a:t>
            </a:r>
          </a:p>
          <a:p>
            <a:endParaRPr lang="pt-BR" dirty="0"/>
          </a:p>
          <a:p>
            <a:r>
              <a:rPr lang="pt-BR" dirty="0"/>
              <a:t>a) </a:t>
            </a:r>
            <a:r>
              <a:rPr lang="pt-BR" b="1" dirty="0"/>
              <a:t>quanto ao local </a:t>
            </a:r>
            <a:r>
              <a:rPr lang="pt-BR" dirty="0"/>
              <a:t>(acrescenta-se à diária completa os seguintes percentuais):</a:t>
            </a:r>
          </a:p>
          <a:p>
            <a:endParaRPr lang="pt-BR" dirty="0"/>
          </a:p>
          <a:p>
            <a:r>
              <a:rPr lang="pt-BR" dirty="0"/>
              <a:t>a.1) </a:t>
            </a:r>
            <a:r>
              <a:rPr lang="pt-BR" b="1" dirty="0"/>
              <a:t>100% </a:t>
            </a:r>
            <a:r>
              <a:rPr lang="pt-BR" dirty="0"/>
              <a:t>(cem por cento) nos deslocamentos para: Distrito Federal ou Manaus/AM</a:t>
            </a:r>
          </a:p>
          <a:p>
            <a:endParaRPr lang="pt-BR" dirty="0"/>
          </a:p>
          <a:p>
            <a:r>
              <a:rPr lang="pt-BR" dirty="0"/>
              <a:t>a.2) </a:t>
            </a:r>
            <a:r>
              <a:rPr lang="pt-BR" b="1" dirty="0"/>
              <a:t>80%</a:t>
            </a:r>
            <a:r>
              <a:rPr lang="pt-BR" dirty="0"/>
              <a:t> (oitenta por cento) nos deslocamentos para: São Paulo/SP , Rio de Janeiro/RJ, Recife/PE, Belo Horizonte/MG, Porto Alegre/RS, Belém/PA, Fortaleza/CE ou Salvador/BA</a:t>
            </a:r>
          </a:p>
          <a:p>
            <a:endParaRPr lang="pt-BR" dirty="0"/>
          </a:p>
          <a:p>
            <a:r>
              <a:rPr lang="pt-BR" dirty="0"/>
              <a:t>a.3) </a:t>
            </a:r>
            <a:r>
              <a:rPr lang="pt-BR" b="1" dirty="0"/>
              <a:t>70%</a:t>
            </a:r>
            <a:r>
              <a:rPr lang="pt-BR" dirty="0"/>
              <a:t> (setenta por cento) dos deslocamentos para as demais capitais de Estados</a:t>
            </a:r>
          </a:p>
          <a:p>
            <a:endParaRPr lang="pt-BR" dirty="0"/>
          </a:p>
          <a:p>
            <a:pPr algn="just"/>
            <a:r>
              <a:rPr lang="pt-BR" dirty="0"/>
              <a:t>a.4) </a:t>
            </a:r>
            <a:r>
              <a:rPr lang="pt-BR" b="1" dirty="0"/>
              <a:t>50%</a:t>
            </a:r>
            <a:r>
              <a:rPr lang="pt-BR" dirty="0"/>
              <a:t> (cinquenta por cento) nos deslocamentos para Municípios com população igual ou superior a 200.000 (duzentos mil) habitantes, desde que distantes pelo menos 70 Kms (setenta quilômetros) do Município-sede de exercício do servidor ou policial militar.</a:t>
            </a:r>
          </a:p>
        </p:txBody>
      </p:sp>
    </p:spTree>
    <p:extLst>
      <p:ext uri="{BB962C8B-B14F-4D97-AF65-F5344CB8AC3E}">
        <p14:creationId xmlns:p14="http://schemas.microsoft.com/office/powerpoint/2010/main" val="2386745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33078CE-1B45-400E-830C-AEE803386B0F}"/>
              </a:ext>
            </a:extLst>
          </p:cNvPr>
          <p:cNvSpPr txBox="1"/>
          <p:nvPr/>
        </p:nvSpPr>
        <p:spPr>
          <a:xfrm>
            <a:off x="1032933" y="751344"/>
            <a:ext cx="1012613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DESLOCAMENTOS (ida e volta no mesmo dia)</a:t>
            </a:r>
          </a:p>
          <a:p>
            <a:endParaRPr lang="pt-BR" dirty="0"/>
          </a:p>
          <a:p>
            <a:endParaRPr lang="pt-BR" dirty="0"/>
          </a:p>
          <a:p>
            <a:pPr algn="just"/>
            <a:r>
              <a:rPr lang="pt-BR" dirty="0"/>
              <a:t>b) </a:t>
            </a:r>
            <a:r>
              <a:rPr lang="pt-BR" b="1" dirty="0"/>
              <a:t>quanto ao período </a:t>
            </a:r>
            <a:r>
              <a:rPr lang="pt-BR" dirty="0"/>
              <a:t>(sobre o valor da diária completa, acrescido do percentual correspondente à  localidade “item a”, o servidor receberá os valores correspondentes):</a:t>
            </a:r>
            <a:endParaRPr lang="pt-BR" dirty="0">
              <a:highlight>
                <a:srgbClr val="FFFF00"/>
              </a:highlight>
            </a:endParaRPr>
          </a:p>
          <a:p>
            <a:endParaRPr lang="pt-BR" dirty="0"/>
          </a:p>
          <a:p>
            <a:r>
              <a:rPr lang="pt-BR" dirty="0"/>
              <a:t>b.1) inferior a 6 (seis) horas: </a:t>
            </a:r>
            <a:r>
              <a:rPr lang="pt-BR" b="1" dirty="0"/>
              <a:t>nada recebe</a:t>
            </a:r>
            <a:r>
              <a:rPr lang="pt-BR" dirty="0"/>
              <a:t>;</a:t>
            </a:r>
          </a:p>
          <a:p>
            <a:endParaRPr lang="pt-BR" dirty="0"/>
          </a:p>
          <a:p>
            <a:r>
              <a:rPr lang="pt-BR" dirty="0"/>
              <a:t>b.2) igual ou superior a 6 (seis) horas e inferior a 12 (doze) horas: </a:t>
            </a:r>
            <a:r>
              <a:rPr lang="pt-BR" b="1" dirty="0"/>
              <a:t>20%</a:t>
            </a:r>
            <a:r>
              <a:rPr lang="pt-BR" dirty="0"/>
              <a:t> (vinte por cento);</a:t>
            </a:r>
          </a:p>
          <a:p>
            <a:endParaRPr lang="pt-BR" dirty="0"/>
          </a:p>
          <a:p>
            <a:r>
              <a:rPr lang="pt-BR" dirty="0"/>
              <a:t>b.3) igual ou superior a 12 (doze) horas: </a:t>
            </a:r>
            <a:r>
              <a:rPr lang="pt-BR" b="1" dirty="0"/>
              <a:t>40%</a:t>
            </a:r>
            <a:r>
              <a:rPr lang="pt-BR" dirty="0"/>
              <a:t> (quarenta por cento).</a:t>
            </a:r>
          </a:p>
        </p:txBody>
      </p:sp>
    </p:spTree>
    <p:extLst>
      <p:ext uri="{BB962C8B-B14F-4D97-AF65-F5344CB8AC3E}">
        <p14:creationId xmlns:p14="http://schemas.microsoft.com/office/powerpoint/2010/main" val="1428734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BD8F1B7-249D-4870-8CC6-B3C28E8C2AA0}"/>
              </a:ext>
            </a:extLst>
          </p:cNvPr>
          <p:cNvSpPr txBox="1"/>
          <p:nvPr/>
        </p:nvSpPr>
        <p:spPr>
          <a:xfrm>
            <a:off x="1134533" y="1443841"/>
            <a:ext cx="992293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A Resolução SPDR nº 9/11, da Secretaria Planejamento e Desenvolvimento Regional, contém todos os Municípios brasileiros com mais de 200.000 habitantes.</a:t>
            </a:r>
          </a:p>
          <a:p>
            <a:endParaRPr lang="pt-BR" dirty="0"/>
          </a:p>
          <a:p>
            <a:pPr algn="just"/>
            <a:r>
              <a:rPr lang="pt-BR" dirty="0"/>
              <a:t>A quilometragem deverá ser computada a partir da distância entre o Município-sede do exercício do servidor até o Município para o qual se deslocou, não considerando a efetiva distância percorrida pelo</a:t>
            </a:r>
          </a:p>
          <a:p>
            <a:pPr algn="just"/>
            <a:r>
              <a:rPr lang="pt-BR" dirty="0"/>
              <a:t>servidor (</a:t>
            </a:r>
            <a:r>
              <a:rPr lang="pt-BR" b="1" dirty="0"/>
              <a:t>entre Municípios e não entre sedes</a:t>
            </a:r>
            <a:r>
              <a:rPr lang="pt-BR" dirty="0"/>
              <a:t>).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Deve-se tomar por base o </a:t>
            </a:r>
            <a:r>
              <a:rPr lang="pt-BR" i="1" dirty="0"/>
              <a:t>site</a:t>
            </a:r>
            <a:r>
              <a:rPr lang="pt-BR" dirty="0"/>
              <a:t> do Departamento de Estradas de Rodagem - DER para calcular a quilometragem entre Municípios.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Nos Municípios em que a população for maior que 200.000 (duzentos mil) habitantes e a distância entre o Município-sede e o destino final for menor que 70 Km (como é o caso dos Municípios da Região</a:t>
            </a:r>
          </a:p>
          <a:p>
            <a:pPr algn="just"/>
            <a:r>
              <a:rPr lang="pt-BR" dirty="0"/>
              <a:t>Metropolitana), deve-se utilizar o valor da diária para Municípios com menos de </a:t>
            </a:r>
            <a:r>
              <a:rPr lang="pt-BR"/>
              <a:t>200.000 habitantes.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7171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8BFD418-FEFA-4B68-A393-8B01C53E7E87}"/>
              </a:ext>
            </a:extLst>
          </p:cNvPr>
          <p:cNvSpPr txBox="1"/>
          <p:nvPr/>
        </p:nvSpPr>
        <p:spPr>
          <a:xfrm>
            <a:off x="1054100" y="2136338"/>
            <a:ext cx="100838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IMPORTANTE</a:t>
            </a:r>
          </a:p>
          <a:p>
            <a:endParaRPr lang="pt-BR" dirty="0"/>
          </a:p>
          <a:p>
            <a:pPr algn="just"/>
            <a:r>
              <a:rPr lang="pt-BR" dirty="0"/>
              <a:t>Nas viagens empreendidas para fora do Estado de São Paulo, bem como para participação em cursos, congressos ou seminários dentro do Estado de São Paulo, é necessária a competente autorização para o afastamento, com a respectiva publicação na imprensa oficial.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cópia da publicação deverá ser anexada à planilha de diárias.</a:t>
            </a:r>
          </a:p>
          <a:p>
            <a:pPr algn="just"/>
            <a:r>
              <a:rPr lang="pt-BR" dirty="0"/>
              <a:t> </a:t>
            </a:r>
          </a:p>
          <a:p>
            <a:pPr algn="just"/>
            <a:r>
              <a:rPr lang="pt-BR" dirty="0"/>
              <a:t>O pagamento de diárias está condicionado à autorização e à publicação no Diário Oficial.</a:t>
            </a:r>
          </a:p>
        </p:txBody>
      </p:sp>
    </p:spTree>
    <p:extLst>
      <p:ext uri="{BB962C8B-B14F-4D97-AF65-F5344CB8AC3E}">
        <p14:creationId xmlns:p14="http://schemas.microsoft.com/office/powerpoint/2010/main" val="1156683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33078CE-1B45-400E-830C-AEE803386B0F}"/>
              </a:ext>
            </a:extLst>
          </p:cNvPr>
          <p:cNvSpPr txBox="1"/>
          <p:nvPr/>
        </p:nvSpPr>
        <p:spPr>
          <a:xfrm>
            <a:off x="1032933" y="612844"/>
            <a:ext cx="1012613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PERNOITE E REGRESSO</a:t>
            </a:r>
          </a:p>
          <a:p>
            <a:endParaRPr lang="pt-BR" dirty="0"/>
          </a:p>
          <a:p>
            <a:pPr algn="just"/>
            <a:r>
              <a:rPr lang="pt-BR" dirty="0"/>
              <a:t>O pernoite será pago por dia de deslocamento do servidor do respectivo Município-sede. Ex.: saída na segunda-feira e retorno na terça-feira = 1 pernoite; saída na segunda-feira e retorno na quinta-feira = 3 pernoites.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Será concedida diária parcial (50%), quando houver fornecimento de alimentação e/ou alojamento ou outra forma de pousada, em próprio do Estado ou de outro órgão ou entidade da Administração Pública.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Considera-se regresso o retorno do servidor e/ou policial militar ao Município-sede.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Para fins de concessão de diárias parciais, será considerado o horário de partida e de chegada à respectiva sede, na seguinte proporção:</a:t>
            </a:r>
          </a:p>
          <a:p>
            <a:pPr algn="just"/>
            <a:endParaRPr lang="pt-BR" b="1" dirty="0"/>
          </a:p>
          <a:p>
            <a:pPr marL="342900" indent="-342900" algn="just">
              <a:buAutoNum type="alphaLcParenR"/>
            </a:pPr>
            <a:r>
              <a:rPr lang="pt-BR" dirty="0"/>
              <a:t> </a:t>
            </a:r>
            <a:r>
              <a:rPr lang="pt-BR" b="1" dirty="0"/>
              <a:t>40% </a:t>
            </a:r>
            <a:r>
              <a:rPr lang="pt-BR" dirty="0"/>
              <a:t>(quarenta por cento), quando a chegada de regresso ocorrer a partir das 19:00;</a:t>
            </a:r>
          </a:p>
          <a:p>
            <a:pPr marL="342900" indent="-342900" algn="just">
              <a:buAutoNum type="alphaLcParenR"/>
            </a:pPr>
            <a:endParaRPr lang="pt-BR" dirty="0"/>
          </a:p>
          <a:p>
            <a:pPr marL="342900" indent="-342900" algn="just">
              <a:buAutoNum type="alphaLcParenR" startAt="2"/>
            </a:pPr>
            <a:r>
              <a:rPr lang="pt-BR" b="1" dirty="0"/>
              <a:t>20%</a:t>
            </a:r>
            <a:r>
              <a:rPr lang="pt-BR" dirty="0"/>
              <a:t> (vinte por cento), quando a chegada de regresso ocorrer a partir das 13:00 e antes das 19:00.</a:t>
            </a:r>
          </a:p>
          <a:p>
            <a:pPr marL="342900" indent="-342900" algn="just">
              <a:buAutoNum type="alphaLcParenR" startAt="2"/>
            </a:pPr>
            <a:endParaRPr lang="pt-BR" dirty="0"/>
          </a:p>
          <a:p>
            <a:pPr algn="just"/>
            <a:r>
              <a:rPr lang="pt-BR" b="1" dirty="0"/>
              <a:t>Obs.:</a:t>
            </a:r>
            <a:r>
              <a:rPr lang="pt-BR" dirty="0"/>
              <a:t> caracteriza-se </a:t>
            </a:r>
            <a:r>
              <a:rPr lang="pt-BR"/>
              <a:t>como pernoite </a:t>
            </a:r>
            <a:r>
              <a:rPr lang="pt-BR" dirty="0"/>
              <a:t>a permanência do servidor no local de destino da viagem até às 4 (quatro) horas do dia seguinte.</a:t>
            </a:r>
          </a:p>
        </p:txBody>
      </p:sp>
    </p:spTree>
    <p:extLst>
      <p:ext uri="{BB962C8B-B14F-4D97-AF65-F5344CB8AC3E}">
        <p14:creationId xmlns:p14="http://schemas.microsoft.com/office/powerpoint/2010/main" val="190657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F0516BA3-6EB5-4AF0-9305-C4F1C75E2E58}"/>
              </a:ext>
            </a:extLst>
          </p:cNvPr>
          <p:cNvSpPr txBox="1"/>
          <p:nvPr/>
        </p:nvSpPr>
        <p:spPr>
          <a:xfrm>
            <a:off x="1016000" y="1582340"/>
            <a:ext cx="10160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EXEMPLOS DE CÁLCULO DE DIÁRIAS</a:t>
            </a:r>
          </a:p>
          <a:p>
            <a:endParaRPr lang="pt-BR" dirty="0"/>
          </a:p>
          <a:p>
            <a:pPr algn="just"/>
            <a:r>
              <a:rPr lang="pt-BR" b="1" dirty="0"/>
              <a:t>Exemplo 1:</a:t>
            </a:r>
            <a:r>
              <a:rPr lang="pt-BR" dirty="0"/>
              <a:t> Um diretor saindo de São Paulo com destino a Bauru às 8:00, retornando após às 19:00 do mesmo dia.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Valor da UFESP para 2024: R$ 35,36.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cargo de diretor enquadra-se nas normas referentes a 9 (nove) </a:t>
            </a:r>
            <a:r>
              <a:rPr lang="pt-BR" dirty="0" err="1"/>
              <a:t>UFESPs</a:t>
            </a:r>
            <a:r>
              <a:rPr lang="pt-BR" dirty="0"/>
              <a:t>, então: </a:t>
            </a:r>
          </a:p>
          <a:p>
            <a:pPr algn="just"/>
            <a:r>
              <a:rPr lang="pt-BR" dirty="0"/>
              <a:t>9 x R$ 35,36 = R$ 318,24.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Bauru, por sua vez, tem mais de 200.000 (duzentos mil) habitantes e mais de 70km de distância, então: </a:t>
            </a:r>
          </a:p>
          <a:p>
            <a:pPr algn="just"/>
            <a:r>
              <a:rPr lang="pt-BR" dirty="0"/>
              <a:t>R$ 318,24 x 50% = R$ 477,36.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Assim, o deslocamento será de R$ 477,36 x </a:t>
            </a:r>
            <a:r>
              <a:rPr lang="pt-BR" dirty="0">
                <a:highlight>
                  <a:srgbClr val="FFFF00"/>
                </a:highlight>
              </a:rPr>
              <a:t>40% </a:t>
            </a:r>
            <a:r>
              <a:rPr lang="pt-BR" dirty="0"/>
              <a:t>= R$ 190,94.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93084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D2814DF-6BC1-41A3-94EB-DB9A0A802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9758" y="108343"/>
            <a:ext cx="5052484" cy="369839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F0516BA3-6EB5-4AF0-9305-C4F1C75E2E58}"/>
              </a:ext>
            </a:extLst>
          </p:cNvPr>
          <p:cNvSpPr txBox="1"/>
          <p:nvPr/>
        </p:nvSpPr>
        <p:spPr>
          <a:xfrm>
            <a:off x="1016000" y="1582340"/>
            <a:ext cx="10160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EXEMPLOS DE CÁLCULO DE DIÁRIAS</a:t>
            </a:r>
          </a:p>
          <a:p>
            <a:endParaRPr lang="pt-BR" dirty="0"/>
          </a:p>
          <a:p>
            <a:pPr algn="just"/>
            <a:r>
              <a:rPr lang="pt-BR" b="1" dirty="0"/>
              <a:t>Exemplo 2:</a:t>
            </a:r>
            <a:r>
              <a:rPr lang="pt-BR" dirty="0"/>
              <a:t> Um Oficial Administrativo saindo de São Paulo com destino a Bauru às 8:00, retornando após às 19:00 do mesmo dia.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Valor da UFESP para 2024: R$ 35,36.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cargo de Oficial Administrativo enquadra-se nas normas referentes a 7 (sete) </a:t>
            </a:r>
            <a:r>
              <a:rPr lang="pt-BR" dirty="0" err="1"/>
              <a:t>UFESPs</a:t>
            </a:r>
            <a:r>
              <a:rPr lang="pt-BR" dirty="0"/>
              <a:t>, então:</a:t>
            </a:r>
          </a:p>
          <a:p>
            <a:pPr algn="just"/>
            <a:r>
              <a:rPr lang="pt-BR" dirty="0"/>
              <a:t>7 x R$ 35,36 = R$ 247,52.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Bauru, por sua vez, tem mais de 200.000 (duzentos mil) habitantes e mais de 70km de distância, então: </a:t>
            </a:r>
          </a:p>
          <a:p>
            <a:pPr algn="just"/>
            <a:r>
              <a:rPr lang="pt-BR" dirty="0"/>
              <a:t>R$ 247,52 x 50% = R$ 371,28.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Assim, o deslocamento será de: R$ 371,28 </a:t>
            </a:r>
            <a:r>
              <a:rPr lang="pt-BR" dirty="0">
                <a:highlight>
                  <a:srgbClr val="FFFF00"/>
                </a:highlight>
              </a:rPr>
              <a:t>x 40% </a:t>
            </a:r>
            <a:r>
              <a:rPr lang="pt-BR" dirty="0"/>
              <a:t>= R$ 148,51.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076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2888</TotalTime>
  <Words>2152</Words>
  <Application>Microsoft Office PowerPoint</Application>
  <PresentationFormat>Widescreen</PresentationFormat>
  <Paragraphs>179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Calibri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Constantino Francisco Maria Alves</cp:lastModifiedBy>
  <cp:revision>104</cp:revision>
  <dcterms:created xsi:type="dcterms:W3CDTF">2023-03-16T21:20:46Z</dcterms:created>
  <dcterms:modified xsi:type="dcterms:W3CDTF">2024-09-12T13:21:41Z</dcterms:modified>
</cp:coreProperties>
</file>